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21"/>
  </p:notesMasterIdLst>
  <p:handoutMasterIdLst>
    <p:handoutMasterId r:id="rId22"/>
  </p:handoutMasterIdLst>
  <p:sldIdLst>
    <p:sldId id="1117" r:id="rId2"/>
    <p:sldId id="1082" r:id="rId3"/>
    <p:sldId id="1467" r:id="rId4"/>
    <p:sldId id="1085" r:id="rId5"/>
    <p:sldId id="1148" r:id="rId6"/>
    <p:sldId id="1465" r:id="rId7"/>
    <p:sldId id="1466" r:id="rId8"/>
    <p:sldId id="1455" r:id="rId9"/>
    <p:sldId id="1451" r:id="rId10"/>
    <p:sldId id="1452" r:id="rId11"/>
    <p:sldId id="1456" r:id="rId12"/>
    <p:sldId id="1453" r:id="rId13"/>
    <p:sldId id="1464" r:id="rId14"/>
    <p:sldId id="1469" r:id="rId15"/>
    <p:sldId id="1457" r:id="rId16"/>
    <p:sldId id="1458" r:id="rId17"/>
    <p:sldId id="1459" r:id="rId18"/>
    <p:sldId id="1463" r:id="rId19"/>
    <p:sldId id="1071" r:id="rId20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00"/>
    <a:srgbClr val="008000"/>
    <a:srgbClr val="003300"/>
    <a:srgbClr val="FF9953"/>
    <a:srgbClr val="FF3300"/>
    <a:srgbClr val="000000"/>
    <a:srgbClr val="A40079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81772" autoAdjust="0"/>
    <p:restoredTop sz="89487" autoAdjust="0"/>
  </p:normalViewPr>
  <p:slideViewPr>
    <p:cSldViewPr>
      <p:cViewPr>
        <p:scale>
          <a:sx n="40" d="100"/>
          <a:sy n="40" d="100"/>
        </p:scale>
        <p:origin x="-192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72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991819-7A14-4E30-896E-9D360186299A}" type="doc">
      <dgm:prSet loTypeId="urn:microsoft.com/office/officeart/2005/8/layout/radial1" loCatId="relationship" qsTypeId="urn:microsoft.com/office/officeart/2005/8/quickstyle/3d9" qsCatId="3D" csTypeId="urn:microsoft.com/office/officeart/2005/8/colors/accent1_2" csCatId="accent1" phldr="1"/>
      <dgm:spPr/>
    </dgm:pt>
    <dgm:pt modelId="{6BD93703-C635-4136-8B69-4F7B13FAB68E}">
      <dgm:prSet custT="1"/>
      <dgm:spPr>
        <a:solidFill>
          <a:srgbClr val="0000FF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Styles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cs typeface="Tahoma" pitchFamily="34" charset="0"/>
          </a:endParaRPr>
        </a:p>
      </dgm:t>
    </dgm:pt>
    <dgm:pt modelId="{385B2DF9-866E-4C1C-A8ED-F97DD2763BDF}" type="parTrans" cxnId="{FC166331-0B00-4649-8C0A-BBCBF9161129}">
      <dgm:prSet/>
      <dgm:spPr/>
      <dgm:t>
        <a:bodyPr/>
        <a:lstStyle/>
        <a:p>
          <a:endParaRPr lang="en-GB"/>
        </a:p>
      </dgm:t>
    </dgm:pt>
    <dgm:pt modelId="{9A8BD09A-F5FC-4E2B-9754-75C8D11A7656}" type="sibTrans" cxnId="{FC166331-0B00-4649-8C0A-BBCBF9161129}">
      <dgm:prSet/>
      <dgm:spPr/>
      <dgm:t>
        <a:bodyPr/>
        <a:lstStyle/>
        <a:p>
          <a:endParaRPr lang="en-GB"/>
        </a:p>
      </dgm:t>
    </dgm:pt>
    <dgm:pt modelId="{ECBC0CC7-3702-462D-B525-740C943E874F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Listening</a:t>
          </a:r>
          <a:endParaRPr kumimoji="0" lang="ar-QA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cs typeface="Tahoma" pitchFamily="34" charset="0"/>
          </a:endParaRPr>
        </a:p>
      </dgm:t>
    </dgm:pt>
    <dgm:pt modelId="{3F9F6516-E42F-483C-83EE-9B22EA11F51E}" type="parTrans" cxnId="{698273B4-5B52-4F00-94CF-8DC59FF0E659}">
      <dgm:prSet custT="1"/>
      <dgm:spPr>
        <a:solidFill>
          <a:srgbClr val="FF0000"/>
        </a:solidFill>
      </dgm:spPr>
      <dgm:t>
        <a:bodyPr/>
        <a:lstStyle/>
        <a:p>
          <a:endParaRPr lang="en-GB" sz="2400"/>
        </a:p>
      </dgm:t>
    </dgm:pt>
    <dgm:pt modelId="{BDE872E3-96CA-4971-9F33-8ED8DD148966}" type="sibTrans" cxnId="{698273B4-5B52-4F00-94CF-8DC59FF0E659}">
      <dgm:prSet/>
      <dgm:spPr/>
      <dgm:t>
        <a:bodyPr/>
        <a:lstStyle/>
        <a:p>
          <a:endParaRPr lang="en-GB"/>
        </a:p>
      </dgm:t>
    </dgm:pt>
    <dgm:pt modelId="{CDB91A8D-209D-4ACA-82C0-5FCA592AB55E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Seeing</a:t>
          </a:r>
          <a:endParaRPr kumimoji="0" lang="ar-QA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cs typeface="Tahoma" pitchFamily="34" charset="0"/>
          </a:endParaRPr>
        </a:p>
      </dgm:t>
    </dgm:pt>
    <dgm:pt modelId="{9A93FE62-1E59-4D94-8CF3-7545C394F947}" type="parTrans" cxnId="{7861B9A2-0734-44AB-96A5-2CA466D49A7C}">
      <dgm:prSet custT="1"/>
      <dgm:spPr>
        <a:solidFill>
          <a:srgbClr val="FF0000"/>
        </a:solidFill>
      </dgm:spPr>
      <dgm:t>
        <a:bodyPr/>
        <a:lstStyle/>
        <a:p>
          <a:endParaRPr lang="en-GB" sz="2400"/>
        </a:p>
      </dgm:t>
    </dgm:pt>
    <dgm:pt modelId="{7242E5C8-726A-49B8-82E9-C7E24B6DCCA6}" type="sibTrans" cxnId="{7861B9A2-0734-44AB-96A5-2CA466D49A7C}">
      <dgm:prSet/>
      <dgm:spPr/>
      <dgm:t>
        <a:bodyPr/>
        <a:lstStyle/>
        <a:p>
          <a:endParaRPr lang="en-GB"/>
        </a:p>
      </dgm:t>
    </dgm:pt>
    <dgm:pt modelId="{E1633427-121F-4476-AD62-5BAED70883C9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Saying</a:t>
          </a:r>
        </a:p>
      </dgm:t>
    </dgm:pt>
    <dgm:pt modelId="{9C5DF517-E4AE-4B78-992C-CE6AE83025DE}" type="parTrans" cxnId="{7BEF6615-68F5-42BC-A5C7-4C4B9FA08206}">
      <dgm:prSet custT="1"/>
      <dgm:spPr>
        <a:solidFill>
          <a:srgbClr val="FF0000"/>
        </a:solidFill>
      </dgm:spPr>
      <dgm:t>
        <a:bodyPr/>
        <a:lstStyle/>
        <a:p>
          <a:endParaRPr lang="en-GB" sz="2400"/>
        </a:p>
      </dgm:t>
    </dgm:pt>
    <dgm:pt modelId="{DE85B508-A30C-4649-8B08-23AFDBF0AA13}" type="sibTrans" cxnId="{7BEF6615-68F5-42BC-A5C7-4C4B9FA08206}">
      <dgm:prSet/>
      <dgm:spPr/>
      <dgm:t>
        <a:bodyPr/>
        <a:lstStyle/>
        <a:p>
          <a:endParaRPr lang="en-GB"/>
        </a:p>
      </dgm:t>
    </dgm:pt>
    <dgm:pt modelId="{3836FE59-139B-4BAD-9448-0B53B4E0270A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Touching</a:t>
          </a:r>
        </a:p>
      </dgm:t>
    </dgm:pt>
    <dgm:pt modelId="{DC2513D6-B6D2-448A-92E0-3E35E02A7FC8}" type="parTrans" cxnId="{0C21810B-3EB5-4858-B1DD-9C45E4D06DDD}">
      <dgm:prSet custT="1"/>
      <dgm:spPr>
        <a:solidFill>
          <a:srgbClr val="FF0000"/>
        </a:solidFill>
      </dgm:spPr>
      <dgm:t>
        <a:bodyPr/>
        <a:lstStyle/>
        <a:p>
          <a:endParaRPr lang="en-GB" sz="2400"/>
        </a:p>
      </dgm:t>
    </dgm:pt>
    <dgm:pt modelId="{82AA4889-9DAE-4EF0-9E6E-71F8D9B73A0D}" type="sibTrans" cxnId="{0C21810B-3EB5-4858-B1DD-9C45E4D06DDD}">
      <dgm:prSet/>
      <dgm:spPr/>
      <dgm:t>
        <a:bodyPr/>
        <a:lstStyle/>
        <a:p>
          <a:endParaRPr lang="en-GB"/>
        </a:p>
      </dgm:t>
    </dgm:pt>
    <dgm:pt modelId="{94C5E211-02EF-482E-9CE3-6F91BC7C6AB6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Using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Logic</a:t>
          </a:r>
          <a:endParaRPr kumimoji="0" lang="en-US" sz="2400" b="0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cs typeface="Tahoma" pitchFamily="34" charset="0"/>
          </a:endParaRPr>
        </a:p>
      </dgm:t>
    </dgm:pt>
    <dgm:pt modelId="{896BA749-4A4A-496A-86D2-44E021BF53CC}" type="parTrans" cxnId="{53839056-DFF4-4C54-9209-E40C777542DD}">
      <dgm:prSet custT="1"/>
      <dgm:spPr>
        <a:solidFill>
          <a:srgbClr val="FF0000"/>
        </a:solidFill>
      </dgm:spPr>
      <dgm:t>
        <a:bodyPr/>
        <a:lstStyle/>
        <a:p>
          <a:endParaRPr lang="en-GB" sz="2400"/>
        </a:p>
      </dgm:t>
    </dgm:pt>
    <dgm:pt modelId="{537252E2-DB5B-460B-89DE-7AC325A74675}" type="sibTrans" cxnId="{53839056-DFF4-4C54-9209-E40C777542DD}">
      <dgm:prSet/>
      <dgm:spPr/>
      <dgm:t>
        <a:bodyPr/>
        <a:lstStyle/>
        <a:p>
          <a:endParaRPr lang="en-GB"/>
        </a:p>
      </dgm:t>
    </dgm:pt>
    <dgm:pt modelId="{D4AC84FC-056F-421F-A110-0D9071E64519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In Groups</a:t>
          </a:r>
        </a:p>
      </dgm:t>
    </dgm:pt>
    <dgm:pt modelId="{9468532A-60E5-4A9A-8B48-5044984D56C4}" type="parTrans" cxnId="{4FAD8BEA-7280-4BC3-A9AB-3ACD474106B0}">
      <dgm:prSet custT="1"/>
      <dgm:spPr>
        <a:solidFill>
          <a:srgbClr val="FF0000"/>
        </a:solidFill>
      </dgm:spPr>
      <dgm:t>
        <a:bodyPr/>
        <a:lstStyle/>
        <a:p>
          <a:endParaRPr lang="en-GB" sz="2400"/>
        </a:p>
      </dgm:t>
    </dgm:pt>
    <dgm:pt modelId="{75D1EEA2-FEB7-4F49-AA97-2EAC777A7531}" type="sibTrans" cxnId="{4FAD8BEA-7280-4BC3-A9AB-3ACD474106B0}">
      <dgm:prSet/>
      <dgm:spPr/>
      <dgm:t>
        <a:bodyPr/>
        <a:lstStyle/>
        <a:p>
          <a:endParaRPr lang="en-GB"/>
        </a:p>
      </dgm:t>
    </dgm:pt>
    <dgm:pt modelId="{C6799BB0-7C90-46C9-9EDE-509E026A7086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Individually</a:t>
          </a:r>
        </a:p>
      </dgm:t>
    </dgm:pt>
    <dgm:pt modelId="{A57A4873-998C-497B-A0EA-24D1E7449E0B}" type="parTrans" cxnId="{707E43D3-DED2-412D-84B9-5775C8918466}">
      <dgm:prSet custT="1"/>
      <dgm:spPr>
        <a:solidFill>
          <a:srgbClr val="FF0000"/>
        </a:solidFill>
      </dgm:spPr>
      <dgm:t>
        <a:bodyPr/>
        <a:lstStyle/>
        <a:p>
          <a:endParaRPr lang="en-GB" sz="2400"/>
        </a:p>
      </dgm:t>
    </dgm:pt>
    <dgm:pt modelId="{29A94534-8AD1-4F48-A97B-BA0EE18D5238}" type="sibTrans" cxnId="{707E43D3-DED2-412D-84B9-5775C8918466}">
      <dgm:prSet/>
      <dgm:spPr/>
      <dgm:t>
        <a:bodyPr/>
        <a:lstStyle/>
        <a:p>
          <a:endParaRPr lang="en-GB"/>
        </a:p>
      </dgm:t>
    </dgm:pt>
    <dgm:pt modelId="{BD1D8494-7D8E-4C79-A650-4750D2A8220D}" type="pres">
      <dgm:prSet presAssocID="{75991819-7A14-4E30-896E-9D360186299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BC5997-CBE7-4335-BD1A-C10589C9B2F3}" type="pres">
      <dgm:prSet presAssocID="{6BD93703-C635-4136-8B69-4F7B13FAB68E}" presName="centerShape" presStyleLbl="node0" presStyleIdx="0" presStyleCnt="1" custScaleX="166206" custScaleY="68302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1E519A4C-850A-44DF-876D-3E3CD6BD5FCF}" type="pres">
      <dgm:prSet presAssocID="{3F9F6516-E42F-483C-83EE-9B22EA11F51E}" presName="Name9" presStyleLbl="parChTrans1D2" presStyleIdx="0" presStyleCnt="7" custScaleX="2000000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71756600-C68A-466A-BEB9-42442F3C1307}" type="pres">
      <dgm:prSet presAssocID="{3F9F6516-E42F-483C-83EE-9B22EA11F51E}" presName="connTx" presStyleLbl="parChTrans1D2" presStyleIdx="0" presStyleCnt="7"/>
      <dgm:spPr/>
      <dgm:t>
        <a:bodyPr/>
        <a:lstStyle/>
        <a:p>
          <a:endParaRPr lang="en-GB"/>
        </a:p>
      </dgm:t>
    </dgm:pt>
    <dgm:pt modelId="{361B8DB7-62CB-4998-B0C8-7180A9648CF3}" type="pres">
      <dgm:prSet presAssocID="{ECBC0CC7-3702-462D-B525-740C943E874F}" presName="node" presStyleLbl="node1" presStyleIdx="0" presStyleCnt="7" custScaleX="166206" custScaleY="6830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FC1FA594-25DC-436A-B5DE-7BB79069F2C5}" type="pres">
      <dgm:prSet presAssocID="{9A93FE62-1E59-4D94-8CF3-7545C394F947}" presName="Name9" presStyleLbl="parChTrans1D2" presStyleIdx="1" presStyleCnt="7" custScaleX="2000000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60CAB284-DC69-418C-AFEE-24AD37C516F9}" type="pres">
      <dgm:prSet presAssocID="{9A93FE62-1E59-4D94-8CF3-7545C394F947}" presName="connTx" presStyleLbl="parChTrans1D2" presStyleIdx="1" presStyleCnt="7"/>
      <dgm:spPr/>
      <dgm:t>
        <a:bodyPr/>
        <a:lstStyle/>
        <a:p>
          <a:endParaRPr lang="en-GB"/>
        </a:p>
      </dgm:t>
    </dgm:pt>
    <dgm:pt modelId="{D29401DF-A952-4335-8B39-39A4A88127B7}" type="pres">
      <dgm:prSet presAssocID="{CDB91A8D-209D-4ACA-82C0-5FCA592AB55E}" presName="node" presStyleLbl="node1" presStyleIdx="1" presStyleCnt="7" custScaleX="166206" custScaleY="68302" custRadScaleRad="176114" custRadScaleInc="6936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E2B8C777-2596-494C-AA70-5DAB077C66DC}" type="pres">
      <dgm:prSet presAssocID="{9C5DF517-E4AE-4B78-992C-CE6AE83025DE}" presName="Name9" presStyleLbl="parChTrans1D2" presStyleIdx="2" presStyleCnt="7" custScaleX="2000000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D05C042C-1AB6-4985-A4E5-7E486D260B23}" type="pres">
      <dgm:prSet presAssocID="{9C5DF517-E4AE-4B78-992C-CE6AE83025DE}" presName="connTx" presStyleLbl="parChTrans1D2" presStyleIdx="2" presStyleCnt="7"/>
      <dgm:spPr/>
      <dgm:t>
        <a:bodyPr/>
        <a:lstStyle/>
        <a:p>
          <a:endParaRPr lang="en-GB"/>
        </a:p>
      </dgm:t>
    </dgm:pt>
    <dgm:pt modelId="{0866724E-5096-481D-915F-A01CAD3EDFE8}" type="pres">
      <dgm:prSet presAssocID="{E1633427-121F-4476-AD62-5BAED70883C9}" presName="node" presStyleLbl="node1" presStyleIdx="2" presStyleCnt="7" custScaleX="166206" custScaleY="68302" custRadScaleRad="171306" custRadScaleInc="-2097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C0BEA710-6BFE-416C-828C-4EEF0DFF8D87}" type="pres">
      <dgm:prSet presAssocID="{DC2513D6-B6D2-448A-92E0-3E35E02A7FC8}" presName="Name9" presStyleLbl="parChTrans1D2" presStyleIdx="3" presStyleCnt="7" custScaleX="2000000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58F42DDF-663E-4D45-97EC-307F75FD4EB0}" type="pres">
      <dgm:prSet presAssocID="{DC2513D6-B6D2-448A-92E0-3E35E02A7FC8}" presName="connTx" presStyleLbl="parChTrans1D2" presStyleIdx="3" presStyleCnt="7"/>
      <dgm:spPr/>
      <dgm:t>
        <a:bodyPr/>
        <a:lstStyle/>
        <a:p>
          <a:endParaRPr lang="en-GB"/>
        </a:p>
      </dgm:t>
    </dgm:pt>
    <dgm:pt modelId="{7C2A4338-B78F-4341-B4CA-28DA14134850}" type="pres">
      <dgm:prSet presAssocID="{3836FE59-139B-4BAD-9448-0B53B4E0270A}" presName="node" presStyleLbl="node1" presStyleIdx="3" presStyleCnt="7" custScaleX="166206" custScaleY="68302" custRadScaleRad="190551" custRadScaleInc="-7909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29801E7C-7291-402C-990A-E3DD5DFF1EF2}" type="pres">
      <dgm:prSet presAssocID="{896BA749-4A4A-496A-86D2-44E021BF53CC}" presName="Name9" presStyleLbl="parChTrans1D2" presStyleIdx="4" presStyleCnt="7" custScaleX="2000000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8329A8A8-A578-4931-905E-10093E08CC21}" type="pres">
      <dgm:prSet presAssocID="{896BA749-4A4A-496A-86D2-44E021BF53CC}" presName="connTx" presStyleLbl="parChTrans1D2" presStyleIdx="4" presStyleCnt="7"/>
      <dgm:spPr/>
      <dgm:t>
        <a:bodyPr/>
        <a:lstStyle/>
        <a:p>
          <a:endParaRPr lang="en-GB"/>
        </a:p>
      </dgm:t>
    </dgm:pt>
    <dgm:pt modelId="{069FE38F-E847-4B6F-AA08-A98C16D3EA0F}" type="pres">
      <dgm:prSet presAssocID="{94C5E211-02EF-482E-9CE3-6F91BC7C6AB6}" presName="node" presStyleLbl="node1" presStyleIdx="4" presStyleCnt="7" custScaleX="166206" custScaleY="68302" custRadScaleRad="145634" custRadScaleInc="10137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CDA71858-51E1-4357-9EDB-A353486A1D48}" type="pres">
      <dgm:prSet presAssocID="{9468532A-60E5-4A9A-8B48-5044984D56C4}" presName="Name9" presStyleLbl="parChTrans1D2" presStyleIdx="5" presStyleCnt="7" custScaleX="2000000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844BD76D-5DD1-454B-BBF0-65890214611C}" type="pres">
      <dgm:prSet presAssocID="{9468532A-60E5-4A9A-8B48-5044984D56C4}" presName="connTx" presStyleLbl="parChTrans1D2" presStyleIdx="5" presStyleCnt="7"/>
      <dgm:spPr/>
      <dgm:t>
        <a:bodyPr/>
        <a:lstStyle/>
        <a:p>
          <a:endParaRPr lang="en-GB"/>
        </a:p>
      </dgm:t>
    </dgm:pt>
    <dgm:pt modelId="{9892A92E-A2AF-4184-BC15-B1A7B51DC5DD}" type="pres">
      <dgm:prSet presAssocID="{D4AC84FC-056F-421F-A110-0D9071E64519}" presName="node" presStyleLbl="node1" presStyleIdx="5" presStyleCnt="7" custScaleX="166206" custScaleY="68302" custRadScaleRad="171306" custRadScaleInc="2097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C27C6908-EB24-473B-BD8B-265A648E545F}" type="pres">
      <dgm:prSet presAssocID="{A57A4873-998C-497B-A0EA-24D1E7449E0B}" presName="Name9" presStyleLbl="parChTrans1D2" presStyleIdx="6" presStyleCnt="7" custScaleX="2000000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7822E3E0-8D2B-45C0-971E-65017AB8EC33}" type="pres">
      <dgm:prSet presAssocID="{A57A4873-998C-497B-A0EA-24D1E7449E0B}" presName="connTx" presStyleLbl="parChTrans1D2" presStyleIdx="6" presStyleCnt="7"/>
      <dgm:spPr/>
      <dgm:t>
        <a:bodyPr/>
        <a:lstStyle/>
        <a:p>
          <a:endParaRPr lang="en-GB"/>
        </a:p>
      </dgm:t>
    </dgm:pt>
    <dgm:pt modelId="{DBA32712-5D7E-49A5-AF6A-5E8C41287B1D}" type="pres">
      <dgm:prSet presAssocID="{C6799BB0-7C90-46C9-9EDE-509E026A7086}" presName="node" presStyleLbl="node1" presStyleIdx="6" presStyleCnt="7" custScaleX="166206" custScaleY="68302" custRadScaleRad="183639" custRadScaleInc="-7281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</dgm:ptLst>
  <dgm:cxnLst>
    <dgm:cxn modelId="{FC166331-0B00-4649-8C0A-BBCBF9161129}" srcId="{75991819-7A14-4E30-896E-9D360186299A}" destId="{6BD93703-C635-4136-8B69-4F7B13FAB68E}" srcOrd="0" destOrd="0" parTransId="{385B2DF9-866E-4C1C-A8ED-F97DD2763BDF}" sibTransId="{9A8BD09A-F5FC-4E2B-9754-75C8D11A7656}"/>
    <dgm:cxn modelId="{065A3767-C396-40C9-9082-9618176D2C0B}" type="presOf" srcId="{9C5DF517-E4AE-4B78-992C-CE6AE83025DE}" destId="{E2B8C777-2596-494C-AA70-5DAB077C66DC}" srcOrd="0" destOrd="0" presId="urn:microsoft.com/office/officeart/2005/8/layout/radial1"/>
    <dgm:cxn modelId="{82867DBB-F39A-4E32-A33E-4D9B6A64663A}" type="presOf" srcId="{9468532A-60E5-4A9A-8B48-5044984D56C4}" destId="{CDA71858-51E1-4357-9EDB-A353486A1D48}" srcOrd="0" destOrd="0" presId="urn:microsoft.com/office/officeart/2005/8/layout/radial1"/>
    <dgm:cxn modelId="{AA4F7203-832C-40C9-856C-46DA1A5D04AE}" type="presOf" srcId="{CDB91A8D-209D-4ACA-82C0-5FCA592AB55E}" destId="{D29401DF-A952-4335-8B39-39A4A88127B7}" srcOrd="0" destOrd="0" presId="urn:microsoft.com/office/officeart/2005/8/layout/radial1"/>
    <dgm:cxn modelId="{37BD3582-9E58-4179-B60F-4677C24045A1}" type="presOf" srcId="{D4AC84FC-056F-421F-A110-0D9071E64519}" destId="{9892A92E-A2AF-4184-BC15-B1A7B51DC5DD}" srcOrd="0" destOrd="0" presId="urn:microsoft.com/office/officeart/2005/8/layout/radial1"/>
    <dgm:cxn modelId="{6E19747D-ECBB-4809-BF6C-8C39A6BABFCF}" type="presOf" srcId="{3F9F6516-E42F-483C-83EE-9B22EA11F51E}" destId="{1E519A4C-850A-44DF-876D-3E3CD6BD5FCF}" srcOrd="0" destOrd="0" presId="urn:microsoft.com/office/officeart/2005/8/layout/radial1"/>
    <dgm:cxn modelId="{AA7EF069-C5F2-4F69-B377-17EB1E93D20C}" type="presOf" srcId="{3F9F6516-E42F-483C-83EE-9B22EA11F51E}" destId="{71756600-C68A-466A-BEB9-42442F3C1307}" srcOrd="1" destOrd="0" presId="urn:microsoft.com/office/officeart/2005/8/layout/radial1"/>
    <dgm:cxn modelId="{7BEF6615-68F5-42BC-A5C7-4C4B9FA08206}" srcId="{6BD93703-C635-4136-8B69-4F7B13FAB68E}" destId="{E1633427-121F-4476-AD62-5BAED70883C9}" srcOrd="2" destOrd="0" parTransId="{9C5DF517-E4AE-4B78-992C-CE6AE83025DE}" sibTransId="{DE85B508-A30C-4649-8B08-23AFDBF0AA13}"/>
    <dgm:cxn modelId="{7861B9A2-0734-44AB-96A5-2CA466D49A7C}" srcId="{6BD93703-C635-4136-8B69-4F7B13FAB68E}" destId="{CDB91A8D-209D-4ACA-82C0-5FCA592AB55E}" srcOrd="1" destOrd="0" parTransId="{9A93FE62-1E59-4D94-8CF3-7545C394F947}" sibTransId="{7242E5C8-726A-49B8-82E9-C7E24B6DCCA6}"/>
    <dgm:cxn modelId="{FAEF7625-3618-44F5-9D32-DE81760B31F3}" type="presOf" srcId="{6BD93703-C635-4136-8B69-4F7B13FAB68E}" destId="{16BC5997-CBE7-4335-BD1A-C10589C9B2F3}" srcOrd="0" destOrd="0" presId="urn:microsoft.com/office/officeart/2005/8/layout/radial1"/>
    <dgm:cxn modelId="{D598B06C-C1BC-4613-9009-A53D8ACCA799}" type="presOf" srcId="{9468532A-60E5-4A9A-8B48-5044984D56C4}" destId="{844BD76D-5DD1-454B-BBF0-65890214611C}" srcOrd="1" destOrd="0" presId="urn:microsoft.com/office/officeart/2005/8/layout/radial1"/>
    <dgm:cxn modelId="{548709C2-2B4B-402B-AD3D-DECF66E24830}" type="presOf" srcId="{75991819-7A14-4E30-896E-9D360186299A}" destId="{BD1D8494-7D8E-4C79-A650-4750D2A8220D}" srcOrd="0" destOrd="0" presId="urn:microsoft.com/office/officeart/2005/8/layout/radial1"/>
    <dgm:cxn modelId="{057C6085-06C4-421C-B1BB-EA67DABFA15C}" type="presOf" srcId="{896BA749-4A4A-496A-86D2-44E021BF53CC}" destId="{29801E7C-7291-402C-990A-E3DD5DFF1EF2}" srcOrd="0" destOrd="0" presId="urn:microsoft.com/office/officeart/2005/8/layout/radial1"/>
    <dgm:cxn modelId="{1EE95D56-9618-47EE-ADAC-9FAE92A42559}" type="presOf" srcId="{896BA749-4A4A-496A-86D2-44E021BF53CC}" destId="{8329A8A8-A578-4931-905E-10093E08CC21}" srcOrd="1" destOrd="0" presId="urn:microsoft.com/office/officeart/2005/8/layout/radial1"/>
    <dgm:cxn modelId="{3201BAEE-3C5E-4969-8AB0-56AA1DFEEB52}" type="presOf" srcId="{C6799BB0-7C90-46C9-9EDE-509E026A7086}" destId="{DBA32712-5D7E-49A5-AF6A-5E8C41287B1D}" srcOrd="0" destOrd="0" presId="urn:microsoft.com/office/officeart/2005/8/layout/radial1"/>
    <dgm:cxn modelId="{5930E351-76E6-4C85-8AB4-30D169BDF8C8}" type="presOf" srcId="{DC2513D6-B6D2-448A-92E0-3E35E02A7FC8}" destId="{58F42DDF-663E-4D45-97EC-307F75FD4EB0}" srcOrd="1" destOrd="0" presId="urn:microsoft.com/office/officeart/2005/8/layout/radial1"/>
    <dgm:cxn modelId="{53839056-DFF4-4C54-9209-E40C777542DD}" srcId="{6BD93703-C635-4136-8B69-4F7B13FAB68E}" destId="{94C5E211-02EF-482E-9CE3-6F91BC7C6AB6}" srcOrd="4" destOrd="0" parTransId="{896BA749-4A4A-496A-86D2-44E021BF53CC}" sibTransId="{537252E2-DB5B-460B-89DE-7AC325A74675}"/>
    <dgm:cxn modelId="{D30F5DFD-C90E-49B1-BCEE-1E467ED77048}" type="presOf" srcId="{ECBC0CC7-3702-462D-B525-740C943E874F}" destId="{361B8DB7-62CB-4998-B0C8-7180A9648CF3}" srcOrd="0" destOrd="0" presId="urn:microsoft.com/office/officeart/2005/8/layout/radial1"/>
    <dgm:cxn modelId="{698273B4-5B52-4F00-94CF-8DC59FF0E659}" srcId="{6BD93703-C635-4136-8B69-4F7B13FAB68E}" destId="{ECBC0CC7-3702-462D-B525-740C943E874F}" srcOrd="0" destOrd="0" parTransId="{3F9F6516-E42F-483C-83EE-9B22EA11F51E}" sibTransId="{BDE872E3-96CA-4971-9F33-8ED8DD148966}"/>
    <dgm:cxn modelId="{C9807A4E-8D82-42AA-8F9D-88E23452A4D4}" type="presOf" srcId="{9C5DF517-E4AE-4B78-992C-CE6AE83025DE}" destId="{D05C042C-1AB6-4985-A4E5-7E486D260B23}" srcOrd="1" destOrd="0" presId="urn:microsoft.com/office/officeart/2005/8/layout/radial1"/>
    <dgm:cxn modelId="{0C21810B-3EB5-4858-B1DD-9C45E4D06DDD}" srcId="{6BD93703-C635-4136-8B69-4F7B13FAB68E}" destId="{3836FE59-139B-4BAD-9448-0B53B4E0270A}" srcOrd="3" destOrd="0" parTransId="{DC2513D6-B6D2-448A-92E0-3E35E02A7FC8}" sibTransId="{82AA4889-9DAE-4EF0-9E6E-71F8D9B73A0D}"/>
    <dgm:cxn modelId="{2CBC3FDC-5973-43A1-9214-CEDB26858853}" type="presOf" srcId="{94C5E211-02EF-482E-9CE3-6F91BC7C6AB6}" destId="{069FE38F-E847-4B6F-AA08-A98C16D3EA0F}" srcOrd="0" destOrd="0" presId="urn:microsoft.com/office/officeart/2005/8/layout/radial1"/>
    <dgm:cxn modelId="{D896D0BC-B5C1-4F0E-B902-43BF57E5C9DF}" type="presOf" srcId="{E1633427-121F-4476-AD62-5BAED70883C9}" destId="{0866724E-5096-481D-915F-A01CAD3EDFE8}" srcOrd="0" destOrd="0" presId="urn:microsoft.com/office/officeart/2005/8/layout/radial1"/>
    <dgm:cxn modelId="{CCC8E072-6E90-477F-BBE0-EA6A70486C3B}" type="presOf" srcId="{DC2513D6-B6D2-448A-92E0-3E35E02A7FC8}" destId="{C0BEA710-6BFE-416C-828C-4EEF0DFF8D87}" srcOrd="0" destOrd="0" presId="urn:microsoft.com/office/officeart/2005/8/layout/radial1"/>
    <dgm:cxn modelId="{E91B2D12-99F1-4F90-8F30-CD18F95B2575}" type="presOf" srcId="{9A93FE62-1E59-4D94-8CF3-7545C394F947}" destId="{FC1FA594-25DC-436A-B5DE-7BB79069F2C5}" srcOrd="0" destOrd="0" presId="urn:microsoft.com/office/officeart/2005/8/layout/radial1"/>
    <dgm:cxn modelId="{4FAD8BEA-7280-4BC3-A9AB-3ACD474106B0}" srcId="{6BD93703-C635-4136-8B69-4F7B13FAB68E}" destId="{D4AC84FC-056F-421F-A110-0D9071E64519}" srcOrd="5" destOrd="0" parTransId="{9468532A-60E5-4A9A-8B48-5044984D56C4}" sibTransId="{75D1EEA2-FEB7-4F49-AA97-2EAC777A7531}"/>
    <dgm:cxn modelId="{B88C52A6-788B-4484-9B76-655D51A75269}" type="presOf" srcId="{3836FE59-139B-4BAD-9448-0B53B4E0270A}" destId="{7C2A4338-B78F-4341-B4CA-28DA14134850}" srcOrd="0" destOrd="0" presId="urn:microsoft.com/office/officeart/2005/8/layout/radial1"/>
    <dgm:cxn modelId="{034FE8AB-BE6B-43FB-B334-0D6BA95D9DBB}" type="presOf" srcId="{9A93FE62-1E59-4D94-8CF3-7545C394F947}" destId="{60CAB284-DC69-418C-AFEE-24AD37C516F9}" srcOrd="1" destOrd="0" presId="urn:microsoft.com/office/officeart/2005/8/layout/radial1"/>
    <dgm:cxn modelId="{942C1653-7C52-4156-BC76-2BA5FE7424F9}" type="presOf" srcId="{A57A4873-998C-497B-A0EA-24D1E7449E0B}" destId="{C27C6908-EB24-473B-BD8B-265A648E545F}" srcOrd="0" destOrd="0" presId="urn:microsoft.com/office/officeart/2005/8/layout/radial1"/>
    <dgm:cxn modelId="{707E43D3-DED2-412D-84B9-5775C8918466}" srcId="{6BD93703-C635-4136-8B69-4F7B13FAB68E}" destId="{C6799BB0-7C90-46C9-9EDE-509E026A7086}" srcOrd="6" destOrd="0" parTransId="{A57A4873-998C-497B-A0EA-24D1E7449E0B}" sibTransId="{29A94534-8AD1-4F48-A97B-BA0EE18D5238}"/>
    <dgm:cxn modelId="{4999423C-4724-4C24-BC6C-CFA2C47518D3}" type="presOf" srcId="{A57A4873-998C-497B-A0EA-24D1E7449E0B}" destId="{7822E3E0-8D2B-45C0-971E-65017AB8EC33}" srcOrd="1" destOrd="0" presId="urn:microsoft.com/office/officeart/2005/8/layout/radial1"/>
    <dgm:cxn modelId="{DF6B8844-BF09-4433-9AB6-765BB1782BC3}" type="presParOf" srcId="{BD1D8494-7D8E-4C79-A650-4750D2A8220D}" destId="{16BC5997-CBE7-4335-BD1A-C10589C9B2F3}" srcOrd="0" destOrd="0" presId="urn:microsoft.com/office/officeart/2005/8/layout/radial1"/>
    <dgm:cxn modelId="{1E309F7E-0DB8-47E2-BEEF-1BD05624F91E}" type="presParOf" srcId="{BD1D8494-7D8E-4C79-A650-4750D2A8220D}" destId="{1E519A4C-850A-44DF-876D-3E3CD6BD5FCF}" srcOrd="1" destOrd="0" presId="urn:microsoft.com/office/officeart/2005/8/layout/radial1"/>
    <dgm:cxn modelId="{011D3087-DA13-4659-B1BF-840C97C8D42B}" type="presParOf" srcId="{1E519A4C-850A-44DF-876D-3E3CD6BD5FCF}" destId="{71756600-C68A-466A-BEB9-42442F3C1307}" srcOrd="0" destOrd="0" presId="urn:microsoft.com/office/officeart/2005/8/layout/radial1"/>
    <dgm:cxn modelId="{FE059419-C0C2-4BAE-BBEA-E1E896B68A12}" type="presParOf" srcId="{BD1D8494-7D8E-4C79-A650-4750D2A8220D}" destId="{361B8DB7-62CB-4998-B0C8-7180A9648CF3}" srcOrd="2" destOrd="0" presId="urn:microsoft.com/office/officeart/2005/8/layout/radial1"/>
    <dgm:cxn modelId="{B0C98155-57A9-492B-AD1B-DCBFC1F14796}" type="presParOf" srcId="{BD1D8494-7D8E-4C79-A650-4750D2A8220D}" destId="{FC1FA594-25DC-436A-B5DE-7BB79069F2C5}" srcOrd="3" destOrd="0" presId="urn:microsoft.com/office/officeart/2005/8/layout/radial1"/>
    <dgm:cxn modelId="{8924B170-5253-4502-AF0D-091B04EC1B98}" type="presParOf" srcId="{FC1FA594-25DC-436A-B5DE-7BB79069F2C5}" destId="{60CAB284-DC69-418C-AFEE-24AD37C516F9}" srcOrd="0" destOrd="0" presId="urn:microsoft.com/office/officeart/2005/8/layout/radial1"/>
    <dgm:cxn modelId="{9D488346-E48C-44CE-8549-D3F5BF972369}" type="presParOf" srcId="{BD1D8494-7D8E-4C79-A650-4750D2A8220D}" destId="{D29401DF-A952-4335-8B39-39A4A88127B7}" srcOrd="4" destOrd="0" presId="urn:microsoft.com/office/officeart/2005/8/layout/radial1"/>
    <dgm:cxn modelId="{0B239F97-95A6-4B8F-A616-5254DE7A1FCF}" type="presParOf" srcId="{BD1D8494-7D8E-4C79-A650-4750D2A8220D}" destId="{E2B8C777-2596-494C-AA70-5DAB077C66DC}" srcOrd="5" destOrd="0" presId="urn:microsoft.com/office/officeart/2005/8/layout/radial1"/>
    <dgm:cxn modelId="{859DD0ED-93D1-4F03-BE9E-6865722070A8}" type="presParOf" srcId="{E2B8C777-2596-494C-AA70-5DAB077C66DC}" destId="{D05C042C-1AB6-4985-A4E5-7E486D260B23}" srcOrd="0" destOrd="0" presId="urn:microsoft.com/office/officeart/2005/8/layout/radial1"/>
    <dgm:cxn modelId="{273AE7D6-541E-43D6-B940-E15B8773F89B}" type="presParOf" srcId="{BD1D8494-7D8E-4C79-A650-4750D2A8220D}" destId="{0866724E-5096-481D-915F-A01CAD3EDFE8}" srcOrd="6" destOrd="0" presId="urn:microsoft.com/office/officeart/2005/8/layout/radial1"/>
    <dgm:cxn modelId="{61CBA4FC-AB6A-4E27-A007-3567A4509F64}" type="presParOf" srcId="{BD1D8494-7D8E-4C79-A650-4750D2A8220D}" destId="{C0BEA710-6BFE-416C-828C-4EEF0DFF8D87}" srcOrd="7" destOrd="0" presId="urn:microsoft.com/office/officeart/2005/8/layout/radial1"/>
    <dgm:cxn modelId="{1C07FC55-5B08-476C-A2C9-C0E23990BA06}" type="presParOf" srcId="{C0BEA710-6BFE-416C-828C-4EEF0DFF8D87}" destId="{58F42DDF-663E-4D45-97EC-307F75FD4EB0}" srcOrd="0" destOrd="0" presId="urn:microsoft.com/office/officeart/2005/8/layout/radial1"/>
    <dgm:cxn modelId="{FB20AB90-BFC5-4705-AEF7-6DD4DB8C40F3}" type="presParOf" srcId="{BD1D8494-7D8E-4C79-A650-4750D2A8220D}" destId="{7C2A4338-B78F-4341-B4CA-28DA14134850}" srcOrd="8" destOrd="0" presId="urn:microsoft.com/office/officeart/2005/8/layout/radial1"/>
    <dgm:cxn modelId="{C6A1FBA7-75FC-4EC3-888D-8912F0A27CEB}" type="presParOf" srcId="{BD1D8494-7D8E-4C79-A650-4750D2A8220D}" destId="{29801E7C-7291-402C-990A-E3DD5DFF1EF2}" srcOrd="9" destOrd="0" presId="urn:microsoft.com/office/officeart/2005/8/layout/radial1"/>
    <dgm:cxn modelId="{F3CC1B3C-B698-4968-BB31-368C43A852D9}" type="presParOf" srcId="{29801E7C-7291-402C-990A-E3DD5DFF1EF2}" destId="{8329A8A8-A578-4931-905E-10093E08CC21}" srcOrd="0" destOrd="0" presId="urn:microsoft.com/office/officeart/2005/8/layout/radial1"/>
    <dgm:cxn modelId="{ADC2B596-83A6-4516-A422-A9DD1357B3F3}" type="presParOf" srcId="{BD1D8494-7D8E-4C79-A650-4750D2A8220D}" destId="{069FE38F-E847-4B6F-AA08-A98C16D3EA0F}" srcOrd="10" destOrd="0" presId="urn:microsoft.com/office/officeart/2005/8/layout/radial1"/>
    <dgm:cxn modelId="{6CE2000F-23BC-4B2D-947B-CC4ED21B201C}" type="presParOf" srcId="{BD1D8494-7D8E-4C79-A650-4750D2A8220D}" destId="{CDA71858-51E1-4357-9EDB-A353486A1D48}" srcOrd="11" destOrd="0" presId="urn:microsoft.com/office/officeart/2005/8/layout/radial1"/>
    <dgm:cxn modelId="{2DD0C5C8-BA6F-44B0-9C85-5CE4EF08026D}" type="presParOf" srcId="{CDA71858-51E1-4357-9EDB-A353486A1D48}" destId="{844BD76D-5DD1-454B-BBF0-65890214611C}" srcOrd="0" destOrd="0" presId="urn:microsoft.com/office/officeart/2005/8/layout/radial1"/>
    <dgm:cxn modelId="{63344261-C295-4F64-885A-EEE3DA80F039}" type="presParOf" srcId="{BD1D8494-7D8E-4C79-A650-4750D2A8220D}" destId="{9892A92E-A2AF-4184-BC15-B1A7B51DC5DD}" srcOrd="12" destOrd="0" presId="urn:microsoft.com/office/officeart/2005/8/layout/radial1"/>
    <dgm:cxn modelId="{AD7066FC-A4B0-4816-840F-E42878ED9F8C}" type="presParOf" srcId="{BD1D8494-7D8E-4C79-A650-4750D2A8220D}" destId="{C27C6908-EB24-473B-BD8B-265A648E545F}" srcOrd="13" destOrd="0" presId="urn:microsoft.com/office/officeart/2005/8/layout/radial1"/>
    <dgm:cxn modelId="{00F8B3DE-804F-4C96-9F22-371B901BCAE9}" type="presParOf" srcId="{C27C6908-EB24-473B-BD8B-265A648E545F}" destId="{7822E3E0-8D2B-45C0-971E-65017AB8EC33}" srcOrd="0" destOrd="0" presId="urn:microsoft.com/office/officeart/2005/8/layout/radial1"/>
    <dgm:cxn modelId="{27D8C173-006B-4DBC-AD02-B817FF7EC778}" type="presParOf" srcId="{BD1D8494-7D8E-4C79-A650-4750D2A8220D}" destId="{DBA32712-5D7E-49A5-AF6A-5E8C41287B1D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C5997-CBE7-4335-BD1A-C10589C9B2F3}">
      <dsp:nvSpPr>
        <dsp:cNvPr id="0" name=""/>
        <dsp:cNvSpPr/>
      </dsp:nvSpPr>
      <dsp:spPr>
        <a:xfrm>
          <a:off x="3354876" y="2406845"/>
          <a:ext cx="2388208" cy="981429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Styles</a:t>
          </a:r>
          <a:endParaRPr kumimoji="0" lang="en-US" sz="24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cs typeface="Tahoma" pitchFamily="34" charset="0"/>
          </a:endParaRPr>
        </a:p>
      </dsp:txBody>
      <dsp:txXfrm>
        <a:off x="3704621" y="2550572"/>
        <a:ext cx="1688718" cy="693975"/>
      </dsp:txXfrm>
    </dsp:sp>
    <dsp:sp modelId="{1E519A4C-850A-44DF-876D-3E3CD6BD5FCF}">
      <dsp:nvSpPr>
        <dsp:cNvPr id="0" name=""/>
        <dsp:cNvSpPr/>
      </dsp:nvSpPr>
      <dsp:spPr>
        <a:xfrm rot="16200000">
          <a:off x="3961907" y="1805556"/>
          <a:ext cx="1174147" cy="28428"/>
        </a:xfrm>
        <a:prstGeom prst="ellips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3961907" y="1790417"/>
        <a:ext cx="1174147" cy="58707"/>
      </dsp:txXfrm>
    </dsp:sp>
    <dsp:sp modelId="{361B8DB7-62CB-4998-B0C8-7180A9648CF3}">
      <dsp:nvSpPr>
        <dsp:cNvPr id="0" name=""/>
        <dsp:cNvSpPr/>
      </dsp:nvSpPr>
      <dsp:spPr>
        <a:xfrm>
          <a:off x="3354876" y="251268"/>
          <a:ext cx="2388208" cy="98142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Listening</a:t>
          </a:r>
          <a:endParaRPr kumimoji="0" lang="ar-QA" sz="24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cs typeface="Tahoma" pitchFamily="34" charset="0"/>
          </a:endParaRPr>
        </a:p>
      </dsp:txBody>
      <dsp:txXfrm>
        <a:off x="3704621" y="394995"/>
        <a:ext cx="1688718" cy="693975"/>
      </dsp:txXfrm>
    </dsp:sp>
    <dsp:sp modelId="{FC1FA594-25DC-436A-B5DE-7BB79069F2C5}">
      <dsp:nvSpPr>
        <dsp:cNvPr id="0" name=""/>
        <dsp:cNvSpPr/>
      </dsp:nvSpPr>
      <dsp:spPr>
        <a:xfrm rot="20290128">
          <a:off x="5340498" y="2211358"/>
          <a:ext cx="1771842" cy="28428"/>
        </a:xfrm>
        <a:prstGeom prst="ellips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5340498" y="2181276"/>
        <a:ext cx="1771842" cy="88592"/>
      </dsp:txXfrm>
    </dsp:sp>
    <dsp:sp modelId="{D29401DF-A952-4335-8B39-39A4A88127B7}">
      <dsp:nvSpPr>
        <dsp:cNvPr id="0" name=""/>
        <dsp:cNvSpPr/>
      </dsp:nvSpPr>
      <dsp:spPr>
        <a:xfrm>
          <a:off x="6709753" y="1062870"/>
          <a:ext cx="2388208" cy="98142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Seeing</a:t>
          </a:r>
          <a:endParaRPr kumimoji="0" lang="ar-QA" sz="24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cs typeface="Tahoma" pitchFamily="34" charset="0"/>
          </a:endParaRPr>
        </a:p>
      </dsp:txBody>
      <dsp:txXfrm>
        <a:off x="7059498" y="1206597"/>
        <a:ext cx="1688718" cy="693975"/>
      </dsp:txXfrm>
    </dsp:sp>
    <dsp:sp modelId="{E2B8C777-2596-494C-AA70-5DAB077C66DC}">
      <dsp:nvSpPr>
        <dsp:cNvPr id="0" name=""/>
        <dsp:cNvSpPr/>
      </dsp:nvSpPr>
      <dsp:spPr>
        <a:xfrm rot="488197">
          <a:off x="5671189" y="3123174"/>
          <a:ext cx="1110459" cy="28428"/>
        </a:xfrm>
        <a:prstGeom prst="ellips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5671189" y="3109626"/>
        <a:ext cx="1110459" cy="55522"/>
      </dsp:txXfrm>
    </dsp:sp>
    <dsp:sp modelId="{0866724E-5096-481D-915F-A01CAD3EDFE8}">
      <dsp:nvSpPr>
        <dsp:cNvPr id="0" name=""/>
        <dsp:cNvSpPr/>
      </dsp:nvSpPr>
      <dsp:spPr>
        <a:xfrm>
          <a:off x="6709753" y="2886502"/>
          <a:ext cx="2388208" cy="98142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Saying</a:t>
          </a:r>
        </a:p>
      </dsp:txBody>
      <dsp:txXfrm>
        <a:off x="7059498" y="3030229"/>
        <a:ext cx="1688718" cy="693975"/>
      </dsp:txXfrm>
    </dsp:sp>
    <dsp:sp modelId="{C0BEA710-6BFE-416C-828C-4EEF0DFF8D87}">
      <dsp:nvSpPr>
        <dsp:cNvPr id="0" name=""/>
        <dsp:cNvSpPr/>
      </dsp:nvSpPr>
      <dsp:spPr>
        <a:xfrm rot="2193823">
          <a:off x="4907201" y="3980033"/>
          <a:ext cx="2240854" cy="28428"/>
        </a:xfrm>
        <a:prstGeom prst="ellips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4907201" y="3938226"/>
        <a:ext cx="2240854" cy="112042"/>
      </dsp:txXfrm>
    </dsp:sp>
    <dsp:sp modelId="{7C2A4338-B78F-4341-B4CA-28DA14134850}">
      <dsp:nvSpPr>
        <dsp:cNvPr id="0" name=""/>
        <dsp:cNvSpPr/>
      </dsp:nvSpPr>
      <dsp:spPr>
        <a:xfrm>
          <a:off x="6312171" y="4600220"/>
          <a:ext cx="2388208" cy="98142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Touching</a:t>
          </a:r>
        </a:p>
      </dsp:txBody>
      <dsp:txXfrm>
        <a:off x="6661916" y="4743947"/>
        <a:ext cx="1688718" cy="693975"/>
      </dsp:txXfrm>
    </dsp:sp>
    <dsp:sp modelId="{29801E7C-7291-402C-990A-E3DD5DFF1EF2}">
      <dsp:nvSpPr>
        <dsp:cNvPr id="0" name=""/>
        <dsp:cNvSpPr/>
      </dsp:nvSpPr>
      <dsp:spPr>
        <a:xfrm rot="8506929">
          <a:off x="2449350" y="3854399"/>
          <a:ext cx="1732863" cy="28428"/>
        </a:xfrm>
        <a:prstGeom prst="ellips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 rot="10800000">
        <a:off x="2449350" y="3825292"/>
        <a:ext cx="1732863" cy="86643"/>
      </dsp:txXfrm>
    </dsp:sp>
    <dsp:sp modelId="{069FE38F-E847-4B6F-AA08-A98C16D3EA0F}">
      <dsp:nvSpPr>
        <dsp:cNvPr id="0" name=""/>
        <dsp:cNvSpPr/>
      </dsp:nvSpPr>
      <dsp:spPr>
        <a:xfrm>
          <a:off x="888478" y="4348954"/>
          <a:ext cx="2388208" cy="98142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Using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Logic</a:t>
          </a:r>
          <a:endParaRPr kumimoji="0" lang="en-US" sz="24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ahoma" pitchFamily="34" charset="0"/>
            <a:cs typeface="Tahoma" pitchFamily="34" charset="0"/>
          </a:endParaRPr>
        </a:p>
      </dsp:txBody>
      <dsp:txXfrm>
        <a:off x="1238223" y="4492681"/>
        <a:ext cx="1688718" cy="693975"/>
      </dsp:txXfrm>
    </dsp:sp>
    <dsp:sp modelId="{CDA71858-51E1-4357-9EDB-A353486A1D48}">
      <dsp:nvSpPr>
        <dsp:cNvPr id="0" name=""/>
        <dsp:cNvSpPr/>
      </dsp:nvSpPr>
      <dsp:spPr>
        <a:xfrm rot="10311803">
          <a:off x="2316312" y="3123174"/>
          <a:ext cx="1110459" cy="28428"/>
        </a:xfrm>
        <a:prstGeom prst="ellips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 rot="10800000">
        <a:off x="2316312" y="3109626"/>
        <a:ext cx="1110459" cy="55522"/>
      </dsp:txXfrm>
    </dsp:sp>
    <dsp:sp modelId="{9892A92E-A2AF-4184-BC15-B1A7B51DC5DD}">
      <dsp:nvSpPr>
        <dsp:cNvPr id="0" name=""/>
        <dsp:cNvSpPr/>
      </dsp:nvSpPr>
      <dsp:spPr>
        <a:xfrm>
          <a:off x="0" y="2886502"/>
          <a:ext cx="2388208" cy="98142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In Groups</a:t>
          </a:r>
        </a:p>
      </dsp:txBody>
      <dsp:txXfrm>
        <a:off x="349745" y="3030229"/>
        <a:ext cx="1688718" cy="693975"/>
      </dsp:txXfrm>
    </dsp:sp>
    <dsp:sp modelId="{C27C6908-EB24-473B-BD8B-265A648E545F}">
      <dsp:nvSpPr>
        <dsp:cNvPr id="0" name=""/>
        <dsp:cNvSpPr/>
      </dsp:nvSpPr>
      <dsp:spPr>
        <a:xfrm rot="12109876">
          <a:off x="1985619" y="2211355"/>
          <a:ext cx="1771846" cy="28428"/>
        </a:xfrm>
        <a:prstGeom prst="ellips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 rot="10800000">
        <a:off x="1985619" y="2181273"/>
        <a:ext cx="1771846" cy="88592"/>
      </dsp:txXfrm>
    </dsp:sp>
    <dsp:sp modelId="{DBA32712-5D7E-49A5-AF6A-5E8C41287B1D}">
      <dsp:nvSpPr>
        <dsp:cNvPr id="0" name=""/>
        <dsp:cNvSpPr/>
      </dsp:nvSpPr>
      <dsp:spPr>
        <a:xfrm>
          <a:off x="0" y="1062865"/>
          <a:ext cx="2388208" cy="98142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rPr>
            <a:t>Individually</a:t>
          </a:r>
        </a:p>
      </dsp:txBody>
      <dsp:txXfrm>
        <a:off x="349745" y="1206592"/>
        <a:ext cx="1688718" cy="693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AD297C-3B07-49A9-BF3A-9AF35BBFB0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833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E079A8-5B73-4DA9-A26A-8E9F1C28F9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519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3D009-D5B7-479C-BD65-10F2091C192B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A9576D-AF74-4F47-94F9-08CA7A47255D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EECDF-61F0-4C8E-8976-65C73202E290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C7C4841C-7A2E-4ED1-9CF3-0591DA5202BC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6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___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342556C8-A2F6-4013-BC7E-90F37A35F09D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7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1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S(UU): 2 time (once with low pitch and then with high pitch)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F71C85E9-68E5-4F6C-98CB-CA7D61169B05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10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8662A5CE-56DA-4763-91FD-C9DFF83DFCB9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11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D69FC727-2B2B-4FFC-B881-7E8257DD1A27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12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chemeClr val="bg1"/>
                </a:solidFill>
              </a:rPr>
              <a:t>Flowers are chosen here to represent good deeds; somebody did the good work.  InshaAllah we all did some good and beg Allah to accept them.  Keep this in mind while doing the ‘fa’ala’ exercises. He did (good work); They did (good work), …</a:t>
            </a:r>
          </a:p>
          <a:p>
            <a:pPr eaLnBrk="1" hangingPunct="1"/>
            <a:r>
              <a:rPr lang="en-US" smtClean="0"/>
              <a:t>Repeat the following sequence.</a:t>
            </a:r>
          </a:p>
          <a:p>
            <a:pPr eaLnBrk="1" hangingPunct="1"/>
            <a:r>
              <a:rPr lang="en-US" smtClean="0"/>
              <a:t>T(A+Tr) – S(A+Tr): 3 time</a:t>
            </a:r>
          </a:p>
          <a:p>
            <a:pPr eaLnBrk="1" hangingPunct="1"/>
            <a:r>
              <a:rPr lang="en-US" smtClean="0"/>
              <a:t>T(A)-S(Tr): 3 time (once with low pitch and then with high pitch)</a:t>
            </a:r>
          </a:p>
          <a:p>
            <a:pPr eaLnBrk="1" hangingPunct="1"/>
            <a:r>
              <a:rPr lang="en-US" smtClean="0"/>
              <a:t>T(AA) – S(AA): 3 times (once with low pitch and then with high pitch)</a:t>
            </a:r>
          </a:p>
          <a:p>
            <a:pPr eaLnBrk="1" hangingPunct="1"/>
            <a:r>
              <a:rPr lang="en-US" smtClean="0"/>
              <a:t>T+S do it together; Better form is that T shows the signs and students say in chorus.  3 times.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1F6F-21AA-4BCA-B1A5-70F83C997D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287E-ACE3-41F0-9C44-8C8B0B537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E6A0E-4458-454D-AD3F-C44152210D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AF0B7-F587-4EBD-B814-FC471BEC27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495E6-B333-4287-83ED-A42F3A57EC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6B6B4-DBB0-4530-AA47-554D3E6E9E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E010B-DD63-4863-962E-D882D43F77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3AE23-2DB1-4E5F-B86F-F74FE3866B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8C0F4-53E2-49D8-8F31-3345FDB1CB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BB6E5-DD05-4035-9E8D-59925020F7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9B815-DF13-4440-916A-53F292F54B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1610-5198-45D9-A77A-A19865979B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26EC-1D4D-4594-A7AC-5055223D54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6BD99A-C26E-4152-8609-272869CC5A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8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  <p:sldLayoutId id="2147484027" r:id="rId13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q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 b="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9144000" cy="18288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FFFF00"/>
                </a:solidFill>
                <a:cs typeface="Tahoma" pitchFamily="34" charset="0"/>
              </a:rPr>
              <a:t>Understand Qur’an &amp; Salah</a:t>
            </a:r>
            <a:r>
              <a:rPr lang="ur-PK" sz="346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ur-PK" sz="346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b="1" smtClean="0">
                <a:solidFill>
                  <a:srgbClr val="FFFF00"/>
                </a:solidFill>
                <a:cs typeface="Tahoma" pitchFamily="34" charset="0"/>
              </a:rPr>
              <a:t>The Easy Way</a:t>
            </a:r>
            <a:endParaRPr lang="en-US" sz="440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Lesson -8b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543800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Arabic language has Verbs of two types of Tenses</a:t>
            </a:r>
            <a:endParaRPr lang="en-US" dirty="0" smtClean="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pic>
        <p:nvPicPr>
          <p:cNvPr id="57347" name="Picture 4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005763" y="2238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-76200" y="2514600"/>
            <a:ext cx="2743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cs typeface="Arial" charset="0"/>
              </a:rPr>
              <a:t>Perfect </a:t>
            </a:r>
            <a:r>
              <a:rPr lang="en-US" sz="2800" dirty="0" smtClean="0">
                <a:solidFill>
                  <a:srgbClr val="FFFF00"/>
                </a:solidFill>
                <a:cs typeface="Arial" charset="0"/>
              </a:rPr>
              <a:t>Tense</a:t>
            </a:r>
            <a:endParaRPr lang="en-US" sz="28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-304800" y="5105400"/>
            <a:ext cx="3657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cs typeface="Arial" charset="0"/>
              </a:rPr>
              <a:t>Imperfect </a:t>
            </a:r>
            <a:r>
              <a:rPr lang="en-US" sz="2800" dirty="0" smtClean="0">
                <a:solidFill>
                  <a:srgbClr val="FFFF00"/>
                </a:solidFill>
                <a:cs typeface="Arial" charset="0"/>
              </a:rPr>
              <a:t>Tense</a:t>
            </a:r>
            <a:endParaRPr lang="en-US" sz="28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>
            <a:off x="0" y="18478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en-US" sz="60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fees Web Naskh" pitchFamily="2" charset="-78"/>
            </a:endParaRPr>
          </a:p>
        </p:txBody>
      </p:sp>
      <p:sp>
        <p:nvSpPr>
          <p:cNvPr id="856072" name="Rectangle 8"/>
          <p:cNvSpPr>
            <a:spLocks noChangeArrowheads="1"/>
          </p:cNvSpPr>
          <p:nvPr/>
        </p:nvSpPr>
        <p:spPr bwMode="auto">
          <a:xfrm>
            <a:off x="6680200" y="2324100"/>
            <a:ext cx="240803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b="0" dirty="0" smtClean="0">
                <a:solidFill>
                  <a:srgbClr val="FFFF00"/>
                </a:solidFill>
                <a:cs typeface="Majidi" pitchFamily="2" charset="-78"/>
              </a:rPr>
              <a:t>.فِعْل مَاضِي</a:t>
            </a:r>
            <a:r>
              <a:rPr lang="en-US" sz="2800" b="0" dirty="0" smtClean="0">
                <a:solidFill>
                  <a:srgbClr val="FFFF00"/>
                </a:solidFill>
                <a:latin typeface="+mn-lt"/>
                <a:cs typeface="Majidi" pitchFamily="2" charset="-78"/>
              </a:rPr>
              <a:t>1</a:t>
            </a:r>
            <a:endParaRPr lang="en-US" sz="2800" b="0" dirty="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856073" name="Rectangle 9"/>
          <p:cNvSpPr>
            <a:spLocks noChangeArrowheads="1"/>
          </p:cNvSpPr>
          <p:nvPr/>
        </p:nvSpPr>
        <p:spPr bwMode="auto">
          <a:xfrm>
            <a:off x="6400800" y="4419600"/>
            <a:ext cx="264367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en-US" sz="2400" b="0" dirty="0" smtClean="0">
                <a:solidFill>
                  <a:srgbClr val="FFFF00"/>
                </a:solidFill>
                <a:latin typeface="+mn-lt"/>
                <a:cs typeface="Majidi" pitchFamily="2" charset="-78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+mn-lt"/>
                <a:cs typeface="Majidi" pitchFamily="2" charset="-78"/>
              </a:rPr>
              <a:t>.2</a:t>
            </a:r>
            <a:r>
              <a:rPr lang="ar-SA" b="0" dirty="0" smtClean="0">
                <a:solidFill>
                  <a:srgbClr val="FFFF00"/>
                </a:solidFill>
                <a:cs typeface="Majidi" pitchFamily="2" charset="-78"/>
              </a:rPr>
              <a:t>فِعْل </a:t>
            </a:r>
            <a:r>
              <a:rPr lang="ar-SA" b="0" dirty="0">
                <a:solidFill>
                  <a:srgbClr val="FFFF00"/>
                </a:solidFill>
                <a:cs typeface="Majidi" pitchFamily="2" charset="-78"/>
              </a:rPr>
              <a:t>مُضَارِع</a:t>
            </a:r>
            <a:endParaRPr lang="en-US" b="0" dirty="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57353" name="Text Box 10"/>
          <p:cNvSpPr txBox="1">
            <a:spLocks noChangeArrowheads="1"/>
          </p:cNvSpPr>
          <p:nvPr/>
        </p:nvSpPr>
        <p:spPr bwMode="auto">
          <a:xfrm>
            <a:off x="2895600" y="2362200"/>
            <a:ext cx="38100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This </a:t>
            </a:r>
            <a:r>
              <a:rPr lang="en-US" sz="2400" dirty="0" smtClean="0"/>
              <a:t>Tense </a:t>
            </a:r>
            <a:r>
              <a:rPr lang="en-US" sz="2400" dirty="0"/>
              <a:t>tells us that the work is </a:t>
            </a:r>
            <a:r>
              <a:rPr lang="en-US" sz="2400" dirty="0" smtClean="0"/>
              <a:t>Finished i.e. Past Tense.</a:t>
            </a:r>
            <a:endParaRPr lang="en-US" sz="2400" dirty="0"/>
          </a:p>
        </p:txBody>
      </p:sp>
      <p:sp>
        <p:nvSpPr>
          <p:cNvPr id="57354" name="Text Box 11"/>
          <p:cNvSpPr txBox="1">
            <a:spLocks noChangeArrowheads="1"/>
          </p:cNvSpPr>
          <p:nvPr/>
        </p:nvSpPr>
        <p:spPr bwMode="auto">
          <a:xfrm>
            <a:off x="2895600" y="4343400"/>
            <a:ext cx="41148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This </a:t>
            </a:r>
            <a:r>
              <a:rPr lang="en-US" sz="2400" dirty="0" smtClean="0"/>
              <a:t>Tense </a:t>
            </a:r>
            <a:r>
              <a:rPr lang="en-US" sz="2400" dirty="0"/>
              <a:t>encompasses two </a:t>
            </a:r>
            <a:r>
              <a:rPr lang="en-US" sz="2400" dirty="0" smtClean="0"/>
              <a:t>time periods</a:t>
            </a:r>
            <a:r>
              <a:rPr lang="en-US" sz="2400" dirty="0"/>
              <a:t>, </a:t>
            </a:r>
            <a:r>
              <a:rPr lang="en-US" sz="2400" dirty="0" smtClean="0"/>
              <a:t>        the Present &amp; </a:t>
            </a:r>
            <a:r>
              <a:rPr lang="en-US" sz="2400" dirty="0"/>
              <a:t>the </a:t>
            </a:r>
            <a:r>
              <a:rPr lang="en-US" sz="2400" dirty="0" smtClean="0"/>
              <a:t>Future</a:t>
            </a:r>
            <a:r>
              <a:rPr lang="en-US" sz="2400" dirty="0"/>
              <a:t>, including the </a:t>
            </a:r>
            <a:r>
              <a:rPr lang="en-US" sz="2400" dirty="0" smtClean="0"/>
              <a:t>Continuous </a:t>
            </a:r>
            <a:r>
              <a:rPr lang="en-US" sz="2400" dirty="0"/>
              <a:t>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543800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Arabic language has two types of verbs</a:t>
            </a:r>
            <a:endParaRPr lang="en-US" smtClean="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pic>
        <p:nvPicPr>
          <p:cNvPr id="58371" name="Picture 4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005763" y="2238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0" y="2514600"/>
            <a:ext cx="2743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FF00"/>
                </a:solidFill>
                <a:cs typeface="Arial" charset="0"/>
              </a:rPr>
              <a:t>Perfect tense</a:t>
            </a:r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>
            <a:off x="0" y="18478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en-US" sz="60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fees Web Naskh" pitchFamily="2" charset="-78"/>
            </a:endParaRPr>
          </a:p>
        </p:txBody>
      </p:sp>
      <p:sp>
        <p:nvSpPr>
          <p:cNvPr id="863239" name="Rectangle 7"/>
          <p:cNvSpPr>
            <a:spLocks noChangeArrowheads="1"/>
          </p:cNvSpPr>
          <p:nvPr/>
        </p:nvSpPr>
        <p:spPr bwMode="auto">
          <a:xfrm>
            <a:off x="6680200" y="2324100"/>
            <a:ext cx="2352675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b="0" dirty="0">
                <a:solidFill>
                  <a:srgbClr val="FFFF00"/>
                </a:solidFill>
                <a:cs typeface="Majidi" pitchFamily="2" charset="-78"/>
              </a:rPr>
              <a:t>1.فِعْل مَاضِي</a:t>
            </a:r>
            <a:endParaRPr lang="en-US" b="0" dirty="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58375" name="Text Box 9"/>
          <p:cNvSpPr txBox="1">
            <a:spLocks noChangeArrowheads="1"/>
          </p:cNvSpPr>
          <p:nvPr/>
        </p:nvSpPr>
        <p:spPr bwMode="auto">
          <a:xfrm>
            <a:off x="3048000" y="2362200"/>
            <a:ext cx="3810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This </a:t>
            </a:r>
            <a:r>
              <a:rPr lang="en-US" sz="2400" dirty="0" smtClean="0"/>
              <a:t>Tense </a:t>
            </a:r>
            <a:r>
              <a:rPr lang="en-US" sz="2400" dirty="0"/>
              <a:t>tells us that the work is </a:t>
            </a:r>
            <a:r>
              <a:rPr lang="en-US" sz="2400" dirty="0" smtClean="0"/>
              <a:t>finished</a:t>
            </a:r>
            <a:endParaRPr lang="en-US" sz="2400" dirty="0"/>
          </a:p>
        </p:txBody>
      </p:sp>
      <p:sp>
        <p:nvSpPr>
          <p:cNvPr id="58376" name="Text Box 11"/>
          <p:cNvSpPr txBox="1">
            <a:spLocks noChangeArrowheads="1"/>
          </p:cNvSpPr>
          <p:nvPr/>
        </p:nvSpPr>
        <p:spPr bwMode="auto">
          <a:xfrm>
            <a:off x="0" y="4267200"/>
            <a:ext cx="899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We will learn </a:t>
            </a:r>
            <a:r>
              <a:rPr lang="en-US" sz="2400" dirty="0" smtClean="0"/>
              <a:t>Perfect </a:t>
            </a:r>
            <a:r>
              <a:rPr lang="en-US" sz="2400" dirty="0"/>
              <a:t>T</a:t>
            </a:r>
            <a:r>
              <a:rPr lang="en-US" sz="2400" dirty="0" smtClean="0"/>
              <a:t>ense</a:t>
            </a:r>
            <a:r>
              <a:rPr lang="en-US" sz="2400" dirty="0"/>
              <a:t>, </a:t>
            </a:r>
            <a:r>
              <a:rPr lang="en-US" sz="2400" dirty="0" smtClean="0"/>
              <a:t>using three root letters</a:t>
            </a:r>
            <a:endParaRPr lang="en-US" sz="2400" dirty="0"/>
          </a:p>
        </p:txBody>
      </p:sp>
      <p:sp>
        <p:nvSpPr>
          <p:cNvPr id="58377" name="Rectangle 12"/>
          <p:cNvSpPr>
            <a:spLocks noChangeArrowheads="1"/>
          </p:cNvSpPr>
          <p:nvPr/>
        </p:nvSpPr>
        <p:spPr bwMode="auto">
          <a:xfrm>
            <a:off x="3505200" y="5067300"/>
            <a:ext cx="20637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dirty="0">
                <a:solidFill>
                  <a:srgbClr val="FFFF00"/>
                </a:solidFill>
                <a:cs typeface="Majidi" pitchFamily="2" charset="-78"/>
              </a:rPr>
              <a:t>”ف ع  ل“</a:t>
            </a:r>
            <a:endParaRPr lang="en-US" dirty="0">
              <a:solidFill>
                <a:srgbClr val="FFFF00"/>
              </a:solidFill>
              <a:cs typeface="Majid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724400" y="6162675"/>
            <a:ext cx="3581400" cy="7715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 anchor="ctr">
            <a:spAutoFit/>
          </a:bodyPr>
          <a:lstStyle/>
          <a:p>
            <a:pPr algn="ctr" rtl="1"/>
            <a:r>
              <a:rPr lang="en-US" sz="2000" dirty="0">
                <a:cs typeface="Traditional Arabic_bs" pitchFamily="2" charset="-78"/>
              </a:rPr>
              <a:t>  </a:t>
            </a:r>
            <a:r>
              <a:rPr lang="en-US" sz="2000" dirty="0" smtClean="0">
                <a:cs typeface="Traditional Arabic_bs" pitchFamily="2" charset="-78"/>
              </a:rPr>
              <a:t>           </a:t>
            </a:r>
            <a:r>
              <a:rPr lang="en-US" sz="2000" dirty="0">
                <a:cs typeface="Traditional Arabic_bs" pitchFamily="2" charset="-78"/>
              </a:rPr>
              <a:t>َ </a:t>
            </a:r>
            <a:r>
              <a:rPr lang="ar-SA" sz="2000" dirty="0" smtClean="0">
                <a:cs typeface="Traditional Arabic_bs" pitchFamily="2" charset="-78"/>
              </a:rPr>
              <a:t>-ُوْا</a:t>
            </a:r>
            <a:r>
              <a:rPr lang="en-US" sz="2000" dirty="0" smtClean="0">
                <a:cs typeface="Traditional Arabic_bs" pitchFamily="2" charset="-78"/>
              </a:rPr>
              <a:t>   </a:t>
            </a:r>
            <a:r>
              <a:rPr lang="ar-SA" sz="2000" dirty="0">
                <a:cs typeface="Traditional Arabic_bs" pitchFamily="2" charset="-78"/>
              </a:rPr>
              <a:t>تَ</a:t>
            </a:r>
            <a:r>
              <a:rPr lang="en-US" sz="2000" dirty="0">
                <a:cs typeface="Traditional Arabic_bs" pitchFamily="2" charset="-78"/>
              </a:rPr>
              <a:t> </a:t>
            </a:r>
            <a:r>
              <a:rPr lang="ar-SA" sz="2000" dirty="0">
                <a:cs typeface="Traditional Arabic_bs" pitchFamily="2" charset="-78"/>
              </a:rPr>
              <a:t>تُمْ</a:t>
            </a:r>
            <a:r>
              <a:rPr lang="en-US" sz="2000" dirty="0">
                <a:cs typeface="Traditional Arabic_bs" pitchFamily="2" charset="-78"/>
              </a:rPr>
              <a:t>   </a:t>
            </a:r>
            <a:r>
              <a:rPr lang="ar-SA" sz="2000" dirty="0">
                <a:cs typeface="Traditional Arabic_bs" pitchFamily="2" charset="-78"/>
              </a:rPr>
              <a:t>تُ نَا</a:t>
            </a:r>
            <a:r>
              <a:rPr lang="en-US" sz="2000" dirty="0">
                <a:cs typeface="Traditional Arabic_bs" pitchFamily="2" charset="-78"/>
              </a:rPr>
              <a:t>   </a:t>
            </a:r>
          </a:p>
        </p:txBody>
      </p:sp>
      <p:grpSp>
        <p:nvGrpSpPr>
          <p:cNvPr id="59396" name="Group 24"/>
          <p:cNvGrpSpPr>
            <a:grpSpLocks/>
          </p:cNvGrpSpPr>
          <p:nvPr/>
        </p:nvGrpSpPr>
        <p:grpSpPr bwMode="auto">
          <a:xfrm>
            <a:off x="5181600" y="6324600"/>
            <a:ext cx="3063875" cy="395288"/>
            <a:chOff x="6095" y="9109"/>
            <a:chExt cx="2785" cy="502"/>
          </a:xfrm>
        </p:grpSpPr>
        <p:sp>
          <p:nvSpPr>
            <p:cNvPr id="1995801" name="Oval 25"/>
            <p:cNvSpPr>
              <a:spLocks noChangeArrowheads="1"/>
            </p:cNvSpPr>
            <p:nvPr/>
          </p:nvSpPr>
          <p:spPr bwMode="auto">
            <a:xfrm>
              <a:off x="6095" y="9109"/>
              <a:ext cx="1892" cy="50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0"/>
                </a:spcBef>
                <a:defRPr/>
              </a:pPr>
              <a:endParaRPr lang="en-US" sz="60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fees Web Naskh" pitchFamily="2" charset="-78"/>
              </a:endParaRPr>
            </a:p>
          </p:txBody>
        </p:sp>
        <p:grpSp>
          <p:nvGrpSpPr>
            <p:cNvPr id="59417" name="Group 26"/>
            <p:cNvGrpSpPr>
              <a:grpSpLocks/>
            </p:cNvGrpSpPr>
            <p:nvPr/>
          </p:nvGrpSpPr>
          <p:grpSpPr bwMode="auto">
            <a:xfrm>
              <a:off x="8012" y="9128"/>
              <a:ext cx="868" cy="392"/>
              <a:chOff x="8012" y="9128"/>
              <a:chExt cx="868" cy="392"/>
            </a:xfrm>
          </p:grpSpPr>
          <p:sp>
            <p:nvSpPr>
              <p:cNvPr id="1995803" name="Freeform 27"/>
              <p:cNvSpPr>
                <a:spLocks/>
              </p:cNvSpPr>
              <p:nvPr/>
            </p:nvSpPr>
            <p:spPr bwMode="auto">
              <a:xfrm rot="20270609" flipH="1">
                <a:off x="8010" y="9147"/>
                <a:ext cx="870" cy="26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235" y="134"/>
                  </a:cxn>
                  <a:cxn ang="0">
                    <a:pos x="1089" y="184"/>
                  </a:cxn>
                  <a:cxn ang="0">
                    <a:pos x="1423" y="251"/>
                  </a:cxn>
                  <a:cxn ang="0">
                    <a:pos x="2244" y="268"/>
                  </a:cxn>
                  <a:cxn ang="0">
                    <a:pos x="2612" y="17"/>
                  </a:cxn>
                  <a:cxn ang="0">
                    <a:pos x="2830" y="0"/>
                  </a:cxn>
                  <a:cxn ang="0">
                    <a:pos x="2512" y="335"/>
                  </a:cxn>
                  <a:cxn ang="0">
                    <a:pos x="2780" y="301"/>
                  </a:cxn>
                  <a:cxn ang="0">
                    <a:pos x="2713" y="402"/>
                  </a:cxn>
                  <a:cxn ang="0">
                    <a:pos x="2512" y="402"/>
                  </a:cxn>
                  <a:cxn ang="0">
                    <a:pos x="2328" y="469"/>
                  </a:cxn>
                  <a:cxn ang="0">
                    <a:pos x="1507" y="536"/>
                  </a:cxn>
                  <a:cxn ang="0">
                    <a:pos x="854" y="519"/>
                  </a:cxn>
                  <a:cxn ang="0">
                    <a:pos x="235" y="452"/>
                  </a:cxn>
                  <a:cxn ang="0">
                    <a:pos x="84" y="385"/>
                  </a:cxn>
                  <a:cxn ang="0">
                    <a:pos x="17" y="368"/>
                  </a:cxn>
                  <a:cxn ang="0">
                    <a:pos x="0" y="318"/>
                  </a:cxn>
                </a:cxnLst>
                <a:rect l="0" t="0" r="r" b="b"/>
                <a:pathLst>
                  <a:path w="2830" h="536">
                    <a:moveTo>
                      <a:pt x="0" y="318"/>
                    </a:moveTo>
                    <a:lnTo>
                      <a:pt x="235" y="134"/>
                    </a:lnTo>
                    <a:lnTo>
                      <a:pt x="1089" y="184"/>
                    </a:lnTo>
                    <a:lnTo>
                      <a:pt x="1423" y="251"/>
                    </a:lnTo>
                    <a:lnTo>
                      <a:pt x="2244" y="268"/>
                    </a:lnTo>
                    <a:lnTo>
                      <a:pt x="2612" y="17"/>
                    </a:lnTo>
                    <a:lnTo>
                      <a:pt x="2830" y="0"/>
                    </a:lnTo>
                    <a:lnTo>
                      <a:pt x="2512" y="335"/>
                    </a:lnTo>
                    <a:lnTo>
                      <a:pt x="2780" y="301"/>
                    </a:lnTo>
                    <a:lnTo>
                      <a:pt x="2713" y="402"/>
                    </a:lnTo>
                    <a:lnTo>
                      <a:pt x="2512" y="402"/>
                    </a:lnTo>
                    <a:lnTo>
                      <a:pt x="2328" y="469"/>
                    </a:lnTo>
                    <a:lnTo>
                      <a:pt x="1507" y="536"/>
                    </a:lnTo>
                    <a:lnTo>
                      <a:pt x="854" y="519"/>
                    </a:lnTo>
                    <a:lnTo>
                      <a:pt x="235" y="452"/>
                    </a:lnTo>
                    <a:cubicBezTo>
                      <a:pt x="185" y="430"/>
                      <a:pt x="135" y="405"/>
                      <a:pt x="84" y="385"/>
                    </a:cubicBezTo>
                    <a:cubicBezTo>
                      <a:pt x="62" y="377"/>
                      <a:pt x="35" y="382"/>
                      <a:pt x="17" y="368"/>
                    </a:cubicBezTo>
                    <a:cubicBezTo>
                      <a:pt x="3" y="357"/>
                      <a:pt x="6" y="335"/>
                      <a:pt x="0" y="3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rtl="1">
                  <a:spcBef>
                    <a:spcPct val="0"/>
                  </a:spcBef>
                  <a:defRPr/>
                </a:pPr>
                <a:endParaRPr lang="en-US" sz="60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Nafees Web Naskh" pitchFamily="2" charset="-78"/>
                </a:endParaRPr>
              </a:p>
            </p:txBody>
          </p:sp>
          <p:sp>
            <p:nvSpPr>
              <p:cNvPr id="1995804" name="Freeform 28"/>
              <p:cNvSpPr>
                <a:spLocks/>
              </p:cNvSpPr>
              <p:nvPr/>
            </p:nvSpPr>
            <p:spPr bwMode="auto">
              <a:xfrm>
                <a:off x="8493" y="9258"/>
                <a:ext cx="153" cy="262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12" y="75"/>
                  </a:cxn>
                  <a:cxn ang="0">
                    <a:pos x="48" y="39"/>
                  </a:cxn>
                  <a:cxn ang="0">
                    <a:pos x="87" y="18"/>
                  </a:cxn>
                  <a:cxn ang="0">
                    <a:pos x="150" y="0"/>
                  </a:cxn>
                  <a:cxn ang="0">
                    <a:pos x="108" y="231"/>
                  </a:cxn>
                  <a:cxn ang="0">
                    <a:pos x="60" y="267"/>
                  </a:cxn>
                  <a:cxn ang="0">
                    <a:pos x="0" y="99"/>
                  </a:cxn>
                </a:cxnLst>
                <a:rect l="0" t="0" r="r" b="b"/>
                <a:pathLst>
                  <a:path w="150" h="267">
                    <a:moveTo>
                      <a:pt x="0" y="99"/>
                    </a:moveTo>
                    <a:cubicBezTo>
                      <a:pt x="4" y="91"/>
                      <a:pt x="12" y="75"/>
                      <a:pt x="12" y="75"/>
                    </a:cubicBezTo>
                    <a:lnTo>
                      <a:pt x="48" y="39"/>
                    </a:lnTo>
                    <a:lnTo>
                      <a:pt x="87" y="18"/>
                    </a:lnTo>
                    <a:lnTo>
                      <a:pt x="150" y="0"/>
                    </a:lnTo>
                    <a:lnTo>
                      <a:pt x="108" y="231"/>
                    </a:lnTo>
                    <a:lnTo>
                      <a:pt x="60" y="267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rtl="1">
                  <a:spcBef>
                    <a:spcPct val="0"/>
                  </a:spcBef>
                  <a:defRPr/>
                </a:pPr>
                <a:endParaRPr lang="en-US" sz="60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Nafees Web Naskh" pitchFamily="2" charset="-78"/>
                </a:endParaRPr>
              </a:p>
            </p:txBody>
          </p:sp>
          <p:sp>
            <p:nvSpPr>
              <p:cNvPr id="1995805" name="Line 29"/>
              <p:cNvSpPr>
                <a:spLocks noChangeShapeType="1"/>
              </p:cNvSpPr>
              <p:nvPr/>
            </p:nvSpPr>
            <p:spPr bwMode="auto">
              <a:xfrm>
                <a:off x="8088" y="9369"/>
                <a:ext cx="91" cy="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rtl="1">
                  <a:spcBef>
                    <a:spcPct val="0"/>
                  </a:spcBef>
                  <a:defRPr/>
                </a:pPr>
                <a:endParaRPr lang="en-US" sz="60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Nafees Web Naskh" pitchFamily="2" charset="-78"/>
                </a:endParaRPr>
              </a:p>
            </p:txBody>
          </p:sp>
          <p:sp>
            <p:nvSpPr>
              <p:cNvPr id="1995806" name="Line 30"/>
              <p:cNvSpPr>
                <a:spLocks noChangeShapeType="1"/>
              </p:cNvSpPr>
              <p:nvPr/>
            </p:nvSpPr>
            <p:spPr bwMode="auto">
              <a:xfrm flipH="1">
                <a:off x="8280" y="9127"/>
                <a:ext cx="534" cy="2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algn="ctr" rtl="1">
                  <a:spcBef>
                    <a:spcPct val="0"/>
                  </a:spcBef>
                  <a:defRPr/>
                </a:pPr>
                <a:endParaRPr lang="en-US" sz="6000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Nafees Web Naskh" pitchFamily="2" charset="-78"/>
                </a:endParaRPr>
              </a:p>
            </p:txBody>
          </p:sp>
        </p:grpSp>
      </p:grpSp>
      <p:pic>
        <p:nvPicPr>
          <p:cNvPr id="59395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-71437" y="11382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AutoShape 31"/>
          <p:cNvSpPr>
            <a:spLocks noChangeArrowheads="1"/>
          </p:cNvSpPr>
          <p:nvPr/>
        </p:nvSpPr>
        <p:spPr bwMode="auto">
          <a:xfrm>
            <a:off x="85725" y="76200"/>
            <a:ext cx="3495675" cy="511175"/>
          </a:xfrm>
          <a:prstGeom prst="roundRect">
            <a:avLst>
              <a:gd name="adj" fmla="val 16667"/>
            </a:avLst>
          </a:prstGeom>
          <a:solidFill>
            <a:srgbClr val="6600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2400">
                <a:cs typeface="Arial" charset="0"/>
              </a:rPr>
              <a:t>فِعْل مَاضِي </a:t>
            </a:r>
            <a:r>
              <a:rPr lang="en-US" sz="2400">
                <a:cs typeface="Arial" charset="0"/>
              </a:rPr>
              <a:t>Perfect Tense</a:t>
            </a:r>
          </a:p>
        </p:txBody>
      </p:sp>
      <p:graphicFrame>
        <p:nvGraphicFramePr>
          <p:cNvPr id="858150" name="Group 38"/>
          <p:cNvGraphicFramePr>
            <a:graphicFrameLocks noGrp="1"/>
          </p:cNvGraphicFramePr>
          <p:nvPr/>
        </p:nvGraphicFramePr>
        <p:xfrm>
          <a:off x="4749800" y="76200"/>
          <a:ext cx="3479800" cy="6064885"/>
        </p:xfrm>
        <a:graphic>
          <a:graphicData uri="http://schemas.openxmlformats.org/drawingml/2006/table">
            <a:tbl>
              <a:tblPr/>
              <a:tblGrid>
                <a:gridCol w="1931988"/>
                <a:gridCol w="1547812"/>
              </a:tblGrid>
              <a:tr h="2041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 did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They did</a:t>
                      </a:r>
                      <a:endParaRPr kumimoji="0" lang="ar-SA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ajweed" pitchFamily="2" charset="-78"/>
                        </a:rPr>
                        <a:t>فَعَلَ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ajweed" pitchFamily="2" charset="-78"/>
                        </a:rPr>
                        <a:t>فَعَلُوا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You did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You all did</a:t>
                      </a: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ajweed" pitchFamily="2" charset="-78"/>
                        </a:rPr>
                        <a:t>فَعَلْتَ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ajweed" pitchFamily="2" charset="-78"/>
                        </a:rPr>
                        <a:t>فَعَلْتُمْ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 did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We did</a:t>
                      </a: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ajweed" pitchFamily="2" charset="-78"/>
                        </a:rPr>
                        <a:t>فَعَلْتُ</a:t>
                      </a:r>
                      <a:endParaRPr kumimoji="0" lang="en-US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ajweed" pitchFamily="2" charset="-78"/>
                        </a:rPr>
                        <a:t>فَعَلْنَا</a:t>
                      </a:r>
                      <a:endParaRPr kumimoji="0" lang="en-US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59414" name="AutoShape 39"/>
          <p:cNvSpPr>
            <a:spLocks noChangeArrowheads="1"/>
          </p:cNvSpPr>
          <p:nvPr/>
        </p:nvSpPr>
        <p:spPr bwMode="auto">
          <a:xfrm>
            <a:off x="-828675" y="2967551"/>
            <a:ext cx="6219825" cy="2333863"/>
          </a:xfrm>
          <a:prstGeom prst="irregularSeal1">
            <a:avLst/>
          </a:prstGeom>
          <a:solidFill>
            <a:srgbClr val="FF0000"/>
          </a:solidFill>
          <a:ln w="28575" algn="ctr">
            <a:solidFill>
              <a:srgbClr val="00234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9415" name="Text Box 40"/>
          <p:cNvSpPr txBox="1">
            <a:spLocks noChangeArrowheads="1"/>
          </p:cNvSpPr>
          <p:nvPr/>
        </p:nvSpPr>
        <p:spPr bwMode="auto">
          <a:xfrm>
            <a:off x="685800" y="3519488"/>
            <a:ext cx="3276600" cy="1128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2000" dirty="0">
                <a:ea typeface="PMingLiU" pitchFamily="18" charset="-120"/>
                <a:cs typeface="Tahoma" pitchFamily="34" charset="0"/>
              </a:rPr>
              <a:t>Almost </a:t>
            </a:r>
            <a:r>
              <a:rPr lang="ur-PK" altLang="zh-TW" sz="2800" smtClean="0">
                <a:ea typeface="PMingLiU" pitchFamily="18" charset="-120"/>
                <a:cs typeface="Tahoma" pitchFamily="34" charset="0"/>
              </a:rPr>
              <a:t>9</a:t>
            </a:r>
            <a:r>
              <a:rPr lang="en-US" altLang="zh-TW" sz="2800" smtClean="0">
                <a:ea typeface="PMingLiU" pitchFamily="18" charset="-120"/>
                <a:cs typeface="Tahoma" pitchFamily="34" charset="0"/>
              </a:rPr>
              <a:t>,000</a:t>
            </a:r>
            <a:r>
              <a:rPr lang="en-US" altLang="zh-TW" sz="2000" smtClean="0">
                <a:ea typeface="PMingLiU" pitchFamily="18" charset="-120"/>
                <a:cs typeface="Tahoma" pitchFamily="34" charset="0"/>
              </a:rPr>
              <a:t> </a:t>
            </a:r>
            <a:r>
              <a:rPr lang="en-US" altLang="zh-TW" sz="2000" dirty="0">
                <a:ea typeface="PMingLiU" pitchFamily="18" charset="-120"/>
                <a:cs typeface="Tahoma" pitchFamily="34" charset="0"/>
              </a:rPr>
              <a:t>words have come in the Qur’an on this pattern </a:t>
            </a:r>
            <a:endParaRPr lang="ar-SA" sz="2000" dirty="0">
              <a:ea typeface="PMingLiU" pitchFamily="18" charset="-12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0" y="0"/>
            <a:ext cx="2438400" cy="715962"/>
          </a:xfrm>
        </p:spPr>
        <p:txBody>
          <a:bodyPr>
            <a:noAutofit/>
          </a:bodyPr>
          <a:lstStyle/>
          <a:p>
            <a:r>
              <a:rPr lang="ur-PK" sz="7200" dirty="0" smtClean="0">
                <a:cs typeface="Majidi" pitchFamily="2" charset="-78"/>
              </a:rPr>
              <a:t>ماضي</a:t>
            </a:r>
            <a:endParaRPr lang="en-US" sz="7200" dirty="0">
              <a:cs typeface="Majidi" pitchFamily="2" charset="-78"/>
            </a:endParaRPr>
          </a:p>
        </p:txBody>
      </p:sp>
      <p:pic>
        <p:nvPicPr>
          <p:cNvPr id="1154" name="Picture 130" descr="C:\Documents and Settings\Administrator\Local Settings\Temporary Internet Files\Content.IE5\TP2DTHE5\MCj043767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9625" y="4663577"/>
            <a:ext cx="1755775" cy="1860550"/>
          </a:xfrm>
          <a:prstGeom prst="rect">
            <a:avLst/>
          </a:prstGeom>
          <a:noFill/>
        </p:spPr>
      </p:pic>
      <p:sp>
        <p:nvSpPr>
          <p:cNvPr id="133" name="Content Placeholder 131"/>
          <p:cNvSpPr txBox="1">
            <a:spLocks/>
          </p:cNvSpPr>
          <p:nvPr/>
        </p:nvSpPr>
        <p:spPr>
          <a:xfrm>
            <a:off x="6443332" y="5806577"/>
            <a:ext cx="1219200" cy="487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r-PK" sz="4400" dirty="0" smtClean="0">
                <a:solidFill>
                  <a:srgbClr val="FF0000"/>
                </a:solidFill>
                <a:cs typeface="Majidi" pitchFamily="2" charset="-78"/>
              </a:rPr>
              <a:t> َ</a:t>
            </a:r>
            <a:r>
              <a:rPr kumimoji="0" lang="ur-PK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Majidi" pitchFamily="2" charset="-78"/>
              </a:rPr>
              <a:t>  </a:t>
            </a:r>
            <a:r>
              <a:rPr lang="ur-PK" sz="4400" dirty="0" smtClean="0">
                <a:solidFill>
                  <a:srgbClr val="FF0000"/>
                </a:solidFill>
                <a:cs typeface="Majidi" pitchFamily="2" charset="-78"/>
              </a:rPr>
              <a:t>ـُوا</a:t>
            </a:r>
            <a:endParaRPr lang="en-US" sz="4400" dirty="0">
              <a:solidFill>
                <a:srgbClr val="FF0000"/>
              </a:solidFill>
              <a:cs typeface="Majidi" pitchFamily="2" charset="-78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388225" y="4774781"/>
            <a:ext cx="10983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6600" dirty="0" smtClean="0">
                <a:cs typeface="Majidi" pitchFamily="2" charset="-78"/>
              </a:rPr>
              <a:t>فَعَل</a:t>
            </a:r>
            <a:endParaRPr lang="en-US" sz="6600" dirty="0">
              <a:cs typeface="Majidi" pitchFamily="2" charset="-78"/>
            </a:endParaRPr>
          </a:p>
        </p:txBody>
      </p:sp>
      <p:pic>
        <p:nvPicPr>
          <p:cNvPr id="136" name="Picture 130" descr="C:\Documents and Settings\Administrator\Local Settings\Temporary Internet Files\Content.IE5\TP2DTHE5\MCj043767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093" y="479936"/>
            <a:ext cx="2514600" cy="2664658"/>
          </a:xfrm>
          <a:prstGeom prst="rect">
            <a:avLst/>
          </a:prstGeom>
          <a:noFill/>
        </p:spPr>
      </p:pic>
      <p:sp>
        <p:nvSpPr>
          <p:cNvPr id="137" name="Content Placeholder 131"/>
          <p:cNvSpPr txBox="1">
            <a:spLocks/>
          </p:cNvSpPr>
          <p:nvPr/>
        </p:nvSpPr>
        <p:spPr>
          <a:xfrm>
            <a:off x="1236243" y="2478569"/>
            <a:ext cx="2010687" cy="7218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r-PK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Majidi" pitchFamily="2" charset="-78"/>
              </a:rPr>
              <a:t>ـتَ    </a:t>
            </a:r>
            <a:r>
              <a:rPr lang="ur-PK" sz="4000" dirty="0" smtClean="0">
                <a:solidFill>
                  <a:srgbClr val="FFFF00"/>
                </a:solidFill>
                <a:cs typeface="Majidi" pitchFamily="2" charset="-78"/>
              </a:rPr>
              <a:t>ـتُمْ</a:t>
            </a:r>
            <a:endParaRPr lang="en-US" sz="4000" dirty="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522656" y="949404"/>
            <a:ext cx="1933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6600" dirty="0" smtClean="0">
                <a:cs typeface="Majidi" pitchFamily="2" charset="-78"/>
              </a:rPr>
              <a:t>فَعَلْ</a:t>
            </a:r>
            <a:endParaRPr lang="en-US" sz="6600" dirty="0">
              <a:cs typeface="Majidi" pitchFamily="2" charset="-78"/>
            </a:endParaRPr>
          </a:p>
        </p:txBody>
      </p:sp>
      <p:pic>
        <p:nvPicPr>
          <p:cNvPr id="139" name="Picture 130" descr="C:\Documents and Settings\Administrator\Local Settings\Temporary Internet Files\Content.IE5\TP2DTHE5\MCj043767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4692650"/>
            <a:ext cx="1755775" cy="1860550"/>
          </a:xfrm>
          <a:prstGeom prst="rect">
            <a:avLst/>
          </a:prstGeom>
          <a:noFill/>
        </p:spPr>
      </p:pic>
      <p:sp>
        <p:nvSpPr>
          <p:cNvPr id="141" name="TextBox 140"/>
          <p:cNvSpPr txBox="1"/>
          <p:nvPr/>
        </p:nvSpPr>
        <p:spPr>
          <a:xfrm>
            <a:off x="1295400" y="4803854"/>
            <a:ext cx="10983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6600" dirty="0" smtClean="0">
                <a:cs typeface="Majidi" pitchFamily="2" charset="-78"/>
              </a:rPr>
              <a:t>فَعَلْ</a:t>
            </a:r>
            <a:endParaRPr lang="en-US" sz="6600" dirty="0">
              <a:cs typeface="Majidi" pitchFamily="2" charset="-78"/>
            </a:endParaRPr>
          </a:p>
        </p:txBody>
      </p:sp>
      <p:sp>
        <p:nvSpPr>
          <p:cNvPr id="144" name="Content Placeholder 131"/>
          <p:cNvSpPr txBox="1">
            <a:spLocks/>
          </p:cNvSpPr>
          <p:nvPr/>
        </p:nvSpPr>
        <p:spPr>
          <a:xfrm>
            <a:off x="-76200" y="5867400"/>
            <a:ext cx="1524000" cy="7218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r-PK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cs typeface="Majidi" pitchFamily="2" charset="-78"/>
              </a:rPr>
              <a:t>ـتُ   </a:t>
            </a:r>
            <a:r>
              <a:rPr lang="ur-PK" sz="4000" dirty="0" smtClean="0">
                <a:solidFill>
                  <a:srgbClr val="92D050"/>
                </a:solidFill>
                <a:cs typeface="Majidi" pitchFamily="2" charset="-78"/>
              </a:rPr>
              <a:t>ـنَا</a:t>
            </a:r>
            <a:endParaRPr lang="en-US" sz="4000" dirty="0">
              <a:solidFill>
                <a:srgbClr val="92D050"/>
              </a:solidFill>
              <a:cs typeface="Majidi" pitchFamily="2" charset="-78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2990256" y="2514600"/>
            <a:ext cx="304800" cy="609600"/>
            <a:chOff x="5619344" y="1228928"/>
            <a:chExt cx="324256" cy="904672"/>
          </a:xfrm>
        </p:grpSpPr>
        <p:sp>
          <p:nvSpPr>
            <p:cNvPr id="17" name="Oval 16"/>
            <p:cNvSpPr/>
            <p:nvPr/>
          </p:nvSpPr>
          <p:spPr>
            <a:xfrm>
              <a:off x="5667984" y="1228928"/>
              <a:ext cx="182880" cy="18288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7" idx="4"/>
            </p:cNvCxnSpPr>
            <p:nvPr/>
          </p:nvCxnSpPr>
          <p:spPr>
            <a:xfrm rot="16200000" flipH="1">
              <a:off x="5528716" y="1642516"/>
              <a:ext cx="493192" cy="317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5600700" y="1943100"/>
              <a:ext cx="228600" cy="1524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5753894" y="1943894"/>
              <a:ext cx="227806" cy="15160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581244" y="1638300"/>
              <a:ext cx="228600" cy="1524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5734438" y="1639094"/>
              <a:ext cx="227806" cy="15160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0"/>
          <p:cNvGrpSpPr/>
          <p:nvPr/>
        </p:nvGrpSpPr>
        <p:grpSpPr>
          <a:xfrm>
            <a:off x="7467600" y="5958977"/>
            <a:ext cx="304800" cy="533400"/>
            <a:chOff x="5619344" y="1228928"/>
            <a:chExt cx="324256" cy="9046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2" name="Oval 31"/>
            <p:cNvSpPr/>
            <p:nvPr/>
          </p:nvSpPr>
          <p:spPr>
            <a:xfrm>
              <a:off x="5667984" y="1228928"/>
              <a:ext cx="182880" cy="18288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</p:cNvCxnSpPr>
            <p:nvPr/>
          </p:nvCxnSpPr>
          <p:spPr>
            <a:xfrm rot="16200000" flipH="1">
              <a:off x="5528716" y="1642516"/>
              <a:ext cx="493192" cy="31776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600700" y="1943100"/>
              <a:ext cx="228600" cy="152400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753894" y="1943894"/>
              <a:ext cx="227806" cy="151606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5581244" y="1638300"/>
              <a:ext cx="228600" cy="152400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5734438" y="1639094"/>
              <a:ext cx="227806" cy="151606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7"/>
          <p:cNvGrpSpPr/>
          <p:nvPr/>
        </p:nvGrpSpPr>
        <p:grpSpPr>
          <a:xfrm>
            <a:off x="1295400" y="5911850"/>
            <a:ext cx="304800" cy="609600"/>
            <a:chOff x="5619344" y="1228928"/>
            <a:chExt cx="324256" cy="9046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Oval 38"/>
            <p:cNvSpPr/>
            <p:nvPr/>
          </p:nvSpPr>
          <p:spPr>
            <a:xfrm>
              <a:off x="5667984" y="1228928"/>
              <a:ext cx="182880" cy="18288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39" idx="4"/>
            </p:cNvCxnSpPr>
            <p:nvPr/>
          </p:nvCxnSpPr>
          <p:spPr>
            <a:xfrm rot="16200000" flipH="1">
              <a:off x="5528716" y="1642516"/>
              <a:ext cx="493192" cy="31776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5600700" y="1943100"/>
              <a:ext cx="228600" cy="152400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5753894" y="1943894"/>
              <a:ext cx="227806" cy="151606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5581244" y="1638300"/>
              <a:ext cx="228600" cy="152400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734438" y="1639094"/>
              <a:ext cx="227806" cy="151606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ight Arrow 37"/>
          <p:cNvSpPr/>
          <p:nvPr/>
        </p:nvSpPr>
        <p:spPr>
          <a:xfrm rot="17952559">
            <a:off x="2024358" y="3532908"/>
            <a:ext cx="1742387" cy="8382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Majidi" pitchFamily="2" charset="-78"/>
            </a:endParaRPr>
          </a:p>
        </p:txBody>
      </p:sp>
      <p:sp>
        <p:nvSpPr>
          <p:cNvPr id="45" name="Right Arrow 44"/>
          <p:cNvSpPr/>
          <p:nvPr/>
        </p:nvSpPr>
        <p:spPr>
          <a:xfrm flipV="1">
            <a:off x="2222826" y="5854359"/>
            <a:ext cx="4392000" cy="900000"/>
          </a:xfrm>
          <a:prstGeom prst="rightArrow">
            <a:avLst>
              <a:gd name="adj1" fmla="val 50000"/>
              <a:gd name="adj2" fmla="val 9584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13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6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8000" smtClean="0">
                <a:solidFill>
                  <a:srgbClr val="FFFF00"/>
                </a:solidFill>
              </a:rPr>
              <a:t>Learning Tip</a:t>
            </a:r>
            <a:endParaRPr lang="ur-PK" sz="8000" smtClean="0">
              <a:solidFill>
                <a:srgbClr val="FFFF00"/>
              </a:solidFill>
            </a:endParaRP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3048000" y="2819400"/>
            <a:ext cx="3124200" cy="2233613"/>
            <a:chOff x="1824" y="1776"/>
            <a:chExt cx="1968" cy="1407"/>
          </a:xfrm>
        </p:grpSpPr>
        <p:sp>
          <p:nvSpPr>
            <p:cNvPr id="60420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423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424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425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8229600" cy="1143000"/>
          </a:xfrm>
          <a:noFill/>
        </p:spPr>
        <p:txBody>
          <a:bodyPr/>
          <a:lstStyle/>
          <a:p>
            <a:pPr rtl="0"/>
            <a:r>
              <a:rPr lang="en-US" sz="5400" dirty="0" smtClean="0">
                <a:cs typeface="Tahoma" pitchFamily="34" charset="0"/>
              </a:rPr>
              <a:t>7 Styles of Learning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991600" cy="5334000"/>
          </a:xfrm>
        </p:spPr>
        <p:txBody>
          <a:bodyPr/>
          <a:lstStyle/>
          <a:p>
            <a:pPr marL="609600" indent="-609600" algn="l" rtl="0">
              <a:spcBef>
                <a:spcPct val="35000"/>
              </a:spcBef>
              <a:buFont typeface="Wingdings" pitchFamily="2" charset="2"/>
              <a:buAutoNum type="arabicPeriod"/>
            </a:pPr>
            <a:r>
              <a:rPr lang="en-US" sz="3400" b="1" dirty="0" smtClean="0">
                <a:cs typeface="Tahoma" pitchFamily="34" charset="0"/>
              </a:rPr>
              <a:t>Listening</a:t>
            </a:r>
            <a:r>
              <a:rPr lang="en-US" sz="3400" dirty="0" smtClean="0">
                <a:cs typeface="Tahoma" pitchFamily="34" charset="0"/>
              </a:rPr>
              <a:t>	 sounds, </a:t>
            </a:r>
            <a:r>
              <a:rPr lang="en-US" sz="3400" dirty="0" err="1" smtClean="0">
                <a:cs typeface="Tahoma" pitchFamily="34" charset="0"/>
              </a:rPr>
              <a:t>Qira’at</a:t>
            </a:r>
            <a:r>
              <a:rPr lang="en-US" sz="3400" dirty="0" smtClean="0">
                <a:cs typeface="Tahoma" pitchFamily="34" charset="0"/>
              </a:rPr>
              <a:t>, songs</a:t>
            </a:r>
          </a:p>
          <a:p>
            <a:pPr marL="609600" indent="-609600" algn="l" rtl="0">
              <a:spcBef>
                <a:spcPct val="35000"/>
              </a:spcBef>
              <a:buFont typeface="Wingdings" pitchFamily="2" charset="2"/>
              <a:buAutoNum type="arabicPeriod"/>
            </a:pPr>
            <a:r>
              <a:rPr lang="en-US" sz="3400" b="1" dirty="0" smtClean="0">
                <a:cs typeface="Tahoma" pitchFamily="34" charset="0"/>
              </a:rPr>
              <a:t>Seeing</a:t>
            </a:r>
            <a:r>
              <a:rPr lang="en-US" sz="3400" dirty="0" smtClean="0">
                <a:cs typeface="Tahoma" pitchFamily="34" charset="0"/>
              </a:rPr>
              <a:t>	 pictures, videos, surroundings</a:t>
            </a:r>
          </a:p>
          <a:p>
            <a:pPr marL="609600" indent="-609600" algn="l" rtl="0">
              <a:spcBef>
                <a:spcPct val="35000"/>
              </a:spcBef>
              <a:buFont typeface="Wingdings" pitchFamily="2" charset="2"/>
              <a:buAutoNum type="arabicPeriod"/>
            </a:pPr>
            <a:r>
              <a:rPr lang="en-US" sz="3400" b="1" dirty="0" smtClean="0">
                <a:cs typeface="Tahoma" pitchFamily="34" charset="0"/>
              </a:rPr>
              <a:t>Saying</a:t>
            </a:r>
            <a:r>
              <a:rPr lang="en-US" sz="3400" dirty="0" smtClean="0">
                <a:cs typeface="Tahoma" pitchFamily="34" charset="0"/>
              </a:rPr>
              <a:t>	 telling others, repeating, ..</a:t>
            </a:r>
          </a:p>
          <a:p>
            <a:pPr marL="609600" indent="-609600" algn="l" rtl="0">
              <a:spcBef>
                <a:spcPct val="35000"/>
              </a:spcBef>
              <a:buFont typeface="Wingdings" pitchFamily="2" charset="2"/>
              <a:buAutoNum type="arabicPeriod"/>
            </a:pPr>
            <a:r>
              <a:rPr lang="en-US" sz="3400" b="1" dirty="0" smtClean="0">
                <a:cs typeface="Tahoma" pitchFamily="34" charset="0"/>
              </a:rPr>
              <a:t>Touching</a:t>
            </a:r>
            <a:r>
              <a:rPr lang="en-US" sz="3400" dirty="0" smtClean="0">
                <a:cs typeface="Tahoma" pitchFamily="34" charset="0"/>
              </a:rPr>
              <a:t>	 cooking, buying clothes, fruits </a:t>
            </a:r>
          </a:p>
          <a:p>
            <a:pPr marL="609600" indent="-609600" algn="l" rtl="0">
              <a:spcBef>
                <a:spcPct val="35000"/>
              </a:spcBef>
              <a:buFont typeface="Wingdings" pitchFamily="2" charset="2"/>
              <a:buAutoNum type="arabicPeriod"/>
            </a:pPr>
            <a:r>
              <a:rPr lang="en-US" sz="3400" b="1" dirty="0" smtClean="0">
                <a:cs typeface="Tahoma" pitchFamily="34" charset="0"/>
              </a:rPr>
              <a:t>Using Logic</a:t>
            </a:r>
            <a:r>
              <a:rPr lang="en-US" sz="3400" dirty="0" smtClean="0">
                <a:cs typeface="Tahoma" pitchFamily="34" charset="0"/>
              </a:rPr>
              <a:t>	use reasoning</a:t>
            </a:r>
          </a:p>
          <a:p>
            <a:pPr marL="609600" indent="-609600" algn="l" rtl="0">
              <a:spcBef>
                <a:spcPct val="35000"/>
              </a:spcBef>
              <a:buFont typeface="Wingdings" pitchFamily="2" charset="2"/>
              <a:buAutoNum type="arabicPeriod"/>
            </a:pPr>
            <a:r>
              <a:rPr lang="en-US" sz="3400" b="1" dirty="0" smtClean="0">
                <a:cs typeface="Tahoma" pitchFamily="34" charset="0"/>
              </a:rPr>
              <a:t>In Groups</a:t>
            </a:r>
            <a:r>
              <a:rPr lang="en-US" sz="3400" dirty="0" smtClean="0">
                <a:cs typeface="Tahoma" pitchFamily="34" charset="0"/>
              </a:rPr>
              <a:t>	in a class</a:t>
            </a:r>
          </a:p>
          <a:p>
            <a:pPr marL="609600" indent="-609600" algn="l" rtl="0">
              <a:spcBef>
                <a:spcPct val="35000"/>
              </a:spcBef>
              <a:buFont typeface="Wingdings" pitchFamily="2" charset="2"/>
              <a:buAutoNum type="arabicPeriod"/>
            </a:pPr>
            <a:r>
              <a:rPr lang="en-US" sz="3400" b="1" dirty="0" smtClean="0">
                <a:cs typeface="Tahoma" pitchFamily="34" charset="0"/>
              </a:rPr>
              <a:t>Individual</a:t>
            </a:r>
            <a:r>
              <a:rPr lang="en-US" sz="3400" dirty="0" smtClean="0">
                <a:cs typeface="Tahoma" pitchFamily="34" charset="0"/>
              </a:rPr>
              <a:t>	by oneself</a:t>
            </a:r>
            <a:endParaRPr lang="ar-SA" sz="3400" dirty="0" smtClean="0">
              <a:cs typeface="Tahoma" pitchFamily="34" charset="0"/>
            </a:endParaRP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762000" y="228600"/>
            <a:ext cx="931863" cy="990600"/>
            <a:chOff x="480" y="144"/>
            <a:chExt cx="587" cy="624"/>
          </a:xfrm>
        </p:grpSpPr>
        <p:sp>
          <p:nvSpPr>
            <p:cNvPr id="61446" name="Litebulb"/>
            <p:cNvSpPr>
              <a:spLocks noEditPoints="1" noChangeArrowheads="1"/>
            </p:cNvSpPr>
            <p:nvPr/>
          </p:nvSpPr>
          <p:spPr bwMode="auto">
            <a:xfrm>
              <a:off x="654" y="313"/>
              <a:ext cx="249" cy="4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57 w 21600"/>
                <a:gd name="T13" fmla="*/ 2184 h 21600"/>
                <a:gd name="T14" fmla="*/ 18304 w 21600"/>
                <a:gd name="T15" fmla="*/ 93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7" name="Line 6"/>
            <p:cNvSpPr>
              <a:spLocks noChangeShapeType="1"/>
            </p:cNvSpPr>
            <p:nvPr/>
          </p:nvSpPr>
          <p:spPr bwMode="auto">
            <a:xfrm>
              <a:off x="894" y="553"/>
              <a:ext cx="144" cy="9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48" name="Line 7"/>
            <p:cNvSpPr>
              <a:spLocks noChangeShapeType="1"/>
            </p:cNvSpPr>
            <p:nvPr/>
          </p:nvSpPr>
          <p:spPr bwMode="auto">
            <a:xfrm flipV="1">
              <a:off x="786" y="144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49" name="Line 8"/>
            <p:cNvSpPr>
              <a:spLocks noChangeShapeType="1"/>
            </p:cNvSpPr>
            <p:nvPr/>
          </p:nvSpPr>
          <p:spPr bwMode="auto">
            <a:xfrm flipV="1">
              <a:off x="882" y="217"/>
              <a:ext cx="108" cy="11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50" name="Line 9"/>
            <p:cNvSpPr>
              <a:spLocks noChangeShapeType="1"/>
            </p:cNvSpPr>
            <p:nvPr/>
          </p:nvSpPr>
          <p:spPr bwMode="auto">
            <a:xfrm flipV="1">
              <a:off x="520" y="553"/>
              <a:ext cx="134" cy="11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51" name="Line 10"/>
            <p:cNvSpPr>
              <a:spLocks noChangeShapeType="1"/>
            </p:cNvSpPr>
            <p:nvPr/>
          </p:nvSpPr>
          <p:spPr bwMode="auto">
            <a:xfrm>
              <a:off x="558" y="226"/>
              <a:ext cx="96" cy="11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52" name="Line 11"/>
            <p:cNvSpPr>
              <a:spLocks noChangeShapeType="1"/>
            </p:cNvSpPr>
            <p:nvPr/>
          </p:nvSpPr>
          <p:spPr bwMode="auto">
            <a:xfrm rot="16200000" flipV="1">
              <a:off x="552" y="384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53" name="Line 12"/>
            <p:cNvSpPr>
              <a:spLocks noChangeShapeType="1"/>
            </p:cNvSpPr>
            <p:nvPr/>
          </p:nvSpPr>
          <p:spPr bwMode="auto">
            <a:xfrm rot="16200000" flipV="1">
              <a:off x="995" y="375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1445" name="Line 1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8229600" cy="1143000"/>
          </a:xfrm>
          <a:noFill/>
        </p:spPr>
        <p:txBody>
          <a:bodyPr/>
          <a:lstStyle/>
          <a:p>
            <a:pPr rtl="0"/>
            <a:r>
              <a:rPr lang="en-US" sz="5400" dirty="0" smtClean="0">
                <a:cs typeface="Tahoma" pitchFamily="34" charset="0"/>
              </a:rPr>
              <a:t>7 Styles of Learning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23019" y="1102928"/>
          <a:ext cx="9097962" cy="558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44" name="Group 3"/>
          <p:cNvGrpSpPr>
            <a:grpSpLocks/>
          </p:cNvGrpSpPr>
          <p:nvPr/>
        </p:nvGrpSpPr>
        <p:grpSpPr bwMode="auto">
          <a:xfrm>
            <a:off x="762000" y="228600"/>
            <a:ext cx="931863" cy="990600"/>
            <a:chOff x="480" y="144"/>
            <a:chExt cx="587" cy="624"/>
          </a:xfrm>
        </p:grpSpPr>
        <p:sp>
          <p:nvSpPr>
            <p:cNvPr id="1045" name="Litebulb"/>
            <p:cNvSpPr>
              <a:spLocks noEditPoints="1" noChangeArrowheads="1"/>
            </p:cNvSpPr>
            <p:nvPr/>
          </p:nvSpPr>
          <p:spPr bwMode="auto">
            <a:xfrm>
              <a:off x="654" y="313"/>
              <a:ext cx="249" cy="4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57 w 21600"/>
                <a:gd name="T13" fmla="*/ 2184 h 21600"/>
                <a:gd name="T14" fmla="*/ 18304 w 21600"/>
                <a:gd name="T15" fmla="*/ 93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5"/>
            <p:cNvSpPr>
              <a:spLocks noChangeShapeType="1"/>
            </p:cNvSpPr>
            <p:nvPr/>
          </p:nvSpPr>
          <p:spPr bwMode="auto">
            <a:xfrm>
              <a:off x="894" y="553"/>
              <a:ext cx="144" cy="9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7" name="Line 6"/>
            <p:cNvSpPr>
              <a:spLocks noChangeShapeType="1"/>
            </p:cNvSpPr>
            <p:nvPr/>
          </p:nvSpPr>
          <p:spPr bwMode="auto">
            <a:xfrm flipV="1">
              <a:off x="786" y="144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8" name="Line 7"/>
            <p:cNvSpPr>
              <a:spLocks noChangeShapeType="1"/>
            </p:cNvSpPr>
            <p:nvPr/>
          </p:nvSpPr>
          <p:spPr bwMode="auto">
            <a:xfrm flipV="1">
              <a:off x="882" y="217"/>
              <a:ext cx="108" cy="11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9" name="Line 8"/>
            <p:cNvSpPr>
              <a:spLocks noChangeShapeType="1"/>
            </p:cNvSpPr>
            <p:nvPr/>
          </p:nvSpPr>
          <p:spPr bwMode="auto">
            <a:xfrm flipV="1">
              <a:off x="520" y="553"/>
              <a:ext cx="134" cy="11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50" name="Line 9"/>
            <p:cNvSpPr>
              <a:spLocks noChangeShapeType="1"/>
            </p:cNvSpPr>
            <p:nvPr/>
          </p:nvSpPr>
          <p:spPr bwMode="auto">
            <a:xfrm>
              <a:off x="558" y="226"/>
              <a:ext cx="96" cy="11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51" name="Line 10"/>
            <p:cNvSpPr>
              <a:spLocks noChangeShapeType="1"/>
            </p:cNvSpPr>
            <p:nvPr/>
          </p:nvSpPr>
          <p:spPr bwMode="auto">
            <a:xfrm rot="16200000" flipV="1">
              <a:off x="552" y="384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52" name="Line 11"/>
            <p:cNvSpPr>
              <a:spLocks noChangeShapeType="1"/>
            </p:cNvSpPr>
            <p:nvPr/>
          </p:nvSpPr>
          <p:spPr bwMode="auto">
            <a:xfrm rot="16200000" flipV="1">
              <a:off x="995" y="375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4" name="Oval 13"/>
          <p:cNvSpPr/>
          <p:nvPr/>
        </p:nvSpPr>
        <p:spPr bwMode="auto">
          <a:xfrm>
            <a:off x="6372225" y="1628775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lvi Nastaleeq" pitchFamily="2" charset="-7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372225" y="5229225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53 words which occur in Qur’an almost 25,332 times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There are 4,500 words </a:t>
            </a:r>
            <a:r>
              <a:rPr lang="en-US" smtClean="0">
                <a:cs typeface="Tahoma" pitchFamily="34" charset="0"/>
              </a:rPr>
              <a:t>in Qur’an </a:t>
            </a:r>
            <a:r>
              <a:rPr lang="en-US" dirty="0" smtClean="0">
                <a:cs typeface="Tahoma" pitchFamily="34" charset="0"/>
              </a:rPr>
              <a:t>which are repeated </a:t>
            </a:r>
            <a:r>
              <a:rPr lang="en-US" smtClean="0">
                <a:cs typeface="Tahoma" pitchFamily="34" charset="0"/>
              </a:rPr>
              <a:t>almost 78,000 </a:t>
            </a:r>
            <a:r>
              <a:rPr lang="en-US" dirty="0" smtClean="0">
                <a:cs typeface="Tahoma" pitchFamily="34" charset="0"/>
              </a:rPr>
              <a:t>times</a:t>
            </a:r>
            <a:endParaRPr lang="ur-PK" dirty="0" smtClean="0">
              <a:cs typeface="Tahoma" pitchFamily="34" charset="0"/>
            </a:endParaRP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190500" y="4724400"/>
            <a:ext cx="914400" cy="2133600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AutoShape 7"/>
          <p:cNvSpPr>
            <a:spLocks noChangeArrowheads="1"/>
          </p:cNvSpPr>
          <p:nvPr/>
        </p:nvSpPr>
        <p:spPr bwMode="auto">
          <a:xfrm>
            <a:off x="243730" y="4708089"/>
            <a:ext cx="792000" cy="2160000"/>
          </a:xfrm>
          <a:prstGeom prst="upArrow">
            <a:avLst>
              <a:gd name="adj1" fmla="val 50000"/>
              <a:gd name="adj2" fmla="val 159375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95" name="Text Box 8"/>
          <p:cNvSpPr txBox="1">
            <a:spLocks noChangeArrowheads="1"/>
          </p:cNvSpPr>
          <p:nvPr/>
        </p:nvSpPr>
        <p:spPr bwMode="auto">
          <a:xfrm>
            <a:off x="103633" y="4253755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3366"/>
                </a:solidFill>
                <a:latin typeface="Arial" charset="0"/>
                <a:cs typeface="Arial" charset="0"/>
              </a:rPr>
              <a:t>25,332</a:t>
            </a:r>
          </a:p>
        </p:txBody>
      </p:sp>
      <p:sp>
        <p:nvSpPr>
          <p:cNvPr id="63496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3366"/>
                </a:solidFill>
                <a:latin typeface="Arial" charset="0"/>
                <a:cs typeface="Arial" charset="0"/>
              </a:rPr>
              <a:t>78,000</a:t>
            </a:r>
          </a:p>
        </p:txBody>
      </p:sp>
      <p:sp>
        <p:nvSpPr>
          <p:cNvPr id="63497" name="Rectangle 10"/>
          <p:cNvSpPr>
            <a:spLocks noGrp="1" noChangeArrowheads="1"/>
          </p:cNvSpPr>
          <p:nvPr/>
        </p:nvSpPr>
        <p:spPr bwMode="auto">
          <a:xfrm>
            <a:off x="1219200" y="2286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4000">
                <a:cs typeface="Tahoma" pitchFamily="34" charset="0"/>
              </a:rPr>
              <a:t>By the end of this lesson, we have learnt</a:t>
            </a:r>
            <a:endParaRPr lang="en-US" sz="320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Tahoma" pitchFamily="34" charset="0"/>
              </a:rPr>
              <a:t>The Best amongst you is the one learns and teaches Qur'an</a:t>
            </a:r>
            <a:endParaRPr lang="ar-SA" sz="4400" dirty="0" smtClean="0">
              <a:cs typeface="Tahoma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18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18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dirty="0" smtClean="0">
                <a:cs typeface="Alvi Nastaleeq" pitchFamily="2" charset="-78"/>
              </a:rPr>
              <a:t>قواعد</a:t>
            </a:r>
            <a:r>
              <a:rPr lang="ur-PK" sz="8800" dirty="0" smtClean="0"/>
              <a:t> – </a:t>
            </a:r>
            <a:r>
              <a:rPr lang="en-US" sz="8800" dirty="0" smtClean="0"/>
              <a:t>Grammar</a:t>
            </a:r>
          </a:p>
        </p:txBody>
      </p:sp>
      <p:pic>
        <p:nvPicPr>
          <p:cNvPr id="47107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xmlns="" val="271237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2" descr="Image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19200"/>
            <a:ext cx="11906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23" descr="Image0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1176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24" descr="Image0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524000"/>
            <a:ext cx="10414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25" descr="Image0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76600"/>
            <a:ext cx="1095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26" descr="Image04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56388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27" descr="Image0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572000"/>
            <a:ext cx="9985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0" name="Line 28"/>
          <p:cNvSpPr>
            <a:spLocks noChangeShapeType="1"/>
          </p:cNvSpPr>
          <p:nvPr/>
        </p:nvSpPr>
        <p:spPr bwMode="auto">
          <a:xfrm flipH="1" flipV="1">
            <a:off x="3124200" y="25146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61" name="Line 29"/>
          <p:cNvSpPr>
            <a:spLocks noChangeShapeType="1"/>
          </p:cNvSpPr>
          <p:nvPr/>
        </p:nvSpPr>
        <p:spPr bwMode="auto">
          <a:xfrm flipH="1">
            <a:off x="3200400" y="3962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65790" name="Text Box 30"/>
          <p:cNvSpPr txBox="1">
            <a:spLocks noChangeArrowheads="1"/>
          </p:cNvSpPr>
          <p:nvPr/>
        </p:nvSpPr>
        <p:spPr bwMode="auto">
          <a:xfrm>
            <a:off x="228600" y="152400"/>
            <a:ext cx="2895600" cy="1190625"/>
          </a:xfrm>
          <a:prstGeom prst="rect">
            <a:avLst/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en-US" sz="1800" b="0">
                <a:solidFill>
                  <a:srgbClr val="FFFF00"/>
                </a:solidFill>
                <a:cs typeface="Arial" charset="0"/>
              </a:rPr>
              <a:t>TPI (Total Physical Interaction): See it; say it; </a:t>
            </a:r>
            <a:r>
              <a:rPr lang="en-US" sz="1800" b="0" u="sng">
                <a:solidFill>
                  <a:srgbClr val="FFFF00"/>
                </a:solidFill>
                <a:cs typeface="Arial" charset="0"/>
              </a:rPr>
              <a:t>show it</a:t>
            </a:r>
            <a:r>
              <a:rPr lang="en-US" sz="1800" b="0">
                <a:solidFill>
                  <a:srgbClr val="FFFF00"/>
                </a:solidFill>
                <a:cs typeface="Arial" charset="0"/>
              </a:rPr>
              <a:t>; listen to it; think it;…</a:t>
            </a:r>
            <a:endParaRPr lang="en-US" sz="1800" b="0">
              <a:cs typeface="Arial" charset="0"/>
            </a:endParaRPr>
          </a:p>
        </p:txBody>
      </p:sp>
      <p:graphicFrame>
        <p:nvGraphicFramePr>
          <p:cNvPr id="67622" name="Group 38"/>
          <p:cNvGraphicFramePr>
            <a:graphicFrameLocks noGrp="1"/>
          </p:cNvGraphicFramePr>
          <p:nvPr/>
        </p:nvGraphicFramePr>
        <p:xfrm>
          <a:off x="5181600" y="152400"/>
          <a:ext cx="3886200" cy="65836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6579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7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/>
              <a:t>Kinds of words that we speak or write (</a:t>
            </a:r>
            <a:r>
              <a:rPr lang="en-US" dirty="0" err="1" smtClean="0"/>
              <a:t>Kalimaat</a:t>
            </a:r>
            <a:r>
              <a:rPr lang="en-US" dirty="0" smtClean="0"/>
              <a:t>)</a:t>
            </a:r>
            <a:endParaRPr lang="ar-SA" dirty="0" smtClean="0"/>
          </a:p>
        </p:txBody>
      </p:sp>
      <p:graphicFrame>
        <p:nvGraphicFramePr>
          <p:cNvPr id="243715" name="Group 3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Noun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Name 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Attribute 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فَتَحَ، عَمِلُوا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Letter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بِ، لِ، مِنْ، فِي، إنّ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4149" y="2529953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-533400" y="762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963012" name="Text Box 4"/>
          <p:cNvSpPr txBox="1">
            <a:spLocks noChangeArrowheads="1"/>
          </p:cNvSpPr>
          <p:nvPr/>
        </p:nvSpPr>
        <p:spPr bwMode="auto">
          <a:xfrm>
            <a:off x="-198437" y="5175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4960</a:t>
            </a:r>
            <a:r>
              <a:rPr lang="en-US" sz="4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graphicFrame>
        <p:nvGraphicFramePr>
          <p:cNvPr id="1963103" name="Group 95"/>
          <p:cNvGraphicFramePr>
            <a:graphicFrameLocks noGrp="1"/>
          </p:cNvGraphicFramePr>
          <p:nvPr/>
        </p:nvGraphicFramePr>
        <p:xfrm>
          <a:off x="1219200" y="533400"/>
          <a:ext cx="7620000" cy="621792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1905000"/>
                <a:gridCol w="1905000"/>
                <a:gridCol w="1905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for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from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with, about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with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5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</a:t>
                      </a: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</a:t>
                      </a:r>
                      <a:r>
                        <a:rPr kumimoji="0" lang="en-US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لِي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مَعِي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52400" y="144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قواعد</a:t>
            </a: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47800"/>
            <a:ext cx="1524000" cy="1143000"/>
          </a:xfrm>
        </p:spPr>
        <p:txBody>
          <a:bodyPr/>
          <a:lstStyle/>
          <a:p>
            <a:pPr eaLnBrk="1" hangingPunct="1"/>
            <a:r>
              <a:rPr lang="ur-PK" sz="5400" dirty="0" smtClean="0">
                <a:cs typeface="Tajweed" pitchFamily="2" charset="-78"/>
              </a:rPr>
              <a:t>قواعد</a:t>
            </a:r>
            <a:endParaRPr lang="en-US" sz="5400" dirty="0" smtClean="0">
              <a:cs typeface="Tajweed" pitchFamily="2" charset="-78"/>
            </a:endParaRPr>
          </a:p>
        </p:txBody>
      </p:sp>
      <p:graphicFrame>
        <p:nvGraphicFramePr>
          <p:cNvPr id="1856625" name="Group 113"/>
          <p:cNvGraphicFramePr>
            <a:graphicFrameLocks noGrp="1"/>
          </p:cNvGraphicFramePr>
          <p:nvPr/>
        </p:nvGraphicFramePr>
        <p:xfrm>
          <a:off x="1828800" y="152400"/>
          <a:ext cx="7086600" cy="6140133"/>
        </p:xfrm>
        <a:graphic>
          <a:graphicData uri="http://schemas.openxmlformats.org/drawingml/2006/table">
            <a:tbl>
              <a:tblPr rtl="1"/>
              <a:tblGrid>
                <a:gridCol w="1771650"/>
                <a:gridCol w="1771650"/>
                <a:gridCol w="1771650"/>
                <a:gridCol w="177165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with, in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in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on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to, toward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</a:t>
                      </a:r>
                      <a:r>
                        <a:rPr kumimoji="0" lang="ar-SA" sz="5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ا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</a:t>
                      </a: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ِ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عَلَيْهِ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إِلَيْهِ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عَلَيْهِمْ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بِكَ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فِيكَ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إِلَيْكَ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بِكُمْ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فِيكُمْ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عَلَيْكُمْ</a:t>
                      </a: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إِلَيْكُمْ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بِي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فِيَّ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عَلَيَّ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إِلَيَّ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عَلَيْهَا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730250" y="2032522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-533400" y="762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8437" y="5175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327</a:t>
            </a:r>
            <a:r>
              <a:rPr lang="en-US" sz="40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endParaRPr lang="en-US" sz="40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3" name="Rectangle 5"/>
          <p:cNvSpPr>
            <a:spLocks noChangeArrowheads="1"/>
          </p:cNvSpPr>
          <p:nvPr/>
        </p:nvSpPr>
        <p:spPr bwMode="auto">
          <a:xfrm>
            <a:off x="5764212" y="2057400"/>
            <a:ext cx="2541588" cy="271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17200" dirty="0">
                <a:solidFill>
                  <a:schemeClr val="tx2"/>
                </a:solidFill>
                <a:effectLst>
                  <a:outerShdw blurRad="38100" dist="38100" dir="2700000" algn="tl">
                    <a:srgbClr val="000080"/>
                  </a:outerShdw>
                </a:effectLst>
                <a:cs typeface="Majidi" pitchFamily="2" charset="-78"/>
              </a:rPr>
              <a:t>فعل</a:t>
            </a:r>
            <a:endParaRPr lang="en-US" sz="17200" dirty="0">
              <a:solidFill>
                <a:schemeClr val="tx2"/>
              </a:solidFill>
              <a:effectLst>
                <a:outerShdw blurRad="38100" dist="38100" dir="2700000" algn="tl">
                  <a:srgbClr val="000080"/>
                </a:outerShdw>
              </a:effectLst>
              <a:cs typeface="Majidi" pitchFamily="2" charset="-78"/>
            </a:endParaRPr>
          </a:p>
        </p:txBody>
      </p:sp>
      <p:sp>
        <p:nvSpPr>
          <p:cNvPr id="862214" name="Rectangle 6"/>
          <p:cNvSpPr>
            <a:spLocks noChangeArrowheads="1"/>
          </p:cNvSpPr>
          <p:nvPr/>
        </p:nvSpPr>
        <p:spPr bwMode="auto">
          <a:xfrm>
            <a:off x="815975" y="2438400"/>
            <a:ext cx="3652837" cy="187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700">
                <a:solidFill>
                  <a:schemeClr val="tx2"/>
                </a:solidFill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7200" b="1" smtClean="0">
                <a:effectLst>
                  <a:outerShdw blurRad="38100" dist="38100" dir="2700000" algn="tl">
                    <a:srgbClr val="000080"/>
                  </a:outerShdw>
                </a:effectLst>
                <a:cs typeface="Majidi" pitchFamily="2" charset="-78"/>
              </a:rPr>
              <a:t>فعل</a:t>
            </a:r>
            <a:r>
              <a:rPr lang="ar-SA" sz="7200" b="1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   </a:t>
            </a:r>
            <a:r>
              <a:rPr lang="en-US" sz="7200" b="1" dirty="0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98675"/>
            <a:ext cx="8229600" cy="4530725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ف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ع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ل </a:t>
            </a:r>
            <a:endParaRPr lang="ur-PK" sz="6000" dirty="0" smtClean="0"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  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ف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ت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ح</a:t>
            </a:r>
            <a:endParaRPr lang="ur-PK" sz="6000" dirty="0" smtClean="0"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ن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ص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ر</a:t>
            </a: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  ض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ر</a:t>
            </a:r>
            <a:r>
              <a:rPr lang="ur-PK" sz="6000" dirty="0" smtClean="0">
                <a:latin typeface="Nafees Web Naskh" pitchFamily="2" charset="-78"/>
                <a:cs typeface="Tajweed" pitchFamily="2" charset="-78"/>
              </a:rPr>
              <a:t> </a:t>
            </a:r>
            <a:r>
              <a:rPr lang="ar-SA" sz="6000" dirty="0" smtClean="0">
                <a:latin typeface="Nafees Web Naskh" pitchFamily="2" charset="-78"/>
                <a:cs typeface="Tajweed" pitchFamily="2" charset="-78"/>
              </a:rPr>
              <a:t>ب</a:t>
            </a:r>
          </a:p>
        </p:txBody>
      </p:sp>
      <p:sp>
        <p:nvSpPr>
          <p:cNvPr id="855044" name="Rectangle 4"/>
          <p:cNvSpPr>
            <a:spLocks noChangeArrowheads="1"/>
          </p:cNvSpPr>
          <p:nvPr/>
        </p:nvSpPr>
        <p:spPr bwMode="auto">
          <a:xfrm>
            <a:off x="304800" y="1246188"/>
            <a:ext cx="88392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defRPr/>
            </a:pPr>
            <a:r>
              <a:rPr lang="en-US" sz="3200" b="0" dirty="0">
                <a:solidFill>
                  <a:srgbClr val="FFFF00"/>
                </a:solidFill>
              </a:rPr>
              <a:t>In Arabic </a:t>
            </a:r>
            <a:r>
              <a:rPr lang="en-US" sz="3200" b="0" dirty="0" smtClean="0">
                <a:solidFill>
                  <a:srgbClr val="FFFF00"/>
                </a:solidFill>
              </a:rPr>
              <a:t>language, </a:t>
            </a:r>
            <a:r>
              <a:rPr lang="en-US" sz="3200" b="0" dirty="0">
                <a:solidFill>
                  <a:srgbClr val="FFFF00"/>
                </a:solidFill>
              </a:rPr>
              <a:t>most </a:t>
            </a:r>
            <a:r>
              <a:rPr lang="en-US" sz="3200" b="0" dirty="0" smtClean="0">
                <a:solidFill>
                  <a:srgbClr val="FFFF00"/>
                </a:solidFill>
              </a:rPr>
              <a:t>Verbs are derived from three-letter roots</a:t>
            </a:r>
            <a:endParaRPr lang="en-US" sz="3200" b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20134</TotalTime>
  <Words>1139</Words>
  <Application>Microsoft Office PowerPoint</Application>
  <PresentationFormat>On-screen Show (4:3)</PresentationFormat>
  <Paragraphs>231</Paragraphs>
  <Slides>19</Slides>
  <Notes>13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6_Beam</vt:lpstr>
      <vt:lpstr>Understand Qur’an &amp; Salah The Easy Way</vt:lpstr>
      <vt:lpstr>قواعد – Grammar</vt:lpstr>
      <vt:lpstr>Use TPI (Total Physical Interaction)</vt:lpstr>
      <vt:lpstr>Slide 4</vt:lpstr>
      <vt:lpstr>Kinds of words that we speak or write (Kalimaat)</vt:lpstr>
      <vt:lpstr>Slide 6</vt:lpstr>
      <vt:lpstr>قواعد</vt:lpstr>
      <vt:lpstr>Slide 8</vt:lpstr>
      <vt:lpstr>فعل   Verb</vt:lpstr>
      <vt:lpstr>Arabic language has Verbs of two types of Tenses</vt:lpstr>
      <vt:lpstr>Arabic language has two types of verbs</vt:lpstr>
      <vt:lpstr>Slide 12</vt:lpstr>
      <vt:lpstr>ماضي</vt:lpstr>
      <vt:lpstr>TPS-W</vt:lpstr>
      <vt:lpstr>Learning Tip</vt:lpstr>
      <vt:lpstr>7 Styles of Learning</vt:lpstr>
      <vt:lpstr>7 Styles of Learning</vt:lpstr>
      <vt:lpstr>Slide 18</vt:lpstr>
      <vt:lpstr>The Best amongst you is the one learns and teaches Qur'an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RD380</cp:lastModifiedBy>
  <cp:revision>2436</cp:revision>
  <dcterms:created xsi:type="dcterms:W3CDTF">2005-07-29T08:30:06Z</dcterms:created>
  <dcterms:modified xsi:type="dcterms:W3CDTF">2011-07-23T00:50:24Z</dcterms:modified>
</cp:coreProperties>
</file>