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Default Extension="wav" ContentType="audio/wav"/>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notesMasterIdLst>
    <p:notesMasterId r:id="rId46"/>
  </p:notesMasterIdLst>
  <p:handoutMasterIdLst>
    <p:handoutMasterId r:id="rId47"/>
  </p:handoutMasterIdLst>
  <p:sldIdLst>
    <p:sldId id="1117" r:id="rId2"/>
    <p:sldId id="1118" r:id="rId3"/>
    <p:sldId id="1097" r:id="rId4"/>
    <p:sldId id="1414" r:id="rId5"/>
    <p:sldId id="1415" r:id="rId6"/>
    <p:sldId id="1416" r:id="rId7"/>
    <p:sldId id="1417" r:id="rId8"/>
    <p:sldId id="1418" r:id="rId9"/>
    <p:sldId id="1419" r:id="rId10"/>
    <p:sldId id="1420" r:id="rId11"/>
    <p:sldId id="1421" r:id="rId12"/>
    <p:sldId id="1422" r:id="rId13"/>
    <p:sldId id="1423" r:id="rId14"/>
    <p:sldId id="1424" r:id="rId15"/>
    <p:sldId id="1425" r:id="rId16"/>
    <p:sldId id="1426" r:id="rId17"/>
    <p:sldId id="1427" r:id="rId18"/>
    <p:sldId id="1449" r:id="rId19"/>
    <p:sldId id="1460" r:id="rId20"/>
    <p:sldId id="1428" r:id="rId21"/>
    <p:sldId id="1429" r:id="rId22"/>
    <p:sldId id="1430" r:id="rId23"/>
    <p:sldId id="1431" r:id="rId24"/>
    <p:sldId id="1432" r:id="rId25"/>
    <p:sldId id="1433" r:id="rId26"/>
    <p:sldId id="1434" r:id="rId27"/>
    <p:sldId id="1435" r:id="rId28"/>
    <p:sldId id="1436" r:id="rId29"/>
    <p:sldId id="1461" r:id="rId30"/>
    <p:sldId id="1437" r:id="rId31"/>
    <p:sldId id="1438" r:id="rId32"/>
    <p:sldId id="1439" r:id="rId33"/>
    <p:sldId id="1440" r:id="rId34"/>
    <p:sldId id="1441" r:id="rId35"/>
    <p:sldId id="1442" r:id="rId36"/>
    <p:sldId id="1443" r:id="rId37"/>
    <p:sldId id="1462" r:id="rId38"/>
    <p:sldId id="1444" r:id="rId39"/>
    <p:sldId id="1464" r:id="rId40"/>
    <p:sldId id="1446" r:id="rId41"/>
    <p:sldId id="1447" r:id="rId42"/>
    <p:sldId id="1448" r:id="rId43"/>
    <p:sldId id="1465" r:id="rId44"/>
    <p:sldId id="1463" r:id="rId45"/>
  </p:sldIdLst>
  <p:sldSz cx="9144000" cy="6858000" type="screen4x3"/>
  <p:notesSz cx="7023100" cy="9309100"/>
  <p:defaultTextStyle>
    <a:defPPr>
      <a:defRPr lang="ar-SA"/>
    </a:defPPr>
    <a:lvl1pPr algn="l" rtl="0" fontAlgn="base">
      <a:spcBef>
        <a:spcPct val="50000"/>
      </a:spcBef>
      <a:spcAft>
        <a:spcPct val="0"/>
      </a:spcAft>
      <a:defRPr sz="4800" b="1" kern="1200">
        <a:solidFill>
          <a:schemeClr val="tx1"/>
        </a:solidFill>
        <a:latin typeface="Tahoma" pitchFamily="34" charset="0"/>
        <a:ea typeface="+mn-ea"/>
        <a:cs typeface="Alvi Nastaleeq" pitchFamily="2" charset="-78"/>
      </a:defRPr>
    </a:lvl1pPr>
    <a:lvl2pPr marL="4572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2pPr>
    <a:lvl3pPr marL="9144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3pPr>
    <a:lvl4pPr marL="13716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4pPr>
    <a:lvl5pPr marL="18288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5pPr>
    <a:lvl6pPr marL="2286000" algn="l" defTabSz="914400" rtl="0" eaLnBrk="1" latinLnBrk="0" hangingPunct="1">
      <a:defRPr sz="4800" b="1" kern="1200">
        <a:solidFill>
          <a:schemeClr val="tx1"/>
        </a:solidFill>
        <a:latin typeface="Tahoma" pitchFamily="34" charset="0"/>
        <a:ea typeface="+mn-ea"/>
        <a:cs typeface="Alvi Nastaleeq" pitchFamily="2" charset="-78"/>
      </a:defRPr>
    </a:lvl6pPr>
    <a:lvl7pPr marL="2743200" algn="l" defTabSz="914400" rtl="0" eaLnBrk="1" latinLnBrk="0" hangingPunct="1">
      <a:defRPr sz="4800" b="1" kern="1200">
        <a:solidFill>
          <a:schemeClr val="tx1"/>
        </a:solidFill>
        <a:latin typeface="Tahoma" pitchFamily="34" charset="0"/>
        <a:ea typeface="+mn-ea"/>
        <a:cs typeface="Alvi Nastaleeq" pitchFamily="2" charset="-78"/>
      </a:defRPr>
    </a:lvl7pPr>
    <a:lvl8pPr marL="3200400" algn="l" defTabSz="914400" rtl="0" eaLnBrk="1" latinLnBrk="0" hangingPunct="1">
      <a:defRPr sz="4800" b="1" kern="1200">
        <a:solidFill>
          <a:schemeClr val="tx1"/>
        </a:solidFill>
        <a:latin typeface="Tahoma" pitchFamily="34" charset="0"/>
        <a:ea typeface="+mn-ea"/>
        <a:cs typeface="Alvi Nastaleeq" pitchFamily="2" charset="-78"/>
      </a:defRPr>
    </a:lvl8pPr>
    <a:lvl9pPr marL="3657600" algn="l" defTabSz="914400" rtl="0" eaLnBrk="1" latinLnBrk="0" hangingPunct="1">
      <a:defRPr sz="4800" b="1" kern="1200">
        <a:solidFill>
          <a:schemeClr val="tx1"/>
        </a:solidFill>
        <a:latin typeface="Tahoma" pitchFamily="34" charset="0"/>
        <a:ea typeface="+mn-ea"/>
        <a:cs typeface="Alvi Nastaleeq"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3300"/>
    <a:srgbClr val="FF9953"/>
    <a:srgbClr val="FF3300"/>
    <a:srgbClr val="000000"/>
    <a:srgbClr val="A40079"/>
    <a:srgbClr val="0080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81711" autoAdjust="0"/>
    <p:restoredTop sz="89440" autoAdjust="0"/>
  </p:normalViewPr>
  <p:slideViewPr>
    <p:cSldViewPr>
      <p:cViewPr>
        <p:scale>
          <a:sx n="50" d="100"/>
          <a:sy n="50" d="100"/>
        </p:scale>
        <p:origin x="-1626"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98"/>
    </p:cViewPr>
  </p:sorterViewPr>
  <p:notesViewPr>
    <p:cSldViewPr>
      <p:cViewPr varScale="1">
        <p:scale>
          <a:sx n="52" d="100"/>
          <a:sy n="52" d="100"/>
        </p:scale>
        <p:origin x="-1836" y="-90"/>
      </p:cViewPr>
      <p:guideLst>
        <p:guide orient="horz" pos="2932"/>
        <p:guide pos="2212"/>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2"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3" name="Rectangle 3"/>
          <p:cNvSpPr>
            <a:spLocks noGrp="1" noChangeArrowheads="1"/>
          </p:cNvSpPr>
          <p:nvPr>
            <p:ph type="dt" sz="quarter" idx="1"/>
          </p:nvPr>
        </p:nvSpPr>
        <p:spPr bwMode="auto">
          <a:xfrm>
            <a:off x="1588"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rtl="1">
              <a:spcBef>
                <a:spcPct val="0"/>
              </a:spcBef>
              <a:defRPr sz="1200" b="0">
                <a:latin typeface="Arial" charset="0"/>
                <a:cs typeface="Arial" charset="0"/>
              </a:defRPr>
            </a:lvl1pPr>
          </a:lstStyle>
          <a:p>
            <a:pPr>
              <a:defRPr/>
            </a:pPr>
            <a:endParaRPr lang="en-US"/>
          </a:p>
        </p:txBody>
      </p:sp>
      <p:sp>
        <p:nvSpPr>
          <p:cNvPr id="430084" name="Rectangle 4"/>
          <p:cNvSpPr>
            <a:spLocks noGrp="1" noChangeArrowheads="1"/>
          </p:cNvSpPr>
          <p:nvPr>
            <p:ph type="ftr" sz="quarter" idx="2"/>
          </p:nvPr>
        </p:nvSpPr>
        <p:spPr bwMode="auto">
          <a:xfrm>
            <a:off x="3979863"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5" name="Rectangle 5"/>
          <p:cNvSpPr>
            <a:spLocks noGrp="1" noChangeArrowheads="1"/>
          </p:cNvSpPr>
          <p:nvPr>
            <p:ph type="sldNum" sz="quarter" idx="3"/>
          </p:nvPr>
        </p:nvSpPr>
        <p:spPr bwMode="auto">
          <a:xfrm>
            <a:off x="1588"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rtl="1">
              <a:spcBef>
                <a:spcPct val="0"/>
              </a:spcBef>
              <a:defRPr sz="1200" b="0">
                <a:latin typeface="Arial" charset="0"/>
                <a:cs typeface="Arial" charset="0"/>
              </a:defRPr>
            </a:lvl1pPr>
          </a:lstStyle>
          <a:p>
            <a:pPr>
              <a:defRPr/>
            </a:pPr>
            <a:fld id="{04AD297C-3B07-49A9-BF3A-9AF35BBFB0C2}" type="slidenum">
              <a:rPr lang="ar-SA"/>
              <a:pPr>
                <a:defRPr/>
              </a:pPr>
              <a:t>‹#›</a:t>
            </a:fld>
            <a:endParaRPr lang="en-US"/>
          </a:p>
        </p:txBody>
      </p:sp>
    </p:spTree>
    <p:extLst>
      <p:ext uri="{BB962C8B-B14F-4D97-AF65-F5344CB8AC3E}">
        <p14:creationId xmlns:p14="http://schemas.microsoft.com/office/powerpoint/2010/main" xmlns="" val="1655336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1" name="Rectangle 3"/>
          <p:cNvSpPr>
            <a:spLocks noGrp="1" noChangeArrowheads="1"/>
          </p:cNvSpPr>
          <p:nvPr>
            <p:ph type="dt" idx="1"/>
          </p:nvPr>
        </p:nvSpPr>
        <p:spPr bwMode="auto">
          <a:xfrm>
            <a:off x="1588"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spcBef>
                <a:spcPct val="0"/>
              </a:spcBef>
              <a:defRPr sz="1200" b="0">
                <a:latin typeface="Arial" charset="0"/>
                <a:cs typeface="Arial" charset="0"/>
              </a:defRPr>
            </a:lvl1pPr>
          </a:lstStyle>
          <a:p>
            <a:pPr>
              <a:defRPr/>
            </a:pPr>
            <a:endParaRPr lang="en-US"/>
          </a:p>
        </p:txBody>
      </p:sp>
      <p:sp>
        <p:nvSpPr>
          <p:cNvPr id="6554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31813"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1814" name="Rectangle 6"/>
          <p:cNvSpPr>
            <a:spLocks noGrp="1" noChangeArrowheads="1"/>
          </p:cNvSpPr>
          <p:nvPr>
            <p:ph type="ftr" sz="quarter" idx="4"/>
          </p:nvPr>
        </p:nvSpPr>
        <p:spPr bwMode="auto">
          <a:xfrm>
            <a:off x="3979863"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5" name="Rectangle 7"/>
          <p:cNvSpPr>
            <a:spLocks noGrp="1" noChangeArrowheads="1"/>
          </p:cNvSpPr>
          <p:nvPr>
            <p:ph type="sldNum" sz="quarter" idx="5"/>
          </p:nvPr>
        </p:nvSpPr>
        <p:spPr bwMode="auto">
          <a:xfrm>
            <a:off x="1588"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spcBef>
                <a:spcPct val="0"/>
              </a:spcBef>
              <a:defRPr sz="1200" b="0">
                <a:latin typeface="Arial" charset="0"/>
                <a:cs typeface="Arial" charset="0"/>
              </a:defRPr>
            </a:lvl1pPr>
          </a:lstStyle>
          <a:p>
            <a:pPr>
              <a:defRPr/>
            </a:pPr>
            <a:fld id="{5DE079A8-5B73-4DA9-A26A-8E9F1C28F9E4}" type="slidenum">
              <a:rPr lang="ar-SA"/>
              <a:pPr>
                <a:defRPr/>
              </a:pPr>
              <a:t>‹#›</a:t>
            </a:fld>
            <a:endParaRPr lang="en-US"/>
          </a:p>
        </p:txBody>
      </p:sp>
    </p:spTree>
    <p:extLst>
      <p:ext uri="{BB962C8B-B14F-4D97-AF65-F5344CB8AC3E}">
        <p14:creationId xmlns:p14="http://schemas.microsoft.com/office/powerpoint/2010/main" xmlns="" val="1972277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1pPr>
    <a:lvl2pPr marL="4572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2pPr>
    <a:lvl3pPr marL="9144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3pPr>
    <a:lvl4pPr marL="13716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4pPr>
    <a:lvl5pPr marL="18288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BAC88793-27FC-4F59-BFD2-A98846404AD4}" type="slidenum">
              <a:rPr lang="ar-SA" sz="1200" b="0">
                <a:latin typeface="Arial" charset="0"/>
                <a:cs typeface="Arial" charset="0"/>
              </a:rPr>
              <a:pPr defTabSz="927100" rtl="1">
                <a:spcBef>
                  <a:spcPct val="0"/>
                </a:spcBef>
              </a:pPr>
              <a:t>2</a:t>
            </a:fld>
            <a:endParaRPr lang="en-US" sz="1200" b="0">
              <a:latin typeface="Arial" charset="0"/>
              <a:cs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smtClean="0"/>
              <a:t>Allah has chosen you out of the thousands that are out there.  Thank Allah for this tremendous blessing by learning with full attention and interaction. </a:t>
            </a:r>
          </a:p>
          <a:p>
            <a:pPr eaLnBrk="1" hangingPunct="1"/>
            <a:r>
              <a:rPr lang="en-US" smtClean="0"/>
              <a:t>You have already come walking towards Allah.  Now He will come running towards you (as in Hadith).  InshaAllah, you will continue in this journey till the end.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algn="l" rtl="0"/>
            <a:r>
              <a:rPr lang="en-US" dirty="0" smtClean="0"/>
              <a:t>The age-limit that man has been allotted is passing quickly" like the melting away of ice. if it is wasted, or expended in wrong pursuits, it will be sheer loss to man. </a:t>
            </a:r>
          </a:p>
          <a:p>
            <a:pPr algn="l" rtl="0"/>
            <a:endParaRPr lang="en-US" dirty="0" smtClean="0"/>
          </a:p>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marL="0" indent="0" algn="l" rtl="0">
              <a:lnSpc>
                <a:spcPct val="90000"/>
              </a:lnSpc>
              <a:buFont typeface="Wingdings" pitchFamily="2" charset="2"/>
              <a:buNone/>
            </a:pPr>
            <a:r>
              <a:rPr lang="en-US" dirty="0" smtClean="0"/>
              <a:t>This is a concise but comprehensive </a:t>
            </a:r>
            <a:r>
              <a:rPr lang="en-US" dirty="0" err="1" smtClean="0"/>
              <a:t>surah</a:t>
            </a:r>
            <a:r>
              <a:rPr lang="en-US" dirty="0" smtClean="0"/>
              <a:t>, which in three verses, outlines a complete way of human life according to Islam.</a:t>
            </a:r>
          </a:p>
          <a:p>
            <a:pPr marL="0" indent="0" algn="l" rtl="0">
              <a:lnSpc>
                <a:spcPct val="90000"/>
              </a:lnSpc>
              <a:buFont typeface="Wingdings" pitchFamily="2" charset="2"/>
              <a:buNone/>
            </a:pPr>
            <a:r>
              <a:rPr lang="en-US" dirty="0" smtClean="0"/>
              <a:t>This </a:t>
            </a:r>
            <a:r>
              <a:rPr lang="en-US" dirty="0" err="1" smtClean="0"/>
              <a:t>surah</a:t>
            </a:r>
            <a:r>
              <a:rPr lang="en-US" dirty="0" smtClean="0"/>
              <a:t> states that mankind is in a state of loss except people who are characterized by 4 qualities:</a:t>
            </a:r>
          </a:p>
          <a:p>
            <a:pPr marL="0" indent="0" algn="l" rtl="0">
              <a:lnSpc>
                <a:spcPct val="90000"/>
              </a:lnSpc>
            </a:pPr>
            <a:r>
              <a:rPr lang="en-US" dirty="0" smtClean="0"/>
              <a:t>Two of them for personal betterment:</a:t>
            </a:r>
          </a:p>
          <a:p>
            <a:pPr marL="1227138" lvl="1" indent="-533400" algn="l" rtl="0">
              <a:lnSpc>
                <a:spcPct val="90000"/>
              </a:lnSpc>
              <a:buFont typeface="Wingdings" pitchFamily="2" charset="2"/>
              <a:buAutoNum type="arabicPeriod"/>
            </a:pPr>
            <a:r>
              <a:rPr lang="en-US" dirty="0" smtClean="0"/>
              <a:t>Faith </a:t>
            </a:r>
          </a:p>
          <a:p>
            <a:pPr marL="1227138" lvl="1" indent="-533400" algn="l" rtl="0">
              <a:lnSpc>
                <a:spcPct val="90000"/>
              </a:lnSpc>
              <a:buFont typeface="Wingdings" pitchFamily="2" charset="2"/>
              <a:buAutoNum type="arabicPeriod"/>
            </a:pPr>
            <a:r>
              <a:rPr lang="en-US" dirty="0" smtClean="0"/>
              <a:t>Righteous deeds</a:t>
            </a:r>
          </a:p>
          <a:p>
            <a:pPr marL="0" indent="0" algn="l" rtl="0">
              <a:lnSpc>
                <a:spcPct val="90000"/>
              </a:lnSpc>
            </a:pPr>
            <a:r>
              <a:rPr lang="en-US" dirty="0" smtClean="0"/>
              <a:t>Two of them relating to other people:</a:t>
            </a:r>
          </a:p>
          <a:p>
            <a:pPr marL="1227138" lvl="1" indent="-533400" algn="l" rtl="0">
              <a:lnSpc>
                <a:spcPct val="90000"/>
              </a:lnSpc>
              <a:buFont typeface="Wingdings" pitchFamily="2" charset="2"/>
              <a:buAutoNum type="arabicPeriod" startAt="3"/>
            </a:pPr>
            <a:r>
              <a:rPr lang="en-US" dirty="0" smtClean="0"/>
              <a:t>Advising each other for truth</a:t>
            </a:r>
          </a:p>
          <a:p>
            <a:pPr marL="1227138" lvl="1" indent="-533400" algn="l" rtl="0">
              <a:lnSpc>
                <a:spcPct val="90000"/>
              </a:lnSpc>
              <a:buFont typeface="Wingdings" pitchFamily="2" charset="2"/>
              <a:buAutoNum type="arabicPeriod" startAt="3"/>
            </a:pPr>
            <a:r>
              <a:rPr lang="en-US" dirty="0" smtClean="0"/>
              <a:t>Advising each other for patience</a:t>
            </a:r>
          </a:p>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r>
              <a:rPr lang="en-US" smtClean="0"/>
              <a:t>Sabr is needed for 3 things; not just for facing difficulties.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1184275" y="700088"/>
            <a:ext cx="4652963" cy="3489325"/>
          </a:xfrm>
          <a:ln/>
        </p:spPr>
      </p:sp>
      <p:sp>
        <p:nvSpPr>
          <p:cNvPr id="102403" name="Rectangle 3"/>
          <p:cNvSpPr>
            <a:spLocks noGrp="1" noChangeArrowheads="1"/>
          </p:cNvSpPr>
          <p:nvPr>
            <p:ph type="body" idx="1"/>
          </p:nvPr>
        </p:nvSpPr>
        <p:spPr>
          <a:xfrm>
            <a:off x="701675" y="4419600"/>
            <a:ext cx="5619750" cy="4189413"/>
          </a:xfrm>
          <a:noFill/>
          <a:ln/>
        </p:spPr>
        <p:txBody>
          <a:bodyPr/>
          <a:lstStyle/>
          <a:p>
            <a:r>
              <a:rPr lang="en-US" smtClean="0"/>
              <a:t>Short cut Du’aa (with inshaAllah)…  Excellent point.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1184275" y="700088"/>
            <a:ext cx="4652963" cy="3489325"/>
          </a:xfrm>
          <a:ln/>
        </p:spPr>
      </p:sp>
      <p:sp>
        <p:nvSpPr>
          <p:cNvPr id="104451"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84275" y="700088"/>
            <a:ext cx="4652963" cy="3489325"/>
          </a:xfrm>
          <a:ln/>
        </p:spPr>
      </p:sp>
      <p:sp>
        <p:nvSpPr>
          <p:cNvPr id="105475"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1184275" y="700088"/>
            <a:ext cx="4652963" cy="3489325"/>
          </a:xfrm>
          <a:ln/>
        </p:spPr>
      </p:sp>
      <p:sp>
        <p:nvSpPr>
          <p:cNvPr id="106499"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marL="577850" indent="-577850">
              <a:spcBef>
                <a:spcPct val="20000"/>
              </a:spcBef>
              <a:buClr>
                <a:srgbClr val="FFFFFF"/>
              </a:buClr>
              <a:buSzPct val="90000"/>
              <a:buFont typeface="Wingdings" pitchFamily="2" charset="2"/>
              <a:buChar char="×"/>
            </a:pPr>
            <a:r>
              <a:rPr lang="en-US" sz="1400" b="0" dirty="0" smtClean="0">
                <a:solidFill>
                  <a:srgbClr val="FFFF00"/>
                </a:solidFill>
                <a:cs typeface="Nafees Web Naskh" pitchFamily="2" charset="-78"/>
              </a:rPr>
              <a:t>The oath by the fast moving time means that human history testifies that the people who were without the qualities, mentioned next were eventually incurred loss, </a:t>
            </a:r>
            <a:endParaRPr lang="en-US" sz="2800" b="0" dirty="0" smtClean="0">
              <a:solidFill>
                <a:srgbClr val="FFFF00"/>
              </a:solidFill>
              <a:latin typeface="Alvi Nastaleeq" pitchFamily="2" charset="-78"/>
            </a:endParaRPr>
          </a:p>
          <a:p>
            <a:pPr marL="577850" indent="-577850">
              <a:spcBef>
                <a:spcPct val="20000"/>
              </a:spcBef>
              <a:buClr>
                <a:srgbClr val="FFFFFF"/>
              </a:buClr>
              <a:buSzPct val="90000"/>
              <a:buFont typeface="Wingdings" pitchFamily="2" charset="2"/>
              <a:buNone/>
            </a:pPr>
            <a:endParaRPr lang="en-US" sz="2800" b="0" dirty="0" smtClean="0">
              <a:solidFill>
                <a:srgbClr val="FFFF00"/>
              </a:solidFill>
              <a:latin typeface="Alvi Nastaleeq" pitchFamily="2" charset="-78"/>
            </a:endParaRP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sp>
        <p:nvSpPr>
          <p:cNvPr id="2178051" name="Rectangle 3"/>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2178052"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C2131F6F-21AA-4BCA-B1A5-70F83C997D87}" type="slidenum">
              <a:rPr lang="ar-SA"/>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14D287E-ACE3-41F0-9C44-8C8B0B537255}" type="slidenum">
              <a:rPr lang="ar-SA"/>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C7E6A0E-4458-454D-AD3F-C44152210DB9}"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86FAF0B7-F587-4EBD-B814-FC471BEC279C}" type="slidenum">
              <a:rPr lang="ar-SA"/>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BE4495E6-B333-4287-83ED-A42F3A57ECE9}" type="slidenum">
              <a:rPr lang="ar-SA"/>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DB6B6B4-DBB0-4530-AA47-554D3E6E9E7B}"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69E010B-DD63-4863-962E-D882D43F77E1}"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6423AE23-2DB1-4E5F-B86F-F74FE3866BA1}"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968C0F4-53E2-49D8-8F31-3345FDB1CBE0}"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43ABB6E5-DD05-4035-9E8D-59925020F767}" type="slidenum">
              <a:rPr lang="ar-SA"/>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4039B815-DF13-4440-916A-53F292F54B43}" type="slidenum">
              <a:rPr lang="ar-SA"/>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02B1610-5198-45D9-A77A-A19865979B9E}"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A05826EC-1D4D-4594-A7AC-5055223D54BB}" type="slidenum">
              <a:rPr lang="ar-SA"/>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7" descr="Green"/>
          <p:cNvPicPr>
            <a:picLocks noChangeAspect="1" noChangeArrowheads="1"/>
          </p:cNvPicPr>
          <p:nvPr userDrawn="1"/>
        </p:nvPicPr>
        <p:blipFill>
          <a:blip r:embed="rId15" cstate="print"/>
          <a:srcRect l="6250" t="5624" r="5167" b="14651"/>
          <a:stretch>
            <a:fillRect/>
          </a:stretch>
        </p:blipFill>
        <p:spPr bwMode="auto">
          <a:xfrm>
            <a:off x="0" y="0"/>
            <a:ext cx="9144000" cy="6858000"/>
          </a:xfrm>
          <a:prstGeom prst="rect">
            <a:avLst/>
          </a:prstGeom>
          <a:noFill/>
          <a:ln w="9525">
            <a:noFill/>
            <a:miter lim="800000"/>
            <a:headEnd/>
            <a:tailEnd/>
          </a:ln>
        </p:spPr>
      </p:pic>
      <p:sp>
        <p:nvSpPr>
          <p:cNvPr id="2051"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77029" name="Rectangle 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effectLst>
                  <a:outerShdw blurRad="38100" dist="38100" dir="2700000" algn="tl">
                    <a:srgbClr val="C0C0C0"/>
                  </a:outerShdw>
                </a:effectLst>
                <a:latin typeface="Arial" charset="0"/>
                <a:cs typeface="Arial" charset="0"/>
              </a:defRPr>
            </a:lvl1pPr>
          </a:lstStyle>
          <a:p>
            <a:pPr>
              <a:defRPr/>
            </a:pPr>
            <a:fld id="{2E6BD99A-C26E-4152-8609-272869CC5A61}"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4028"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 id="2147484027" r:id="rId13"/>
  </p:sldLayoutIdLst>
  <p:timing>
    <p:tnLst>
      <p:par>
        <p:cTn id="1" dur="indefinite" restart="never" nodeType="tmRoot"/>
      </p:par>
    </p:tnLst>
  </p:timing>
  <p:txStyles>
    <p:titleStyle>
      <a:lvl1pPr algn="ctr" rtl="1" eaLnBrk="0" fontAlgn="base" hangingPunct="0">
        <a:spcBef>
          <a:spcPct val="0"/>
        </a:spcBef>
        <a:spcAft>
          <a:spcPct val="0"/>
        </a:spcAft>
        <a:defRPr sz="4000">
          <a:solidFill>
            <a:schemeClr val="tx1"/>
          </a:solidFill>
          <a:latin typeface="+mj-lt"/>
          <a:ea typeface="+mj-ea"/>
          <a:cs typeface="+mj-cs"/>
        </a:defRPr>
      </a:lvl1pPr>
      <a:lvl2pPr algn="ctr" rtl="1" eaLnBrk="0" fontAlgn="base" hangingPunct="0">
        <a:spcBef>
          <a:spcPct val="0"/>
        </a:spcBef>
        <a:spcAft>
          <a:spcPct val="0"/>
        </a:spcAft>
        <a:defRPr sz="4000">
          <a:solidFill>
            <a:schemeClr val="tx1"/>
          </a:solidFill>
          <a:latin typeface="Tahoma" pitchFamily="34" charset="0"/>
          <a:cs typeface="Nafees Web Naskh" pitchFamily="2" charset="-78"/>
        </a:defRPr>
      </a:lvl2pPr>
      <a:lvl3pPr algn="ctr" rtl="1" eaLnBrk="0" fontAlgn="base" hangingPunct="0">
        <a:spcBef>
          <a:spcPct val="0"/>
        </a:spcBef>
        <a:spcAft>
          <a:spcPct val="0"/>
        </a:spcAft>
        <a:defRPr sz="4000">
          <a:solidFill>
            <a:schemeClr val="tx1"/>
          </a:solidFill>
          <a:latin typeface="Tahoma" pitchFamily="34" charset="0"/>
          <a:cs typeface="Nafees Web Naskh" pitchFamily="2" charset="-78"/>
        </a:defRPr>
      </a:lvl3pPr>
      <a:lvl4pPr algn="ctr" rtl="1" eaLnBrk="0" fontAlgn="base" hangingPunct="0">
        <a:spcBef>
          <a:spcPct val="0"/>
        </a:spcBef>
        <a:spcAft>
          <a:spcPct val="0"/>
        </a:spcAft>
        <a:defRPr sz="4000">
          <a:solidFill>
            <a:schemeClr val="tx1"/>
          </a:solidFill>
          <a:latin typeface="Tahoma" pitchFamily="34" charset="0"/>
          <a:cs typeface="Nafees Web Naskh" pitchFamily="2" charset="-78"/>
        </a:defRPr>
      </a:lvl4pPr>
      <a:lvl5pPr algn="ctr" rtl="1" eaLnBrk="0" fontAlgn="base" hangingPunct="0">
        <a:spcBef>
          <a:spcPct val="0"/>
        </a:spcBef>
        <a:spcAft>
          <a:spcPct val="0"/>
        </a:spcAft>
        <a:defRPr sz="4000">
          <a:solidFill>
            <a:schemeClr val="tx1"/>
          </a:solidFill>
          <a:latin typeface="Tahoma" pitchFamily="34" charset="0"/>
          <a:cs typeface="Nafees Web Naskh" pitchFamily="2" charset="-78"/>
        </a:defRPr>
      </a:lvl5pPr>
      <a:lvl6pPr marL="457200" algn="ctr" rtl="1" fontAlgn="base">
        <a:spcBef>
          <a:spcPct val="0"/>
        </a:spcBef>
        <a:spcAft>
          <a:spcPct val="0"/>
        </a:spcAft>
        <a:defRPr sz="4000">
          <a:solidFill>
            <a:schemeClr val="tx1"/>
          </a:solidFill>
          <a:latin typeface="Tahoma" pitchFamily="34" charset="0"/>
          <a:cs typeface="Nafees Web Naskh" pitchFamily="2" charset="-78"/>
        </a:defRPr>
      </a:lvl6pPr>
      <a:lvl7pPr marL="914400" algn="ctr" rtl="1" fontAlgn="base">
        <a:spcBef>
          <a:spcPct val="0"/>
        </a:spcBef>
        <a:spcAft>
          <a:spcPct val="0"/>
        </a:spcAft>
        <a:defRPr sz="4000">
          <a:solidFill>
            <a:schemeClr val="tx1"/>
          </a:solidFill>
          <a:latin typeface="Tahoma" pitchFamily="34" charset="0"/>
          <a:cs typeface="Nafees Web Naskh" pitchFamily="2" charset="-78"/>
        </a:defRPr>
      </a:lvl7pPr>
      <a:lvl8pPr marL="1371600" algn="ctr" rtl="1" fontAlgn="base">
        <a:spcBef>
          <a:spcPct val="0"/>
        </a:spcBef>
        <a:spcAft>
          <a:spcPct val="0"/>
        </a:spcAft>
        <a:defRPr sz="4000">
          <a:solidFill>
            <a:schemeClr val="tx1"/>
          </a:solidFill>
          <a:latin typeface="Tahoma" pitchFamily="34" charset="0"/>
          <a:cs typeface="Nafees Web Naskh" pitchFamily="2" charset="-78"/>
        </a:defRPr>
      </a:lvl8pPr>
      <a:lvl9pPr marL="1828800" algn="ctr" rtl="1" fontAlgn="base">
        <a:spcBef>
          <a:spcPct val="0"/>
        </a:spcBef>
        <a:spcAft>
          <a:spcPct val="0"/>
        </a:spcAft>
        <a:defRPr sz="4000">
          <a:solidFill>
            <a:schemeClr val="tx1"/>
          </a:solidFill>
          <a:latin typeface="Tahoma" pitchFamily="34" charset="0"/>
          <a:cs typeface="Nafees Web Naskh" pitchFamily="2" charset="-78"/>
        </a:defRPr>
      </a:lvl9pPr>
    </p:titleStyle>
    <p:bodyStyle>
      <a:lvl1pPr marL="577850" indent="-577850" algn="r" rtl="1" eaLnBrk="0" fontAlgn="base" hangingPunct="0">
        <a:spcBef>
          <a:spcPct val="20000"/>
        </a:spcBef>
        <a:spcAft>
          <a:spcPct val="0"/>
        </a:spcAft>
        <a:buClr>
          <a:srgbClr val="FFFFFF"/>
        </a:buClr>
        <a:buSzPct val="90000"/>
        <a:buFont typeface="Wingdings" pitchFamily="2" charset="2"/>
        <a:buChar char="q"/>
        <a:defRPr sz="3200">
          <a:solidFill>
            <a:srgbClr val="FFFF00"/>
          </a:solidFill>
          <a:latin typeface="+mn-lt"/>
          <a:ea typeface="+mn-ea"/>
          <a:cs typeface="+mn-cs"/>
        </a:defRPr>
      </a:lvl1pPr>
      <a:lvl2pPr marL="1025525" indent="-285750" algn="r" rtl="1" eaLnBrk="0" fontAlgn="base" hangingPunct="0">
        <a:spcBef>
          <a:spcPct val="20000"/>
        </a:spcBef>
        <a:spcAft>
          <a:spcPct val="0"/>
        </a:spcAft>
        <a:buChar char="–"/>
        <a:defRPr sz="2800">
          <a:solidFill>
            <a:srgbClr val="FFFF00"/>
          </a:solidFill>
          <a:latin typeface="+mn-lt"/>
          <a:cs typeface="+mn-cs"/>
        </a:defRPr>
      </a:lvl2pPr>
      <a:lvl3pPr marL="1368425" indent="-228600" algn="r" rtl="1" eaLnBrk="0" fontAlgn="base" hangingPunct="0">
        <a:spcBef>
          <a:spcPct val="20000"/>
        </a:spcBef>
        <a:spcAft>
          <a:spcPct val="0"/>
        </a:spcAft>
        <a:buClr>
          <a:schemeClr val="accent2"/>
        </a:buClr>
        <a:buSzPct val="90000"/>
        <a:buFont typeface="Wingdings" pitchFamily="2" charset="2"/>
        <a:buBlip>
          <a:blip r:embed="rId16"/>
        </a:buBlip>
        <a:defRPr sz="2400">
          <a:solidFill>
            <a:srgbClr val="FFFF00"/>
          </a:solidFill>
          <a:latin typeface="+mn-lt"/>
          <a:cs typeface="+mn-cs"/>
        </a:defRPr>
      </a:lvl3pPr>
      <a:lvl4pPr marL="1711325" indent="-228600" algn="r" rtl="1" eaLnBrk="0" fontAlgn="base" hangingPunct="0">
        <a:spcBef>
          <a:spcPct val="20000"/>
        </a:spcBef>
        <a:spcAft>
          <a:spcPct val="0"/>
        </a:spcAft>
        <a:buChar char="–"/>
        <a:defRPr sz="2000">
          <a:solidFill>
            <a:srgbClr val="FFFF00"/>
          </a:solidFill>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429000" y="76200"/>
            <a:ext cx="2514600" cy="1403350"/>
          </a:xfrm>
          <a:prstGeom prst="rect">
            <a:avLst/>
          </a:prstGeom>
          <a:noFill/>
          <a:ln w="9525" algn="ctr">
            <a:noFill/>
            <a:miter lim="800000"/>
            <a:headEnd/>
            <a:tailEnd/>
          </a:ln>
        </p:spPr>
        <p:txBody>
          <a:bodyPr>
            <a:spAutoFit/>
          </a:bodyPr>
          <a:lstStyle/>
          <a:p>
            <a:pPr algn="ctr"/>
            <a:r>
              <a:rPr lang="en-US" sz="8600" b="0">
                <a:latin typeface="Alvi Nastaleeq" pitchFamily="2" charset="-78"/>
                <a:sym typeface="AGA Arabesque" pitchFamily="2" charset="2"/>
              </a:rPr>
              <a:t></a:t>
            </a:r>
          </a:p>
        </p:txBody>
      </p:sp>
      <p:sp>
        <p:nvSpPr>
          <p:cNvPr id="4099" name="Rectangle 3"/>
          <p:cNvSpPr>
            <a:spLocks noGrp="1" noChangeArrowheads="1"/>
          </p:cNvSpPr>
          <p:nvPr>
            <p:ph type="ctrTitle" idx="4294967295"/>
          </p:nvPr>
        </p:nvSpPr>
        <p:spPr>
          <a:xfrm>
            <a:off x="0" y="2286000"/>
            <a:ext cx="9144000" cy="1828800"/>
          </a:xfrm>
        </p:spPr>
        <p:txBody>
          <a:bodyPr/>
          <a:lstStyle/>
          <a:p>
            <a:pPr eaLnBrk="1" hangingPunct="1"/>
            <a:r>
              <a:rPr lang="en-US" sz="4800" b="1" smtClean="0">
                <a:solidFill>
                  <a:srgbClr val="FFFF00"/>
                </a:solidFill>
                <a:cs typeface="Tahoma" pitchFamily="34" charset="0"/>
              </a:rPr>
              <a:t>Understand Qur’an &amp; Salah</a:t>
            </a:r>
            <a:r>
              <a:rPr lang="ur-PK" sz="34600" smtClean="0">
                <a:solidFill>
                  <a:srgbClr val="FFFF00"/>
                </a:solidFill>
                <a:cs typeface="Tahoma" pitchFamily="34" charset="0"/>
              </a:rPr>
              <a:t/>
            </a:r>
            <a:br>
              <a:rPr lang="ur-PK" sz="34600" smtClean="0">
                <a:solidFill>
                  <a:srgbClr val="FFFF00"/>
                </a:solidFill>
                <a:cs typeface="Tahoma" pitchFamily="34" charset="0"/>
              </a:rPr>
            </a:br>
            <a:r>
              <a:rPr lang="en-US" sz="2800" b="1" smtClean="0">
                <a:solidFill>
                  <a:srgbClr val="FFFF00"/>
                </a:solidFill>
                <a:cs typeface="Tahoma" pitchFamily="34" charset="0"/>
              </a:rPr>
              <a:t>The Easy Way</a:t>
            </a:r>
            <a:endParaRPr lang="en-US" sz="4400" smtClean="0">
              <a:solidFill>
                <a:srgbClr val="FFFF00"/>
              </a:solidFill>
              <a:cs typeface="Tahoma" pitchFamily="34" charset="0"/>
            </a:endParaRPr>
          </a:p>
        </p:txBody>
      </p:sp>
      <p:sp>
        <p:nvSpPr>
          <p:cNvPr id="4100" name="Rectangle 4"/>
          <p:cNvSpPr>
            <a:spLocks noGrp="1" noChangeArrowheads="1"/>
          </p:cNvSpPr>
          <p:nvPr>
            <p:ph type="subTitle" idx="4294967295"/>
          </p:nvPr>
        </p:nvSpPr>
        <p:spPr>
          <a:xfrm>
            <a:off x="1371600" y="4800600"/>
            <a:ext cx="6400800" cy="1752600"/>
          </a:xfrm>
        </p:spPr>
        <p:txBody>
          <a:bodyPr/>
          <a:lstStyle/>
          <a:p>
            <a:pPr marL="0" indent="0" algn="ctr" eaLnBrk="1" hangingPunct="1">
              <a:buFont typeface="Wingdings" pitchFamily="2" charset="2"/>
              <a:buNone/>
            </a:pPr>
            <a:r>
              <a:rPr lang="en-US" sz="4000" b="1" smtClean="0">
                <a:solidFill>
                  <a:schemeClr val="tx1"/>
                </a:solidFill>
                <a:cs typeface="Tahoma" pitchFamily="34" charset="0"/>
              </a:rPr>
              <a:t>Lesson -8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791555" name="Group 3"/>
          <p:cNvGraphicFramePr>
            <a:graphicFrameLocks noGrp="1"/>
          </p:cNvGraphicFramePr>
          <p:nvPr/>
        </p:nvGraphicFramePr>
        <p:xfrm>
          <a:off x="152400" y="2209800"/>
          <a:ext cx="8763000" cy="1981200"/>
        </p:xfrm>
        <a:graphic>
          <a:graphicData uri="http://schemas.openxmlformats.org/drawingml/2006/table">
            <a:tbl>
              <a:tblPr rtl="1"/>
              <a:tblGrid>
                <a:gridCol w="1828800"/>
                <a:gridCol w="2286000"/>
                <a:gridCol w="2590800"/>
                <a:gridCol w="2057400"/>
              </a:tblGrid>
              <a:tr h="1219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الْإِنسَانَ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لَفِي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خُسْرٍ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ur-PK"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762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mankind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[surely] in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Loss,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3332" name="Rectangle 20"/>
          <p:cNvSpPr>
            <a:spLocks noChangeArrowheads="1"/>
          </p:cNvSpPr>
          <p:nvPr/>
        </p:nvSpPr>
        <p:spPr bwMode="auto">
          <a:xfrm>
            <a:off x="457200" y="-76200"/>
            <a:ext cx="8229600" cy="533400"/>
          </a:xfrm>
          <a:prstGeom prst="rect">
            <a:avLst/>
          </a:prstGeom>
          <a:noFill/>
          <a:ln w="9525">
            <a:noFill/>
            <a:miter lim="800000"/>
            <a:headEnd/>
            <a:tailEnd/>
          </a:ln>
        </p:spPr>
        <p:txBody>
          <a:bodyPr anchor="ctr"/>
          <a:lstStyle/>
          <a:p>
            <a:pPr algn="ctr" rtl="1" eaLnBrk="0" hangingPunct="0">
              <a:spcBef>
                <a:spcPct val="0"/>
              </a:spcBef>
            </a:pPr>
            <a:r>
              <a:rPr lang="ur-PK" sz="2000" b="0">
                <a:cs typeface="Tajweed" pitchFamily="2" charset="-78"/>
              </a:rPr>
              <a:t>سُورَ</a:t>
            </a:r>
            <a:r>
              <a:rPr lang="ar-SA" sz="2000" b="0">
                <a:cs typeface="Tajweed" pitchFamily="2" charset="-78"/>
              </a:rPr>
              <a:t>ةُ</a:t>
            </a:r>
            <a:r>
              <a:rPr lang="ur-PK" sz="2000" b="0">
                <a:cs typeface="Tajweed" pitchFamily="2" charset="-78"/>
              </a:rPr>
              <a:t> </a:t>
            </a:r>
            <a:r>
              <a:rPr lang="ar-SA" sz="2000" b="0">
                <a:cs typeface="Tajweed" pitchFamily="2" charset="-78"/>
              </a:rPr>
              <a:t>العصر</a:t>
            </a:r>
            <a:endParaRPr lang="en-US" sz="2000" b="0">
              <a:cs typeface="Tajweed" pitchFamily="2" charset="-78"/>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793603" name="Group 3"/>
          <p:cNvGraphicFramePr>
            <a:graphicFrameLocks noGrp="1"/>
          </p:cNvGraphicFramePr>
          <p:nvPr/>
        </p:nvGraphicFramePr>
        <p:xfrm>
          <a:off x="152400" y="107950"/>
          <a:ext cx="8763000" cy="1918970"/>
        </p:xfrm>
        <a:graphic>
          <a:graphicData uri="http://schemas.openxmlformats.org/drawingml/2006/table">
            <a:tbl>
              <a:tblPr rtl="1"/>
              <a:tblGrid>
                <a:gridCol w="1828800"/>
                <a:gridCol w="2286000"/>
                <a:gridCol w="2590800"/>
                <a:gridCol w="2057400"/>
              </a:tblGrid>
              <a:tr h="13398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الْإِنسَانَ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لَفِي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خُسْرٍ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ur-PK"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533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Indeed,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mankind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[surely] in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Loss,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4356" name="Oval 20"/>
          <p:cNvSpPr>
            <a:spLocks noChangeArrowheads="1"/>
          </p:cNvSpPr>
          <p:nvPr/>
        </p:nvSpPr>
        <p:spPr bwMode="auto">
          <a:xfrm>
            <a:off x="6011863" y="1524000"/>
            <a:ext cx="2903537" cy="3921125"/>
          </a:xfrm>
          <a:prstGeom prst="ellipse">
            <a:avLst/>
          </a:prstGeom>
          <a:solidFill>
            <a:schemeClr val="accent1"/>
          </a:solidFill>
          <a:ln w="9525" algn="ctr">
            <a:solidFill>
              <a:schemeClr val="tx1"/>
            </a:solidFill>
            <a:round/>
            <a:headEnd/>
            <a:tailEnd/>
          </a:ln>
        </p:spPr>
        <p:txBody>
          <a:bodyPr anchor="ctr">
            <a:spAutoFit/>
          </a:bodyPr>
          <a:lstStyle/>
          <a:p>
            <a:endParaRPr lang="en-US"/>
          </a:p>
        </p:txBody>
      </p:sp>
      <p:sp>
        <p:nvSpPr>
          <p:cNvPr id="14357" name="AutoShape 21"/>
          <p:cNvSpPr>
            <a:spLocks noChangeArrowheads="1"/>
          </p:cNvSpPr>
          <p:nvPr/>
        </p:nvSpPr>
        <p:spPr bwMode="auto">
          <a:xfrm>
            <a:off x="5943600" y="5332413"/>
            <a:ext cx="3200400" cy="1220787"/>
          </a:xfrm>
          <a:prstGeom prst="wedgeRoundRectCallout">
            <a:avLst>
              <a:gd name="adj1" fmla="val 30806"/>
              <a:gd name="adj2" fmla="val -12417"/>
              <a:gd name="adj3" fmla="val 16667"/>
            </a:avLst>
          </a:prstGeom>
          <a:solidFill>
            <a:schemeClr val="accent1"/>
          </a:solidFill>
          <a:ln w="9525" algn="ctr">
            <a:solidFill>
              <a:schemeClr val="tx1"/>
            </a:solidFill>
            <a:miter lim="800000"/>
            <a:headEnd/>
            <a:tailEnd/>
          </a:ln>
        </p:spPr>
        <p:txBody>
          <a:bodyPr lIns="0" rIns="0"/>
          <a:lstStyle/>
          <a:p>
            <a:pPr algn="ctr" rtl="1"/>
            <a:r>
              <a:rPr lang="en-US" sz="7200" b="0">
                <a:solidFill>
                  <a:srgbClr val="FFFF00"/>
                </a:solidFill>
                <a:cs typeface="Nafees Web Naskh" pitchFamily="2" charset="-78"/>
              </a:rPr>
              <a:t>Indeed</a:t>
            </a:r>
            <a:endParaRPr lang="ar-SA" sz="7200" b="0">
              <a:solidFill>
                <a:srgbClr val="FFFF00"/>
              </a:solidFill>
              <a:cs typeface="Nafees Web Naskh" pitchFamily="2" charset="-78"/>
            </a:endParaRPr>
          </a:p>
        </p:txBody>
      </p:sp>
      <p:sp>
        <p:nvSpPr>
          <p:cNvPr id="14358" name="Text Box 22"/>
          <p:cNvSpPr txBox="1">
            <a:spLocks noChangeArrowheads="1"/>
          </p:cNvSpPr>
          <p:nvPr/>
        </p:nvSpPr>
        <p:spPr bwMode="auto">
          <a:xfrm>
            <a:off x="-304800" y="1828800"/>
            <a:ext cx="9144000" cy="3932238"/>
          </a:xfrm>
          <a:prstGeom prst="rect">
            <a:avLst/>
          </a:prstGeom>
          <a:noFill/>
          <a:ln w="9525">
            <a:noFill/>
            <a:miter lim="800000"/>
            <a:headEnd/>
            <a:tailEnd/>
          </a:ln>
        </p:spPr>
        <p:txBody>
          <a:bodyPr>
            <a:spAutoFit/>
          </a:bodyPr>
          <a:lstStyle/>
          <a:p>
            <a:pPr algn="ctr" rtl="1"/>
            <a:r>
              <a:rPr lang="ar-SA" sz="25200">
                <a:solidFill>
                  <a:srgbClr val="FFFF00"/>
                </a:solidFill>
                <a:latin typeface="Arial" charset="0"/>
                <a:cs typeface="Tajweed" pitchFamily="2" charset="-78"/>
              </a:rPr>
              <a:t>إن</a:t>
            </a:r>
            <a:r>
              <a:rPr lang="ar-SA" sz="10600">
                <a:solidFill>
                  <a:srgbClr val="FFFFFF"/>
                </a:solidFill>
                <a:latin typeface="Arial" charset="0"/>
                <a:cs typeface="Tajweed" pitchFamily="2" charset="-78"/>
              </a:rPr>
              <a:t> اﷲ َ</a:t>
            </a:r>
            <a:r>
              <a:rPr lang="ar-SA" sz="10600">
                <a:solidFill>
                  <a:srgbClr val="99FF99"/>
                </a:solidFill>
                <a:latin typeface="Arial" charset="0"/>
                <a:cs typeface="Tajweed" pitchFamily="2" charset="-78"/>
              </a:rPr>
              <a:t>مَعَ</a:t>
            </a:r>
            <a:r>
              <a:rPr lang="ar-SA" sz="10600">
                <a:solidFill>
                  <a:srgbClr val="FFFFFF"/>
                </a:solidFill>
                <a:latin typeface="Arial" charset="0"/>
                <a:cs typeface="Tajweed" pitchFamily="2" charset="-78"/>
              </a:rPr>
              <a:t> الصَّابِرِين</a:t>
            </a:r>
            <a:endParaRPr lang="en-US" sz="10600">
              <a:solidFill>
                <a:srgbClr val="FFFFFF"/>
              </a:solidFill>
              <a:latin typeface="Arial" charset="0"/>
              <a:cs typeface="Tajweed" pitchFamily="2" charset="-78"/>
            </a:endParaRPr>
          </a:p>
        </p:txBody>
      </p:sp>
      <p:grpSp>
        <p:nvGrpSpPr>
          <p:cNvPr id="14359" name="Group 23"/>
          <p:cNvGrpSpPr>
            <a:grpSpLocks/>
          </p:cNvGrpSpPr>
          <p:nvPr/>
        </p:nvGrpSpPr>
        <p:grpSpPr bwMode="auto">
          <a:xfrm>
            <a:off x="-76200" y="2133600"/>
            <a:ext cx="2362200" cy="1752600"/>
            <a:chOff x="32" y="16"/>
            <a:chExt cx="1488" cy="1104"/>
          </a:xfrm>
        </p:grpSpPr>
        <p:sp>
          <p:nvSpPr>
            <p:cNvPr id="14362" name="AutoShape 24"/>
            <p:cNvSpPr>
              <a:spLocks noChangeArrowheads="1"/>
            </p:cNvSpPr>
            <p:nvPr/>
          </p:nvSpPr>
          <p:spPr bwMode="auto">
            <a:xfrm>
              <a:off x="32" y="16"/>
              <a:ext cx="1488" cy="1104"/>
            </a:xfrm>
            <a:prstGeom prst="irregularSeal1">
              <a:avLst/>
            </a:prstGeom>
            <a:noFill/>
            <a:ln w="25400" algn="ctr">
              <a:solidFill>
                <a:srgbClr val="FFFF00"/>
              </a:solidFill>
              <a:miter lim="800000"/>
              <a:headEnd/>
              <a:tailEnd/>
            </a:ln>
          </p:spPr>
          <p:txBody>
            <a:bodyPr wrap="none" anchor="ctr">
              <a:spAutoFit/>
            </a:bodyPr>
            <a:lstStyle/>
            <a:p>
              <a:endParaRPr lang="en-US"/>
            </a:p>
          </p:txBody>
        </p:sp>
        <p:sp>
          <p:nvSpPr>
            <p:cNvPr id="793625" name="Text Box 25"/>
            <p:cNvSpPr txBox="1">
              <a:spLocks noChangeArrowheads="1"/>
            </p:cNvSpPr>
            <p:nvPr/>
          </p:nvSpPr>
          <p:spPr bwMode="auto">
            <a:xfrm>
              <a:off x="243" y="294"/>
              <a:ext cx="1071" cy="442"/>
            </a:xfrm>
            <a:prstGeom prst="rect">
              <a:avLst/>
            </a:prstGeom>
            <a:noFill/>
            <a:ln w="19050" algn="ctr">
              <a:noFill/>
              <a:miter lim="800000"/>
              <a:headEnd/>
              <a:tailEnd/>
            </a:ln>
            <a:effectLst/>
          </p:spPr>
          <p:txBody>
            <a:bodyPr>
              <a:spAutoFit/>
            </a:bodyPr>
            <a:lstStyle/>
            <a:p>
              <a:pPr algn="ctr">
                <a:spcBef>
                  <a:spcPct val="0"/>
                </a:spcBef>
                <a:defRPr/>
              </a:pPr>
              <a:r>
                <a:rPr lang="ar-SA" sz="4000">
                  <a:effectLst>
                    <a:outerShdw blurRad="38100" dist="38100" dir="2700000" algn="tl">
                      <a:srgbClr val="C0C0C0"/>
                    </a:outerShdw>
                  </a:effectLst>
                  <a:latin typeface="Times New Roman" pitchFamily="18" charset="0"/>
                  <a:cs typeface="Times New Roman" pitchFamily="18" charset="0"/>
                </a:rPr>
                <a:t>1297</a:t>
              </a:r>
              <a:endParaRPr lang="en-US" sz="4000" baseline="30000">
                <a:effectLst>
                  <a:outerShdw blurRad="38100" dist="38100" dir="2700000" algn="tl">
                    <a:srgbClr val="C0C0C0"/>
                  </a:outerShdw>
                </a:effectLst>
                <a:latin typeface="Times New Roman" pitchFamily="18" charset="0"/>
                <a:cs typeface="Times New Roman" pitchFamily="18" charset="0"/>
              </a:endParaRPr>
            </a:p>
          </p:txBody>
        </p:sp>
      </p:grpSp>
      <p:sp>
        <p:nvSpPr>
          <p:cNvPr id="14360" name="Text Box 26"/>
          <p:cNvSpPr txBox="1">
            <a:spLocks noChangeArrowheads="1"/>
          </p:cNvSpPr>
          <p:nvPr/>
        </p:nvSpPr>
        <p:spPr bwMode="auto">
          <a:xfrm>
            <a:off x="5029200" y="2452688"/>
            <a:ext cx="2590800" cy="3262312"/>
          </a:xfrm>
          <a:prstGeom prst="rect">
            <a:avLst/>
          </a:prstGeom>
          <a:noFill/>
          <a:ln w="9525" algn="ctr">
            <a:noFill/>
            <a:miter lim="800000"/>
            <a:headEnd/>
            <a:tailEnd/>
          </a:ln>
        </p:spPr>
        <p:txBody>
          <a:bodyPr>
            <a:spAutoFit/>
          </a:bodyPr>
          <a:lstStyle/>
          <a:p>
            <a:pPr algn="ctr" rtl="1"/>
            <a:r>
              <a:rPr lang="ar-SA" sz="20800" b="0">
                <a:solidFill>
                  <a:srgbClr val="FFFF00"/>
                </a:solidFill>
                <a:latin typeface="AGA Arabesque" pitchFamily="2" charset="2"/>
                <a:cs typeface="Traditional Arabic_bs" pitchFamily="2" charset="-78"/>
              </a:rPr>
              <a:t>َّ</a:t>
            </a:r>
            <a:endParaRPr lang="en-US" sz="20800" b="0">
              <a:solidFill>
                <a:srgbClr val="FFFF00"/>
              </a:solidFill>
              <a:latin typeface="AGA Arabesque" pitchFamily="2" charset="2"/>
              <a:cs typeface="Traditional Arabic_bs" pitchFamily="2" charset="-78"/>
            </a:endParaRPr>
          </a:p>
        </p:txBody>
      </p:sp>
      <p:sp>
        <p:nvSpPr>
          <p:cNvPr id="14361" name="Text Box 27"/>
          <p:cNvSpPr txBox="1">
            <a:spLocks noChangeArrowheads="1"/>
          </p:cNvSpPr>
          <p:nvPr/>
        </p:nvSpPr>
        <p:spPr bwMode="auto">
          <a:xfrm>
            <a:off x="76200" y="5089525"/>
            <a:ext cx="6019800" cy="1311275"/>
          </a:xfrm>
          <a:prstGeom prst="rect">
            <a:avLst/>
          </a:prstGeom>
          <a:noFill/>
          <a:ln w="9525" algn="ctr">
            <a:noFill/>
            <a:miter lim="800000"/>
            <a:headEnd/>
            <a:tailEnd/>
          </a:ln>
        </p:spPr>
        <p:txBody>
          <a:bodyPr>
            <a:spAutoFit/>
          </a:bodyPr>
          <a:lstStyle/>
          <a:p>
            <a:pPr algn="ctr" rtl="1"/>
            <a:r>
              <a:rPr lang="en-US" sz="4000" b="0">
                <a:cs typeface="Tahoma" pitchFamily="34" charset="0"/>
              </a:rPr>
              <a:t>Allah is </a:t>
            </a:r>
            <a:r>
              <a:rPr lang="en-US" sz="4000" b="0">
                <a:solidFill>
                  <a:srgbClr val="CCFF99"/>
                </a:solidFill>
                <a:cs typeface="Tahoma" pitchFamily="34" charset="0"/>
              </a:rPr>
              <a:t>with</a:t>
            </a:r>
            <a:r>
              <a:rPr lang="en-US" sz="4000" b="0">
                <a:cs typeface="Tahoma" pitchFamily="34" charset="0"/>
              </a:rPr>
              <a:t> those who are patient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795651" name="Group 3"/>
          <p:cNvGraphicFramePr>
            <a:graphicFrameLocks noGrp="1"/>
          </p:cNvGraphicFramePr>
          <p:nvPr/>
        </p:nvGraphicFramePr>
        <p:xfrm>
          <a:off x="152400" y="107950"/>
          <a:ext cx="8763000" cy="1798320"/>
        </p:xfrm>
        <a:graphic>
          <a:graphicData uri="http://schemas.openxmlformats.org/drawingml/2006/table">
            <a:tbl>
              <a:tblPr rtl="1"/>
              <a:tblGrid>
                <a:gridCol w="1828800"/>
                <a:gridCol w="2286000"/>
                <a:gridCol w="2590800"/>
                <a:gridCol w="2057400"/>
              </a:tblGrid>
              <a:tr h="1219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الْإِنسَانَ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لَفِي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خُسْرٍ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ur-PK"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4254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mankind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[surely] in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Loss,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5380" name="Text Box 20"/>
          <p:cNvSpPr txBox="1">
            <a:spLocks noChangeArrowheads="1"/>
          </p:cNvSpPr>
          <p:nvPr/>
        </p:nvSpPr>
        <p:spPr bwMode="auto">
          <a:xfrm>
            <a:off x="5257800" y="1919287"/>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أ ن س</a:t>
            </a:r>
            <a:endParaRPr lang="en-US" sz="2800" b="0" dirty="0">
              <a:cs typeface="Tajweed" pitchFamily="2" charset="-78"/>
            </a:endParaRPr>
          </a:p>
        </p:txBody>
      </p:sp>
      <p:sp>
        <p:nvSpPr>
          <p:cNvPr id="15381" name="Rectangle 21"/>
          <p:cNvSpPr>
            <a:spLocks noChangeArrowheads="1"/>
          </p:cNvSpPr>
          <p:nvPr/>
        </p:nvSpPr>
        <p:spPr bwMode="auto">
          <a:xfrm>
            <a:off x="3810000" y="2708275"/>
            <a:ext cx="4953000" cy="3082925"/>
          </a:xfrm>
          <a:prstGeom prst="rect">
            <a:avLst/>
          </a:prstGeom>
          <a:noFill/>
          <a:ln w="9525">
            <a:noFill/>
            <a:miter lim="800000"/>
            <a:headEnd/>
            <a:tailEnd/>
          </a:ln>
        </p:spPr>
        <p:txBody>
          <a:bodyPr/>
          <a:lstStyle/>
          <a:p>
            <a:pPr marL="577850" indent="-577850" algn="r" rtl="1" eaLnBrk="0" hangingPunct="0">
              <a:lnSpc>
                <a:spcPct val="80000"/>
              </a:lnSpc>
              <a:spcBef>
                <a:spcPct val="0"/>
              </a:spcBef>
            </a:pPr>
            <a:r>
              <a:rPr lang="ar-SA" sz="30500" baseline="-25000">
                <a:solidFill>
                  <a:srgbClr val="FFFF00"/>
                </a:solidFill>
                <a:cs typeface="Tajweed" pitchFamily="2" charset="-78"/>
              </a:rPr>
              <a:t>إنْسَان	 	</a:t>
            </a:r>
          </a:p>
        </p:txBody>
      </p:sp>
      <p:sp>
        <p:nvSpPr>
          <p:cNvPr id="15382" name="Text Box 22"/>
          <p:cNvSpPr txBox="1">
            <a:spLocks noChangeArrowheads="1"/>
          </p:cNvSpPr>
          <p:nvPr/>
        </p:nvSpPr>
        <p:spPr bwMode="auto">
          <a:xfrm>
            <a:off x="609600" y="3581400"/>
            <a:ext cx="5257800" cy="1616075"/>
          </a:xfrm>
          <a:prstGeom prst="rect">
            <a:avLst/>
          </a:prstGeom>
          <a:noFill/>
          <a:ln w="9525">
            <a:noFill/>
            <a:miter lim="800000"/>
            <a:headEnd/>
            <a:tailEnd/>
          </a:ln>
        </p:spPr>
        <p:txBody>
          <a:bodyPr>
            <a:spAutoFit/>
          </a:bodyPr>
          <a:lstStyle/>
          <a:p>
            <a:pPr>
              <a:spcBef>
                <a:spcPct val="0"/>
              </a:spcBef>
            </a:pPr>
            <a:r>
              <a:rPr lang="en-US" sz="10000">
                <a:cs typeface="Tahoma" pitchFamily="34" charset="0"/>
              </a:rPr>
              <a:t>man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797699" name="Group 3"/>
          <p:cNvGraphicFramePr>
            <a:graphicFrameLocks noGrp="1"/>
          </p:cNvGraphicFramePr>
          <p:nvPr/>
        </p:nvGraphicFramePr>
        <p:xfrm>
          <a:off x="152400" y="107950"/>
          <a:ext cx="8763000" cy="1798320"/>
        </p:xfrm>
        <a:graphic>
          <a:graphicData uri="http://schemas.openxmlformats.org/drawingml/2006/table">
            <a:tbl>
              <a:tblPr rtl="1"/>
              <a:tblGrid>
                <a:gridCol w="1828800"/>
                <a:gridCol w="2286000"/>
                <a:gridCol w="2590800"/>
                <a:gridCol w="2057400"/>
              </a:tblGrid>
              <a:tr h="1219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الْإِنسَانَ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لَفِي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خُسْرٍ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ur-PK"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4254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mankind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[surely] in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Loss,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6404" name="Text Box 20"/>
          <p:cNvSpPr txBox="1">
            <a:spLocks noChangeArrowheads="1"/>
          </p:cNvSpPr>
          <p:nvPr/>
        </p:nvSpPr>
        <p:spPr bwMode="auto">
          <a:xfrm>
            <a:off x="5257800" y="1919287"/>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أ ن س</a:t>
            </a:r>
            <a:endParaRPr lang="en-US" sz="2800" b="0" dirty="0">
              <a:cs typeface="Tajweed" pitchFamily="2" charset="-78"/>
            </a:endParaRPr>
          </a:p>
        </p:txBody>
      </p:sp>
      <p:sp>
        <p:nvSpPr>
          <p:cNvPr id="16405" name="Rectangle 21"/>
          <p:cNvSpPr>
            <a:spLocks noChangeArrowheads="1"/>
          </p:cNvSpPr>
          <p:nvPr/>
        </p:nvSpPr>
        <p:spPr bwMode="auto">
          <a:xfrm>
            <a:off x="2438400" y="3013075"/>
            <a:ext cx="6553200" cy="3082925"/>
          </a:xfrm>
          <a:prstGeom prst="rect">
            <a:avLst/>
          </a:prstGeom>
          <a:noFill/>
          <a:ln w="9525">
            <a:noFill/>
            <a:miter lim="800000"/>
            <a:headEnd/>
            <a:tailEnd/>
          </a:ln>
        </p:spPr>
        <p:txBody>
          <a:bodyPr/>
          <a:lstStyle/>
          <a:p>
            <a:pPr marL="577850" indent="-577850" algn="r" rtl="1" eaLnBrk="0" hangingPunct="0">
              <a:lnSpc>
                <a:spcPct val="80000"/>
              </a:lnSpc>
              <a:spcBef>
                <a:spcPct val="0"/>
              </a:spcBef>
            </a:pPr>
            <a:r>
              <a:rPr lang="ar-SA" sz="22900" baseline="-25000">
                <a:solidFill>
                  <a:srgbClr val="FFFF00"/>
                </a:solidFill>
                <a:cs typeface="Tajweed" pitchFamily="2" charset="-78"/>
              </a:rPr>
              <a:t>الْإِنْسَان	 	</a:t>
            </a:r>
          </a:p>
        </p:txBody>
      </p:sp>
      <p:sp>
        <p:nvSpPr>
          <p:cNvPr id="16406" name="Text Box 22"/>
          <p:cNvSpPr txBox="1">
            <a:spLocks noChangeArrowheads="1"/>
          </p:cNvSpPr>
          <p:nvPr/>
        </p:nvSpPr>
        <p:spPr bwMode="auto">
          <a:xfrm>
            <a:off x="228600" y="3063875"/>
            <a:ext cx="7696200" cy="2651125"/>
          </a:xfrm>
          <a:prstGeom prst="rect">
            <a:avLst/>
          </a:prstGeom>
          <a:noFill/>
          <a:ln w="9525">
            <a:noFill/>
            <a:miter lim="800000"/>
            <a:headEnd/>
            <a:tailEnd/>
          </a:ln>
        </p:spPr>
        <p:txBody>
          <a:bodyPr>
            <a:spAutoFit/>
          </a:bodyPr>
          <a:lstStyle/>
          <a:p>
            <a:pPr>
              <a:spcBef>
                <a:spcPct val="0"/>
              </a:spcBef>
            </a:pPr>
            <a:r>
              <a:rPr lang="en-US" sz="8400" b="0">
                <a:cs typeface="Tahoma" pitchFamily="34" charset="0"/>
              </a:rPr>
              <a:t>the man; </a:t>
            </a:r>
          </a:p>
          <a:p>
            <a:pPr>
              <a:spcBef>
                <a:spcPct val="0"/>
              </a:spcBef>
            </a:pPr>
            <a:r>
              <a:rPr lang="en-US" sz="8400" b="0">
                <a:cs typeface="Tahoma" pitchFamily="34" charset="0"/>
              </a:rPr>
              <a:t>mankind</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flipV="1">
            <a:off x="457200" y="277813"/>
            <a:ext cx="8229600" cy="1143000"/>
          </a:xfrm>
        </p:spPr>
        <p:txBody>
          <a:bodyPr/>
          <a:lstStyle/>
          <a:p>
            <a:r>
              <a:rPr lang="ar-SA" sz="4400" smtClean="0">
                <a:cs typeface="Tajweed" pitchFamily="2" charset="-78"/>
              </a:rPr>
              <a:t> </a:t>
            </a:r>
            <a:endParaRPr lang="en-US" sz="4400" smtClean="0">
              <a:cs typeface="Tajweed" pitchFamily="2" charset="-78"/>
            </a:endParaRPr>
          </a:p>
        </p:txBody>
      </p:sp>
      <p:sp>
        <p:nvSpPr>
          <p:cNvPr id="17411" name="Rectangle 3"/>
          <p:cNvSpPr>
            <a:spLocks noGrp="1" noChangeArrowheads="1"/>
          </p:cNvSpPr>
          <p:nvPr>
            <p:ph type="body" idx="4294967295"/>
          </p:nvPr>
        </p:nvSpPr>
        <p:spPr>
          <a:xfrm>
            <a:off x="304800" y="1676400"/>
            <a:ext cx="8229600" cy="4530725"/>
          </a:xfrm>
        </p:spPr>
        <p:txBody>
          <a:bodyPr/>
          <a:lstStyle/>
          <a:p>
            <a:pPr algn="ctr">
              <a:buFont typeface="Wingdings" pitchFamily="2" charset="2"/>
              <a:buNone/>
            </a:pPr>
            <a:r>
              <a:rPr lang="ar-SA" sz="25200" dirty="0" smtClean="0">
                <a:cs typeface="Tajweed" pitchFamily="2" charset="-78"/>
              </a:rPr>
              <a:t>لَ     فِي</a:t>
            </a:r>
            <a:endParaRPr lang="en-US" sz="25200" dirty="0" smtClean="0">
              <a:cs typeface="Tajweed" pitchFamily="2" charset="-78"/>
            </a:endParaRPr>
          </a:p>
        </p:txBody>
      </p:sp>
      <p:graphicFrame>
        <p:nvGraphicFramePr>
          <p:cNvPr id="799748" name="Group 4"/>
          <p:cNvGraphicFramePr>
            <a:graphicFrameLocks noGrp="1"/>
          </p:cNvGraphicFramePr>
          <p:nvPr/>
        </p:nvGraphicFramePr>
        <p:xfrm>
          <a:off x="152400" y="107950"/>
          <a:ext cx="8763000" cy="1798320"/>
        </p:xfrm>
        <a:graphic>
          <a:graphicData uri="http://schemas.openxmlformats.org/drawingml/2006/table">
            <a:tbl>
              <a:tblPr rtl="1"/>
              <a:tblGrid>
                <a:gridCol w="1828800"/>
                <a:gridCol w="2286000"/>
                <a:gridCol w="2590800"/>
                <a:gridCol w="2057400"/>
              </a:tblGrid>
              <a:tr h="1219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الْإِنسَانَ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لَفِي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خُسْرٍ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ur-PK"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5016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mankind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is [surely] in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Loss,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7429" name="Text Box 21"/>
          <p:cNvSpPr txBox="1">
            <a:spLocks noChangeArrowheads="1"/>
          </p:cNvSpPr>
          <p:nvPr/>
        </p:nvSpPr>
        <p:spPr bwMode="auto">
          <a:xfrm>
            <a:off x="609600" y="5410200"/>
            <a:ext cx="8534400" cy="1371600"/>
          </a:xfrm>
          <a:prstGeom prst="rect">
            <a:avLst/>
          </a:prstGeom>
          <a:noFill/>
          <a:ln w="9525">
            <a:noFill/>
            <a:miter lim="800000"/>
            <a:headEnd/>
            <a:tailEnd/>
          </a:ln>
        </p:spPr>
        <p:txBody>
          <a:bodyPr>
            <a:spAutoFit/>
          </a:bodyPr>
          <a:lstStyle/>
          <a:p>
            <a:pPr algn="ctr">
              <a:spcBef>
                <a:spcPct val="0"/>
              </a:spcBef>
            </a:pPr>
            <a:r>
              <a:rPr lang="en-US" sz="8400" b="0">
                <a:cs typeface="Tahoma" pitchFamily="34" charset="0"/>
              </a:rPr>
              <a:t>in 			    surely</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flipV="1">
            <a:off x="457200" y="277813"/>
            <a:ext cx="8229600" cy="1143000"/>
          </a:xfrm>
        </p:spPr>
        <p:txBody>
          <a:bodyPr/>
          <a:lstStyle/>
          <a:p>
            <a:r>
              <a:rPr lang="ar-SA" sz="4400" smtClean="0">
                <a:cs typeface="Tajweed" pitchFamily="2" charset="-78"/>
              </a:rPr>
              <a:t> </a:t>
            </a:r>
            <a:endParaRPr lang="en-US" sz="4400" smtClean="0">
              <a:cs typeface="Tajweed" pitchFamily="2" charset="-78"/>
            </a:endParaRPr>
          </a:p>
        </p:txBody>
      </p:sp>
      <p:sp>
        <p:nvSpPr>
          <p:cNvPr id="18435" name="Rectangle 3"/>
          <p:cNvSpPr>
            <a:spLocks noGrp="1" noChangeArrowheads="1"/>
          </p:cNvSpPr>
          <p:nvPr>
            <p:ph type="body" idx="4294967295"/>
          </p:nvPr>
        </p:nvSpPr>
        <p:spPr>
          <a:xfrm>
            <a:off x="304800" y="3546475"/>
            <a:ext cx="8229600" cy="4530725"/>
          </a:xfrm>
        </p:spPr>
        <p:txBody>
          <a:bodyPr/>
          <a:lstStyle/>
          <a:p>
            <a:pPr algn="ctr">
              <a:buFont typeface="Wingdings" pitchFamily="2" charset="2"/>
              <a:buNone/>
            </a:pPr>
            <a:r>
              <a:rPr lang="ar-SA" sz="11700" dirty="0" smtClean="0">
                <a:solidFill>
                  <a:schemeClr val="tx1"/>
                </a:solidFill>
                <a:cs typeface="Tajweed" pitchFamily="2" charset="-78"/>
              </a:rPr>
              <a:t>وَ</a:t>
            </a:r>
            <a:r>
              <a:rPr lang="ar-SA" sz="11700" dirty="0" smtClean="0">
                <a:cs typeface="Tajweed" pitchFamily="2" charset="-78"/>
              </a:rPr>
              <a:t>لَ</a:t>
            </a:r>
            <a:r>
              <a:rPr lang="ar-SA" sz="11700" dirty="0" smtClean="0">
                <a:solidFill>
                  <a:schemeClr val="tx1"/>
                </a:solidFill>
                <a:cs typeface="Tajweed" pitchFamily="2" charset="-78"/>
              </a:rPr>
              <a:t>قَدْ يَسَّرْنَا الْقُرآنَ</a:t>
            </a:r>
            <a:endParaRPr lang="en-US" sz="11700" dirty="0" smtClean="0">
              <a:solidFill>
                <a:schemeClr val="tx1"/>
              </a:solidFill>
              <a:cs typeface="Tajweed" pitchFamily="2" charset="-78"/>
            </a:endParaRPr>
          </a:p>
        </p:txBody>
      </p:sp>
      <p:graphicFrame>
        <p:nvGraphicFramePr>
          <p:cNvPr id="801796" name="Group 4"/>
          <p:cNvGraphicFramePr>
            <a:graphicFrameLocks noGrp="1"/>
          </p:cNvGraphicFramePr>
          <p:nvPr/>
        </p:nvGraphicFramePr>
        <p:xfrm>
          <a:off x="152400" y="228600"/>
          <a:ext cx="8763000" cy="1981200"/>
        </p:xfrm>
        <a:graphic>
          <a:graphicData uri="http://schemas.openxmlformats.org/drawingml/2006/table">
            <a:tbl>
              <a:tblPr rtl="1"/>
              <a:tblGrid>
                <a:gridCol w="1828800"/>
                <a:gridCol w="2286000"/>
                <a:gridCol w="2590800"/>
                <a:gridCol w="2057400"/>
              </a:tblGrid>
              <a:tr h="1219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الْإِنسَانَ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لَفِي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خُسْرٍ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ur-PK"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762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mankind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is [surely] in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Loss,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8453" name="Oval 21"/>
          <p:cNvSpPr>
            <a:spLocks noChangeArrowheads="1"/>
          </p:cNvSpPr>
          <p:nvPr/>
        </p:nvSpPr>
        <p:spPr bwMode="auto">
          <a:xfrm>
            <a:off x="7391400" y="2514600"/>
            <a:ext cx="457200" cy="3733800"/>
          </a:xfrm>
          <a:prstGeom prst="ellipse">
            <a:avLst/>
          </a:prstGeom>
          <a:solidFill>
            <a:schemeClr val="accent1">
              <a:alpha val="16078"/>
            </a:schemeClr>
          </a:solidFill>
          <a:ln w="9525">
            <a:solidFill>
              <a:schemeClr val="tx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03843" name="Group 3"/>
          <p:cNvGraphicFramePr>
            <a:graphicFrameLocks noGrp="1"/>
          </p:cNvGraphicFramePr>
          <p:nvPr/>
        </p:nvGraphicFramePr>
        <p:xfrm>
          <a:off x="152400" y="152400"/>
          <a:ext cx="8763000" cy="1981200"/>
        </p:xfrm>
        <a:graphic>
          <a:graphicData uri="http://schemas.openxmlformats.org/drawingml/2006/table">
            <a:tbl>
              <a:tblPr rtl="1"/>
              <a:tblGrid>
                <a:gridCol w="1828800"/>
                <a:gridCol w="2286000"/>
                <a:gridCol w="2590800"/>
                <a:gridCol w="2057400"/>
              </a:tblGrid>
              <a:tr h="1219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الْإِنسَانَ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لَفِي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خُسْرٍ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ur-PK"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762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mankind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[surely] in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Loss,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9476" name="Text Box 20"/>
          <p:cNvSpPr txBox="1">
            <a:spLocks noChangeArrowheads="1"/>
          </p:cNvSpPr>
          <p:nvPr/>
        </p:nvSpPr>
        <p:spPr bwMode="auto">
          <a:xfrm>
            <a:off x="457200" y="2057400"/>
            <a:ext cx="1447800" cy="461665"/>
          </a:xfrm>
          <a:prstGeom prst="rect">
            <a:avLst/>
          </a:prstGeom>
          <a:noFill/>
          <a:ln w="9525">
            <a:noFill/>
            <a:miter lim="800000"/>
            <a:headEnd/>
            <a:tailEnd/>
          </a:ln>
        </p:spPr>
        <p:txBody>
          <a:bodyPr>
            <a:spAutoFit/>
          </a:bodyPr>
          <a:lstStyle/>
          <a:p>
            <a:pPr algn="ctr" rtl="1"/>
            <a:r>
              <a:rPr lang="ar-SA" sz="2400" b="0" dirty="0">
                <a:cs typeface="Tajweed" pitchFamily="2" charset="-78"/>
              </a:rPr>
              <a:t>خ س ر</a:t>
            </a:r>
            <a:endParaRPr lang="en-US" sz="2400" b="0" dirty="0">
              <a:cs typeface="Tajweed" pitchFamily="2" charset="-78"/>
            </a:endParaRPr>
          </a:p>
        </p:txBody>
      </p:sp>
      <p:sp>
        <p:nvSpPr>
          <p:cNvPr id="19477" name="Text Box 21"/>
          <p:cNvSpPr txBox="1">
            <a:spLocks noChangeArrowheads="1"/>
          </p:cNvSpPr>
          <p:nvPr/>
        </p:nvSpPr>
        <p:spPr bwMode="auto">
          <a:xfrm>
            <a:off x="914400" y="2133600"/>
            <a:ext cx="7696200" cy="5662613"/>
          </a:xfrm>
          <a:prstGeom prst="rect">
            <a:avLst/>
          </a:prstGeom>
          <a:noFill/>
          <a:ln w="9525">
            <a:noFill/>
            <a:miter lim="800000"/>
            <a:headEnd/>
            <a:tailEnd/>
          </a:ln>
        </p:spPr>
        <p:txBody>
          <a:bodyPr>
            <a:spAutoFit/>
          </a:bodyPr>
          <a:lstStyle/>
          <a:p>
            <a:r>
              <a:rPr lang="en-US" sz="36200" dirty="0">
                <a:latin typeface="Chiller" pitchFamily="82" charset="0"/>
                <a:cs typeface="Arial" charset="0"/>
              </a:rPr>
              <a:t>LOSS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05925" name="Group 37"/>
          <p:cNvGraphicFramePr>
            <a:graphicFrameLocks noGrp="1"/>
          </p:cNvGraphicFramePr>
          <p:nvPr/>
        </p:nvGraphicFramePr>
        <p:xfrm>
          <a:off x="152400" y="533400"/>
          <a:ext cx="8763000" cy="2164080"/>
        </p:xfrm>
        <a:graphic>
          <a:graphicData uri="http://schemas.openxmlformats.org/drawingml/2006/table">
            <a:tbl>
              <a:tblPr rtl="1"/>
              <a:tblGrid>
                <a:gridCol w="1981200"/>
                <a:gridCol w="304800"/>
                <a:gridCol w="1143000"/>
                <a:gridCol w="2057400"/>
                <a:gridCol w="1524000"/>
                <a:gridCol w="304800"/>
                <a:gridCol w="1447800"/>
              </a:tblGrid>
              <a:tr h="1219200">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0000"/>
                          </a:solidFill>
                          <a:effectLst/>
                          <a:latin typeface="Tahoma" pitchFamily="34" charset="0"/>
                          <a:ea typeface="Times New Roman" pitchFamily="18" charset="0"/>
                          <a:cs typeface="Tajweed" pitchFamily="2" charset="-78"/>
                        </a:rPr>
                        <a:t>وَ</a:t>
                      </a: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الْعَصْرِ</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a:t>
                      </a:r>
                      <a:endParaRPr kumimoji="0" lang="ar-SA" sz="16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0000"/>
                          </a:solidFill>
                          <a:effectLst/>
                          <a:latin typeface="Tahoma" pitchFamily="34" charset="0"/>
                          <a:ea typeface="Times New Roman" pitchFamily="18" charset="0"/>
                          <a:cs typeface="Tajweed" pitchFamily="2" charset="-78"/>
                        </a:rPr>
                        <a:t>إِنَّ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الْإِنسَانَ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0000"/>
                          </a:solidFill>
                          <a:effectLst/>
                          <a:latin typeface="Tahoma" pitchFamily="34" charset="0"/>
                          <a:ea typeface="Times New Roman" pitchFamily="18" charset="0"/>
                          <a:cs typeface="Tajweed" pitchFamily="2" charset="-78"/>
                        </a:rPr>
                        <a:t>لَ</a:t>
                      </a: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فِي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خُسْرٍ</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ur-PK" sz="16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6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r>
              <a:tr h="762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By the time,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mankind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[surely] in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Loss,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0505" name="Rectangle 31"/>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20506" name="Rectangle 32"/>
          <p:cNvSpPr>
            <a:spLocks noGrp="1" noChangeArrowheads="1"/>
          </p:cNvSpPr>
          <p:nvPr>
            <p:ph type="body" idx="4294967295"/>
          </p:nvPr>
        </p:nvSpPr>
        <p:spPr>
          <a:xfrm>
            <a:off x="457200" y="3352800"/>
            <a:ext cx="8229600" cy="3276600"/>
          </a:xfrm>
          <a:noFill/>
        </p:spPr>
        <p:txBody>
          <a:bodyPr/>
          <a:lstStyle/>
          <a:p>
            <a:pPr algn="l" rtl="0"/>
            <a:r>
              <a:rPr lang="en-US" dirty="0" smtClean="0">
                <a:solidFill>
                  <a:srgbClr val="FF0000"/>
                </a:solidFill>
              </a:rPr>
              <a:t>4 times </a:t>
            </a:r>
            <a:r>
              <a:rPr lang="en-US" dirty="0" smtClean="0"/>
              <a:t>emphasis: </a:t>
            </a:r>
            <a:r>
              <a:rPr lang="en-US" dirty="0" smtClean="0">
                <a:solidFill>
                  <a:srgbClr val="FF0000"/>
                </a:solidFill>
              </a:rPr>
              <a:t>Oath</a:t>
            </a:r>
            <a:r>
              <a:rPr lang="en-US" dirty="0" smtClean="0"/>
              <a:t>; </a:t>
            </a:r>
            <a:r>
              <a:rPr lang="en-US" dirty="0" smtClean="0">
                <a:solidFill>
                  <a:srgbClr val="FF0000"/>
                </a:solidFill>
              </a:rPr>
              <a:t>Inna</a:t>
            </a:r>
            <a:r>
              <a:rPr lang="en-US" dirty="0" smtClean="0"/>
              <a:t>; </a:t>
            </a:r>
            <a:r>
              <a:rPr lang="en-US" dirty="0" err="1" smtClean="0">
                <a:solidFill>
                  <a:srgbClr val="FF0000"/>
                </a:solidFill>
              </a:rPr>
              <a:t>Lafee</a:t>
            </a:r>
            <a:r>
              <a:rPr lang="en-US" dirty="0" smtClean="0"/>
              <a:t>; and the </a:t>
            </a:r>
            <a:r>
              <a:rPr lang="en-US" dirty="0" smtClean="0">
                <a:solidFill>
                  <a:srgbClr val="FF0000"/>
                </a:solidFill>
              </a:rPr>
              <a:t>sentence construction</a:t>
            </a:r>
          </a:p>
          <a:p>
            <a:pPr lvl="1" algn="l" rtl="0"/>
            <a:r>
              <a:rPr lang="en-US" dirty="0" smtClean="0"/>
              <a:t>statement which says majority is in loss.</a:t>
            </a:r>
          </a:p>
          <a:p>
            <a:pPr algn="l" rtl="0"/>
            <a:r>
              <a:rPr lang="en-US" dirty="0" smtClean="0"/>
              <a:t> (Everyone passed except 95%??)</a:t>
            </a:r>
          </a:p>
          <a:p>
            <a:pPr algn="l" rtl="0"/>
            <a:r>
              <a:rPr lang="en-US" dirty="0" smtClean="0"/>
              <a:t>Be alert and pay serious attention</a:t>
            </a:r>
          </a:p>
          <a:p>
            <a:pPr algn="l" rtl="0"/>
            <a:endParaRPr lang="en-US" dirty="0" smtClean="0"/>
          </a:p>
        </p:txBody>
      </p:sp>
      <p:pic>
        <p:nvPicPr>
          <p:cNvPr id="20507" name="Picture 33"/>
          <p:cNvPicPr>
            <a:picLocks noChangeAspect="1" noChangeArrowheads="1"/>
          </p:cNvPicPr>
          <p:nvPr/>
        </p:nvPicPr>
        <p:blipFill>
          <a:blip r:embed="rId4" cstate="print"/>
          <a:srcRect/>
          <a:stretch>
            <a:fillRect/>
          </a:stretch>
        </p:blipFill>
        <p:spPr bwMode="auto">
          <a:xfrm>
            <a:off x="7839075" y="2590800"/>
            <a:ext cx="1228725" cy="1457325"/>
          </a:xfrm>
          <a:prstGeom prst="rect">
            <a:avLst/>
          </a:prstGeom>
          <a:noFill/>
          <a:ln w="9525" algn="ctr">
            <a:noFill/>
            <a:miter lim="800000"/>
            <a:headEnd/>
            <a:tailEnd/>
          </a:ln>
        </p:spPr>
      </p:pic>
      <p:sp>
        <p:nvSpPr>
          <p:cNvPr id="20508" name="Line 34"/>
          <p:cNvSpPr>
            <a:spLocks noChangeShapeType="1"/>
          </p:cNvSpPr>
          <p:nvPr/>
        </p:nvSpPr>
        <p:spPr bwMode="auto">
          <a:xfrm flipV="1">
            <a:off x="2057400" y="1524000"/>
            <a:ext cx="6324600" cy="1905000"/>
          </a:xfrm>
          <a:prstGeom prst="line">
            <a:avLst/>
          </a:prstGeom>
          <a:noFill/>
          <a:ln w="76200">
            <a:solidFill>
              <a:srgbClr val="FF0000"/>
            </a:solidFill>
            <a:round/>
            <a:headEnd/>
            <a:tailEnd type="triangle" w="med" len="med"/>
          </a:ln>
        </p:spPr>
        <p:txBody>
          <a:bodyPr/>
          <a:lstStyle/>
          <a:p>
            <a:endParaRPr lang="en-US"/>
          </a:p>
        </p:txBody>
      </p:sp>
      <p:sp>
        <p:nvSpPr>
          <p:cNvPr id="20509" name="Line 35"/>
          <p:cNvSpPr>
            <a:spLocks noChangeShapeType="1"/>
          </p:cNvSpPr>
          <p:nvPr/>
        </p:nvSpPr>
        <p:spPr bwMode="auto">
          <a:xfrm flipV="1">
            <a:off x="2057400" y="1600200"/>
            <a:ext cx="914400" cy="1828800"/>
          </a:xfrm>
          <a:prstGeom prst="line">
            <a:avLst/>
          </a:prstGeom>
          <a:noFill/>
          <a:ln w="76200">
            <a:solidFill>
              <a:srgbClr val="FF0000"/>
            </a:solidFill>
            <a:round/>
            <a:headEnd/>
            <a:tailEnd type="triangle" w="med" len="med"/>
          </a:ln>
        </p:spPr>
        <p:txBody>
          <a:bodyPr/>
          <a:lstStyle/>
          <a:p>
            <a:endParaRPr lang="en-US"/>
          </a:p>
        </p:txBody>
      </p:sp>
      <p:sp>
        <p:nvSpPr>
          <p:cNvPr id="20510" name="Line 36"/>
          <p:cNvSpPr>
            <a:spLocks noChangeShapeType="1"/>
          </p:cNvSpPr>
          <p:nvPr/>
        </p:nvSpPr>
        <p:spPr bwMode="auto">
          <a:xfrm flipV="1">
            <a:off x="2057400" y="1524000"/>
            <a:ext cx="3733800" cy="1905000"/>
          </a:xfrm>
          <a:prstGeom prst="line">
            <a:avLst/>
          </a:prstGeom>
          <a:noFill/>
          <a:ln w="76200">
            <a:solidFill>
              <a:srgbClr val="FF0000"/>
            </a:solidFill>
            <a:round/>
            <a:headEnd/>
            <a:tailEnd type="triangle" w="med" len="med"/>
          </a:ln>
        </p:spPr>
        <p:txBody>
          <a:bodyPr/>
          <a:lstStyle/>
          <a:p>
            <a:endParaRPr lang="en-US"/>
          </a:p>
        </p:txBody>
      </p:sp>
    </p:spTree>
  </p:cSld>
  <p:clrMapOvr>
    <a:masterClrMapping/>
  </p:clrMapOvr>
  <p:transition spd="slow">
    <p:sndAc>
      <p:stSnd>
        <p:snd r:embed="rId3" name="bomb.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6">
                                            <p:txEl>
                                              <p:pRg st="0" end="0"/>
                                            </p:txEl>
                                          </p:spTgt>
                                        </p:tgtEl>
                                        <p:attrNameLst>
                                          <p:attrName>style.visibility</p:attrName>
                                        </p:attrNameLst>
                                      </p:cBhvr>
                                      <p:to>
                                        <p:strVal val="visible"/>
                                      </p:to>
                                    </p:set>
                                    <p:anim calcmode="lin" valueType="num">
                                      <p:cBhvr additive="base">
                                        <p:cTn id="7" dur="500" fill="hold"/>
                                        <p:tgtEl>
                                          <p:spTgt spid="205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0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506">
                                            <p:txEl>
                                              <p:pRg st="1" end="1"/>
                                            </p:txEl>
                                          </p:spTgt>
                                        </p:tgtEl>
                                        <p:attrNameLst>
                                          <p:attrName>style.visibility</p:attrName>
                                        </p:attrNameLst>
                                      </p:cBhvr>
                                      <p:to>
                                        <p:strVal val="visible"/>
                                      </p:to>
                                    </p:set>
                                    <p:anim calcmode="lin" valueType="num">
                                      <p:cBhvr additive="base">
                                        <p:cTn id="11" dur="500" fill="hold"/>
                                        <p:tgtEl>
                                          <p:spTgt spid="2050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50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508"/>
                                        </p:tgtEl>
                                        <p:attrNameLst>
                                          <p:attrName>style.visibility</p:attrName>
                                        </p:attrNameLst>
                                      </p:cBhvr>
                                      <p:to>
                                        <p:strVal val="visible"/>
                                      </p:to>
                                    </p:set>
                                    <p:anim calcmode="lin" valueType="num">
                                      <p:cBhvr additive="base">
                                        <p:cTn id="15" dur="500" fill="hold"/>
                                        <p:tgtEl>
                                          <p:spTgt spid="20508"/>
                                        </p:tgtEl>
                                        <p:attrNameLst>
                                          <p:attrName>ppt_x</p:attrName>
                                        </p:attrNameLst>
                                      </p:cBhvr>
                                      <p:tavLst>
                                        <p:tav tm="0">
                                          <p:val>
                                            <p:strVal val="#ppt_x"/>
                                          </p:val>
                                        </p:tav>
                                        <p:tav tm="100000">
                                          <p:val>
                                            <p:strVal val="#ppt_x"/>
                                          </p:val>
                                        </p:tav>
                                      </p:tavLst>
                                    </p:anim>
                                    <p:anim calcmode="lin" valueType="num">
                                      <p:cBhvr additive="base">
                                        <p:cTn id="16" dur="500" fill="hold"/>
                                        <p:tgtEl>
                                          <p:spTgt spid="2050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510"/>
                                        </p:tgtEl>
                                        <p:attrNameLst>
                                          <p:attrName>style.visibility</p:attrName>
                                        </p:attrNameLst>
                                      </p:cBhvr>
                                      <p:to>
                                        <p:strVal val="visible"/>
                                      </p:to>
                                    </p:set>
                                    <p:anim calcmode="lin" valueType="num">
                                      <p:cBhvr additive="base">
                                        <p:cTn id="19" dur="500" fill="hold"/>
                                        <p:tgtEl>
                                          <p:spTgt spid="20510"/>
                                        </p:tgtEl>
                                        <p:attrNameLst>
                                          <p:attrName>ppt_x</p:attrName>
                                        </p:attrNameLst>
                                      </p:cBhvr>
                                      <p:tavLst>
                                        <p:tav tm="0">
                                          <p:val>
                                            <p:strVal val="#ppt_x"/>
                                          </p:val>
                                        </p:tav>
                                        <p:tav tm="100000">
                                          <p:val>
                                            <p:strVal val="#ppt_x"/>
                                          </p:val>
                                        </p:tav>
                                      </p:tavLst>
                                    </p:anim>
                                    <p:anim calcmode="lin" valueType="num">
                                      <p:cBhvr additive="base">
                                        <p:cTn id="20" dur="500" fill="hold"/>
                                        <p:tgtEl>
                                          <p:spTgt spid="205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509"/>
                                        </p:tgtEl>
                                        <p:attrNameLst>
                                          <p:attrName>style.visibility</p:attrName>
                                        </p:attrNameLst>
                                      </p:cBhvr>
                                      <p:to>
                                        <p:strVal val="visible"/>
                                      </p:to>
                                    </p:set>
                                    <p:anim calcmode="lin" valueType="num">
                                      <p:cBhvr additive="base">
                                        <p:cTn id="23" dur="500" fill="hold"/>
                                        <p:tgtEl>
                                          <p:spTgt spid="20509"/>
                                        </p:tgtEl>
                                        <p:attrNameLst>
                                          <p:attrName>ppt_x</p:attrName>
                                        </p:attrNameLst>
                                      </p:cBhvr>
                                      <p:tavLst>
                                        <p:tav tm="0">
                                          <p:val>
                                            <p:strVal val="#ppt_x"/>
                                          </p:val>
                                        </p:tav>
                                        <p:tav tm="100000">
                                          <p:val>
                                            <p:strVal val="#ppt_x"/>
                                          </p:val>
                                        </p:tav>
                                      </p:tavLst>
                                    </p:anim>
                                    <p:anim calcmode="lin" valueType="num">
                                      <p:cBhvr additive="base">
                                        <p:cTn id="24" dur="500" fill="hold"/>
                                        <p:tgtEl>
                                          <p:spTgt spid="2050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506">
                                            <p:txEl>
                                              <p:pRg st="2" end="2"/>
                                            </p:txEl>
                                          </p:spTgt>
                                        </p:tgtEl>
                                        <p:attrNameLst>
                                          <p:attrName>style.visibility</p:attrName>
                                        </p:attrNameLst>
                                      </p:cBhvr>
                                      <p:to>
                                        <p:strVal val="visible"/>
                                      </p:to>
                                    </p:set>
                                    <p:anim calcmode="lin" valueType="num">
                                      <p:cBhvr additive="base">
                                        <p:cTn id="29" dur="500" fill="hold"/>
                                        <p:tgtEl>
                                          <p:spTgt spid="20506">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5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506">
                                            <p:txEl>
                                              <p:pRg st="3" end="3"/>
                                            </p:txEl>
                                          </p:spTgt>
                                        </p:tgtEl>
                                        <p:attrNameLst>
                                          <p:attrName>style.visibility</p:attrName>
                                        </p:attrNameLst>
                                      </p:cBhvr>
                                      <p:to>
                                        <p:strVal val="visible"/>
                                      </p:to>
                                    </p:set>
                                    <p:anim calcmode="lin" valueType="num">
                                      <p:cBhvr additive="base">
                                        <p:cTn id="35" dur="500" fill="hold"/>
                                        <p:tgtEl>
                                          <p:spTgt spid="20506">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050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6" grpId="0" uiExpand="1" build="p"/>
      <p:bldP spid="20508" grpId="0" animBg="1"/>
      <p:bldP spid="20509" grpId="0" animBg="1"/>
      <p:bldP spid="205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50947" name="Group 3"/>
          <p:cNvGraphicFramePr>
            <a:graphicFrameLocks noGrp="1"/>
          </p:cNvGraphicFramePr>
          <p:nvPr/>
        </p:nvGraphicFramePr>
        <p:xfrm>
          <a:off x="152400" y="533400"/>
          <a:ext cx="8763000" cy="2164080"/>
        </p:xfrm>
        <a:graphic>
          <a:graphicData uri="http://schemas.openxmlformats.org/drawingml/2006/table">
            <a:tbl>
              <a:tblPr rtl="1"/>
              <a:tblGrid>
                <a:gridCol w="1981200"/>
                <a:gridCol w="304800"/>
                <a:gridCol w="1143000"/>
                <a:gridCol w="2057400"/>
                <a:gridCol w="1524000"/>
                <a:gridCol w="304800"/>
                <a:gridCol w="1447800"/>
              </a:tblGrid>
              <a:tr h="1219200">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0000"/>
                          </a:solidFill>
                          <a:effectLst/>
                          <a:latin typeface="Tahoma" pitchFamily="34" charset="0"/>
                          <a:ea typeface="Times New Roman" pitchFamily="18" charset="0"/>
                          <a:cs typeface="Tajweed" pitchFamily="2" charset="-78"/>
                        </a:rPr>
                        <a:t>وَ</a:t>
                      </a: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الْعَصْرِ</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a:t>
                      </a:r>
                      <a:endParaRPr kumimoji="0" lang="ar-SA" sz="16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0000"/>
                          </a:solidFill>
                          <a:effectLst/>
                          <a:latin typeface="Tahoma" pitchFamily="34" charset="0"/>
                          <a:ea typeface="Times New Roman" pitchFamily="18" charset="0"/>
                          <a:cs typeface="Tajweed" pitchFamily="2" charset="-78"/>
                        </a:rPr>
                        <a:t>إِنَّ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الْإِنسَانَ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0000"/>
                          </a:solidFill>
                          <a:effectLst/>
                          <a:latin typeface="Tahoma" pitchFamily="34" charset="0"/>
                          <a:ea typeface="Times New Roman" pitchFamily="18" charset="0"/>
                          <a:cs typeface="Tajweed" pitchFamily="2" charset="-78"/>
                        </a:rPr>
                        <a:t>لَ</a:t>
                      </a: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فِي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خُسْرٍ</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ur-PK" sz="16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6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r>
              <a:tr h="762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By the time,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mankind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[surely] in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Loss,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1529" name="Rectangle 31"/>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21530" name="Rectangle 32"/>
          <p:cNvSpPr>
            <a:spLocks noGrp="1" noChangeArrowheads="1"/>
          </p:cNvSpPr>
          <p:nvPr>
            <p:ph type="body" idx="4294967295"/>
          </p:nvPr>
        </p:nvSpPr>
        <p:spPr>
          <a:xfrm>
            <a:off x="0" y="3775075"/>
            <a:ext cx="8229600" cy="1711325"/>
          </a:xfrm>
          <a:noFill/>
        </p:spPr>
        <p:txBody>
          <a:bodyPr/>
          <a:lstStyle/>
          <a:p>
            <a:pPr algn="l" rtl="0"/>
            <a:r>
              <a:rPr lang="en-US" dirty="0" smtClean="0"/>
              <a:t>Life is passing away like melting ice… act before it is late</a:t>
            </a:r>
          </a:p>
        </p:txBody>
      </p:sp>
      <p:pic>
        <p:nvPicPr>
          <p:cNvPr id="21531" name="Picture 33"/>
          <p:cNvPicPr>
            <a:picLocks noChangeAspect="1" noChangeArrowheads="1"/>
          </p:cNvPicPr>
          <p:nvPr/>
        </p:nvPicPr>
        <p:blipFill>
          <a:blip r:embed="rId3" cstate="print"/>
          <a:srcRect/>
          <a:stretch>
            <a:fillRect/>
          </a:stretch>
        </p:blipFill>
        <p:spPr bwMode="auto">
          <a:xfrm>
            <a:off x="7839075" y="2590800"/>
            <a:ext cx="1228725" cy="1457325"/>
          </a:xfrm>
          <a:prstGeom prst="rect">
            <a:avLst/>
          </a:prstGeom>
          <a:noFill/>
          <a:ln w="9525" algn="ctr">
            <a:noFill/>
            <a:miter lim="800000"/>
            <a:headEnd/>
            <a:tailEnd/>
          </a:ln>
        </p:spPr>
      </p:pic>
      <p:sp>
        <p:nvSpPr>
          <p:cNvPr id="21532" name="Line 34"/>
          <p:cNvSpPr>
            <a:spLocks noChangeShapeType="1"/>
          </p:cNvSpPr>
          <p:nvPr/>
        </p:nvSpPr>
        <p:spPr bwMode="auto">
          <a:xfrm flipV="1">
            <a:off x="7315200" y="1600200"/>
            <a:ext cx="1066800" cy="1600200"/>
          </a:xfrm>
          <a:prstGeom prst="line">
            <a:avLst/>
          </a:prstGeom>
          <a:noFill/>
          <a:ln w="76200">
            <a:solidFill>
              <a:srgbClr val="FF0000"/>
            </a:solidFill>
            <a:round/>
            <a:headEnd/>
            <a:tailEnd type="triangle" w="med" len="med"/>
          </a:ln>
        </p:spPr>
        <p:txBody>
          <a:bodyPr/>
          <a:lstStyle/>
          <a:p>
            <a:endParaRPr lang="en-US"/>
          </a:p>
        </p:txBody>
      </p:sp>
      <p:sp>
        <p:nvSpPr>
          <p:cNvPr id="21533" name="Line 35"/>
          <p:cNvSpPr>
            <a:spLocks noChangeShapeType="1"/>
          </p:cNvSpPr>
          <p:nvPr/>
        </p:nvSpPr>
        <p:spPr bwMode="auto">
          <a:xfrm flipV="1">
            <a:off x="1828800" y="1524000"/>
            <a:ext cx="1066800" cy="1600200"/>
          </a:xfrm>
          <a:prstGeom prst="line">
            <a:avLst/>
          </a:prstGeom>
          <a:noFill/>
          <a:ln w="76200">
            <a:solidFill>
              <a:srgbClr val="FF0000"/>
            </a:solidFill>
            <a:round/>
            <a:headEnd/>
            <a:tailEnd type="triangle" w="med" len="med"/>
          </a:ln>
        </p:spPr>
        <p:txBody>
          <a:bodyPr/>
          <a:lstStyle/>
          <a:p>
            <a:endParaRPr lang="en-US"/>
          </a:p>
        </p:txBody>
      </p:sp>
      <p:sp>
        <p:nvSpPr>
          <p:cNvPr id="21534" name="Line 36"/>
          <p:cNvSpPr>
            <a:spLocks noChangeShapeType="1"/>
          </p:cNvSpPr>
          <p:nvPr/>
        </p:nvSpPr>
        <p:spPr bwMode="auto">
          <a:xfrm flipV="1">
            <a:off x="4572000" y="1524000"/>
            <a:ext cx="1143000" cy="1676400"/>
          </a:xfrm>
          <a:prstGeom prst="line">
            <a:avLst/>
          </a:prstGeom>
          <a:noFill/>
          <a:ln w="76200">
            <a:solidFill>
              <a:srgbClr val="FF0000"/>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50947" name="Group 3"/>
          <p:cNvGraphicFramePr>
            <a:graphicFrameLocks noGrp="1"/>
          </p:cNvGraphicFramePr>
          <p:nvPr/>
        </p:nvGraphicFramePr>
        <p:xfrm>
          <a:off x="304800" y="1493838"/>
          <a:ext cx="8610600" cy="2316162"/>
        </p:xfrm>
        <a:graphic>
          <a:graphicData uri="http://schemas.openxmlformats.org/drawingml/2006/table">
            <a:tbl>
              <a:tblPr rtl="1"/>
              <a:tblGrid>
                <a:gridCol w="3109383"/>
                <a:gridCol w="478367"/>
                <a:gridCol w="1793875"/>
                <a:gridCol w="3228975"/>
              </a:tblGrid>
              <a:tr h="1219200">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وَالْعَصْرِ</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a:t>
                      </a:r>
                      <a:endParaRPr kumimoji="0" lang="ar-SA" sz="16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إِنَّ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الْإِنسَانَ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96962">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2553" name="Rectangle 31"/>
          <p:cNvSpPr>
            <a:spLocks noChangeArrowheads="1"/>
          </p:cNvSpPr>
          <p:nvPr/>
        </p:nvSpPr>
        <p:spPr bwMode="auto">
          <a:xfrm>
            <a:off x="457200" y="506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Practice with prayer, imagination and feelings</a:t>
            </a:r>
          </a:p>
        </p:txBody>
      </p:sp>
      <p:pic>
        <p:nvPicPr>
          <p:cNvPr id="22554" name="Picture 33"/>
          <p:cNvPicPr>
            <a:picLocks noChangeAspect="1" noChangeArrowheads="1"/>
          </p:cNvPicPr>
          <p:nvPr/>
        </p:nvPicPr>
        <p:blipFill>
          <a:blip r:embed="rId3" cstate="print"/>
          <a:srcRect/>
          <a:stretch>
            <a:fillRect/>
          </a:stretch>
        </p:blipFill>
        <p:spPr bwMode="auto">
          <a:xfrm>
            <a:off x="7915275" y="5105400"/>
            <a:ext cx="1228725" cy="1457325"/>
          </a:xfrm>
          <a:prstGeom prst="rect">
            <a:avLst/>
          </a:prstGeom>
          <a:noFill/>
          <a:ln w="9525" algn="ctr">
            <a:noFill/>
            <a:miter lim="800000"/>
            <a:headEnd/>
            <a:tailEnd/>
          </a:ln>
        </p:spPr>
      </p:pic>
      <p:graphicFrame>
        <p:nvGraphicFramePr>
          <p:cNvPr id="6" name="Group 3"/>
          <p:cNvGraphicFramePr>
            <a:graphicFrameLocks noGrp="1"/>
          </p:cNvGraphicFramePr>
          <p:nvPr/>
        </p:nvGraphicFramePr>
        <p:xfrm>
          <a:off x="304800" y="4419600"/>
          <a:ext cx="8610600" cy="2209800"/>
        </p:xfrm>
        <a:graphic>
          <a:graphicData uri="http://schemas.openxmlformats.org/drawingml/2006/table">
            <a:tbl>
              <a:tblPr rtl="1"/>
              <a:tblGrid>
                <a:gridCol w="4004930"/>
                <a:gridCol w="800986"/>
                <a:gridCol w="3804684"/>
              </a:tblGrid>
              <a:tr h="1219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لَفِي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خُسْرٍ</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ur-PK" sz="16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6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hMerge="1">
                  <a:txBody>
                    <a:bodyPr/>
                    <a:lstStyle/>
                    <a:p>
                      <a:endParaRPr lang="en-US"/>
                    </a:p>
                  </a:txBody>
                  <a:tcPr/>
                </a:tc>
              </a:tr>
              <a:tr h="990600">
                <a:tc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hMerge="1">
                  <a:txBody>
                    <a:bodyPr/>
                    <a:lstStyle/>
                    <a:p>
                      <a:endParaRPr lang="en-US"/>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7" name="Rectangle 6"/>
          <p:cNvSpPr>
            <a:spLocks noChangeArrowheads="1"/>
          </p:cNvSpPr>
          <p:nvPr/>
        </p:nvSpPr>
        <p:spPr bwMode="auto">
          <a:xfrm>
            <a:off x="6091577" y="2895600"/>
            <a:ext cx="2806026" cy="646331"/>
          </a:xfrm>
          <a:prstGeom prst="rect">
            <a:avLst/>
          </a:prstGeom>
          <a:noFill/>
          <a:ln w="9525">
            <a:noFill/>
            <a:miter lim="800000"/>
            <a:headEnd/>
            <a:tailEnd/>
          </a:ln>
        </p:spPr>
        <p:txBody>
          <a:bodyPr wrap="none">
            <a:spAutoFit/>
          </a:bodyPr>
          <a:lstStyle/>
          <a:p>
            <a:pPr lvl="0" algn="ctr" rtl="1" eaLnBrk="0" hangingPunct="0">
              <a:spcBef>
                <a:spcPct val="0"/>
              </a:spcBef>
            </a:pPr>
            <a:r>
              <a:rPr lang="en-US" sz="3600" b="0" dirty="0" smtClean="0">
                <a:solidFill>
                  <a:srgbClr val="FFFFFF"/>
                </a:solidFill>
                <a:ea typeface="Times New Roman" pitchFamily="18" charset="0"/>
                <a:cs typeface="Tahoma" pitchFamily="34" charset="0"/>
              </a:rPr>
              <a:t>By the time, </a:t>
            </a:r>
          </a:p>
        </p:txBody>
      </p:sp>
      <p:sp>
        <p:nvSpPr>
          <p:cNvPr id="8" name="Rectangle 7"/>
          <p:cNvSpPr>
            <a:spLocks noChangeArrowheads="1"/>
          </p:cNvSpPr>
          <p:nvPr/>
        </p:nvSpPr>
        <p:spPr bwMode="auto">
          <a:xfrm>
            <a:off x="3886200" y="2858869"/>
            <a:ext cx="1748557" cy="646331"/>
          </a:xfrm>
          <a:prstGeom prst="rect">
            <a:avLst/>
          </a:prstGeom>
          <a:noFill/>
          <a:ln w="9525">
            <a:noFill/>
            <a:miter lim="800000"/>
            <a:headEnd/>
            <a:tailEnd/>
          </a:ln>
        </p:spPr>
        <p:txBody>
          <a:bodyPr wrap="none">
            <a:spAutoFit/>
          </a:bodyPr>
          <a:lstStyle/>
          <a:p>
            <a:pPr lvl="0" algn="ctr" rtl="1" eaLnBrk="0" hangingPunct="0">
              <a:spcBef>
                <a:spcPct val="0"/>
              </a:spcBef>
            </a:pPr>
            <a:r>
              <a:rPr lang="en-US" sz="3600" b="0" dirty="0" smtClean="0">
                <a:solidFill>
                  <a:srgbClr val="FFFFFF"/>
                </a:solidFill>
                <a:ea typeface="Times New Roman" pitchFamily="18" charset="0"/>
                <a:cs typeface="Tahoma" pitchFamily="34" charset="0"/>
              </a:rPr>
              <a:t>Indeed,</a:t>
            </a:r>
          </a:p>
        </p:txBody>
      </p:sp>
      <p:sp>
        <p:nvSpPr>
          <p:cNvPr id="9" name="Rectangle 8"/>
          <p:cNvSpPr>
            <a:spLocks noChangeArrowheads="1"/>
          </p:cNvSpPr>
          <p:nvPr/>
        </p:nvSpPr>
        <p:spPr bwMode="auto">
          <a:xfrm>
            <a:off x="5517017" y="5754469"/>
            <a:ext cx="2357698" cy="646331"/>
          </a:xfrm>
          <a:prstGeom prst="rect">
            <a:avLst/>
          </a:prstGeom>
          <a:noFill/>
          <a:ln w="9525">
            <a:noFill/>
            <a:miter lim="800000"/>
            <a:headEnd/>
            <a:tailEnd/>
          </a:ln>
        </p:spPr>
        <p:txBody>
          <a:bodyPr wrap="none">
            <a:spAutoFit/>
          </a:bodyPr>
          <a:lstStyle/>
          <a:p>
            <a:pPr lvl="0" algn="ctr" eaLnBrk="0" hangingPunct="0">
              <a:spcBef>
                <a:spcPct val="0"/>
              </a:spcBef>
            </a:pPr>
            <a:r>
              <a:rPr lang="en-US" sz="3600" b="0" dirty="0" smtClean="0">
                <a:solidFill>
                  <a:srgbClr val="FFFFFF"/>
                </a:solidFill>
                <a:ea typeface="Times New Roman" pitchFamily="18" charset="0"/>
                <a:cs typeface="Tahoma" pitchFamily="34" charset="0"/>
              </a:rPr>
              <a:t>is surely in</a:t>
            </a:r>
          </a:p>
        </p:txBody>
      </p:sp>
      <p:sp>
        <p:nvSpPr>
          <p:cNvPr id="10" name="Rectangle 9"/>
          <p:cNvSpPr>
            <a:spLocks noChangeArrowheads="1"/>
          </p:cNvSpPr>
          <p:nvPr/>
        </p:nvSpPr>
        <p:spPr bwMode="auto">
          <a:xfrm>
            <a:off x="898681" y="2895600"/>
            <a:ext cx="1920719" cy="646331"/>
          </a:xfrm>
          <a:prstGeom prst="rect">
            <a:avLst/>
          </a:prstGeom>
          <a:noFill/>
          <a:ln w="9525">
            <a:noFill/>
            <a:miter lim="800000"/>
            <a:headEnd/>
            <a:tailEnd/>
          </a:ln>
        </p:spPr>
        <p:txBody>
          <a:bodyPr wrap="none">
            <a:spAutoFit/>
          </a:bodyPr>
          <a:lstStyle/>
          <a:p>
            <a:pPr lvl="0" algn="ctr" rtl="1" eaLnBrk="0" hangingPunct="0">
              <a:spcBef>
                <a:spcPct val="0"/>
              </a:spcBef>
            </a:pPr>
            <a:r>
              <a:rPr lang="en-US" sz="3600" b="0" dirty="0" smtClean="0">
                <a:solidFill>
                  <a:srgbClr val="FFFFFF"/>
                </a:solidFill>
                <a:ea typeface="Times New Roman" pitchFamily="18" charset="0"/>
                <a:cs typeface="Tahoma" pitchFamily="34" charset="0"/>
              </a:rPr>
              <a:t>mankind</a:t>
            </a:r>
          </a:p>
        </p:txBody>
      </p:sp>
      <p:sp>
        <p:nvSpPr>
          <p:cNvPr id="11" name="Rectangle 10"/>
          <p:cNvSpPr>
            <a:spLocks noChangeArrowheads="1"/>
          </p:cNvSpPr>
          <p:nvPr/>
        </p:nvSpPr>
        <p:spPr bwMode="auto">
          <a:xfrm>
            <a:off x="1907199" y="5678269"/>
            <a:ext cx="1217001" cy="646331"/>
          </a:xfrm>
          <a:prstGeom prst="rect">
            <a:avLst/>
          </a:prstGeom>
          <a:noFill/>
          <a:ln w="9525">
            <a:noFill/>
            <a:miter lim="800000"/>
            <a:headEnd/>
            <a:tailEnd/>
          </a:ln>
        </p:spPr>
        <p:txBody>
          <a:bodyPr wrap="none">
            <a:spAutoFit/>
          </a:bodyPr>
          <a:lstStyle/>
          <a:p>
            <a:pPr lvl="0" algn="ctr" rtl="1" eaLnBrk="0" hangingPunct="0">
              <a:spcBef>
                <a:spcPct val="0"/>
              </a:spcBef>
            </a:pPr>
            <a:r>
              <a:rPr lang="en-US" sz="3600" b="0" dirty="0" smtClean="0">
                <a:solidFill>
                  <a:srgbClr val="FFFFFF"/>
                </a:solidFill>
                <a:ea typeface="Times New Roman" pitchFamily="18" charset="0"/>
                <a:cs typeface="Tahoma" pitchFamily="34" charset="0"/>
              </a:rPr>
              <a:t>Loss,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7"/>
                                        </p:tgtEl>
                                      </p:cBhvr>
                                      <p:by x="120000" y="120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8"/>
                                        </p:tgtEl>
                                      </p:cBhvr>
                                      <p:by x="120000" y="120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9"/>
                                        </p:tgtEl>
                                      </p:cBhvr>
                                      <p:by x="120000" y="120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0"/>
                                        </p:tgtEl>
                                      </p:cBhvr>
                                      <p:by x="120000" y="120000"/>
                                    </p:animScale>
                                  </p:childTnLst>
                                </p:cTn>
                              </p:par>
                              <p:par>
                                <p:cTn id="13" presetID="6" presetClass="emph" presetSubtype="0" repeatCount="indefinite" accel="50000" decel="50000" autoRev="1" fill="hold" grpId="0" nodeType="withEffect">
                                  <p:stCondLst>
                                    <p:cond delay="0"/>
                                  </p:stCondLst>
                                  <p:childTnLst>
                                    <p:animScale>
                                      <p:cBhvr>
                                        <p:cTn id="14" dur="2000" fill="hold"/>
                                        <p:tgtEl>
                                          <p:spTgt spid="11"/>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457200"/>
            <a:ext cx="8229600" cy="768350"/>
          </a:xfrm>
          <a:prstGeom prst="rect">
            <a:avLst/>
          </a:prstGeom>
          <a:noFill/>
          <a:ln w="9525">
            <a:noFill/>
            <a:miter lim="800000"/>
            <a:headEnd/>
            <a:tailEnd/>
          </a:ln>
        </p:spPr>
        <p:txBody>
          <a:bodyPr anchor="ctr"/>
          <a:lstStyle/>
          <a:p>
            <a:pPr algn="ctr" eaLnBrk="0" hangingPunct="0">
              <a:spcBef>
                <a:spcPct val="0"/>
              </a:spcBef>
            </a:pPr>
            <a:r>
              <a:rPr lang="en-US">
                <a:cs typeface="Tahoma" pitchFamily="34" charset="0"/>
              </a:rPr>
              <a:t>In this lesson…</a:t>
            </a:r>
          </a:p>
        </p:txBody>
      </p:sp>
      <p:graphicFrame>
        <p:nvGraphicFramePr>
          <p:cNvPr id="186400" name="Group 32"/>
          <p:cNvGraphicFramePr>
            <a:graphicFrameLocks noGrp="1"/>
          </p:cNvGraphicFramePr>
          <p:nvPr/>
        </p:nvGraphicFramePr>
        <p:xfrm>
          <a:off x="152400" y="1600200"/>
          <a:ext cx="8839200" cy="3200401"/>
        </p:xfrm>
        <a:graphic>
          <a:graphicData uri="http://schemas.openxmlformats.org/drawingml/2006/table">
            <a:tbl>
              <a:tblPr/>
              <a:tblGrid>
                <a:gridCol w="8839200"/>
              </a:tblGrid>
              <a:tr h="1101725">
                <a:tc>
                  <a:txBody>
                    <a:bodyPr/>
                    <a:lstStyle/>
                    <a:p>
                      <a:pPr marL="0" marR="0" lvl="0" indent="0" algn="l" defTabSz="914400" rtl="0" eaLnBrk="0" fontAlgn="base" latinLnBrk="0" hangingPunct="0">
                        <a:lnSpc>
                          <a:spcPct val="14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Qur</a:t>
                      </a:r>
                      <a:r>
                        <a:rPr kumimoji="0" lang="en-US" sz="3600" b="1" i="0" u="none" strike="noStrike" cap="none" normalizeH="0" baseline="0" dirty="0" smtClean="0">
                          <a:ln>
                            <a:noFill/>
                          </a:ln>
                          <a:solidFill>
                            <a:srgbClr val="FFFF00"/>
                          </a:solidFill>
                          <a:effectLst/>
                          <a:latin typeface="Nafees Web Naskh"/>
                          <a:cs typeface="Nafees Web Naskh" pitchFamily="2" charset="-78"/>
                        </a:rPr>
                        <a:t>’</a:t>
                      </a: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an:</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ar-SA"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en-US" sz="2800" b="1" i="0" u="none" strike="noStrike" cap="none" normalizeH="0" baseline="0" dirty="0" err="1" smtClean="0">
                          <a:ln>
                            <a:noFill/>
                          </a:ln>
                          <a:solidFill>
                            <a:srgbClr val="FFFF00"/>
                          </a:solidFill>
                          <a:effectLst/>
                          <a:latin typeface="Tahoma" pitchFamily="34" charset="0"/>
                          <a:cs typeface="Nafees Web Naskh" pitchFamily="2" charset="-78"/>
                        </a:rPr>
                        <a:t>Surah</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en-US" sz="2800" b="1" i="0" u="none" strike="noStrike" cap="none" normalizeH="0" baseline="0" dirty="0" err="1" smtClean="0">
                          <a:ln>
                            <a:noFill/>
                          </a:ln>
                          <a:solidFill>
                            <a:srgbClr val="FFFF00"/>
                          </a:solidFill>
                          <a:effectLst/>
                          <a:latin typeface="Tahoma" pitchFamily="34" charset="0"/>
                          <a:cs typeface="Nafees Web Naskh" pitchFamily="2" charset="-78"/>
                        </a:rPr>
                        <a:t>Asr</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a:t>
                      </a:r>
                      <a:endParaRPr kumimoji="0" lang="en-US" sz="2000" b="1" i="0" u="none" strike="noStrike" cap="none" normalizeH="0" baseline="0" dirty="0" smtClean="0">
                        <a:ln>
                          <a:noFill/>
                        </a:ln>
                        <a:solidFill>
                          <a:srgbClr val="FFFF00"/>
                        </a:solidFill>
                        <a:effectLst/>
                        <a:latin typeface="Tahoma" pitchFamily="34" charset="0"/>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Tahoma" pitchFamily="34" charset="0"/>
                        </a:rPr>
                        <a:t>Grammar </a:t>
                      </a:r>
                      <a:r>
                        <a:rPr kumimoji="0" lang="en-US" altLang="zh-TW" sz="4000" b="0" i="0" u="none" strike="noStrike" cap="none" normalizeH="0" baseline="0" dirty="0" smtClean="0">
                          <a:ln>
                            <a:noFill/>
                          </a:ln>
                          <a:solidFill>
                            <a:srgbClr val="FFFF00"/>
                          </a:solidFill>
                          <a:effectLst/>
                          <a:latin typeface="Nafees Naskh" pitchFamily="2" charset="-78"/>
                          <a:ea typeface="新細明體" charset="-120"/>
                          <a:cs typeface="Tajweed" pitchFamily="2" charset="-78"/>
                        </a:rPr>
                        <a:t>:</a:t>
                      </a:r>
                      <a:r>
                        <a:rPr kumimoji="0" lang="ar-SA" altLang="zh-TW" sz="4000" b="0" i="0" u="none" strike="noStrike" cap="none" normalizeH="0" baseline="0" dirty="0" smtClean="0">
                          <a:ln>
                            <a:noFill/>
                          </a:ln>
                          <a:solidFill>
                            <a:srgbClr val="FFFF00"/>
                          </a:solidFill>
                          <a:effectLst/>
                          <a:latin typeface="Nafees Naskh" pitchFamily="2" charset="-78"/>
                          <a:cs typeface="Tajweed" pitchFamily="2" charset="-78"/>
                        </a:rPr>
                        <a:t>     </a:t>
                      </a:r>
                      <a:r>
                        <a:rPr kumimoji="0" lang="en-US" altLang="zh-TW" sz="4000" b="0" i="0" u="none" strike="noStrike" cap="none" normalizeH="0" baseline="0" dirty="0" smtClean="0">
                          <a:ln>
                            <a:noFill/>
                          </a:ln>
                          <a:solidFill>
                            <a:srgbClr val="FFFF00"/>
                          </a:solidFill>
                          <a:effectLst/>
                          <a:latin typeface="Nafees Naskh" pitchFamily="2" charset="-78"/>
                          <a:ea typeface="新細明體" charset="-120"/>
                          <a:cs typeface="Tajweed" pitchFamily="2" charset="-78"/>
                        </a:rPr>
                        <a:t> </a:t>
                      </a:r>
                      <a:r>
                        <a:rPr kumimoji="0" lang="ar-SA" sz="2800" b="0" i="0" u="none" strike="noStrike" cap="none" normalizeH="0" baseline="0" dirty="0" smtClean="0">
                          <a:ln>
                            <a:noFill/>
                          </a:ln>
                          <a:solidFill>
                            <a:srgbClr val="FFFF00"/>
                          </a:solidFill>
                          <a:effectLst/>
                          <a:latin typeface="Tahoma" pitchFamily="34" charset="0"/>
                          <a:cs typeface="Tajweed" pitchFamily="2" charset="-78"/>
                        </a:rPr>
                        <a:t>فَعَلَ، فَعَلُوا، فَعَلْتَ، فَعَلْتُمْ، فَعَلْتُ، فَعَلْنَا</a:t>
                      </a:r>
                      <a:endParaRPr kumimoji="0" lang="en-US" sz="2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33"/>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Educational tip: </a:t>
                      </a:r>
                      <a:r>
                        <a:rPr kumimoji="0" lang="en-US" sz="2800" b="1" i="0" u="none" strike="noStrike" kern="1200" cap="none" normalizeH="0" baseline="0" dirty="0" smtClean="0">
                          <a:ln>
                            <a:noFill/>
                          </a:ln>
                          <a:solidFill>
                            <a:srgbClr val="FFFF00"/>
                          </a:solidFill>
                          <a:effectLst/>
                          <a:latin typeface="Tahoma" pitchFamily="34" charset="0"/>
                          <a:ea typeface="+mn-ea"/>
                          <a:cs typeface="Nafees Web Naskh" pitchFamily="2" charset="-78"/>
                        </a:rPr>
                        <a:t>7 Styles of Learning</a:t>
                      </a:r>
                      <a:endParaRPr kumimoji="0" lang="ar-SA" sz="2800" b="1" i="0" u="none" strike="noStrike" kern="1200" cap="none" normalizeH="0" baseline="0" dirty="0" smtClean="0">
                        <a:ln>
                          <a:noFill/>
                        </a:ln>
                        <a:solidFill>
                          <a:srgbClr val="FFFF00"/>
                        </a:solidFill>
                        <a:effectLst/>
                        <a:latin typeface="Tahoma" pitchFamily="34" charset="0"/>
                        <a:ea typeface="+mn-ea"/>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5133" name="Rectangle 13"/>
          <p:cNvSpPr>
            <a:spLocks noChangeArrowheads="1"/>
          </p:cNvSpPr>
          <p:nvPr/>
        </p:nvSpPr>
        <p:spPr bwMode="auto">
          <a:xfrm>
            <a:off x="228600" y="5334000"/>
            <a:ext cx="8686800" cy="1524000"/>
          </a:xfrm>
          <a:prstGeom prst="rect">
            <a:avLst/>
          </a:prstGeom>
          <a:noFill/>
          <a:ln w="9525">
            <a:noFill/>
            <a:miter lim="800000"/>
            <a:headEnd/>
            <a:tailEnd/>
          </a:ln>
        </p:spPr>
        <p:txBody>
          <a:bodyPr/>
          <a:lstStyle/>
          <a:p>
            <a:pPr marL="577850" indent="-577850" algn="ctr" eaLnBrk="0" hangingPunct="0">
              <a:lnSpc>
                <a:spcPct val="90000"/>
              </a:lnSpc>
              <a:spcBef>
                <a:spcPct val="20000"/>
              </a:spcBef>
              <a:buClr>
                <a:srgbClr val="FFFFFF"/>
              </a:buClr>
              <a:buSzPct val="90000"/>
              <a:buFont typeface="Wingdings" pitchFamily="2" charset="2"/>
              <a:buNone/>
            </a:pPr>
            <a:r>
              <a:rPr lang="en-US" sz="3200" b="0" dirty="0">
                <a:solidFill>
                  <a:srgbClr val="FFFF00"/>
                </a:solidFill>
                <a:cs typeface="Tahoma" pitchFamily="34" charset="0"/>
              </a:rPr>
              <a:t>In this lesson you will learn </a:t>
            </a:r>
            <a:r>
              <a:rPr lang="en-US" sz="4000" dirty="0">
                <a:cs typeface="Tahoma" pitchFamily="34" charset="0"/>
              </a:rPr>
              <a:t>4</a:t>
            </a:r>
            <a:r>
              <a:rPr lang="en-US" sz="3200" b="0" dirty="0">
                <a:solidFill>
                  <a:srgbClr val="FFFF00"/>
                </a:solidFill>
                <a:cs typeface="Tahoma" pitchFamily="34" charset="0"/>
              </a:rPr>
              <a:t> new words which occur in Quran almost </a:t>
            </a:r>
            <a:r>
              <a:rPr lang="en-US" sz="4000" dirty="0" smtClean="0">
                <a:cs typeface="Tahoma" pitchFamily="34" charset="0"/>
              </a:rPr>
              <a:t>1,029</a:t>
            </a:r>
            <a:r>
              <a:rPr lang="en-US" sz="3200" b="0" dirty="0" smtClean="0">
                <a:solidFill>
                  <a:srgbClr val="FFFF00"/>
                </a:solidFill>
                <a:cs typeface="Tahoma" pitchFamily="34" charset="0"/>
              </a:rPr>
              <a:t> </a:t>
            </a:r>
            <a:r>
              <a:rPr lang="en-US" sz="3200" b="0" dirty="0">
                <a:solidFill>
                  <a:srgbClr val="FFFF00"/>
                </a:solidFill>
                <a:cs typeface="Tahoma" pitchFamily="34" charset="0"/>
              </a:rPr>
              <a:t>times</a:t>
            </a:r>
            <a:endParaRPr lang="ur-PK" sz="3200" b="0" dirty="0">
              <a:solidFill>
                <a:srgbClr val="FFFF00"/>
              </a:solidFill>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07966" name="Group 30"/>
          <p:cNvGraphicFramePr>
            <a:graphicFrameLocks noGrp="1"/>
          </p:cNvGraphicFramePr>
          <p:nvPr/>
        </p:nvGraphicFramePr>
        <p:xfrm>
          <a:off x="76200" y="2057400"/>
          <a:ext cx="8915400" cy="2438400"/>
        </p:xfrm>
        <a:graphic>
          <a:graphicData uri="http://schemas.openxmlformats.org/drawingml/2006/table">
            <a:tbl>
              <a:tblPr rtl="1"/>
              <a:tblGrid>
                <a:gridCol w="1395412"/>
                <a:gridCol w="1628775"/>
                <a:gridCol w="1704975"/>
                <a:gridCol w="1627188"/>
                <a:gridCol w="255905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a:t>
                      </a:r>
                      <a:r>
                        <a:rPr kumimoji="0" lang="ur-PK"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 ٰ</a:t>
                      </a: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وَعَمِلُوا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الصَّالِحَاتِ</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Except</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those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have believed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done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righteous / good deeds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3575" name="Rectangle 23"/>
          <p:cNvSpPr>
            <a:spLocks noChangeArrowheads="1"/>
          </p:cNvSpPr>
          <p:nvPr/>
        </p:nvSpPr>
        <p:spPr bwMode="auto">
          <a:xfrm>
            <a:off x="457200" y="-76200"/>
            <a:ext cx="8229600" cy="533400"/>
          </a:xfrm>
          <a:prstGeom prst="rect">
            <a:avLst/>
          </a:prstGeom>
          <a:noFill/>
          <a:ln w="9525">
            <a:noFill/>
            <a:miter lim="800000"/>
            <a:headEnd/>
            <a:tailEnd/>
          </a:ln>
        </p:spPr>
        <p:txBody>
          <a:bodyPr anchor="ctr"/>
          <a:lstStyle/>
          <a:p>
            <a:pPr algn="ctr" rtl="1" eaLnBrk="0" hangingPunct="0">
              <a:spcBef>
                <a:spcPct val="0"/>
              </a:spcBef>
            </a:pPr>
            <a:r>
              <a:rPr lang="ur-PK" sz="2000" b="0">
                <a:cs typeface="Tajweed" pitchFamily="2" charset="-78"/>
              </a:rPr>
              <a:t>سُورَ</a:t>
            </a:r>
            <a:r>
              <a:rPr lang="ar-SA" sz="2000" b="0">
                <a:cs typeface="Tajweed" pitchFamily="2" charset="-78"/>
              </a:rPr>
              <a:t>ةُ</a:t>
            </a:r>
            <a:r>
              <a:rPr lang="ur-PK" sz="2000" b="0">
                <a:cs typeface="Tajweed" pitchFamily="2" charset="-78"/>
              </a:rPr>
              <a:t> </a:t>
            </a:r>
            <a:r>
              <a:rPr lang="ar-SA" sz="2000" b="0">
                <a:cs typeface="Tajweed" pitchFamily="2" charset="-78"/>
              </a:rPr>
              <a:t>العصر</a:t>
            </a:r>
            <a:endParaRPr lang="en-US" sz="2000" b="0">
              <a:cs typeface="Tajweed" pitchFamily="2" charset="-78"/>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00" name="Oval 24"/>
          <p:cNvSpPr>
            <a:spLocks noChangeArrowheads="1"/>
          </p:cNvSpPr>
          <p:nvPr/>
        </p:nvSpPr>
        <p:spPr bwMode="auto">
          <a:xfrm>
            <a:off x="2895600" y="2438400"/>
            <a:ext cx="1828800" cy="3429000"/>
          </a:xfrm>
          <a:prstGeom prst="ellipse">
            <a:avLst/>
          </a:prstGeom>
          <a:solidFill>
            <a:schemeClr val="accent1">
              <a:alpha val="20000"/>
            </a:schemeClr>
          </a:solidFill>
          <a:ln w="9525">
            <a:solidFill>
              <a:schemeClr val="tx1"/>
            </a:solidFill>
            <a:round/>
            <a:headEnd/>
            <a:tailEnd/>
          </a:ln>
        </p:spPr>
        <p:txBody>
          <a:bodyPr wrap="none" anchor="ctr"/>
          <a:lstStyle/>
          <a:p>
            <a:endParaRPr lang="en-US"/>
          </a:p>
        </p:txBody>
      </p:sp>
      <p:sp>
        <p:nvSpPr>
          <p:cNvPr id="2457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09987" name="Group 3"/>
          <p:cNvGraphicFramePr>
            <a:graphicFrameLocks noGrp="1"/>
          </p:cNvGraphicFramePr>
          <p:nvPr/>
        </p:nvGraphicFramePr>
        <p:xfrm>
          <a:off x="0" y="107950"/>
          <a:ext cx="8991600" cy="2104073"/>
        </p:xfrm>
        <a:graphic>
          <a:graphicData uri="http://schemas.openxmlformats.org/drawingml/2006/table">
            <a:tbl>
              <a:tblPr rtl="1"/>
              <a:tblGrid>
                <a:gridCol w="1485900"/>
                <a:gridCol w="1485900"/>
                <a:gridCol w="1719262"/>
                <a:gridCol w="1720850"/>
                <a:gridCol w="2579688"/>
              </a:tblGrid>
              <a:tr h="11287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إِلاَّ</a:t>
                      </a:r>
                    </a:p>
                  </a:txBody>
                  <a:tcPr marT="0" marB="0"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marT="0" marB="0"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a:t>
                      </a:r>
                      <a:r>
                        <a:rPr kumimoji="0" lang="ur-PK"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 ٰ</a:t>
                      </a: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مَنُوا</a:t>
                      </a:r>
                    </a:p>
                  </a:txBody>
                  <a:tcPr marT="0" marB="0"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وَعَمِلُوا</a:t>
                      </a:r>
                    </a:p>
                  </a:txBody>
                  <a:tcPr marT="0" marB="0"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الصَّالِحَاتِ</a:t>
                      </a:r>
                    </a:p>
                  </a:txBody>
                  <a:tcPr marT="0" marB="0"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914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Except</a:t>
                      </a:r>
                    </a:p>
                  </a:txBody>
                  <a:tcPr marT="0" marB="0"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who</a:t>
                      </a:r>
                    </a:p>
                  </a:txBody>
                  <a:tcPr marT="0" marB="0"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have believed</a:t>
                      </a:r>
                    </a:p>
                  </a:txBody>
                  <a:tcPr marT="0" marB="0"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done</a:t>
                      </a:r>
                    </a:p>
                  </a:txBody>
                  <a:tcPr marT="0" marB="0"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righteous / good deeds</a:t>
                      </a:r>
                    </a:p>
                  </a:txBody>
                  <a:tcPr marT="0" marB="0"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4599" name="Text Box 23"/>
          <p:cNvSpPr txBox="1">
            <a:spLocks noChangeArrowheads="1"/>
          </p:cNvSpPr>
          <p:nvPr/>
        </p:nvSpPr>
        <p:spPr bwMode="auto">
          <a:xfrm>
            <a:off x="190500" y="3092450"/>
            <a:ext cx="7734300" cy="2470150"/>
          </a:xfrm>
          <a:prstGeom prst="rect">
            <a:avLst/>
          </a:prstGeom>
          <a:noFill/>
          <a:ln w="9525">
            <a:noFill/>
            <a:miter lim="800000"/>
            <a:headEnd/>
            <a:tailEnd/>
          </a:ln>
        </p:spPr>
        <p:txBody>
          <a:bodyPr wrap="none">
            <a:spAutoFit/>
          </a:bodyPr>
          <a:lstStyle/>
          <a:p>
            <a:pPr algn="r" rtl="1">
              <a:spcBef>
                <a:spcPct val="0"/>
              </a:spcBef>
            </a:pPr>
            <a:r>
              <a:rPr lang="ar-SA" sz="15600" b="0" dirty="0">
                <a:latin typeface="Arial" charset="0"/>
                <a:cs typeface="Tajweed" pitchFamily="2" charset="-78"/>
              </a:rPr>
              <a:t>لاَ إِلهَ </a:t>
            </a:r>
            <a:r>
              <a:rPr lang="ar-SA" sz="15600" b="0" dirty="0">
                <a:solidFill>
                  <a:srgbClr val="FFFF00"/>
                </a:solidFill>
                <a:latin typeface="Arial" charset="0"/>
                <a:cs typeface="Tajweed" pitchFamily="2" charset="-78"/>
              </a:rPr>
              <a:t>إِلاَّ </a:t>
            </a:r>
            <a:r>
              <a:rPr lang="ar-SA" sz="15600" b="0" dirty="0">
                <a:latin typeface="Arial" charset="0"/>
                <a:cs typeface="Tajweed" pitchFamily="2" charset="-78"/>
              </a:rPr>
              <a:t>اﷲ ُ </a:t>
            </a:r>
            <a:endParaRPr lang="en-US" sz="15600" b="0" dirty="0">
              <a:latin typeface="Arial" charset="0"/>
              <a:cs typeface="Tajweed" pitchFamily="2" charset="-78"/>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24" name="Oval 24"/>
          <p:cNvSpPr>
            <a:spLocks noChangeArrowheads="1"/>
          </p:cNvSpPr>
          <p:nvPr/>
        </p:nvSpPr>
        <p:spPr bwMode="auto">
          <a:xfrm>
            <a:off x="5257800" y="3794125"/>
            <a:ext cx="1905000" cy="1676400"/>
          </a:xfrm>
          <a:prstGeom prst="ellipse">
            <a:avLst/>
          </a:prstGeom>
          <a:solidFill>
            <a:schemeClr val="accent1">
              <a:alpha val="30196"/>
            </a:schemeClr>
          </a:solidFill>
          <a:ln w="9525">
            <a:solidFill>
              <a:schemeClr val="tx1"/>
            </a:solidFill>
            <a:round/>
            <a:headEnd/>
            <a:tailEnd/>
          </a:ln>
        </p:spPr>
        <p:txBody>
          <a:bodyPr wrap="none" anchor="ctr"/>
          <a:lstStyle/>
          <a:p>
            <a:endParaRPr lang="en-US"/>
          </a:p>
        </p:txBody>
      </p:sp>
      <p:sp>
        <p:nvSpPr>
          <p:cNvPr id="2560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12035" name="Group 3"/>
          <p:cNvGraphicFramePr>
            <a:graphicFrameLocks noGrp="1"/>
          </p:cNvGraphicFramePr>
          <p:nvPr/>
        </p:nvGraphicFramePr>
        <p:xfrm>
          <a:off x="76200" y="166688"/>
          <a:ext cx="8915400" cy="2271713"/>
        </p:xfrm>
        <a:graphic>
          <a:graphicData uri="http://schemas.openxmlformats.org/drawingml/2006/table">
            <a:tbl>
              <a:tblPr rtl="1"/>
              <a:tblGrid>
                <a:gridCol w="1473200"/>
                <a:gridCol w="1473200"/>
                <a:gridCol w="1704975"/>
                <a:gridCol w="1704975"/>
                <a:gridCol w="2559050"/>
              </a:tblGrid>
              <a:tr h="12049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a:t>
                      </a:r>
                      <a:r>
                        <a:rPr kumimoji="0" lang="ur-PK"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 ٰ</a:t>
                      </a: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وَعَمِلُوا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الصَّالِحَاتِ</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914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Except</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those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have believed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done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righteous / good deeds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5623" name="Rectangle 23"/>
          <p:cNvSpPr>
            <a:spLocks noChangeArrowheads="1"/>
          </p:cNvSpPr>
          <p:nvPr/>
        </p:nvSpPr>
        <p:spPr bwMode="auto">
          <a:xfrm>
            <a:off x="990600" y="4092843"/>
            <a:ext cx="8097088" cy="1323439"/>
          </a:xfrm>
          <a:prstGeom prst="rect">
            <a:avLst/>
          </a:prstGeom>
          <a:noFill/>
          <a:ln w="9525">
            <a:noFill/>
            <a:miter lim="800000"/>
            <a:headEnd/>
            <a:tailEnd/>
          </a:ln>
        </p:spPr>
        <p:txBody>
          <a:bodyPr wrap="none" anchor="ctr">
            <a:spAutoFit/>
          </a:bodyPr>
          <a:lstStyle/>
          <a:p>
            <a:pPr algn="r" rtl="1">
              <a:spcBef>
                <a:spcPct val="0"/>
              </a:spcBef>
            </a:pPr>
            <a:r>
              <a:rPr lang="ar-SA" sz="8000" dirty="0">
                <a:latin typeface="Arial" charset="0"/>
                <a:cs typeface="Tajweed" pitchFamily="2" charset="-78"/>
              </a:rPr>
              <a:t>صِرَاطَ </a:t>
            </a:r>
            <a:r>
              <a:rPr lang="ar-SA" sz="8000" dirty="0">
                <a:solidFill>
                  <a:srgbClr val="FFFF00"/>
                </a:solidFill>
                <a:latin typeface="Arial" charset="0"/>
                <a:cs typeface="Tajweed" pitchFamily="2" charset="-78"/>
              </a:rPr>
              <a:t>الَّذِينَ </a:t>
            </a:r>
            <a:r>
              <a:rPr lang="ar-SA" sz="8000" dirty="0">
                <a:latin typeface="Arial" charset="0"/>
                <a:cs typeface="Tajweed" pitchFamily="2" charset="-78"/>
              </a:rPr>
              <a:t>أَنْعَمْتَ عَلَيْهِمْ</a:t>
            </a:r>
            <a:r>
              <a:rPr lang="en-US" sz="8000" b="0" dirty="0">
                <a:latin typeface="Arial" charset="0"/>
                <a:cs typeface="Tajweed" pitchFamily="2" charset="-78"/>
              </a:rPr>
              <a:t> </a:t>
            </a:r>
          </a:p>
        </p:txBody>
      </p:sp>
      <p:sp>
        <p:nvSpPr>
          <p:cNvPr id="25625" name="Text Box 25"/>
          <p:cNvSpPr txBox="1">
            <a:spLocks noChangeArrowheads="1"/>
          </p:cNvSpPr>
          <p:nvPr/>
        </p:nvSpPr>
        <p:spPr bwMode="auto">
          <a:xfrm>
            <a:off x="2514600" y="5165725"/>
            <a:ext cx="6324600" cy="1311275"/>
          </a:xfrm>
          <a:prstGeom prst="rect">
            <a:avLst/>
          </a:prstGeom>
          <a:noFill/>
          <a:ln w="9525">
            <a:noFill/>
            <a:miter lim="800000"/>
            <a:headEnd/>
            <a:tailEnd/>
          </a:ln>
        </p:spPr>
        <p:txBody>
          <a:bodyPr>
            <a:spAutoFit/>
          </a:bodyPr>
          <a:lstStyle/>
          <a:p>
            <a:r>
              <a:rPr lang="en-US" sz="8000">
                <a:latin typeface="Arial" charset="0"/>
                <a:cs typeface="Arial" charset="0"/>
              </a:rPr>
              <a:t>those who </a:t>
            </a:r>
          </a:p>
        </p:txBody>
      </p:sp>
      <p:sp>
        <p:nvSpPr>
          <p:cNvPr id="25626" name="AutoShape 26"/>
          <p:cNvSpPr>
            <a:spLocks noChangeArrowheads="1"/>
          </p:cNvSpPr>
          <p:nvPr/>
        </p:nvSpPr>
        <p:spPr bwMode="auto">
          <a:xfrm>
            <a:off x="0" y="2514600"/>
            <a:ext cx="2362200" cy="2286000"/>
          </a:xfrm>
          <a:prstGeom prst="irregularSeal1">
            <a:avLst/>
          </a:prstGeom>
          <a:noFill/>
          <a:ln w="9525">
            <a:solidFill>
              <a:schemeClr val="tx1"/>
            </a:solidFill>
            <a:miter lim="800000"/>
            <a:headEnd/>
            <a:tailEnd/>
          </a:ln>
        </p:spPr>
        <p:txBody>
          <a:bodyPr wrap="none" anchor="ctr"/>
          <a:lstStyle/>
          <a:p>
            <a:pPr algn="ctr">
              <a:spcBef>
                <a:spcPct val="0"/>
              </a:spcBef>
            </a:pPr>
            <a:r>
              <a:rPr lang="en-US" sz="3600">
                <a:latin typeface="Arial" charset="0"/>
                <a:cs typeface="Arial" charset="0"/>
              </a:rPr>
              <a:t>1080 </a:t>
            </a:r>
          </a:p>
          <a:p>
            <a:pPr algn="ctr">
              <a:spcBef>
                <a:spcPct val="0"/>
              </a:spcBef>
            </a:pPr>
            <a:r>
              <a:rPr lang="en-US" sz="3600">
                <a:latin typeface="Arial" charset="0"/>
                <a:cs typeface="Arial" charset="0"/>
              </a:rPr>
              <a:t>times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flipV="1">
            <a:off x="457200" y="277813"/>
            <a:ext cx="8229600" cy="1143000"/>
          </a:xfrm>
        </p:spPr>
        <p:txBody>
          <a:bodyPr/>
          <a:lstStyle/>
          <a:p>
            <a:r>
              <a:rPr lang="ar-SA" sz="4400" smtClean="0">
                <a:cs typeface="Tajweed" pitchFamily="2" charset="-78"/>
              </a:rPr>
              <a:t> </a:t>
            </a:r>
            <a:endParaRPr lang="en-US" sz="4400" smtClean="0">
              <a:cs typeface="Tajweed" pitchFamily="2" charset="-78"/>
            </a:endParaRPr>
          </a:p>
        </p:txBody>
      </p:sp>
      <p:sp>
        <p:nvSpPr>
          <p:cNvPr id="26627" name="Rectangle 3"/>
          <p:cNvSpPr>
            <a:spLocks noGrp="1" noChangeArrowheads="1"/>
          </p:cNvSpPr>
          <p:nvPr>
            <p:ph type="body" sz="half" idx="4294967295"/>
          </p:nvPr>
        </p:nvSpPr>
        <p:spPr>
          <a:xfrm>
            <a:off x="4648200" y="2555875"/>
            <a:ext cx="4191000" cy="4530725"/>
          </a:xfrm>
        </p:spPr>
        <p:txBody>
          <a:bodyPr anchor="ctr"/>
          <a:lstStyle/>
          <a:p>
            <a:pPr>
              <a:buFont typeface="Wingdings" pitchFamily="2" charset="2"/>
              <a:buNone/>
            </a:pPr>
            <a:r>
              <a:rPr lang="ar-SA" sz="20000" dirty="0" smtClean="0">
                <a:cs typeface="Tajweed" pitchFamily="2" charset="-78"/>
              </a:rPr>
              <a:t>إِيمَان  </a:t>
            </a:r>
            <a:endParaRPr lang="en-US" sz="20000" dirty="0" smtClean="0">
              <a:cs typeface="Tajweed" pitchFamily="2" charset="-78"/>
            </a:endParaRPr>
          </a:p>
        </p:txBody>
      </p:sp>
      <p:sp>
        <p:nvSpPr>
          <p:cNvPr id="26628" name="Rectangle 4"/>
          <p:cNvSpPr>
            <a:spLocks noGrp="1" noChangeArrowheads="1"/>
          </p:cNvSpPr>
          <p:nvPr>
            <p:ph type="body" sz="half" idx="4294967295"/>
          </p:nvPr>
        </p:nvSpPr>
        <p:spPr>
          <a:xfrm>
            <a:off x="838200" y="2403475"/>
            <a:ext cx="4038600" cy="4530725"/>
          </a:xfrm>
        </p:spPr>
        <p:txBody>
          <a:bodyPr anchor="ctr"/>
          <a:lstStyle/>
          <a:p>
            <a:pPr marL="0" indent="0" algn="ctr">
              <a:buFont typeface="Wingdings" pitchFamily="2" charset="2"/>
              <a:buNone/>
            </a:pPr>
            <a:r>
              <a:rPr lang="en-US" sz="8000" b="1" smtClean="0">
                <a:solidFill>
                  <a:schemeClr val="tx1"/>
                </a:solidFill>
              </a:rPr>
              <a:t>belief, faith</a:t>
            </a:r>
          </a:p>
        </p:txBody>
      </p:sp>
      <p:graphicFrame>
        <p:nvGraphicFramePr>
          <p:cNvPr id="814085" name="Group 5"/>
          <p:cNvGraphicFramePr>
            <a:graphicFrameLocks noGrp="1"/>
          </p:cNvGraphicFramePr>
          <p:nvPr/>
        </p:nvGraphicFramePr>
        <p:xfrm>
          <a:off x="76200" y="166688"/>
          <a:ext cx="8915400" cy="2195513"/>
        </p:xfrm>
        <a:graphic>
          <a:graphicData uri="http://schemas.openxmlformats.org/drawingml/2006/table">
            <a:tbl>
              <a:tblPr rtl="1"/>
              <a:tblGrid>
                <a:gridCol w="1473200"/>
                <a:gridCol w="1473200"/>
                <a:gridCol w="1704975"/>
                <a:gridCol w="1704975"/>
                <a:gridCol w="2559050"/>
              </a:tblGrid>
              <a:tr h="11287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إِلاَّ</a:t>
                      </a:r>
                    </a:p>
                  </a:txBody>
                  <a:tcPr anchor="b" horzOverflow="overflow">
                    <a:lnL w="12700" cap="flat" cmpd="sng" algn="ctr">
                      <a:solidFill>
                        <a:srgbClr val="00FFFF"/>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a:t>
                      </a:r>
                      <a:r>
                        <a:rPr kumimoji="0" lang="ur-PK"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مَنُوا</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وَعَمِلُوا</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الصَّالِحَاتِ</a:t>
                      </a:r>
                    </a:p>
                  </a:txBody>
                  <a:tcPr anchor="b" horzOverflow="overflow">
                    <a:lnL w="12700" cap="flat" cmpd="sng" algn="ctr">
                      <a:solidFill>
                        <a:schemeClr val="tx1"/>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Except</a:t>
                      </a:r>
                    </a:p>
                  </a:txBody>
                  <a:tcPr anchor="ctr" horzOverflow="overflow">
                    <a:lnL w="12700" cap="flat" cmpd="sng" algn="ctr">
                      <a:solidFill>
                        <a:srgbClr val="00FFFF"/>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who</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have believed</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done</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righteous / good deeds</a:t>
                      </a:r>
                    </a:p>
                  </a:txBody>
                  <a:tcPr anchor="ctr" horzOverflow="overflow">
                    <a:lnL w="12700" cap="flat" cmpd="sng" algn="ctr">
                      <a:solidFill>
                        <a:schemeClr val="tx1"/>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6649" name="Text Box 25"/>
          <p:cNvSpPr txBox="1">
            <a:spLocks noChangeArrowheads="1"/>
          </p:cNvSpPr>
          <p:nvPr/>
        </p:nvSpPr>
        <p:spPr bwMode="auto">
          <a:xfrm>
            <a:off x="4419600" y="2362200"/>
            <a:ext cx="1447800" cy="457200"/>
          </a:xfrm>
          <a:prstGeom prst="rect">
            <a:avLst/>
          </a:prstGeom>
          <a:noFill/>
          <a:ln w="9525">
            <a:noFill/>
            <a:miter lim="800000"/>
            <a:headEnd/>
            <a:tailEnd/>
          </a:ln>
        </p:spPr>
        <p:txBody>
          <a:bodyPr>
            <a:spAutoFit/>
          </a:bodyPr>
          <a:lstStyle/>
          <a:p>
            <a:pPr algn="ctr" rtl="1"/>
            <a:r>
              <a:rPr lang="ar-SA" sz="2400" b="0" dirty="0">
                <a:cs typeface="Tajweed" pitchFamily="2" charset="-78"/>
              </a:rPr>
              <a:t>أ م ن</a:t>
            </a:r>
            <a:endParaRPr lang="en-US" sz="2400" b="0" dirty="0">
              <a:cs typeface="Tajweed" pitchFamily="2" charset="-78"/>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flipV="1">
            <a:off x="457200" y="277813"/>
            <a:ext cx="8229600" cy="11430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16131" name="Group 3"/>
          <p:cNvGraphicFramePr>
            <a:graphicFrameLocks noGrp="1"/>
          </p:cNvGraphicFramePr>
          <p:nvPr/>
        </p:nvGraphicFramePr>
        <p:xfrm>
          <a:off x="76200" y="166688"/>
          <a:ext cx="8915400" cy="2438400"/>
        </p:xfrm>
        <a:graphic>
          <a:graphicData uri="http://schemas.openxmlformats.org/drawingml/2006/table">
            <a:tbl>
              <a:tblPr rtl="1"/>
              <a:tblGrid>
                <a:gridCol w="1473200"/>
                <a:gridCol w="1473200"/>
                <a:gridCol w="1704975"/>
                <a:gridCol w="1704975"/>
                <a:gridCol w="255905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إِلاَّ</a:t>
                      </a:r>
                    </a:p>
                  </a:txBody>
                  <a:tcPr anchor="b" horzOverflow="overflow">
                    <a:lnL w="12700" cap="flat" cmpd="sng" algn="ctr">
                      <a:solidFill>
                        <a:srgbClr val="00FFFF"/>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a:t>
                      </a:r>
                      <a:r>
                        <a:rPr kumimoji="0" lang="ur-PK"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 ٰ</a:t>
                      </a: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مَنُوا</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وَعَمِلُوا</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الصَّالِحَاتِ</a:t>
                      </a:r>
                    </a:p>
                  </a:txBody>
                  <a:tcPr anchor="b" horzOverflow="overflow">
                    <a:lnL w="12700" cap="flat" cmpd="sng" algn="ctr">
                      <a:solidFill>
                        <a:schemeClr val="tx1"/>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Except</a:t>
                      </a:r>
                    </a:p>
                  </a:txBody>
                  <a:tcPr anchor="ctr" horzOverflow="overflow">
                    <a:lnL w="12700" cap="flat" cmpd="sng" algn="ctr">
                      <a:solidFill>
                        <a:srgbClr val="00FFFF"/>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who</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have believed</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done</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righteous / good deeds</a:t>
                      </a:r>
                    </a:p>
                  </a:txBody>
                  <a:tcPr anchor="ctr" horzOverflow="overflow">
                    <a:lnL w="12700" cap="flat" cmpd="sng" algn="ctr">
                      <a:solidFill>
                        <a:schemeClr val="tx1"/>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7671" name="Text Box 23"/>
          <p:cNvSpPr txBox="1">
            <a:spLocks noChangeArrowheads="1"/>
          </p:cNvSpPr>
          <p:nvPr/>
        </p:nvSpPr>
        <p:spPr bwMode="auto">
          <a:xfrm>
            <a:off x="2743200" y="2574925"/>
            <a:ext cx="1447800" cy="396875"/>
          </a:xfrm>
          <a:prstGeom prst="rect">
            <a:avLst/>
          </a:prstGeom>
          <a:noFill/>
          <a:ln w="9525">
            <a:noFill/>
            <a:miter lim="800000"/>
            <a:headEnd/>
            <a:tailEnd/>
          </a:ln>
        </p:spPr>
        <p:txBody>
          <a:bodyPr>
            <a:spAutoFit/>
          </a:bodyPr>
          <a:lstStyle/>
          <a:p>
            <a:pPr algn="ctr" rtl="1"/>
            <a:r>
              <a:rPr lang="ar-SA" sz="2000" b="0" dirty="0">
                <a:cs typeface="Tajweed" pitchFamily="2" charset="-78"/>
              </a:rPr>
              <a:t>ع م ل</a:t>
            </a:r>
            <a:endParaRPr lang="en-US" sz="2000" b="0" dirty="0">
              <a:cs typeface="Tajweed" pitchFamily="2" charset="-78"/>
            </a:endParaRPr>
          </a:p>
        </p:txBody>
      </p:sp>
      <p:graphicFrame>
        <p:nvGraphicFramePr>
          <p:cNvPr id="816152" name="Group 24"/>
          <p:cNvGraphicFramePr>
            <a:graphicFrameLocks noGrp="1"/>
          </p:cNvGraphicFramePr>
          <p:nvPr/>
        </p:nvGraphicFramePr>
        <p:xfrm>
          <a:off x="1066800" y="3181350"/>
          <a:ext cx="7239000" cy="3422650"/>
        </p:xfrm>
        <a:graphic>
          <a:graphicData uri="http://schemas.openxmlformats.org/drawingml/2006/table">
            <a:tbl>
              <a:tblPr/>
              <a:tblGrid>
                <a:gridCol w="3619500"/>
                <a:gridCol w="3619500"/>
              </a:tblGrid>
              <a:tr h="245745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4200" b="1" i="0" u="none" strike="noStrike" cap="none" normalizeH="0" baseline="0" smtClean="0">
                          <a:ln>
                            <a:noFill/>
                          </a:ln>
                          <a:solidFill>
                            <a:srgbClr val="FFFF00"/>
                          </a:solidFill>
                          <a:effectLst/>
                          <a:latin typeface="Tahoma" pitchFamily="34" charset="0"/>
                          <a:cs typeface="Tajweed" pitchFamily="2" charset="-78"/>
                        </a:rPr>
                        <a:t>عَمِلُوا</a:t>
                      </a:r>
                      <a:endParaRPr kumimoji="0" lang="en-US" sz="14200" b="1" i="0" u="none" strike="noStrike" cap="none" normalizeH="0" baseline="0" smtClean="0">
                        <a:ln>
                          <a:noFill/>
                        </a:ln>
                        <a:solidFill>
                          <a:srgbClr val="FFFF00"/>
                        </a:solidFill>
                        <a:effectLst/>
                        <a:latin typeface="Tahoma" pitchFamily="34" charset="0"/>
                        <a:cs typeface="Tajweed" pitchFamily="2" charset="-78"/>
                      </a:endParaRPr>
                    </a:p>
                  </a:txBody>
                  <a:tcPr anchor="b"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4200" b="1" i="0" u="none" strike="noStrike" cap="none" normalizeH="0" baseline="0" smtClean="0">
                          <a:ln>
                            <a:noFill/>
                          </a:ln>
                          <a:solidFill>
                            <a:srgbClr val="FFFF00"/>
                          </a:solidFill>
                          <a:effectLst/>
                          <a:latin typeface="Tahoma" pitchFamily="34" charset="0"/>
                          <a:cs typeface="Tajweed" pitchFamily="2" charset="-78"/>
                        </a:rPr>
                        <a:t>وَ</a:t>
                      </a:r>
                      <a:endParaRPr kumimoji="0" lang="en-US" sz="14200" b="1" i="0" u="none" strike="noStrike" cap="none" normalizeH="0" baseline="0" smtClean="0">
                        <a:ln>
                          <a:noFill/>
                        </a:ln>
                        <a:solidFill>
                          <a:srgbClr val="FFFF00"/>
                        </a:solidFill>
                        <a:effectLst/>
                        <a:latin typeface="Tahoma" pitchFamily="34" charset="0"/>
                        <a:cs typeface="Tajweed" pitchFamily="2" charset="-78"/>
                      </a:endParaRPr>
                    </a:p>
                  </a:txBody>
                  <a:tcPr anchor="b"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9652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5400" b="1" i="0" u="none" strike="noStrike" cap="none" normalizeH="0" baseline="0" smtClean="0">
                          <a:ln>
                            <a:noFill/>
                          </a:ln>
                          <a:solidFill>
                            <a:schemeClr val="tx1"/>
                          </a:solidFill>
                          <a:effectLst/>
                          <a:latin typeface="Tahoma" pitchFamily="34" charset="0"/>
                          <a:cs typeface="Nafees Web Naskh" pitchFamily="2" charset="-78"/>
                        </a:rPr>
                        <a:t>they did </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5400" b="1" i="0" u="none" strike="noStrike" cap="none" normalizeH="0" baseline="0" smtClean="0">
                          <a:ln>
                            <a:noFill/>
                          </a:ln>
                          <a:solidFill>
                            <a:schemeClr val="tx1"/>
                          </a:solidFill>
                          <a:effectLst/>
                          <a:latin typeface="Tahoma" pitchFamily="34" charset="0"/>
                          <a:cs typeface="Nafees Web Naskh" pitchFamily="2" charset="-78"/>
                        </a:rPr>
                        <a:t>and</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flipV="1">
            <a:off x="457200" y="277813"/>
            <a:ext cx="8229600" cy="1143000"/>
          </a:xfrm>
        </p:spPr>
        <p:txBody>
          <a:bodyPr/>
          <a:lstStyle/>
          <a:p>
            <a:r>
              <a:rPr lang="ar-SA" sz="4400" smtClean="0">
                <a:cs typeface="Tajweed" pitchFamily="2" charset="-78"/>
              </a:rPr>
              <a:t> </a:t>
            </a:r>
            <a:endParaRPr lang="en-US" sz="4400" smtClean="0">
              <a:cs typeface="Tajweed" pitchFamily="2" charset="-78"/>
            </a:endParaRPr>
          </a:p>
        </p:txBody>
      </p:sp>
      <p:sp>
        <p:nvSpPr>
          <p:cNvPr id="28675" name="Rectangle 3"/>
          <p:cNvSpPr>
            <a:spLocks noGrp="1" noChangeArrowheads="1"/>
          </p:cNvSpPr>
          <p:nvPr>
            <p:ph type="body" sz="half" idx="4294967295"/>
          </p:nvPr>
        </p:nvSpPr>
        <p:spPr>
          <a:xfrm>
            <a:off x="457200" y="2251075"/>
            <a:ext cx="4038600" cy="4530725"/>
          </a:xfrm>
        </p:spPr>
        <p:txBody>
          <a:bodyPr anchor="ctr"/>
          <a:lstStyle/>
          <a:p>
            <a:pPr marL="0" indent="0">
              <a:buFont typeface="Wingdings" pitchFamily="2" charset="2"/>
              <a:buNone/>
            </a:pPr>
            <a:r>
              <a:rPr lang="en-US" sz="8000" b="1" smtClean="0">
                <a:solidFill>
                  <a:schemeClr val="tx1"/>
                </a:solidFill>
              </a:rPr>
              <a:t>to do, to act</a:t>
            </a:r>
          </a:p>
        </p:txBody>
      </p:sp>
      <p:sp>
        <p:nvSpPr>
          <p:cNvPr id="28676" name="Rectangle 4"/>
          <p:cNvSpPr>
            <a:spLocks noGrp="1" noChangeArrowheads="1"/>
          </p:cNvSpPr>
          <p:nvPr>
            <p:ph type="body" sz="half" idx="4294967295"/>
          </p:nvPr>
        </p:nvSpPr>
        <p:spPr>
          <a:xfrm>
            <a:off x="4648200" y="2251075"/>
            <a:ext cx="4038600" cy="4530725"/>
          </a:xfrm>
        </p:spPr>
        <p:txBody>
          <a:bodyPr anchor="ctr"/>
          <a:lstStyle/>
          <a:p>
            <a:pPr>
              <a:buFont typeface="Wingdings" pitchFamily="2" charset="2"/>
              <a:buNone/>
            </a:pPr>
            <a:r>
              <a:rPr lang="ar-SA" sz="18900" smtClean="0">
                <a:cs typeface="Tajweed" pitchFamily="2" charset="-78"/>
              </a:rPr>
              <a:t>عَمَل</a:t>
            </a:r>
            <a:endParaRPr lang="en-US" sz="18900" smtClean="0">
              <a:cs typeface="Tajweed" pitchFamily="2" charset="-78"/>
            </a:endParaRPr>
          </a:p>
        </p:txBody>
      </p:sp>
      <p:graphicFrame>
        <p:nvGraphicFramePr>
          <p:cNvPr id="818181" name="Group 5"/>
          <p:cNvGraphicFramePr>
            <a:graphicFrameLocks noGrp="1"/>
          </p:cNvGraphicFramePr>
          <p:nvPr/>
        </p:nvGraphicFramePr>
        <p:xfrm>
          <a:off x="152400" y="166688"/>
          <a:ext cx="8915400" cy="2438400"/>
        </p:xfrm>
        <a:graphic>
          <a:graphicData uri="http://schemas.openxmlformats.org/drawingml/2006/table">
            <a:tbl>
              <a:tblPr rtl="1"/>
              <a:tblGrid>
                <a:gridCol w="1473200"/>
                <a:gridCol w="1473200"/>
                <a:gridCol w="1704975"/>
                <a:gridCol w="1704975"/>
                <a:gridCol w="255905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إِلاَّ</a:t>
                      </a:r>
                    </a:p>
                  </a:txBody>
                  <a:tcPr anchor="b" horzOverflow="overflow">
                    <a:lnL w="12700" cap="flat" cmpd="sng" algn="ctr">
                      <a:solidFill>
                        <a:srgbClr val="00FFFF"/>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a:t>
                      </a:r>
                      <a:r>
                        <a:rPr kumimoji="0" lang="ur-PK"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 ٰ</a:t>
                      </a: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مَنُوا</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وَعَمِلُوا</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الصَّالِحَاتِ</a:t>
                      </a:r>
                    </a:p>
                  </a:txBody>
                  <a:tcPr anchor="b" horzOverflow="overflow">
                    <a:lnL w="12700" cap="flat" cmpd="sng" algn="ctr">
                      <a:solidFill>
                        <a:schemeClr val="tx1"/>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Except</a:t>
                      </a:r>
                    </a:p>
                  </a:txBody>
                  <a:tcPr anchor="ctr" horzOverflow="overflow">
                    <a:lnL w="12700" cap="flat" cmpd="sng" algn="ctr">
                      <a:solidFill>
                        <a:srgbClr val="00FFFF"/>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who</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have believed</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done</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righteous / good deeds</a:t>
                      </a:r>
                    </a:p>
                  </a:txBody>
                  <a:tcPr anchor="ctr" horzOverflow="overflow">
                    <a:lnL w="12700" cap="flat" cmpd="sng" algn="ctr">
                      <a:solidFill>
                        <a:schemeClr val="tx1"/>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8697" name="Text Box 25"/>
          <p:cNvSpPr txBox="1">
            <a:spLocks noChangeArrowheads="1"/>
          </p:cNvSpPr>
          <p:nvPr/>
        </p:nvSpPr>
        <p:spPr bwMode="auto">
          <a:xfrm>
            <a:off x="2667000" y="2574925"/>
            <a:ext cx="1447800" cy="461665"/>
          </a:xfrm>
          <a:prstGeom prst="rect">
            <a:avLst/>
          </a:prstGeom>
          <a:noFill/>
          <a:ln w="9525">
            <a:noFill/>
            <a:miter lim="800000"/>
            <a:headEnd/>
            <a:tailEnd/>
          </a:ln>
        </p:spPr>
        <p:txBody>
          <a:bodyPr>
            <a:spAutoFit/>
          </a:bodyPr>
          <a:lstStyle/>
          <a:p>
            <a:pPr algn="ctr" rtl="1"/>
            <a:r>
              <a:rPr lang="ar-SA" sz="2400" b="0" dirty="0">
                <a:cs typeface="Tajweed" pitchFamily="2" charset="-78"/>
              </a:rPr>
              <a:t>ع م ل</a:t>
            </a:r>
            <a:endParaRPr lang="en-US" sz="2400" b="0" dirty="0">
              <a:cs typeface="Tajweed" pitchFamily="2" charset="-78"/>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flipV="1">
            <a:off x="457200" y="277813"/>
            <a:ext cx="8229600" cy="1143000"/>
          </a:xfrm>
        </p:spPr>
        <p:txBody>
          <a:bodyPr/>
          <a:lstStyle/>
          <a:p>
            <a:r>
              <a:rPr lang="ar-SA" sz="4400" smtClean="0">
                <a:cs typeface="Tajweed" pitchFamily="2" charset="-78"/>
              </a:rPr>
              <a:t> </a:t>
            </a:r>
            <a:endParaRPr lang="en-US" sz="4400" smtClean="0">
              <a:cs typeface="Tajweed" pitchFamily="2" charset="-78"/>
            </a:endParaRPr>
          </a:p>
        </p:txBody>
      </p:sp>
      <p:sp>
        <p:nvSpPr>
          <p:cNvPr id="29699" name="Rectangle 3"/>
          <p:cNvSpPr>
            <a:spLocks noGrp="1" noChangeArrowheads="1"/>
          </p:cNvSpPr>
          <p:nvPr>
            <p:ph type="body" sz="half" idx="4294967295"/>
          </p:nvPr>
        </p:nvSpPr>
        <p:spPr>
          <a:xfrm>
            <a:off x="228600" y="2479675"/>
            <a:ext cx="8763000" cy="4530725"/>
          </a:xfrm>
        </p:spPr>
        <p:txBody>
          <a:bodyPr anchor="ctr"/>
          <a:lstStyle/>
          <a:p>
            <a:pPr algn="l" rtl="0">
              <a:buFont typeface="Wingdings" pitchFamily="2" charset="2"/>
              <a:buNone/>
            </a:pPr>
            <a:r>
              <a:rPr lang="en-US" sz="4000" b="1" smtClean="0">
                <a:cs typeface="Tajweed" pitchFamily="2" charset="-78"/>
              </a:rPr>
              <a:t>With belief, what kind of action will Allah accept?  </a:t>
            </a:r>
          </a:p>
          <a:p>
            <a:pPr algn="l" rtl="0">
              <a:buFont typeface="Wingdings" pitchFamily="2" charset="2"/>
              <a:buNone/>
            </a:pPr>
            <a:r>
              <a:rPr lang="en-US" sz="4000" b="1" smtClean="0">
                <a:cs typeface="Tajweed" pitchFamily="2" charset="-78"/>
              </a:rPr>
              <a:t>Good or Evil?</a:t>
            </a:r>
          </a:p>
          <a:p>
            <a:pPr algn="l" rtl="0">
              <a:buFont typeface="Wingdings" pitchFamily="2" charset="2"/>
              <a:buNone/>
            </a:pPr>
            <a:r>
              <a:rPr lang="en-US" sz="4000" b="1" smtClean="0">
                <a:cs typeface="Tajweed" pitchFamily="2" charset="-78"/>
              </a:rPr>
              <a:t>Therefore Salihaat = Good deeds</a:t>
            </a:r>
          </a:p>
        </p:txBody>
      </p:sp>
      <p:graphicFrame>
        <p:nvGraphicFramePr>
          <p:cNvPr id="820228" name="Group 4"/>
          <p:cNvGraphicFramePr>
            <a:graphicFrameLocks noGrp="1"/>
          </p:cNvGraphicFramePr>
          <p:nvPr/>
        </p:nvGraphicFramePr>
        <p:xfrm>
          <a:off x="76200" y="166688"/>
          <a:ext cx="8915400" cy="2438400"/>
        </p:xfrm>
        <a:graphic>
          <a:graphicData uri="http://schemas.openxmlformats.org/drawingml/2006/table">
            <a:tbl>
              <a:tblPr rtl="1"/>
              <a:tblGrid>
                <a:gridCol w="1473200"/>
                <a:gridCol w="1473200"/>
                <a:gridCol w="1704975"/>
                <a:gridCol w="1704975"/>
                <a:gridCol w="255905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إِلاَّ</a:t>
                      </a:r>
                    </a:p>
                  </a:txBody>
                  <a:tcPr anchor="b" horzOverflow="overflow">
                    <a:lnL w="12700" cap="flat" cmpd="sng" algn="ctr">
                      <a:solidFill>
                        <a:srgbClr val="00FFFF"/>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a:t>
                      </a:r>
                      <a:r>
                        <a:rPr kumimoji="0" lang="ur-PK"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 ٰ</a:t>
                      </a: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مَنُوا</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وَعَمِلُوا</a:t>
                      </a:r>
                    </a:p>
                  </a:txBody>
                  <a:tcPr anchor="b"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الصَّالِحَاتِ</a:t>
                      </a:r>
                    </a:p>
                  </a:txBody>
                  <a:tcPr anchor="b" horzOverflow="overflow">
                    <a:lnL w="12700" cap="flat" cmpd="sng" algn="ctr">
                      <a:solidFill>
                        <a:schemeClr val="tx1"/>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Except</a:t>
                      </a:r>
                    </a:p>
                  </a:txBody>
                  <a:tcPr anchor="ctr" horzOverflow="overflow">
                    <a:lnL w="12700" cap="flat" cmpd="sng" algn="ctr">
                      <a:solidFill>
                        <a:srgbClr val="00FFFF"/>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who</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have believed</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done</a:t>
                      </a:r>
                    </a:p>
                  </a:txBody>
                  <a:tcPr anchor="ctr" horzOverflow="overflow">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righteous / good deeds</a:t>
                      </a:r>
                    </a:p>
                  </a:txBody>
                  <a:tcPr anchor="ctr" horzOverflow="overflow">
                    <a:lnL w="12700" cap="flat" cmpd="sng" algn="ctr">
                      <a:solidFill>
                        <a:schemeClr val="tx1"/>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9720" name="Text Box 24"/>
          <p:cNvSpPr txBox="1">
            <a:spLocks noChangeArrowheads="1"/>
          </p:cNvSpPr>
          <p:nvPr/>
        </p:nvSpPr>
        <p:spPr bwMode="auto">
          <a:xfrm>
            <a:off x="609600" y="2574925"/>
            <a:ext cx="1447800" cy="396875"/>
          </a:xfrm>
          <a:prstGeom prst="rect">
            <a:avLst/>
          </a:prstGeom>
          <a:noFill/>
          <a:ln w="9525">
            <a:noFill/>
            <a:miter lim="800000"/>
            <a:headEnd/>
            <a:tailEnd/>
          </a:ln>
        </p:spPr>
        <p:txBody>
          <a:bodyPr>
            <a:spAutoFit/>
          </a:bodyPr>
          <a:lstStyle/>
          <a:p>
            <a:pPr algn="ctr" rtl="1"/>
            <a:r>
              <a:rPr lang="ar-SA" sz="2000" b="0" dirty="0">
                <a:cs typeface="Tajweed" pitchFamily="2" charset="-78"/>
              </a:rPr>
              <a:t>ص ل ح</a:t>
            </a:r>
            <a:endParaRPr lang="en-US" sz="2000" b="0" dirty="0">
              <a:cs typeface="Tajweed" pitchFamily="2" charset="-78"/>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flipV="1">
            <a:off x="457200" y="277813"/>
            <a:ext cx="8229600" cy="1143000"/>
          </a:xfrm>
        </p:spPr>
        <p:txBody>
          <a:bodyPr/>
          <a:lstStyle/>
          <a:p>
            <a:r>
              <a:rPr lang="ar-SA" sz="4400" smtClean="0">
                <a:cs typeface="Tajweed" pitchFamily="2" charset="-78"/>
              </a:rPr>
              <a:t> </a:t>
            </a:r>
            <a:endParaRPr lang="en-US" sz="4400" smtClean="0">
              <a:cs typeface="Tajweed" pitchFamily="2" charset="-78"/>
            </a:endParaRPr>
          </a:p>
        </p:txBody>
      </p:sp>
      <p:sp>
        <p:nvSpPr>
          <p:cNvPr id="30723" name="Rectangle 3"/>
          <p:cNvSpPr>
            <a:spLocks noGrp="1" noChangeArrowheads="1"/>
          </p:cNvSpPr>
          <p:nvPr>
            <p:ph type="body" sz="half" idx="4294967295"/>
          </p:nvPr>
        </p:nvSpPr>
        <p:spPr>
          <a:xfrm>
            <a:off x="152400" y="2667000"/>
            <a:ext cx="4800600" cy="4530725"/>
          </a:xfrm>
        </p:spPr>
        <p:txBody>
          <a:bodyPr anchor="ctr"/>
          <a:lstStyle/>
          <a:p>
            <a:pPr>
              <a:buFont typeface="Wingdings" pitchFamily="2" charset="2"/>
              <a:buNone/>
            </a:pPr>
            <a:r>
              <a:rPr lang="ar-SA" sz="6400" smtClean="0">
                <a:solidFill>
                  <a:schemeClr val="tx1"/>
                </a:solidFill>
                <a:cs typeface="Tajweed" pitchFamily="2" charset="-78"/>
              </a:rPr>
              <a:t>صَالِحُون، صَالِحِين</a:t>
            </a:r>
          </a:p>
          <a:p>
            <a:pPr>
              <a:buFont typeface="Wingdings" pitchFamily="2" charset="2"/>
              <a:buNone/>
            </a:pPr>
            <a:r>
              <a:rPr lang="ar-SA" sz="11700" smtClean="0">
                <a:cs typeface="Tajweed" pitchFamily="2" charset="-78"/>
              </a:rPr>
              <a:t>صَالِحَات</a:t>
            </a:r>
            <a:endParaRPr lang="en-US" sz="11700" smtClean="0">
              <a:cs typeface="Tajweed" pitchFamily="2" charset="-78"/>
            </a:endParaRPr>
          </a:p>
        </p:txBody>
      </p:sp>
      <p:sp>
        <p:nvSpPr>
          <p:cNvPr id="30724" name="Rectangle 4"/>
          <p:cNvSpPr>
            <a:spLocks noGrp="1" noChangeArrowheads="1"/>
          </p:cNvSpPr>
          <p:nvPr>
            <p:ph type="body" sz="half" idx="4294967295"/>
          </p:nvPr>
        </p:nvSpPr>
        <p:spPr>
          <a:xfrm>
            <a:off x="4343400" y="2555875"/>
            <a:ext cx="4038600" cy="4530725"/>
          </a:xfrm>
        </p:spPr>
        <p:txBody>
          <a:bodyPr anchor="ctr"/>
          <a:lstStyle/>
          <a:p>
            <a:pPr>
              <a:buFont typeface="Wingdings" pitchFamily="2" charset="2"/>
              <a:buNone/>
            </a:pPr>
            <a:r>
              <a:rPr lang="ar-SA" sz="7200" dirty="0" smtClean="0">
                <a:solidFill>
                  <a:schemeClr val="tx1"/>
                </a:solidFill>
                <a:cs typeface="Tajweed" pitchFamily="2" charset="-78"/>
              </a:rPr>
              <a:t>صَالِح</a:t>
            </a:r>
          </a:p>
          <a:p>
            <a:pPr>
              <a:buFont typeface="Wingdings" pitchFamily="2" charset="2"/>
              <a:buNone/>
            </a:pPr>
            <a:r>
              <a:rPr lang="ar-SA" sz="11700" dirty="0" smtClean="0">
                <a:cs typeface="Tajweed" pitchFamily="2" charset="-78"/>
              </a:rPr>
              <a:t>صَالِحَة</a:t>
            </a:r>
            <a:endParaRPr lang="en-US" sz="11700" dirty="0" smtClean="0">
              <a:cs typeface="Tajweed" pitchFamily="2" charset="-78"/>
            </a:endParaRPr>
          </a:p>
        </p:txBody>
      </p:sp>
      <p:graphicFrame>
        <p:nvGraphicFramePr>
          <p:cNvPr id="822277" name="Group 5"/>
          <p:cNvGraphicFramePr>
            <a:graphicFrameLocks noGrp="1"/>
          </p:cNvGraphicFramePr>
          <p:nvPr/>
        </p:nvGraphicFramePr>
        <p:xfrm>
          <a:off x="76200" y="166688"/>
          <a:ext cx="8915400" cy="2438400"/>
        </p:xfrm>
        <a:graphic>
          <a:graphicData uri="http://schemas.openxmlformats.org/drawingml/2006/table">
            <a:tbl>
              <a:tblPr rtl="1"/>
              <a:tblGrid>
                <a:gridCol w="1473200"/>
                <a:gridCol w="1473200"/>
                <a:gridCol w="1704975"/>
                <a:gridCol w="1704975"/>
                <a:gridCol w="255905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a:t>
                      </a:r>
                      <a:r>
                        <a:rPr kumimoji="0" lang="ur-PK"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مَنُوا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وَعَمِلُوا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الصَّالِحَاتِ</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Except</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have believed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done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righteous / good deeds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0745" name="Text Box 25"/>
          <p:cNvSpPr txBox="1">
            <a:spLocks noChangeArrowheads="1"/>
          </p:cNvSpPr>
          <p:nvPr/>
        </p:nvSpPr>
        <p:spPr bwMode="auto">
          <a:xfrm>
            <a:off x="609600" y="2574925"/>
            <a:ext cx="1447800" cy="461665"/>
          </a:xfrm>
          <a:prstGeom prst="rect">
            <a:avLst/>
          </a:prstGeom>
          <a:noFill/>
          <a:ln w="9525">
            <a:noFill/>
            <a:miter lim="800000"/>
            <a:headEnd/>
            <a:tailEnd/>
          </a:ln>
        </p:spPr>
        <p:txBody>
          <a:bodyPr>
            <a:spAutoFit/>
          </a:bodyPr>
          <a:lstStyle/>
          <a:p>
            <a:pPr algn="ctr" rtl="1"/>
            <a:r>
              <a:rPr lang="ar-SA" sz="2400" b="0" dirty="0">
                <a:cs typeface="Tajweed" pitchFamily="2" charset="-78"/>
              </a:rPr>
              <a:t>ص ل ح</a:t>
            </a:r>
            <a:endParaRPr lang="en-US" sz="2400" b="0" dirty="0">
              <a:cs typeface="Tajweed" pitchFamily="2" charset="-78"/>
            </a:endParaRPr>
          </a:p>
        </p:txBody>
      </p:sp>
      <p:sp>
        <p:nvSpPr>
          <p:cNvPr id="30746" name="Line 26"/>
          <p:cNvSpPr>
            <a:spLocks noChangeShapeType="1"/>
          </p:cNvSpPr>
          <p:nvPr/>
        </p:nvSpPr>
        <p:spPr bwMode="auto">
          <a:xfrm>
            <a:off x="5105400" y="3124200"/>
            <a:ext cx="0" cy="2895600"/>
          </a:xfrm>
          <a:prstGeom prst="line">
            <a:avLst/>
          </a:prstGeom>
          <a:noFill/>
          <a:ln w="95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24323" name="Group 3"/>
          <p:cNvGraphicFramePr>
            <a:graphicFrameLocks noGrp="1"/>
          </p:cNvGraphicFramePr>
          <p:nvPr/>
        </p:nvGraphicFramePr>
        <p:xfrm>
          <a:off x="76200" y="609600"/>
          <a:ext cx="8991600" cy="2438400"/>
        </p:xfrm>
        <a:graphic>
          <a:graphicData uri="http://schemas.openxmlformats.org/drawingml/2006/table">
            <a:tbl>
              <a:tblPr rtl="1"/>
              <a:tblGrid>
                <a:gridCol w="1485900"/>
                <a:gridCol w="1485900"/>
                <a:gridCol w="1719262"/>
                <a:gridCol w="1720850"/>
                <a:gridCol w="2579688"/>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a:t>
                      </a:r>
                      <a:r>
                        <a:rPr kumimoji="0" lang="ur-PK"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 ٰ</a:t>
                      </a: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وَعَمِلُوا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الصَّالِحَاتِ</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Except</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have believed</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done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righteous / good deeds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1767" name="Rectangle 23"/>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31768" name="Rectangle 24"/>
          <p:cNvSpPr>
            <a:spLocks noGrp="1" noChangeArrowheads="1"/>
          </p:cNvSpPr>
          <p:nvPr>
            <p:ph type="body" idx="4294967295"/>
          </p:nvPr>
        </p:nvSpPr>
        <p:spPr>
          <a:xfrm>
            <a:off x="457200" y="3622675"/>
            <a:ext cx="8229600" cy="2778125"/>
          </a:xfrm>
          <a:noFill/>
        </p:spPr>
        <p:txBody>
          <a:bodyPr/>
          <a:lstStyle/>
          <a:p>
            <a:pPr algn="l" rtl="0"/>
            <a:r>
              <a:rPr lang="en-US" smtClean="0"/>
              <a:t>“O Allah! Give us the right and strong belief and help us do good deeds.” </a:t>
            </a:r>
          </a:p>
          <a:p>
            <a:pPr algn="l" rtl="0"/>
            <a:r>
              <a:rPr lang="en-US" smtClean="0"/>
              <a:t>If Iman is weak, read books, mix with good people.</a:t>
            </a:r>
          </a:p>
          <a:p>
            <a:pPr algn="l" rtl="0">
              <a:buFont typeface="Wingdings" pitchFamily="2" charset="2"/>
              <a:buNone/>
            </a:pPr>
            <a:endParaRPr lang="en-US" smtClean="0"/>
          </a:p>
        </p:txBody>
      </p:sp>
      <p:pic>
        <p:nvPicPr>
          <p:cNvPr id="31769" name="Picture 25"/>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07966" name="Group 30"/>
          <p:cNvGraphicFramePr>
            <a:graphicFrameLocks noGrp="1"/>
          </p:cNvGraphicFramePr>
          <p:nvPr/>
        </p:nvGraphicFramePr>
        <p:xfrm>
          <a:off x="304800" y="1143000"/>
          <a:ext cx="8610600" cy="2424113"/>
        </p:xfrm>
        <a:graphic>
          <a:graphicData uri="http://schemas.openxmlformats.org/drawingml/2006/table">
            <a:tbl>
              <a:tblPr rtl="1"/>
              <a:tblGrid>
                <a:gridCol w="2540690"/>
                <a:gridCol w="2965585"/>
                <a:gridCol w="3104325"/>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إِلاَّ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a:t>
                      </a:r>
                      <a:r>
                        <a:rPr kumimoji="0" lang="ur-PK"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 ٰ</a:t>
                      </a: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2791" name="Rectangle 31"/>
          <p:cNvSpPr>
            <a:spLocks noChangeArrowheads="1"/>
          </p:cNvSpPr>
          <p:nvPr/>
        </p:nvSpPr>
        <p:spPr bwMode="auto">
          <a:xfrm>
            <a:off x="457200" y="304800"/>
            <a:ext cx="8229600" cy="331787"/>
          </a:xfrm>
          <a:prstGeom prst="rect">
            <a:avLst/>
          </a:prstGeom>
          <a:noFill/>
          <a:ln w="9525">
            <a:noFill/>
            <a:miter lim="800000"/>
            <a:headEnd/>
            <a:tailEnd/>
          </a:ln>
        </p:spPr>
        <p:txBody>
          <a:bodyPr anchor="ctr"/>
          <a:lstStyle/>
          <a:p>
            <a:pPr algn="ctr" eaLnBrk="0" hangingPunct="0">
              <a:spcBef>
                <a:spcPct val="0"/>
              </a:spcBef>
            </a:pPr>
            <a:r>
              <a:rPr lang="en-US" sz="2800" dirty="0">
                <a:cs typeface="Nafees Web Naskh" pitchFamily="2" charset="-78"/>
              </a:rPr>
              <a:t>Practice with prayer, imagination and feelings</a:t>
            </a:r>
          </a:p>
        </p:txBody>
      </p:sp>
      <p:graphicFrame>
        <p:nvGraphicFramePr>
          <p:cNvPr id="6" name="Table 5"/>
          <p:cNvGraphicFramePr>
            <a:graphicFrameLocks noGrp="1"/>
          </p:cNvGraphicFramePr>
          <p:nvPr/>
        </p:nvGraphicFramePr>
        <p:xfrm>
          <a:off x="304800" y="3962400"/>
          <a:ext cx="8610600" cy="2743200"/>
        </p:xfrm>
        <a:graphic>
          <a:graphicData uri="http://schemas.openxmlformats.org/drawingml/2006/table">
            <a:tbl>
              <a:tblPr rtl="1"/>
              <a:tblGrid>
                <a:gridCol w="3346935"/>
                <a:gridCol w="5263665"/>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وَعَمِلُوا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الصَّالِحَاتِ</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9" name="Rectangle 8"/>
          <p:cNvSpPr>
            <a:spLocks noChangeArrowheads="1"/>
          </p:cNvSpPr>
          <p:nvPr/>
        </p:nvSpPr>
        <p:spPr bwMode="auto">
          <a:xfrm>
            <a:off x="6770636" y="2743200"/>
            <a:ext cx="1535164" cy="646331"/>
          </a:xfrm>
          <a:prstGeom prst="rect">
            <a:avLst/>
          </a:prstGeom>
          <a:noFill/>
          <a:ln w="9525">
            <a:noFill/>
            <a:miter lim="800000"/>
            <a:headEnd/>
            <a:tailEnd/>
          </a:ln>
        </p:spPr>
        <p:txBody>
          <a:bodyPr wrap="none">
            <a:spAutoFit/>
          </a:bodyPr>
          <a:lstStyle/>
          <a:p>
            <a:pPr lvl="0" algn="ctr" rtl="1" eaLnBrk="0" hangingPunct="0">
              <a:spcBef>
                <a:spcPct val="0"/>
              </a:spcBef>
            </a:pPr>
            <a:r>
              <a:rPr lang="en-US" sz="3600" b="0" dirty="0" smtClean="0">
                <a:solidFill>
                  <a:srgbClr val="FFFFFF"/>
                </a:solidFill>
                <a:ea typeface="Times New Roman" pitchFamily="18" charset="0"/>
                <a:cs typeface="Tahoma" pitchFamily="34" charset="0"/>
              </a:rPr>
              <a:t>Except</a:t>
            </a:r>
          </a:p>
        </p:txBody>
      </p:sp>
      <p:sp>
        <p:nvSpPr>
          <p:cNvPr id="10" name="Rectangle 9"/>
          <p:cNvSpPr>
            <a:spLocks noChangeArrowheads="1"/>
          </p:cNvSpPr>
          <p:nvPr/>
        </p:nvSpPr>
        <p:spPr bwMode="auto">
          <a:xfrm>
            <a:off x="6172200" y="5602069"/>
            <a:ext cx="2090637" cy="646331"/>
          </a:xfrm>
          <a:prstGeom prst="rect">
            <a:avLst/>
          </a:prstGeom>
          <a:noFill/>
          <a:ln w="9525">
            <a:noFill/>
            <a:miter lim="800000"/>
            <a:headEnd/>
            <a:tailEnd/>
          </a:ln>
        </p:spPr>
        <p:txBody>
          <a:bodyPr wrap="none">
            <a:spAutoFit/>
          </a:bodyPr>
          <a:lstStyle/>
          <a:p>
            <a:pPr lvl="0" algn="ctr" rtl="1" eaLnBrk="0" hangingPunct="0">
              <a:spcBef>
                <a:spcPct val="0"/>
              </a:spcBef>
            </a:pPr>
            <a:r>
              <a:rPr lang="en-US" sz="3600" b="0" dirty="0" smtClean="0">
                <a:solidFill>
                  <a:srgbClr val="FFFFFF"/>
                </a:solidFill>
                <a:ea typeface="Times New Roman" pitchFamily="18" charset="0"/>
                <a:cs typeface="Tahoma" pitchFamily="34" charset="0"/>
              </a:rPr>
              <a:t>and done</a:t>
            </a:r>
          </a:p>
        </p:txBody>
      </p:sp>
      <p:sp>
        <p:nvSpPr>
          <p:cNvPr id="11" name="Rectangle 10"/>
          <p:cNvSpPr>
            <a:spLocks noChangeArrowheads="1"/>
          </p:cNvSpPr>
          <p:nvPr/>
        </p:nvSpPr>
        <p:spPr bwMode="auto">
          <a:xfrm>
            <a:off x="1828800" y="5352871"/>
            <a:ext cx="2547492" cy="1200329"/>
          </a:xfrm>
          <a:prstGeom prst="rect">
            <a:avLst/>
          </a:prstGeom>
          <a:noFill/>
          <a:ln w="9525">
            <a:noFill/>
            <a:miter lim="800000"/>
            <a:headEnd/>
            <a:tailEnd/>
          </a:ln>
        </p:spPr>
        <p:txBody>
          <a:bodyPr wrap="none">
            <a:spAutoFit/>
          </a:bodyPr>
          <a:lstStyle/>
          <a:p>
            <a:pPr lvl="0" algn="ctr" rtl="1" eaLnBrk="0" hangingPunct="0">
              <a:spcBef>
                <a:spcPct val="0"/>
              </a:spcBef>
            </a:pPr>
            <a:r>
              <a:rPr lang="en-US" sz="3600" b="0" dirty="0" smtClean="0">
                <a:solidFill>
                  <a:srgbClr val="FFFFFF"/>
                </a:solidFill>
                <a:ea typeface="Times New Roman" pitchFamily="18" charset="0"/>
                <a:cs typeface="Tahoma" pitchFamily="34" charset="0"/>
              </a:rPr>
              <a:t>righteous / </a:t>
            </a:r>
          </a:p>
          <a:p>
            <a:pPr lvl="0" algn="ctr" rtl="1" eaLnBrk="0" hangingPunct="0">
              <a:spcBef>
                <a:spcPct val="0"/>
              </a:spcBef>
            </a:pPr>
            <a:r>
              <a:rPr lang="en-US" sz="3600" b="0" dirty="0" smtClean="0">
                <a:solidFill>
                  <a:srgbClr val="FFFFFF"/>
                </a:solidFill>
                <a:ea typeface="Times New Roman" pitchFamily="18" charset="0"/>
                <a:cs typeface="Tahoma" pitchFamily="34" charset="0"/>
              </a:rPr>
              <a:t>good deeds</a:t>
            </a:r>
          </a:p>
        </p:txBody>
      </p:sp>
      <p:sp>
        <p:nvSpPr>
          <p:cNvPr id="12" name="Rectangle 11"/>
          <p:cNvSpPr>
            <a:spLocks noChangeArrowheads="1"/>
          </p:cNvSpPr>
          <p:nvPr/>
        </p:nvSpPr>
        <p:spPr bwMode="auto">
          <a:xfrm>
            <a:off x="3581400" y="2779931"/>
            <a:ext cx="2292615" cy="646331"/>
          </a:xfrm>
          <a:prstGeom prst="rect">
            <a:avLst/>
          </a:prstGeom>
          <a:noFill/>
          <a:ln w="9525">
            <a:noFill/>
            <a:miter lim="800000"/>
            <a:headEnd/>
            <a:tailEnd/>
          </a:ln>
        </p:spPr>
        <p:txBody>
          <a:bodyPr wrap="none">
            <a:spAutoFit/>
          </a:bodyPr>
          <a:lstStyle/>
          <a:p>
            <a:pPr lvl="0" algn="ctr" eaLnBrk="0" hangingPunct="0">
              <a:spcBef>
                <a:spcPct val="0"/>
              </a:spcBef>
            </a:pPr>
            <a:r>
              <a:rPr lang="en-US" sz="3600" b="0" dirty="0" smtClean="0">
                <a:solidFill>
                  <a:srgbClr val="FFFFFF"/>
                </a:solidFill>
                <a:ea typeface="Times New Roman" pitchFamily="18" charset="0"/>
                <a:cs typeface="Tahoma" pitchFamily="34" charset="0"/>
              </a:rPr>
              <a:t>those who</a:t>
            </a:r>
          </a:p>
        </p:txBody>
      </p:sp>
      <p:sp>
        <p:nvSpPr>
          <p:cNvPr id="13" name="Rectangle 12"/>
          <p:cNvSpPr>
            <a:spLocks noChangeArrowheads="1"/>
          </p:cNvSpPr>
          <p:nvPr/>
        </p:nvSpPr>
        <p:spPr bwMode="auto">
          <a:xfrm>
            <a:off x="455714" y="2804756"/>
            <a:ext cx="2668486" cy="584775"/>
          </a:xfrm>
          <a:prstGeom prst="rect">
            <a:avLst/>
          </a:prstGeom>
          <a:noFill/>
          <a:ln w="9525">
            <a:noFill/>
            <a:miter lim="800000"/>
            <a:headEnd/>
            <a:tailEnd/>
          </a:ln>
        </p:spPr>
        <p:txBody>
          <a:bodyPr wrap="none">
            <a:spAutoFit/>
          </a:bodyPr>
          <a:lstStyle/>
          <a:p>
            <a:pPr lvl="0" algn="ctr" rtl="1" eaLnBrk="0" hangingPunct="0">
              <a:spcBef>
                <a:spcPct val="0"/>
              </a:spcBef>
            </a:pPr>
            <a:r>
              <a:rPr lang="en-US" sz="3200" b="0" dirty="0" smtClean="0">
                <a:solidFill>
                  <a:srgbClr val="FFFFFF"/>
                </a:solidFill>
                <a:ea typeface="Times New Roman" pitchFamily="18" charset="0"/>
                <a:cs typeface="Tahoma" pitchFamily="34" charset="0"/>
              </a:rPr>
              <a:t>have believed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9"/>
                                        </p:tgtEl>
                                      </p:cBhvr>
                                      <p:by x="120000" y="120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10"/>
                                        </p:tgtEl>
                                      </p:cBhvr>
                                      <p:by x="120000" y="120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11"/>
                                        </p:tgtEl>
                                      </p:cBhvr>
                                      <p:by x="120000" y="120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2"/>
                                        </p:tgtEl>
                                      </p:cBhvr>
                                      <p:by x="120000" y="120000"/>
                                    </p:animScale>
                                  </p:childTnLst>
                                </p:cTn>
                              </p:par>
                              <p:par>
                                <p:cTn id="13" presetID="6" presetClass="emph" presetSubtype="0" repeatCount="indefinite" accel="50000" decel="50000" autoRev="1" fill="hold" grpId="0" nodeType="withEffect">
                                  <p:stCondLst>
                                    <p:cond delay="0"/>
                                  </p:stCondLst>
                                  <p:childTnLst>
                                    <p:animScale>
                                      <p:cBhvr>
                                        <p:cTn id="14" dur="2000" fill="hold"/>
                                        <p:tgtEl>
                                          <p:spTgt spid="13"/>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0"/>
            <a:ext cx="1295400" cy="6858000"/>
          </a:xfrm>
          <a:prstGeom prst="rect">
            <a:avLst/>
          </a:prstGeom>
          <a:solidFill>
            <a:schemeClr val="tx1"/>
          </a:solidFill>
          <a:ln w="9525">
            <a:solidFill>
              <a:srgbClr val="003300"/>
            </a:solidFill>
            <a:miter lim="800000"/>
            <a:headEnd/>
            <a:tailEnd/>
          </a:ln>
        </p:spPr>
        <p:txBody>
          <a:bodyPr wrap="none" anchor="ctr"/>
          <a:lstStyle/>
          <a:p>
            <a:pPr algn="ctr"/>
            <a:endParaRPr lang="en-US"/>
          </a:p>
        </p:txBody>
      </p:sp>
      <p:sp>
        <p:nvSpPr>
          <p:cNvPr id="6147" name="Rectangle 4"/>
          <p:cNvSpPr>
            <a:spLocks noGrp="1" noChangeArrowheads="1"/>
          </p:cNvSpPr>
          <p:nvPr>
            <p:ph type="body" sz="half" idx="1"/>
          </p:nvPr>
        </p:nvSpPr>
        <p:spPr>
          <a:xfrm>
            <a:off x="1524000" y="2027238"/>
            <a:ext cx="7620000" cy="4525962"/>
          </a:xfrm>
        </p:spPr>
        <p:txBody>
          <a:bodyPr/>
          <a:lstStyle/>
          <a:p>
            <a:pPr algn="ctr" eaLnBrk="1" hangingPunct="1">
              <a:buFont typeface="Wingdings" pitchFamily="2" charset="2"/>
              <a:buNone/>
            </a:pPr>
            <a:r>
              <a:rPr lang="en-US" sz="3600" b="1" dirty="0" smtClean="0"/>
              <a:t>53 words, which occur in Qur’an almost 25,332 times</a:t>
            </a:r>
            <a:endParaRPr lang="en-US" sz="2800" dirty="0" smtClean="0">
              <a:latin typeface="Alvi Nastaleeq" pitchFamily="2" charset="-78"/>
              <a:cs typeface="Alvi Nastaleeq" pitchFamily="2" charset="-78"/>
            </a:endParaRPr>
          </a:p>
          <a:p>
            <a:pPr algn="ctr" eaLnBrk="1" hangingPunct="1">
              <a:buFont typeface="Wingdings" pitchFamily="2" charset="2"/>
              <a:buNone/>
            </a:pPr>
            <a:endParaRPr lang="en-US" sz="4000" dirty="0" smtClean="0">
              <a:latin typeface="Alvi Nastaleeq" pitchFamily="2" charset="-78"/>
              <a:cs typeface="Alvi Nastaleeq" pitchFamily="2" charset="-78"/>
            </a:endParaRPr>
          </a:p>
          <a:p>
            <a:pPr algn="ctr" eaLnBrk="1" hangingPunct="1">
              <a:buFont typeface="Wingdings" pitchFamily="2" charset="2"/>
              <a:buNone/>
            </a:pPr>
            <a:endParaRPr lang="ur-PK" sz="4000" dirty="0" smtClean="0">
              <a:latin typeface="Alvi Nastaleeq" pitchFamily="2" charset="-78"/>
              <a:cs typeface="Alvi Nastaleeq" pitchFamily="2" charset="-78"/>
            </a:endParaRPr>
          </a:p>
          <a:p>
            <a:pPr algn="ctr" eaLnBrk="1" hangingPunct="1">
              <a:buFont typeface="Wingdings" pitchFamily="2" charset="2"/>
              <a:buNone/>
            </a:pPr>
            <a:r>
              <a:rPr lang="en-US" dirty="0" smtClean="0">
                <a:cs typeface="Tahoma" pitchFamily="34" charset="0"/>
              </a:rPr>
              <a:t>There are 4,500 words in Qur’an which are repeated almost 78,000 times</a:t>
            </a:r>
            <a:endParaRPr lang="ur-PK" dirty="0" smtClean="0">
              <a:cs typeface="Tahoma" pitchFamily="34" charset="0"/>
            </a:endParaRPr>
          </a:p>
        </p:txBody>
      </p:sp>
      <p:sp>
        <p:nvSpPr>
          <p:cNvPr id="6148" name="Rectangle 5"/>
          <p:cNvSpPr>
            <a:spLocks noChangeArrowheads="1"/>
          </p:cNvSpPr>
          <p:nvPr/>
        </p:nvSpPr>
        <p:spPr bwMode="auto">
          <a:xfrm>
            <a:off x="190500" y="381000"/>
            <a:ext cx="914400" cy="6477000"/>
          </a:xfrm>
          <a:prstGeom prst="rect">
            <a:avLst/>
          </a:prstGeom>
          <a:solidFill>
            <a:srgbClr val="FFD5AB"/>
          </a:solidFill>
          <a:ln w="9525">
            <a:solidFill>
              <a:srgbClr val="003300"/>
            </a:solidFill>
            <a:miter lim="800000"/>
            <a:headEnd/>
            <a:tailEnd/>
          </a:ln>
        </p:spPr>
        <p:txBody>
          <a:bodyPr wrap="none" anchor="ctr"/>
          <a:lstStyle/>
          <a:p>
            <a:endParaRPr lang="en-US"/>
          </a:p>
        </p:txBody>
      </p:sp>
      <p:sp>
        <p:nvSpPr>
          <p:cNvPr id="6149" name="Rectangle 6"/>
          <p:cNvSpPr>
            <a:spLocks noChangeArrowheads="1"/>
          </p:cNvSpPr>
          <p:nvPr/>
        </p:nvSpPr>
        <p:spPr bwMode="auto">
          <a:xfrm>
            <a:off x="190500" y="4724400"/>
            <a:ext cx="914400" cy="2133600"/>
          </a:xfrm>
          <a:prstGeom prst="rect">
            <a:avLst/>
          </a:prstGeom>
          <a:solidFill>
            <a:srgbClr val="FF0000"/>
          </a:solidFill>
          <a:ln w="9525">
            <a:solidFill>
              <a:srgbClr val="003300"/>
            </a:solidFill>
            <a:miter lim="800000"/>
            <a:headEnd/>
            <a:tailEnd/>
          </a:ln>
        </p:spPr>
        <p:txBody>
          <a:bodyPr wrap="none" anchor="ctr"/>
          <a:lstStyle/>
          <a:p>
            <a:endParaRPr lang="en-US"/>
          </a:p>
        </p:txBody>
      </p:sp>
      <p:sp>
        <p:nvSpPr>
          <p:cNvPr id="6150" name="AutoShape 7"/>
          <p:cNvSpPr>
            <a:spLocks noChangeArrowheads="1"/>
          </p:cNvSpPr>
          <p:nvPr/>
        </p:nvSpPr>
        <p:spPr bwMode="auto">
          <a:xfrm>
            <a:off x="333375" y="4724400"/>
            <a:ext cx="609600" cy="2133600"/>
          </a:xfrm>
          <a:prstGeom prst="upArrow">
            <a:avLst>
              <a:gd name="adj1" fmla="val 50000"/>
              <a:gd name="adj2" fmla="val 159375"/>
            </a:avLst>
          </a:prstGeom>
          <a:solidFill>
            <a:srgbClr val="FFFF00"/>
          </a:solidFill>
          <a:ln w="9525">
            <a:solidFill>
              <a:srgbClr val="003300"/>
            </a:solidFill>
            <a:miter lim="800000"/>
            <a:headEnd/>
            <a:tailEnd/>
          </a:ln>
        </p:spPr>
        <p:txBody>
          <a:bodyPr vert="eaVert" wrap="none" anchor="ctr"/>
          <a:lstStyle/>
          <a:p>
            <a:endParaRPr lang="en-US"/>
          </a:p>
        </p:txBody>
      </p:sp>
      <p:sp>
        <p:nvSpPr>
          <p:cNvPr id="6151" name="Text Box 8"/>
          <p:cNvSpPr txBox="1">
            <a:spLocks noChangeArrowheads="1"/>
          </p:cNvSpPr>
          <p:nvPr/>
        </p:nvSpPr>
        <p:spPr bwMode="auto">
          <a:xfrm>
            <a:off x="133350" y="4343400"/>
            <a:ext cx="1219200" cy="427038"/>
          </a:xfrm>
          <a:prstGeom prst="rect">
            <a:avLst/>
          </a:prstGeom>
          <a:noFill/>
          <a:ln w="9525">
            <a:noFill/>
            <a:miter lim="800000"/>
            <a:headEnd/>
            <a:tailEnd/>
          </a:ln>
        </p:spPr>
        <p:txBody>
          <a:bodyPr>
            <a:spAutoFit/>
          </a:bodyPr>
          <a:lstStyle/>
          <a:p>
            <a:r>
              <a:rPr lang="en-US" sz="2200" dirty="0">
                <a:solidFill>
                  <a:srgbClr val="003366"/>
                </a:solidFill>
                <a:latin typeface="Arial" charset="0"/>
                <a:cs typeface="Arial" charset="0"/>
              </a:rPr>
              <a:t>25,332</a:t>
            </a:r>
          </a:p>
        </p:txBody>
      </p:sp>
      <p:sp>
        <p:nvSpPr>
          <p:cNvPr id="6152" name="Text Box 9"/>
          <p:cNvSpPr txBox="1">
            <a:spLocks noChangeArrowheads="1"/>
          </p:cNvSpPr>
          <p:nvPr/>
        </p:nvSpPr>
        <p:spPr bwMode="auto">
          <a:xfrm>
            <a:off x="152400" y="30163"/>
            <a:ext cx="1219200" cy="427037"/>
          </a:xfrm>
          <a:prstGeom prst="rect">
            <a:avLst/>
          </a:prstGeom>
          <a:noFill/>
          <a:ln w="9525">
            <a:noFill/>
            <a:miter lim="800000"/>
            <a:headEnd/>
            <a:tailEnd/>
          </a:ln>
        </p:spPr>
        <p:txBody>
          <a:bodyPr>
            <a:spAutoFit/>
          </a:bodyPr>
          <a:lstStyle/>
          <a:p>
            <a:r>
              <a:rPr lang="en-US" sz="2200">
                <a:solidFill>
                  <a:srgbClr val="003366"/>
                </a:solidFill>
                <a:latin typeface="Arial" charset="0"/>
                <a:cs typeface="Arial" charset="0"/>
              </a:rPr>
              <a:t>78,000</a:t>
            </a:r>
          </a:p>
        </p:txBody>
      </p:sp>
      <p:sp>
        <p:nvSpPr>
          <p:cNvPr id="6153" name="Rectangle 10"/>
          <p:cNvSpPr>
            <a:spLocks noGrp="1" noChangeArrowheads="1"/>
          </p:cNvSpPr>
          <p:nvPr/>
        </p:nvSpPr>
        <p:spPr bwMode="auto">
          <a:xfrm>
            <a:off x="1219200" y="228600"/>
            <a:ext cx="7772400" cy="1447800"/>
          </a:xfrm>
          <a:prstGeom prst="rect">
            <a:avLst/>
          </a:prstGeom>
          <a:noFill/>
          <a:ln w="9525">
            <a:noFill/>
            <a:miter lim="800000"/>
            <a:headEnd/>
            <a:tailEnd/>
          </a:ln>
        </p:spPr>
        <p:txBody>
          <a:bodyPr anchor="ctr"/>
          <a:lstStyle/>
          <a:p>
            <a:pPr algn="ctr">
              <a:spcBef>
                <a:spcPct val="0"/>
              </a:spcBef>
            </a:pPr>
            <a:r>
              <a:rPr lang="en-US" sz="4000">
                <a:cs typeface="Tahoma" pitchFamily="34" charset="0"/>
              </a:rPr>
              <a:t>By the end of this lesson, we will learn</a:t>
            </a:r>
            <a:endParaRPr lang="en-US" sz="3200">
              <a:cs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26371" name="Group 3"/>
          <p:cNvGraphicFramePr>
            <a:graphicFrameLocks noGrp="1"/>
          </p:cNvGraphicFramePr>
          <p:nvPr/>
        </p:nvGraphicFramePr>
        <p:xfrm>
          <a:off x="152400" y="2133600"/>
          <a:ext cx="8763000" cy="2424113"/>
        </p:xfrm>
        <a:graphic>
          <a:graphicData uri="http://schemas.openxmlformats.org/drawingml/2006/table">
            <a:tbl>
              <a:tblPr rtl="1"/>
              <a:tblGrid>
                <a:gridCol w="2286000"/>
                <a:gridCol w="1981200"/>
                <a:gridCol w="2286000"/>
                <a:gridCol w="22098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بِالْحَقِّ</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بِالصَّبْرِ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(3)</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truth,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patience.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3812" name="Rectangle 20"/>
          <p:cNvSpPr>
            <a:spLocks noChangeArrowheads="1"/>
          </p:cNvSpPr>
          <p:nvPr/>
        </p:nvSpPr>
        <p:spPr bwMode="auto">
          <a:xfrm>
            <a:off x="457200" y="-76200"/>
            <a:ext cx="8229600" cy="533400"/>
          </a:xfrm>
          <a:prstGeom prst="rect">
            <a:avLst/>
          </a:prstGeom>
          <a:noFill/>
          <a:ln w="9525">
            <a:noFill/>
            <a:miter lim="800000"/>
            <a:headEnd/>
            <a:tailEnd/>
          </a:ln>
        </p:spPr>
        <p:txBody>
          <a:bodyPr anchor="ctr"/>
          <a:lstStyle/>
          <a:p>
            <a:pPr algn="ctr" rtl="1" eaLnBrk="0" hangingPunct="0">
              <a:spcBef>
                <a:spcPct val="0"/>
              </a:spcBef>
            </a:pPr>
            <a:r>
              <a:rPr lang="ur-PK" sz="2000" b="0">
                <a:cs typeface="Tajweed" pitchFamily="2" charset="-78"/>
              </a:rPr>
              <a:t>سُورَ</a:t>
            </a:r>
            <a:r>
              <a:rPr lang="ar-SA" sz="2000" b="0">
                <a:cs typeface="Tajweed" pitchFamily="2" charset="-78"/>
              </a:rPr>
              <a:t>ةُ</a:t>
            </a:r>
            <a:r>
              <a:rPr lang="ur-PK" sz="2000" b="0">
                <a:cs typeface="Tajweed" pitchFamily="2" charset="-78"/>
              </a:rPr>
              <a:t> </a:t>
            </a:r>
            <a:r>
              <a:rPr lang="ar-SA" sz="2000" b="0">
                <a:cs typeface="Tajweed" pitchFamily="2" charset="-78"/>
              </a:rPr>
              <a:t>العصر</a:t>
            </a:r>
            <a:endParaRPr lang="en-US" sz="2000" b="0">
              <a:cs typeface="Tajweed" pitchFamily="2" charset="-78"/>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flipV="1">
            <a:off x="457200" y="277813"/>
            <a:ext cx="8229600" cy="11430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28451" name="Group 35"/>
          <p:cNvGraphicFramePr>
            <a:graphicFrameLocks noGrp="1"/>
          </p:cNvGraphicFramePr>
          <p:nvPr/>
        </p:nvGraphicFramePr>
        <p:xfrm>
          <a:off x="152400" y="166688"/>
          <a:ext cx="8763000" cy="2225993"/>
        </p:xfrm>
        <a:graphic>
          <a:graphicData uri="http://schemas.openxmlformats.org/drawingml/2006/table">
            <a:tbl>
              <a:tblPr rtl="1"/>
              <a:tblGrid>
                <a:gridCol w="2286000"/>
                <a:gridCol w="1981200"/>
                <a:gridCol w="2286000"/>
                <a:gridCol w="2209800"/>
              </a:tblGrid>
              <a:tr h="1281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بِالْحَقِّ</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بِالصَّبْرِ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(3)</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6858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truth,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[the] patience.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4836" name="Text Box 20"/>
          <p:cNvSpPr txBox="1">
            <a:spLocks noChangeArrowheads="1"/>
          </p:cNvSpPr>
          <p:nvPr/>
        </p:nvSpPr>
        <p:spPr bwMode="auto">
          <a:xfrm>
            <a:off x="7086600" y="2286000"/>
            <a:ext cx="1447800" cy="461665"/>
          </a:xfrm>
          <a:prstGeom prst="rect">
            <a:avLst/>
          </a:prstGeom>
          <a:noFill/>
          <a:ln w="9525">
            <a:noFill/>
            <a:miter lim="800000"/>
            <a:headEnd/>
            <a:tailEnd/>
          </a:ln>
        </p:spPr>
        <p:txBody>
          <a:bodyPr>
            <a:spAutoFit/>
          </a:bodyPr>
          <a:lstStyle/>
          <a:p>
            <a:pPr algn="ctr" rtl="1"/>
            <a:r>
              <a:rPr lang="ar-SA" sz="2400" b="0" dirty="0">
                <a:cs typeface="Tajweed" pitchFamily="2" charset="-78"/>
              </a:rPr>
              <a:t>و ص ي</a:t>
            </a:r>
            <a:endParaRPr lang="en-US" sz="2400" b="0" dirty="0">
              <a:cs typeface="Tajweed" pitchFamily="2" charset="-78"/>
            </a:endParaRPr>
          </a:p>
        </p:txBody>
      </p:sp>
      <p:sp>
        <p:nvSpPr>
          <p:cNvPr id="34837" name="Rectangle 21"/>
          <p:cNvSpPr>
            <a:spLocks noChangeArrowheads="1"/>
          </p:cNvSpPr>
          <p:nvPr/>
        </p:nvSpPr>
        <p:spPr bwMode="auto">
          <a:xfrm>
            <a:off x="3476625" y="2343150"/>
            <a:ext cx="184150" cy="1555750"/>
          </a:xfrm>
          <a:prstGeom prst="rect">
            <a:avLst/>
          </a:prstGeom>
          <a:noFill/>
          <a:ln w="9525">
            <a:noFill/>
            <a:miter lim="800000"/>
            <a:headEnd/>
            <a:tailEnd/>
          </a:ln>
        </p:spPr>
        <p:txBody>
          <a:bodyPr wrap="none">
            <a:spAutoFit/>
          </a:bodyPr>
          <a:lstStyle/>
          <a:p>
            <a:pPr>
              <a:spcBef>
                <a:spcPct val="0"/>
              </a:spcBef>
            </a:pPr>
            <a:endParaRPr lang="en-US" sz="9600">
              <a:solidFill>
                <a:srgbClr val="FFFF00"/>
              </a:solidFill>
              <a:ea typeface="Times New Roman" pitchFamily="18" charset="0"/>
              <a:cs typeface="Tajweed" pitchFamily="2" charset="-78"/>
            </a:endParaRPr>
          </a:p>
        </p:txBody>
      </p:sp>
      <p:graphicFrame>
        <p:nvGraphicFramePr>
          <p:cNvPr id="828438" name="Group 22"/>
          <p:cNvGraphicFramePr>
            <a:graphicFrameLocks noGrp="1"/>
          </p:cNvGraphicFramePr>
          <p:nvPr/>
        </p:nvGraphicFramePr>
        <p:xfrm>
          <a:off x="1447800" y="2819400"/>
          <a:ext cx="6096000" cy="3931920"/>
        </p:xfrm>
        <a:graphic>
          <a:graphicData uri="http://schemas.openxmlformats.org/drawingml/2006/table">
            <a:tbl>
              <a:tblPr/>
              <a:tblGrid>
                <a:gridCol w="3048000"/>
                <a:gridCol w="3048000"/>
              </a:tblGrid>
              <a:tr h="1193800">
                <a:tc>
                  <a:txBody>
                    <a:bodyPr/>
                    <a:lstStyle/>
                    <a:p>
                      <a:pPr marL="0" marR="0" lvl="0" indent="0" algn="r"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smtClean="0">
                          <a:ln>
                            <a:noFill/>
                          </a:ln>
                          <a:solidFill>
                            <a:schemeClr val="tx1"/>
                          </a:solidFill>
                          <a:effectLst/>
                          <a:latin typeface="Tahoma" pitchFamily="34" charset="0"/>
                          <a:cs typeface="Nafees Web Naskh" pitchFamily="2" charset="-78"/>
                        </a:rPr>
                        <a:t>Studied</a:t>
                      </a: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8000" b="1" i="0" u="none" strike="noStrike" cap="none" normalizeH="0" baseline="0" smtClean="0">
                          <a:ln>
                            <a:noFill/>
                          </a:ln>
                          <a:solidFill>
                            <a:srgbClr val="FFFF00"/>
                          </a:solidFill>
                          <a:effectLst/>
                          <a:latin typeface="Tahoma" pitchFamily="34" charset="0"/>
                          <a:cs typeface="Tajweed" pitchFamily="2" charset="-78"/>
                        </a:rPr>
                        <a:t>دَرَسَ</a:t>
                      </a:r>
                      <a:endParaRPr kumimoji="0" lang="en-US" sz="8000" b="1"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3800">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smtClean="0">
                          <a:ln>
                            <a:noFill/>
                          </a:ln>
                          <a:solidFill>
                            <a:schemeClr val="tx1"/>
                          </a:solidFill>
                          <a:effectLst/>
                          <a:latin typeface="Tahoma" pitchFamily="34" charset="0"/>
                          <a:cs typeface="Nafees Web Naskh" pitchFamily="2" charset="-78"/>
                        </a:rPr>
                        <a:t>Taught</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8000" b="1" i="0" u="none" strike="noStrike" cap="none" normalizeH="0" baseline="0" smtClean="0">
                          <a:ln>
                            <a:noFill/>
                          </a:ln>
                          <a:solidFill>
                            <a:srgbClr val="FFFF00"/>
                          </a:solidFill>
                          <a:effectLst/>
                          <a:latin typeface="Tahoma" pitchFamily="34" charset="0"/>
                          <a:cs typeface="Tajweed" pitchFamily="2" charset="-78"/>
                        </a:rPr>
                        <a:t>دَرَّسَ</a:t>
                      </a:r>
                      <a:endParaRPr kumimoji="0" lang="en-US" sz="8000" b="1"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3800">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smtClean="0">
                          <a:ln>
                            <a:noFill/>
                          </a:ln>
                          <a:solidFill>
                            <a:schemeClr val="tx1"/>
                          </a:solidFill>
                          <a:effectLst/>
                          <a:latin typeface="Tahoma" pitchFamily="34" charset="0"/>
                          <a:cs typeface="Nafees Web Naskh" pitchFamily="2" charset="-78"/>
                        </a:rPr>
                        <a:t>Taught to each other</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8000" b="1" i="0" u="none" strike="noStrike" cap="none" normalizeH="0" baseline="0" smtClean="0">
                          <a:ln>
                            <a:noFill/>
                          </a:ln>
                          <a:solidFill>
                            <a:srgbClr val="FFFF00"/>
                          </a:solidFill>
                          <a:effectLst/>
                          <a:latin typeface="Tahoma" pitchFamily="34" charset="0"/>
                          <a:cs typeface="Tajweed" pitchFamily="2" charset="-78"/>
                        </a:rPr>
                        <a:t>تَدَارَسَ</a:t>
                      </a:r>
                      <a:endParaRPr kumimoji="0" lang="en-US" sz="8000" b="1" i="0" u="none" strike="noStrike" cap="none" normalizeH="0" baseline="0" smtClean="0">
                        <a:ln>
                          <a:noFill/>
                        </a:ln>
                        <a:solidFill>
                          <a:srgbClr val="FFFF00"/>
                        </a:solidFill>
                        <a:effectLst/>
                        <a:latin typeface="Tahoma" pitchFamily="34" charset="0"/>
                        <a:cs typeface="Tajweed" pitchFamily="2" charset="-78"/>
                      </a:endParaRP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flipV="1">
            <a:off x="457200" y="277813"/>
            <a:ext cx="8229600" cy="11430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30496" name="Group 32"/>
          <p:cNvGraphicFramePr>
            <a:graphicFrameLocks noGrp="1"/>
          </p:cNvGraphicFramePr>
          <p:nvPr/>
        </p:nvGraphicFramePr>
        <p:xfrm>
          <a:off x="152400" y="166688"/>
          <a:ext cx="8763000" cy="2225993"/>
        </p:xfrm>
        <a:graphic>
          <a:graphicData uri="http://schemas.openxmlformats.org/drawingml/2006/table">
            <a:tbl>
              <a:tblPr rtl="1"/>
              <a:tblGrid>
                <a:gridCol w="2286000"/>
                <a:gridCol w="1981200"/>
                <a:gridCol w="2286000"/>
                <a:gridCol w="2209800"/>
              </a:tblGrid>
              <a:tr h="1281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بِالْحَقِّ</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بِالصَّبْرِ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(3)</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6858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truth,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[the] patience.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5860" name="Text Box 20"/>
          <p:cNvSpPr txBox="1">
            <a:spLocks noChangeArrowheads="1"/>
          </p:cNvSpPr>
          <p:nvPr/>
        </p:nvSpPr>
        <p:spPr bwMode="auto">
          <a:xfrm>
            <a:off x="7086600" y="2266950"/>
            <a:ext cx="1447800" cy="461665"/>
          </a:xfrm>
          <a:prstGeom prst="rect">
            <a:avLst/>
          </a:prstGeom>
          <a:noFill/>
          <a:ln w="9525">
            <a:noFill/>
            <a:miter lim="800000"/>
            <a:headEnd/>
            <a:tailEnd/>
          </a:ln>
        </p:spPr>
        <p:txBody>
          <a:bodyPr>
            <a:spAutoFit/>
          </a:bodyPr>
          <a:lstStyle/>
          <a:p>
            <a:pPr algn="ctr" rtl="1"/>
            <a:r>
              <a:rPr lang="ar-SA" sz="2400" b="0" dirty="0">
                <a:cs typeface="Tajweed" pitchFamily="2" charset="-78"/>
              </a:rPr>
              <a:t>و ص ي</a:t>
            </a:r>
            <a:endParaRPr lang="en-US" sz="2400" b="0" dirty="0">
              <a:cs typeface="Tajweed" pitchFamily="2" charset="-78"/>
            </a:endParaRPr>
          </a:p>
        </p:txBody>
      </p:sp>
      <p:sp>
        <p:nvSpPr>
          <p:cNvPr id="35861" name="Rectangle 21"/>
          <p:cNvSpPr>
            <a:spLocks noChangeArrowheads="1"/>
          </p:cNvSpPr>
          <p:nvPr/>
        </p:nvSpPr>
        <p:spPr bwMode="auto">
          <a:xfrm>
            <a:off x="3476625" y="2343150"/>
            <a:ext cx="184150" cy="1555750"/>
          </a:xfrm>
          <a:prstGeom prst="rect">
            <a:avLst/>
          </a:prstGeom>
          <a:noFill/>
          <a:ln w="9525">
            <a:noFill/>
            <a:miter lim="800000"/>
            <a:headEnd/>
            <a:tailEnd/>
          </a:ln>
        </p:spPr>
        <p:txBody>
          <a:bodyPr wrap="none">
            <a:spAutoFit/>
          </a:bodyPr>
          <a:lstStyle/>
          <a:p>
            <a:pPr>
              <a:spcBef>
                <a:spcPct val="0"/>
              </a:spcBef>
            </a:pPr>
            <a:endParaRPr lang="en-US" sz="9600">
              <a:solidFill>
                <a:srgbClr val="FFFF00"/>
              </a:solidFill>
              <a:ea typeface="Times New Roman" pitchFamily="18" charset="0"/>
              <a:cs typeface="Tajweed" pitchFamily="2" charset="-78"/>
            </a:endParaRPr>
          </a:p>
        </p:txBody>
      </p:sp>
      <p:graphicFrame>
        <p:nvGraphicFramePr>
          <p:cNvPr id="830486" name="Group 22"/>
          <p:cNvGraphicFramePr>
            <a:graphicFrameLocks noGrp="1"/>
          </p:cNvGraphicFramePr>
          <p:nvPr/>
        </p:nvGraphicFramePr>
        <p:xfrm>
          <a:off x="762000" y="2743200"/>
          <a:ext cx="7086600" cy="4064000"/>
        </p:xfrm>
        <a:graphic>
          <a:graphicData uri="http://schemas.openxmlformats.org/drawingml/2006/table">
            <a:tbl>
              <a:tblPr/>
              <a:tblGrid>
                <a:gridCol w="3543300"/>
                <a:gridCol w="3543300"/>
              </a:tblGrid>
              <a:tr h="2032000">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800" b="1" i="0" u="none" strike="noStrike" cap="none" normalizeH="0" baseline="0" dirty="0" smtClean="0">
                          <a:ln>
                            <a:noFill/>
                          </a:ln>
                          <a:solidFill>
                            <a:schemeClr val="tx1"/>
                          </a:solidFill>
                          <a:effectLst/>
                          <a:latin typeface="Tahoma" pitchFamily="34" charset="0"/>
                          <a:cs typeface="Nafees Web Naskh" pitchFamily="2" charset="-78"/>
                        </a:rPr>
                        <a:t>advised each other</a:t>
                      </a:r>
                      <a:endParaRPr kumimoji="0" lang="en-US" sz="2400" b="0" i="0" u="none" strike="noStrike" cap="none" normalizeH="0" baseline="0" dirty="0" smtClean="0">
                        <a:ln>
                          <a:noFill/>
                        </a:ln>
                        <a:solidFill>
                          <a:schemeClr val="tx1"/>
                        </a:solidFill>
                        <a:effectLst/>
                        <a:latin typeface="Tahoma" pitchFamily="34" charset="0"/>
                        <a:cs typeface="Nafees Web Naskh" pitchFamily="2" charset="-78"/>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0600" b="1" i="0" u="none" strike="noStrike" cap="none" normalizeH="0" baseline="0" smtClean="0">
                          <a:ln>
                            <a:noFill/>
                          </a:ln>
                          <a:solidFill>
                            <a:srgbClr val="FFFF00"/>
                          </a:solidFill>
                          <a:effectLst/>
                          <a:latin typeface="Tahoma" pitchFamily="34" charset="0"/>
                          <a:cs typeface="Tajweed" pitchFamily="2" charset="-78"/>
                        </a:rPr>
                        <a:t>تَوَاصَوْا</a:t>
                      </a:r>
                      <a:endParaRPr kumimoji="0" lang="en-US" sz="10600" b="1" i="0" u="none" strike="noStrike" cap="none" normalizeH="0" baseline="0" smtClean="0">
                        <a:ln>
                          <a:noFill/>
                        </a:ln>
                        <a:solidFill>
                          <a:srgbClr val="FFFF00"/>
                        </a:solidFill>
                        <a:effectLst/>
                        <a:latin typeface="Tahoma" pitchFamily="34" charset="0"/>
                        <a:cs typeface="Tajweed" pitchFamily="2" charset="-78"/>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0">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800" b="1" i="0" u="none" strike="noStrike" cap="none" normalizeH="0" baseline="0" smtClean="0">
                          <a:ln>
                            <a:noFill/>
                          </a:ln>
                          <a:solidFill>
                            <a:schemeClr val="tx1"/>
                          </a:solidFill>
                          <a:effectLst/>
                          <a:latin typeface="Tahoma" pitchFamily="34" charset="0"/>
                          <a:cs typeface="Nafees Web Naskh" pitchFamily="2" charset="-78"/>
                        </a:rPr>
                        <a:t>taught  each other</a:t>
                      </a:r>
                      <a:endParaRPr kumimoji="0" lang="en-US" sz="2400" b="0" i="0" u="none" strike="noStrike" cap="none" normalizeH="0" baseline="0" smtClean="0">
                        <a:ln>
                          <a:noFill/>
                        </a:ln>
                        <a:solidFill>
                          <a:schemeClr val="tx1"/>
                        </a:solidFill>
                        <a:effectLst/>
                        <a:latin typeface="Tahoma" pitchFamily="34" charset="0"/>
                        <a:cs typeface="Nafees Web Naskh" pitchFamily="2" charset="-78"/>
                      </a:endParaRP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0600" b="1" i="0" u="none" strike="noStrike" cap="none" normalizeH="0" baseline="0" dirty="0" smtClean="0">
                          <a:ln>
                            <a:noFill/>
                          </a:ln>
                          <a:solidFill>
                            <a:srgbClr val="FFFF00"/>
                          </a:solidFill>
                          <a:effectLst/>
                          <a:latin typeface="Tahoma" pitchFamily="34" charset="0"/>
                          <a:cs typeface="Tajweed" pitchFamily="2" charset="-78"/>
                        </a:rPr>
                        <a:t>تَدَارَسُوا</a:t>
                      </a:r>
                      <a:endParaRPr kumimoji="0" lang="en-US" sz="10600" b="1" i="0" u="none" strike="noStrike" cap="none" normalizeH="0" baseline="0" dirty="0" smtClean="0">
                        <a:ln>
                          <a:noFill/>
                        </a:ln>
                        <a:solidFill>
                          <a:srgbClr val="FFFF00"/>
                        </a:solidFill>
                        <a:effectLst/>
                        <a:latin typeface="Tahoma" pitchFamily="34" charset="0"/>
                        <a:cs typeface="Tajweed" pitchFamily="2" charset="-78"/>
                      </a:endParaRP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flipV="1">
            <a:off x="457200" y="277813"/>
            <a:ext cx="8229600" cy="1143000"/>
          </a:xfrm>
        </p:spPr>
        <p:txBody>
          <a:bodyPr/>
          <a:lstStyle/>
          <a:p>
            <a:r>
              <a:rPr lang="ar-SA" sz="4400" smtClean="0">
                <a:cs typeface="Tajweed" pitchFamily="2" charset="-78"/>
              </a:rPr>
              <a:t> </a:t>
            </a:r>
            <a:endParaRPr lang="en-US" sz="4400" smtClean="0">
              <a:cs typeface="Tajweed" pitchFamily="2" charset="-78"/>
            </a:endParaRPr>
          </a:p>
        </p:txBody>
      </p:sp>
      <p:sp>
        <p:nvSpPr>
          <p:cNvPr id="36867" name="Rectangle 3"/>
          <p:cNvSpPr>
            <a:spLocks noGrp="1" noChangeArrowheads="1"/>
          </p:cNvSpPr>
          <p:nvPr>
            <p:ph type="body" sz="half" idx="4294967295"/>
          </p:nvPr>
        </p:nvSpPr>
        <p:spPr>
          <a:xfrm>
            <a:off x="457200" y="1600200"/>
            <a:ext cx="5029200" cy="4530725"/>
          </a:xfrm>
        </p:spPr>
        <p:txBody>
          <a:bodyPr anchor="b"/>
          <a:lstStyle/>
          <a:p>
            <a:pPr marL="0" indent="0">
              <a:buFont typeface="Wingdings" pitchFamily="2" charset="2"/>
              <a:buNone/>
            </a:pPr>
            <a:r>
              <a:rPr lang="en-US" sz="6000" b="1" smtClean="0"/>
              <a:t>Truth;</a:t>
            </a:r>
          </a:p>
          <a:p>
            <a:pPr marL="0" indent="0">
              <a:buFont typeface="Wingdings" pitchFamily="2" charset="2"/>
              <a:buNone/>
            </a:pPr>
            <a:r>
              <a:rPr lang="en-US" sz="6000" b="1" smtClean="0">
                <a:solidFill>
                  <a:schemeClr val="tx1"/>
                </a:solidFill>
              </a:rPr>
              <a:t>(in Qur’an &amp; Sunnah)</a:t>
            </a:r>
          </a:p>
        </p:txBody>
      </p:sp>
      <p:sp>
        <p:nvSpPr>
          <p:cNvPr id="36868" name="Rectangle 4"/>
          <p:cNvSpPr>
            <a:spLocks noGrp="1" noChangeArrowheads="1"/>
          </p:cNvSpPr>
          <p:nvPr>
            <p:ph type="body" sz="half" idx="4294967295"/>
          </p:nvPr>
        </p:nvSpPr>
        <p:spPr>
          <a:xfrm>
            <a:off x="4648200" y="1600200"/>
            <a:ext cx="4038600" cy="4530725"/>
          </a:xfrm>
        </p:spPr>
        <p:txBody>
          <a:bodyPr anchor="b"/>
          <a:lstStyle/>
          <a:p>
            <a:pPr>
              <a:buFont typeface="Wingdings" pitchFamily="2" charset="2"/>
              <a:buNone/>
            </a:pPr>
            <a:r>
              <a:rPr lang="ar-SA" sz="20800" smtClean="0">
                <a:cs typeface="Tajweed" pitchFamily="2" charset="-78"/>
              </a:rPr>
              <a:t>حَقّ</a:t>
            </a:r>
            <a:endParaRPr lang="en-US" sz="20800" smtClean="0">
              <a:cs typeface="Tajweed" pitchFamily="2" charset="-78"/>
            </a:endParaRPr>
          </a:p>
        </p:txBody>
      </p:sp>
      <p:graphicFrame>
        <p:nvGraphicFramePr>
          <p:cNvPr id="832535" name="Group 23"/>
          <p:cNvGraphicFramePr>
            <a:graphicFrameLocks noGrp="1"/>
          </p:cNvGraphicFramePr>
          <p:nvPr/>
        </p:nvGraphicFramePr>
        <p:xfrm>
          <a:off x="152400" y="166688"/>
          <a:ext cx="8763000" cy="2424113"/>
        </p:xfrm>
        <a:graphic>
          <a:graphicData uri="http://schemas.openxmlformats.org/drawingml/2006/table">
            <a:tbl>
              <a:tblPr rtl="1"/>
              <a:tblGrid>
                <a:gridCol w="2286000"/>
                <a:gridCol w="1981200"/>
                <a:gridCol w="2286000"/>
                <a:gridCol w="22098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بِالْحَقِّ</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بِالصَّبْرِ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(3)</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the truth,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[the] patience.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6886" name="Text Box 22"/>
          <p:cNvSpPr txBox="1">
            <a:spLocks noChangeArrowheads="1"/>
          </p:cNvSpPr>
          <p:nvPr/>
        </p:nvSpPr>
        <p:spPr bwMode="auto">
          <a:xfrm>
            <a:off x="5029200" y="2514600"/>
            <a:ext cx="1447800" cy="457200"/>
          </a:xfrm>
          <a:prstGeom prst="rect">
            <a:avLst/>
          </a:prstGeom>
          <a:noFill/>
          <a:ln w="9525">
            <a:noFill/>
            <a:miter lim="800000"/>
            <a:headEnd/>
            <a:tailEnd/>
          </a:ln>
        </p:spPr>
        <p:txBody>
          <a:bodyPr>
            <a:spAutoFit/>
          </a:bodyPr>
          <a:lstStyle/>
          <a:p>
            <a:pPr algn="ctr" rtl="1"/>
            <a:r>
              <a:rPr lang="ar-SA" sz="2400" b="0" dirty="0">
                <a:latin typeface="Times New Roman" pitchFamily="18" charset="0"/>
                <a:cs typeface="Tajweed" pitchFamily="2" charset="-78"/>
              </a:rPr>
              <a:t>ح ق ق </a:t>
            </a:r>
            <a:endParaRPr lang="en-US" sz="2400" b="0" dirty="0">
              <a:latin typeface="Times New Roman" pitchFamily="18" charset="0"/>
              <a:cs typeface="Tajweed" pitchFamily="2" charset="-78"/>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34591" name="Group 31"/>
          <p:cNvGraphicFramePr>
            <a:graphicFrameLocks noGrp="1"/>
          </p:cNvGraphicFramePr>
          <p:nvPr/>
        </p:nvGraphicFramePr>
        <p:xfrm>
          <a:off x="152400" y="166688"/>
          <a:ext cx="8763000" cy="2225993"/>
        </p:xfrm>
        <a:graphic>
          <a:graphicData uri="http://schemas.openxmlformats.org/drawingml/2006/table">
            <a:tbl>
              <a:tblPr rtl="1"/>
              <a:tblGrid>
                <a:gridCol w="2286000"/>
                <a:gridCol w="1981200"/>
                <a:gridCol w="2286000"/>
                <a:gridCol w="2209800"/>
              </a:tblGrid>
              <a:tr h="1281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بِالْحَقِّ</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بِالصَّبْرِ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(3)</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38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truth,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[the] patience.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7908" name="Text Box 20"/>
          <p:cNvSpPr txBox="1">
            <a:spLocks noChangeArrowheads="1"/>
          </p:cNvSpPr>
          <p:nvPr/>
        </p:nvSpPr>
        <p:spPr bwMode="auto">
          <a:xfrm>
            <a:off x="2754313" y="2286000"/>
            <a:ext cx="1447800" cy="457200"/>
          </a:xfrm>
          <a:prstGeom prst="rect">
            <a:avLst/>
          </a:prstGeom>
          <a:noFill/>
          <a:ln w="9525">
            <a:noFill/>
            <a:miter lim="800000"/>
            <a:headEnd/>
            <a:tailEnd/>
          </a:ln>
        </p:spPr>
        <p:txBody>
          <a:bodyPr>
            <a:spAutoFit/>
          </a:bodyPr>
          <a:lstStyle/>
          <a:p>
            <a:pPr algn="ctr"/>
            <a:r>
              <a:rPr lang="ar-SA" sz="2400" b="0" dirty="0">
                <a:latin typeface="Times New Roman" pitchFamily="18" charset="0"/>
                <a:cs typeface="Tajweed" pitchFamily="2" charset="-78"/>
              </a:rPr>
              <a:t>و ص ي</a:t>
            </a:r>
            <a:endParaRPr lang="en-US" sz="2400" b="0" dirty="0">
              <a:latin typeface="Times New Roman" pitchFamily="18" charset="0"/>
              <a:cs typeface="Tajweed" pitchFamily="2" charset="-78"/>
            </a:endParaRPr>
          </a:p>
        </p:txBody>
      </p:sp>
      <p:graphicFrame>
        <p:nvGraphicFramePr>
          <p:cNvPr id="834581" name="Group 21"/>
          <p:cNvGraphicFramePr>
            <a:graphicFrameLocks noGrp="1"/>
          </p:cNvGraphicFramePr>
          <p:nvPr/>
        </p:nvGraphicFramePr>
        <p:xfrm>
          <a:off x="762000" y="2794000"/>
          <a:ext cx="7086600" cy="4064000"/>
        </p:xfrm>
        <a:graphic>
          <a:graphicData uri="http://schemas.openxmlformats.org/drawingml/2006/table">
            <a:tbl>
              <a:tblPr/>
              <a:tblGrid>
                <a:gridCol w="3543300"/>
                <a:gridCol w="3543300"/>
              </a:tblGrid>
              <a:tr h="2032000">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800" b="1" i="0" u="none" strike="noStrike" cap="none" normalizeH="0" baseline="0" dirty="0" smtClean="0">
                          <a:ln>
                            <a:noFill/>
                          </a:ln>
                          <a:solidFill>
                            <a:schemeClr val="tx1"/>
                          </a:solidFill>
                          <a:effectLst/>
                          <a:latin typeface="Tahoma" pitchFamily="34" charset="0"/>
                          <a:cs typeface="Nafees Web Naskh" pitchFamily="2" charset="-78"/>
                        </a:rPr>
                        <a:t>advised each other</a:t>
                      </a:r>
                      <a:endParaRPr kumimoji="0" lang="en-US" sz="2400" b="0" i="0" u="none" strike="noStrike" cap="none" normalizeH="0" baseline="0" dirty="0" smtClean="0">
                        <a:ln>
                          <a:noFill/>
                        </a:ln>
                        <a:solidFill>
                          <a:schemeClr val="tx1"/>
                        </a:solidFill>
                        <a:effectLst/>
                        <a:latin typeface="Tahoma" pitchFamily="34" charset="0"/>
                        <a:cs typeface="Nafees Web Naskh" pitchFamily="2" charset="-78"/>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0600" b="1" i="0" u="none" strike="noStrike" cap="none" normalizeH="0" baseline="0" smtClean="0">
                          <a:ln>
                            <a:noFill/>
                          </a:ln>
                          <a:solidFill>
                            <a:srgbClr val="FFFF00"/>
                          </a:solidFill>
                          <a:effectLst/>
                          <a:latin typeface="Tahoma" pitchFamily="34" charset="0"/>
                          <a:cs typeface="Tajweed" pitchFamily="2" charset="-78"/>
                        </a:rPr>
                        <a:t>تَوَاصَوْا</a:t>
                      </a:r>
                      <a:endParaRPr kumimoji="0" lang="en-US" sz="10600" b="1" i="0" u="none" strike="noStrike" cap="none" normalizeH="0" baseline="0" smtClean="0">
                        <a:ln>
                          <a:noFill/>
                        </a:ln>
                        <a:solidFill>
                          <a:srgbClr val="FFFF00"/>
                        </a:solidFill>
                        <a:effectLst/>
                        <a:latin typeface="Tahoma" pitchFamily="34" charset="0"/>
                        <a:cs typeface="Tajweed" pitchFamily="2" charset="-78"/>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0">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800" b="1" i="0" u="none" strike="noStrike" cap="none" normalizeH="0" baseline="0" dirty="0" smtClean="0">
                          <a:ln>
                            <a:noFill/>
                          </a:ln>
                          <a:solidFill>
                            <a:schemeClr val="tx1"/>
                          </a:solidFill>
                          <a:effectLst/>
                          <a:latin typeface="Tahoma" pitchFamily="34" charset="0"/>
                          <a:cs typeface="Nafees Web Naskh" pitchFamily="2" charset="-78"/>
                        </a:rPr>
                        <a:t>taught  each other</a:t>
                      </a:r>
                      <a:endParaRPr kumimoji="0" lang="en-US" sz="2400" b="0" i="0" u="none" strike="noStrike" cap="none" normalizeH="0" baseline="0" dirty="0" smtClean="0">
                        <a:ln>
                          <a:noFill/>
                        </a:ln>
                        <a:solidFill>
                          <a:schemeClr val="tx1"/>
                        </a:solidFill>
                        <a:effectLst/>
                        <a:latin typeface="Tahoma" pitchFamily="34" charset="0"/>
                        <a:cs typeface="Nafees Web Naskh" pitchFamily="2" charset="-78"/>
                      </a:endParaRP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10600" b="1" i="0" u="none" strike="noStrike" cap="none" normalizeH="0" baseline="0" dirty="0" smtClean="0">
                          <a:ln>
                            <a:noFill/>
                          </a:ln>
                          <a:solidFill>
                            <a:srgbClr val="FFFF00"/>
                          </a:solidFill>
                          <a:effectLst/>
                          <a:latin typeface="Tahoma" pitchFamily="34" charset="0"/>
                          <a:cs typeface="Tajweed" pitchFamily="2" charset="-78"/>
                        </a:rPr>
                        <a:t>تَدَارَسُوا</a:t>
                      </a:r>
                      <a:endParaRPr kumimoji="0" lang="en-US" sz="10600" b="1" i="0" u="none" strike="noStrike" cap="none" normalizeH="0" baseline="0" dirty="0" smtClean="0">
                        <a:ln>
                          <a:noFill/>
                        </a:ln>
                        <a:solidFill>
                          <a:srgbClr val="FFFF00"/>
                        </a:solidFill>
                        <a:effectLst/>
                        <a:latin typeface="Tahoma" pitchFamily="34" charset="0"/>
                        <a:cs typeface="Tajweed" pitchFamily="2" charset="-78"/>
                      </a:endParaRP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36631" name="Group 23"/>
          <p:cNvGraphicFramePr>
            <a:graphicFrameLocks noGrp="1"/>
          </p:cNvGraphicFramePr>
          <p:nvPr/>
        </p:nvGraphicFramePr>
        <p:xfrm>
          <a:off x="152400" y="166688"/>
          <a:ext cx="8763000" cy="2424113"/>
        </p:xfrm>
        <a:graphic>
          <a:graphicData uri="http://schemas.openxmlformats.org/drawingml/2006/table">
            <a:tbl>
              <a:tblPr rtl="1"/>
              <a:tblGrid>
                <a:gridCol w="2286000"/>
                <a:gridCol w="1981200"/>
                <a:gridCol w="2286000"/>
                <a:gridCol w="22098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بِالْحَقِّ</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بِالصَّبْرِ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(3)</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truth,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[the] patience.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8932" name="Text Box 20"/>
          <p:cNvSpPr txBox="1">
            <a:spLocks noChangeArrowheads="1"/>
          </p:cNvSpPr>
          <p:nvPr/>
        </p:nvSpPr>
        <p:spPr bwMode="auto">
          <a:xfrm>
            <a:off x="457200" y="2460625"/>
            <a:ext cx="1447800" cy="457200"/>
          </a:xfrm>
          <a:prstGeom prst="rect">
            <a:avLst/>
          </a:prstGeom>
          <a:noFill/>
          <a:ln w="9525">
            <a:noFill/>
            <a:miter lim="800000"/>
            <a:headEnd/>
            <a:tailEnd/>
          </a:ln>
        </p:spPr>
        <p:txBody>
          <a:bodyPr>
            <a:spAutoFit/>
          </a:bodyPr>
          <a:lstStyle/>
          <a:p>
            <a:pPr algn="ctr"/>
            <a:r>
              <a:rPr lang="ar-SA" sz="2400" b="0" dirty="0">
                <a:latin typeface="Times New Roman" pitchFamily="18" charset="0"/>
                <a:cs typeface="Tajweed" pitchFamily="2" charset="-78"/>
              </a:rPr>
              <a:t>ص ب ر</a:t>
            </a:r>
            <a:endParaRPr lang="en-US" sz="2400" b="0" dirty="0">
              <a:latin typeface="Times New Roman" pitchFamily="18" charset="0"/>
              <a:cs typeface="Tajweed" pitchFamily="2" charset="-78"/>
            </a:endParaRPr>
          </a:p>
        </p:txBody>
      </p:sp>
      <p:sp>
        <p:nvSpPr>
          <p:cNvPr id="38933" name="Rectangle 21"/>
          <p:cNvSpPr>
            <a:spLocks noGrp="1" noChangeArrowheads="1"/>
          </p:cNvSpPr>
          <p:nvPr>
            <p:ph type="body" sz="half" idx="4294967295"/>
          </p:nvPr>
        </p:nvSpPr>
        <p:spPr>
          <a:xfrm>
            <a:off x="228600" y="3276600"/>
            <a:ext cx="3200400" cy="2819400"/>
          </a:xfrm>
          <a:solidFill>
            <a:srgbClr val="660033"/>
          </a:solidFill>
          <a:ln>
            <a:solidFill>
              <a:schemeClr val="tx1"/>
            </a:solidFill>
          </a:ln>
        </p:spPr>
        <p:txBody>
          <a:bodyPr anchor="ctr"/>
          <a:lstStyle/>
          <a:p>
            <a:pPr marL="0" indent="0" algn="ctr">
              <a:buFont typeface="Wingdings" pitchFamily="2" charset="2"/>
              <a:buNone/>
            </a:pPr>
            <a:r>
              <a:rPr lang="ar-SA" sz="9600" b="1" dirty="0" smtClean="0">
                <a:cs typeface="Tajweed" pitchFamily="2" charset="-78"/>
              </a:rPr>
              <a:t>صَبْر</a:t>
            </a:r>
            <a:r>
              <a:rPr lang="en-US" sz="4800" b="1" dirty="0" smtClean="0"/>
              <a:t> </a:t>
            </a:r>
          </a:p>
          <a:p>
            <a:pPr marL="0" indent="0" algn="ctr">
              <a:buFont typeface="Wingdings" pitchFamily="2" charset="2"/>
              <a:buNone/>
            </a:pPr>
            <a:r>
              <a:rPr lang="en-US" b="1" dirty="0" smtClean="0"/>
              <a:t>Perseverance</a:t>
            </a:r>
            <a:r>
              <a:rPr lang="en-US" b="1" smtClean="0"/>
              <a:t>,  Patience</a:t>
            </a:r>
            <a:endParaRPr lang="en-US" b="1" dirty="0" smtClean="0"/>
          </a:p>
        </p:txBody>
      </p:sp>
      <p:sp>
        <p:nvSpPr>
          <p:cNvPr id="38934" name="Rectangle 22"/>
          <p:cNvSpPr>
            <a:spLocks noChangeArrowheads="1"/>
          </p:cNvSpPr>
          <p:nvPr/>
        </p:nvSpPr>
        <p:spPr bwMode="auto">
          <a:xfrm>
            <a:off x="3657600" y="2555875"/>
            <a:ext cx="5410200" cy="4530725"/>
          </a:xfrm>
          <a:prstGeom prst="rect">
            <a:avLst/>
          </a:prstGeom>
          <a:noFill/>
          <a:ln w="9525">
            <a:noFill/>
            <a:miter lim="800000"/>
            <a:headEnd/>
            <a:tailEnd/>
          </a:ln>
        </p:spPr>
        <p:txBody>
          <a:bodyPr anchor="ctr"/>
          <a:lstStyle/>
          <a:p>
            <a:pPr marL="852488" indent="-852488" eaLnBrk="0" hangingPunct="0">
              <a:spcBef>
                <a:spcPct val="20000"/>
              </a:spcBef>
              <a:buClr>
                <a:srgbClr val="FFFFFF"/>
              </a:buClr>
              <a:buSzPct val="90000"/>
              <a:buFont typeface="Wingdings" pitchFamily="2" charset="2"/>
              <a:buAutoNum type="arabicPeriod"/>
            </a:pPr>
            <a:r>
              <a:rPr lang="en-US" sz="5400">
                <a:solidFill>
                  <a:srgbClr val="FFFF00"/>
                </a:solidFill>
                <a:cs typeface="Tajweed" pitchFamily="2" charset="-78"/>
              </a:rPr>
              <a:t>to obey</a:t>
            </a:r>
          </a:p>
          <a:p>
            <a:pPr marL="852488" indent="-852488" eaLnBrk="0" hangingPunct="0">
              <a:spcBef>
                <a:spcPct val="20000"/>
              </a:spcBef>
              <a:buClr>
                <a:srgbClr val="FFFFFF"/>
              </a:buClr>
              <a:buSzPct val="90000"/>
              <a:buFont typeface="Wingdings" pitchFamily="2" charset="2"/>
              <a:buAutoNum type="arabicPeriod"/>
            </a:pPr>
            <a:r>
              <a:rPr lang="en-US" sz="5400">
                <a:solidFill>
                  <a:srgbClr val="FFFF00"/>
                </a:solidFill>
                <a:cs typeface="Tajweed" pitchFamily="2" charset="-78"/>
              </a:rPr>
              <a:t>to avoid sins</a:t>
            </a:r>
          </a:p>
          <a:p>
            <a:pPr marL="852488" indent="-852488" eaLnBrk="0" hangingPunct="0">
              <a:spcBef>
                <a:spcPct val="20000"/>
              </a:spcBef>
              <a:buClr>
                <a:srgbClr val="FFFFFF"/>
              </a:buClr>
              <a:buSzPct val="90000"/>
              <a:buFont typeface="Wingdings" pitchFamily="2" charset="2"/>
              <a:buAutoNum type="arabicPeriod"/>
            </a:pPr>
            <a:r>
              <a:rPr lang="en-US" sz="5400">
                <a:solidFill>
                  <a:srgbClr val="FFFF00"/>
                </a:solidFill>
                <a:cs typeface="Tajweed" pitchFamily="2" charset="-78"/>
              </a:rPr>
              <a:t>to face difficulties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38679" name="Group 23"/>
          <p:cNvGraphicFramePr>
            <a:graphicFrameLocks noGrp="1"/>
          </p:cNvGraphicFramePr>
          <p:nvPr/>
        </p:nvGraphicFramePr>
        <p:xfrm>
          <a:off x="152400" y="609600"/>
          <a:ext cx="8763000" cy="2240280"/>
        </p:xfrm>
        <a:graphic>
          <a:graphicData uri="http://schemas.openxmlformats.org/drawingml/2006/table">
            <a:tbl>
              <a:tblPr rtl="1"/>
              <a:tblGrid>
                <a:gridCol w="2286000"/>
                <a:gridCol w="1981200"/>
                <a:gridCol w="2286000"/>
                <a:gridCol w="22098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بِالْحَقِّ</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بِالصَّبْرِ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(3)</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609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truth,</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patience.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9956" name="Rectangle 20"/>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39957" name="Rectangle 21"/>
          <p:cNvSpPr>
            <a:spLocks noGrp="1" noChangeArrowheads="1"/>
          </p:cNvSpPr>
          <p:nvPr>
            <p:ph type="body" idx="4294967295"/>
          </p:nvPr>
        </p:nvSpPr>
        <p:spPr>
          <a:xfrm>
            <a:off x="228600" y="3352800"/>
            <a:ext cx="8229600" cy="2778125"/>
          </a:xfrm>
          <a:noFill/>
        </p:spPr>
        <p:txBody>
          <a:bodyPr/>
          <a:lstStyle/>
          <a:p>
            <a:pPr algn="l" rtl="0"/>
            <a:r>
              <a:rPr lang="en-US" smtClean="0"/>
              <a:t>Just faith and actions are not enough.  One has to convey the message to others and help others face it with Sabr.  </a:t>
            </a:r>
          </a:p>
        </p:txBody>
      </p:sp>
      <p:pic>
        <p:nvPicPr>
          <p:cNvPr id="39958" name="Picture 22"/>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826371" name="Group 3"/>
          <p:cNvGraphicFramePr>
            <a:graphicFrameLocks noGrp="1"/>
          </p:cNvGraphicFramePr>
          <p:nvPr/>
        </p:nvGraphicFramePr>
        <p:xfrm>
          <a:off x="76200" y="1447800"/>
          <a:ext cx="8915400" cy="2424113"/>
        </p:xfrm>
        <a:graphic>
          <a:graphicData uri="http://schemas.openxmlformats.org/drawingml/2006/table">
            <a:tbl>
              <a:tblPr rtl="1"/>
              <a:tblGrid>
                <a:gridCol w="5257800"/>
                <a:gridCol w="36576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بِالْحَقِّ</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40974" name="Rectangle 31"/>
          <p:cNvSpPr>
            <a:spLocks noChangeArrowheads="1"/>
          </p:cNvSpPr>
          <p:nvPr/>
        </p:nvSpPr>
        <p:spPr bwMode="auto">
          <a:xfrm>
            <a:off x="457200" y="506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Practice with prayer, imagination and feelings</a:t>
            </a:r>
          </a:p>
        </p:txBody>
      </p:sp>
      <p:graphicFrame>
        <p:nvGraphicFramePr>
          <p:cNvPr id="6" name="Table 5"/>
          <p:cNvGraphicFramePr>
            <a:graphicFrameLocks noGrp="1"/>
          </p:cNvGraphicFramePr>
          <p:nvPr/>
        </p:nvGraphicFramePr>
        <p:xfrm>
          <a:off x="0" y="4191000"/>
          <a:ext cx="8991600" cy="2424113"/>
        </p:xfrm>
        <a:graphic>
          <a:graphicData uri="http://schemas.openxmlformats.org/drawingml/2006/table">
            <a:tbl>
              <a:tblPr rtl="1"/>
              <a:tblGrid>
                <a:gridCol w="5143500"/>
                <a:gridCol w="38481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وَتَوَاصَوْا</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بِالصَّبْرِ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(3)</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7" name="Rectangle 6"/>
          <p:cNvSpPr>
            <a:spLocks noChangeArrowheads="1"/>
          </p:cNvSpPr>
          <p:nvPr/>
        </p:nvSpPr>
        <p:spPr bwMode="auto">
          <a:xfrm>
            <a:off x="4273412" y="5739825"/>
            <a:ext cx="4413388" cy="584775"/>
          </a:xfrm>
          <a:prstGeom prst="rect">
            <a:avLst/>
          </a:prstGeom>
          <a:noFill/>
          <a:ln w="9525">
            <a:noFill/>
            <a:miter lim="800000"/>
            <a:headEnd/>
            <a:tailEnd/>
          </a:ln>
        </p:spPr>
        <p:txBody>
          <a:bodyPr wrap="none">
            <a:spAutoFit/>
          </a:bodyPr>
          <a:lstStyle/>
          <a:p>
            <a:pPr lvl="0" algn="ctr" rtl="1" eaLnBrk="0" hangingPunct="0">
              <a:spcBef>
                <a:spcPct val="0"/>
              </a:spcBef>
            </a:pPr>
            <a:r>
              <a:rPr lang="en-US" sz="3200" b="0" dirty="0" smtClean="0">
                <a:solidFill>
                  <a:srgbClr val="FFFFFF"/>
                </a:solidFill>
                <a:ea typeface="Times New Roman" pitchFamily="18" charset="0"/>
                <a:cs typeface="Tahoma" pitchFamily="34" charset="0"/>
              </a:rPr>
              <a:t>and advised each other</a:t>
            </a:r>
          </a:p>
        </p:txBody>
      </p:sp>
      <p:sp>
        <p:nvSpPr>
          <p:cNvPr id="8" name="Rectangle 7"/>
          <p:cNvSpPr>
            <a:spLocks noChangeArrowheads="1"/>
          </p:cNvSpPr>
          <p:nvPr/>
        </p:nvSpPr>
        <p:spPr bwMode="auto">
          <a:xfrm>
            <a:off x="4191000" y="3072825"/>
            <a:ext cx="4413388" cy="584775"/>
          </a:xfrm>
          <a:prstGeom prst="rect">
            <a:avLst/>
          </a:prstGeom>
          <a:noFill/>
          <a:ln w="9525">
            <a:noFill/>
            <a:miter lim="800000"/>
            <a:headEnd/>
            <a:tailEnd/>
          </a:ln>
        </p:spPr>
        <p:txBody>
          <a:bodyPr wrap="none">
            <a:spAutoFit/>
          </a:bodyPr>
          <a:lstStyle/>
          <a:p>
            <a:pPr lvl="0" algn="ctr" eaLnBrk="0" hangingPunct="0">
              <a:spcBef>
                <a:spcPct val="0"/>
              </a:spcBef>
            </a:pPr>
            <a:r>
              <a:rPr lang="en-US" sz="3200" b="0" dirty="0" smtClean="0">
                <a:solidFill>
                  <a:srgbClr val="FFFFFF"/>
                </a:solidFill>
                <a:ea typeface="Times New Roman" pitchFamily="18" charset="0"/>
                <a:cs typeface="Tahoma" pitchFamily="34" charset="0"/>
              </a:rPr>
              <a:t>and advised each other</a:t>
            </a:r>
          </a:p>
        </p:txBody>
      </p:sp>
      <p:sp>
        <p:nvSpPr>
          <p:cNvPr id="9" name="Rectangle 8"/>
          <p:cNvSpPr>
            <a:spLocks noChangeArrowheads="1"/>
          </p:cNvSpPr>
          <p:nvPr/>
        </p:nvSpPr>
        <p:spPr bwMode="auto">
          <a:xfrm>
            <a:off x="552147" y="5801380"/>
            <a:ext cx="2953053" cy="523220"/>
          </a:xfrm>
          <a:prstGeom prst="rect">
            <a:avLst/>
          </a:prstGeom>
          <a:noFill/>
          <a:ln w="9525">
            <a:noFill/>
            <a:miter lim="800000"/>
            <a:headEnd/>
            <a:tailEnd/>
          </a:ln>
        </p:spPr>
        <p:txBody>
          <a:bodyPr wrap="none">
            <a:spAutoFit/>
          </a:bodyPr>
          <a:lstStyle/>
          <a:p>
            <a:pPr lvl="0" algn="ctr" rtl="1" eaLnBrk="0" hangingPunct="0">
              <a:spcBef>
                <a:spcPct val="0"/>
              </a:spcBef>
            </a:pPr>
            <a:r>
              <a:rPr lang="en-US" sz="2800" b="0" dirty="0" smtClean="0">
                <a:solidFill>
                  <a:srgbClr val="FFFFFF"/>
                </a:solidFill>
                <a:ea typeface="Times New Roman" pitchFamily="18" charset="0"/>
                <a:cs typeface="Tahoma" pitchFamily="34" charset="0"/>
              </a:rPr>
              <a:t>to [the] patience.</a:t>
            </a:r>
          </a:p>
        </p:txBody>
      </p:sp>
      <p:sp>
        <p:nvSpPr>
          <p:cNvPr id="10" name="Rectangle 9"/>
          <p:cNvSpPr>
            <a:spLocks noChangeArrowheads="1"/>
          </p:cNvSpPr>
          <p:nvPr/>
        </p:nvSpPr>
        <p:spPr bwMode="auto">
          <a:xfrm>
            <a:off x="685800" y="2971800"/>
            <a:ext cx="2662909" cy="646331"/>
          </a:xfrm>
          <a:prstGeom prst="rect">
            <a:avLst/>
          </a:prstGeom>
          <a:noFill/>
          <a:ln w="9525">
            <a:noFill/>
            <a:miter lim="800000"/>
            <a:headEnd/>
            <a:tailEnd/>
          </a:ln>
        </p:spPr>
        <p:txBody>
          <a:bodyPr wrap="none">
            <a:spAutoFit/>
          </a:bodyPr>
          <a:lstStyle/>
          <a:p>
            <a:pPr lvl="0" algn="ctr" rtl="1" eaLnBrk="0" hangingPunct="0">
              <a:spcBef>
                <a:spcPct val="0"/>
              </a:spcBef>
            </a:pPr>
            <a:r>
              <a:rPr lang="en-US" sz="3600" b="0" dirty="0" smtClean="0">
                <a:solidFill>
                  <a:srgbClr val="FFFFFF"/>
                </a:solidFill>
                <a:ea typeface="Times New Roman" pitchFamily="18" charset="0"/>
                <a:cs typeface="Tahoma" pitchFamily="34" charset="0"/>
              </a:rPr>
              <a:t>to the truth,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7"/>
                                        </p:tgtEl>
                                      </p:cBhvr>
                                      <p:by x="120000" y="120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8"/>
                                        </p:tgtEl>
                                      </p:cBhvr>
                                      <p:by x="120000" y="120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9"/>
                                        </p:tgtEl>
                                      </p:cBhvr>
                                      <p:by x="120000" y="120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0"/>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0706" name="Group 2"/>
          <p:cNvGraphicFramePr>
            <a:graphicFrameLocks noGrp="1"/>
          </p:cNvGraphicFramePr>
          <p:nvPr/>
        </p:nvGraphicFramePr>
        <p:xfrm>
          <a:off x="234950" y="2105025"/>
          <a:ext cx="8666163" cy="3154680"/>
        </p:xfrm>
        <a:graphic>
          <a:graphicData uri="http://schemas.openxmlformats.org/drawingml/2006/table">
            <a:tbl>
              <a:tblPr/>
              <a:tblGrid>
                <a:gridCol w="6089650"/>
                <a:gridCol w="1752600"/>
                <a:gridCol w="823913"/>
              </a:tblGrid>
              <a:tr h="5048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00"/>
                          </a:solidFill>
                          <a:effectLst/>
                          <a:latin typeface="Tahoma" pitchFamily="34" charset="0"/>
                          <a:cs typeface="Tajweed" pitchFamily="2" charset="-78"/>
                        </a:rPr>
                        <a:t>إِنَّ الْإِنسَانَ لَفِي خُسْرٍ </a:t>
                      </a: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00"/>
                          </a:solidFill>
                          <a:effectLst/>
                          <a:latin typeface="Tahoma" pitchFamily="34" charset="0"/>
                          <a:cs typeface="Tajweed" pitchFamily="2" charset="-78"/>
                        </a:rPr>
                        <a:t> خُسْر </a:t>
                      </a:r>
                      <a:endParaRPr kumimoji="0" lang="ar-SA" sz="6000" b="1" i="0" u="none" strike="noStrike" cap="none" normalizeH="0" baseline="0" smtClean="0">
                        <a:ln>
                          <a:noFill/>
                        </a:ln>
                        <a:solidFill>
                          <a:srgbClr val="FFFF00"/>
                        </a:solidFill>
                        <a:effectLst/>
                        <a:latin typeface="Tahoma" pitchFamily="34" charset="0"/>
                        <a:cs typeface="Tajweed" pitchFamily="2" charset="-78"/>
                      </a:endParaRP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5400" b="1" i="0" u="none" strike="noStrike" cap="none" normalizeH="0" baseline="0" smtClean="0">
                          <a:ln>
                            <a:noFill/>
                          </a:ln>
                          <a:solidFill>
                            <a:srgbClr val="CCFF99"/>
                          </a:solidFill>
                          <a:effectLst/>
                          <a:latin typeface="Tahoma" pitchFamily="34" charset="0"/>
                          <a:cs typeface="Tajweed" pitchFamily="2" charset="-78"/>
                        </a:rPr>
                        <a:t>51</a:t>
                      </a: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r>
              <a:tr h="6524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00"/>
                          </a:solidFill>
                          <a:effectLst/>
                          <a:latin typeface="Tahoma" pitchFamily="34" charset="0"/>
                          <a:cs typeface="Tajweed" pitchFamily="2" charset="-78"/>
                        </a:rPr>
                        <a:t>إِلاَّ الَّذِينَ ا</a:t>
                      </a:r>
                      <a:r>
                        <a:rPr kumimoji="0" lang="ur-PK" sz="4800" b="1" i="0" u="none" strike="noStrike" cap="none" normalizeH="0" baseline="0" smtClean="0">
                          <a:ln>
                            <a:noFill/>
                          </a:ln>
                          <a:solidFill>
                            <a:srgbClr val="FFFF00"/>
                          </a:solidFill>
                          <a:effectLst/>
                          <a:latin typeface="Tahoma" pitchFamily="34" charset="0"/>
                          <a:cs typeface="Tajweed" pitchFamily="2" charset="-78"/>
                        </a:rPr>
                        <a:t> ٰ</a:t>
                      </a:r>
                      <a:r>
                        <a:rPr kumimoji="0" lang="ar-SA" sz="4800" b="1" i="0" u="none" strike="noStrike" cap="none" normalizeH="0" baseline="0" smtClean="0">
                          <a:ln>
                            <a:noFill/>
                          </a:ln>
                          <a:solidFill>
                            <a:srgbClr val="FFFF00"/>
                          </a:solidFill>
                          <a:effectLst/>
                          <a:latin typeface="Tahoma" pitchFamily="34" charset="0"/>
                          <a:cs typeface="Tajweed" pitchFamily="2" charset="-78"/>
                        </a:rPr>
                        <a:t>مَنُوا وَعَمِلُوا الصَّالِحَاتِ </a:t>
                      </a: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00"/>
                          </a:solidFill>
                          <a:effectLst/>
                          <a:latin typeface="Tahoma" pitchFamily="34" charset="0"/>
                          <a:cs typeface="Tajweed" pitchFamily="2" charset="-78"/>
                        </a:rPr>
                        <a:t>صَالِحَات</a:t>
                      </a: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5400" b="1" i="0" u="none" strike="noStrike" cap="none" normalizeH="0" baseline="0" smtClean="0">
                          <a:ln>
                            <a:noFill/>
                          </a:ln>
                          <a:solidFill>
                            <a:srgbClr val="CCFF99"/>
                          </a:solidFill>
                          <a:effectLst/>
                          <a:latin typeface="Tahoma" pitchFamily="34" charset="0"/>
                          <a:cs typeface="Tajweed" pitchFamily="2" charset="-78"/>
                        </a:rPr>
                        <a:t>131</a:t>
                      </a: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r>
              <a:tr h="10223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00"/>
                          </a:solidFill>
                          <a:effectLst/>
                          <a:latin typeface="Tahoma" pitchFamily="34" charset="0"/>
                          <a:cs typeface="Tajweed" pitchFamily="2" charset="-78"/>
                        </a:rPr>
                        <a:t>وَتَوَاصَوْا بِالْحَقِّ </a:t>
                      </a: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800" b="1" i="0" u="none" strike="noStrike" cap="none" normalizeH="0" baseline="0" smtClean="0">
                          <a:ln>
                            <a:noFill/>
                          </a:ln>
                          <a:solidFill>
                            <a:srgbClr val="FFFF00"/>
                          </a:solidFill>
                          <a:effectLst/>
                          <a:latin typeface="Tahoma" pitchFamily="34" charset="0"/>
                          <a:cs typeface="Tajweed" pitchFamily="2" charset="-78"/>
                        </a:rPr>
                        <a:t>الحَقّ</a:t>
                      </a: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5400" b="1" i="0" u="none" strike="noStrike" cap="none" normalizeH="0" baseline="0" smtClean="0">
                          <a:ln>
                            <a:noFill/>
                          </a:ln>
                          <a:solidFill>
                            <a:srgbClr val="CCFF99"/>
                          </a:solidFill>
                          <a:effectLst/>
                          <a:latin typeface="Tahoma" pitchFamily="34" charset="0"/>
                          <a:cs typeface="Tajweed" pitchFamily="2" charset="-78"/>
                        </a:rPr>
                        <a:t>247</a:t>
                      </a:r>
                    </a:p>
                  </a:txBody>
                  <a:tcPr marT="137160" marB="9144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solidFill>
                      <a:srgbClr val="000054"/>
                    </a:solidFill>
                  </a:tcPr>
                </a:tc>
              </a:tr>
            </a:tbl>
          </a:graphicData>
        </a:graphic>
      </p:graphicFrame>
      <p:sp>
        <p:nvSpPr>
          <p:cNvPr id="42004" name="Rectangle 20"/>
          <p:cNvSpPr>
            <a:spLocks noGrp="1" noChangeArrowheads="1"/>
          </p:cNvSpPr>
          <p:nvPr>
            <p:ph type="title" idx="4294967295"/>
          </p:nvPr>
        </p:nvSpPr>
        <p:spPr/>
        <p:txBody>
          <a:bodyPr/>
          <a:lstStyle/>
          <a:p>
            <a:r>
              <a:rPr lang="en-US" smtClean="0"/>
              <a:t>Frequently Occurring Words (FOW)</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subTitle" idx="4294967295"/>
          </p:nvPr>
        </p:nvSpPr>
        <p:spPr>
          <a:xfrm>
            <a:off x="1371600" y="2895600"/>
            <a:ext cx="6400800" cy="1752600"/>
          </a:xfrm>
        </p:spPr>
        <p:txBody>
          <a:bodyPr/>
          <a:lstStyle/>
          <a:p>
            <a:pPr marL="0" indent="0" algn="ctr">
              <a:buFont typeface="Wingdings" pitchFamily="2" charset="2"/>
              <a:buNone/>
            </a:pPr>
            <a:r>
              <a:rPr lang="en-US" sz="5400" dirty="0" smtClean="0">
                <a:cs typeface="Tahoma" pitchFamily="34" charset="0"/>
              </a:rPr>
              <a:t>Now Listen to all the verses!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57200" y="-152400"/>
            <a:ext cx="8229600" cy="1143000"/>
          </a:xfrm>
        </p:spPr>
        <p:txBody>
          <a:bodyPr/>
          <a:lstStyle/>
          <a:p>
            <a:r>
              <a:rPr lang="en-US" smtClean="0"/>
              <a:t>Introduction</a:t>
            </a:r>
          </a:p>
        </p:txBody>
      </p:sp>
      <p:sp>
        <p:nvSpPr>
          <p:cNvPr id="7171" name="Rectangle 3"/>
          <p:cNvSpPr>
            <a:spLocks noGrp="1" noChangeArrowheads="1"/>
          </p:cNvSpPr>
          <p:nvPr>
            <p:ph type="body" idx="4294967295"/>
          </p:nvPr>
        </p:nvSpPr>
        <p:spPr>
          <a:xfrm>
            <a:off x="762000" y="1143000"/>
            <a:ext cx="8077200" cy="5410200"/>
          </a:xfrm>
        </p:spPr>
        <p:txBody>
          <a:bodyPr/>
          <a:lstStyle/>
          <a:p>
            <a:pPr marL="0" indent="0" algn="l" rtl="0">
              <a:lnSpc>
                <a:spcPct val="90000"/>
              </a:lnSpc>
              <a:buFont typeface="Wingdings" pitchFamily="2" charset="2"/>
              <a:buNone/>
            </a:pPr>
            <a:r>
              <a:rPr lang="en-US" dirty="0" smtClean="0"/>
              <a:t>A concise but comprehensive </a:t>
            </a:r>
            <a:r>
              <a:rPr lang="en-US" dirty="0" err="1" smtClean="0"/>
              <a:t>Surah</a:t>
            </a:r>
            <a:endParaRPr lang="en-US" dirty="0" smtClean="0"/>
          </a:p>
          <a:p>
            <a:pPr marL="0" indent="0" algn="l" rtl="0">
              <a:lnSpc>
                <a:spcPct val="90000"/>
              </a:lnSpc>
              <a:buFont typeface="Wingdings" pitchFamily="2" charset="2"/>
              <a:buNone/>
            </a:pPr>
            <a:r>
              <a:rPr lang="en-US" dirty="0" smtClean="0"/>
              <a:t>A complete way of life, according to Islam.</a:t>
            </a:r>
          </a:p>
          <a:p>
            <a:pPr marL="0" indent="0" algn="l" rtl="0">
              <a:lnSpc>
                <a:spcPct val="90000"/>
              </a:lnSpc>
              <a:buFont typeface="Wingdings" pitchFamily="2" charset="2"/>
              <a:buNone/>
            </a:pPr>
            <a:endParaRPr lang="en-US" dirty="0" smtClean="0"/>
          </a:p>
          <a:p>
            <a:pPr marL="0" indent="0" algn="l" rtl="0">
              <a:lnSpc>
                <a:spcPct val="90000"/>
              </a:lnSpc>
              <a:buFont typeface="Wingdings" pitchFamily="2" charset="2"/>
              <a:buNone/>
            </a:pPr>
            <a:r>
              <a:rPr lang="en-US" dirty="0" smtClean="0"/>
              <a:t>4 Qualities:</a:t>
            </a:r>
          </a:p>
          <a:p>
            <a:pPr marL="0" indent="0" algn="l" rtl="0">
              <a:lnSpc>
                <a:spcPct val="90000"/>
              </a:lnSpc>
            </a:pPr>
            <a:r>
              <a:rPr lang="en-US" dirty="0" smtClean="0"/>
              <a:t>Two of them for personal betterment:</a:t>
            </a:r>
          </a:p>
          <a:p>
            <a:pPr marL="1227138" lvl="1" indent="-533400" algn="l" rtl="0">
              <a:lnSpc>
                <a:spcPct val="90000"/>
              </a:lnSpc>
              <a:buFont typeface="Wingdings" pitchFamily="2" charset="2"/>
              <a:buAutoNum type="arabicPeriod"/>
            </a:pPr>
            <a:r>
              <a:rPr lang="en-US" dirty="0" smtClean="0"/>
              <a:t>Faith </a:t>
            </a:r>
          </a:p>
          <a:p>
            <a:pPr marL="1227138" lvl="1" indent="-533400" algn="l" rtl="0">
              <a:lnSpc>
                <a:spcPct val="90000"/>
              </a:lnSpc>
              <a:buFont typeface="Wingdings" pitchFamily="2" charset="2"/>
              <a:buAutoNum type="arabicPeriod"/>
            </a:pPr>
            <a:r>
              <a:rPr lang="en-US" dirty="0" smtClean="0"/>
              <a:t>Righteous deeds</a:t>
            </a:r>
          </a:p>
          <a:p>
            <a:pPr marL="0" indent="0" algn="l" rtl="0">
              <a:lnSpc>
                <a:spcPct val="90000"/>
              </a:lnSpc>
            </a:pPr>
            <a:r>
              <a:rPr lang="en-US" dirty="0" smtClean="0"/>
              <a:t>Two of them for the social betterment:</a:t>
            </a:r>
          </a:p>
          <a:p>
            <a:pPr marL="1227138" lvl="1" indent="-533400" algn="l" rtl="0">
              <a:lnSpc>
                <a:spcPct val="90000"/>
              </a:lnSpc>
              <a:buFont typeface="Wingdings" pitchFamily="2" charset="2"/>
              <a:buAutoNum type="arabicPeriod" startAt="3"/>
            </a:pPr>
            <a:r>
              <a:rPr lang="en-US" dirty="0" smtClean="0"/>
              <a:t>Advising each other for truth</a:t>
            </a:r>
          </a:p>
          <a:p>
            <a:pPr marL="1227138" lvl="1" indent="-533400" algn="l" rtl="0">
              <a:lnSpc>
                <a:spcPct val="90000"/>
              </a:lnSpc>
              <a:buFont typeface="Wingdings" pitchFamily="2" charset="2"/>
              <a:buAutoNum type="arabicPeriod" startAt="3"/>
            </a:pPr>
            <a:r>
              <a:rPr lang="en-US" dirty="0" smtClean="0"/>
              <a:t>Advising each other for patience</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57200" y="304800"/>
            <a:ext cx="8229600" cy="914400"/>
          </a:xfrm>
        </p:spPr>
        <p:txBody>
          <a:bodyPr/>
          <a:lstStyle/>
          <a:p>
            <a:r>
              <a:rPr lang="ur-PK" sz="4800" smtClean="0"/>
              <a:t>سُورَۃُ الْعَصْر</a:t>
            </a:r>
            <a:endParaRPr lang="en-US" sz="4800" smtClean="0"/>
          </a:p>
        </p:txBody>
      </p:sp>
      <p:sp>
        <p:nvSpPr>
          <p:cNvPr id="44035" name="Rectangle 3"/>
          <p:cNvSpPr>
            <a:spLocks noChangeArrowheads="1"/>
          </p:cNvSpPr>
          <p:nvPr/>
        </p:nvSpPr>
        <p:spPr bwMode="auto">
          <a:xfrm>
            <a:off x="5638800" y="2133600"/>
            <a:ext cx="635000" cy="304800"/>
          </a:xfrm>
          <a:prstGeom prst="rect">
            <a:avLst/>
          </a:prstGeom>
          <a:noFill/>
          <a:ln w="9525" algn="ctr">
            <a:noFill/>
            <a:miter lim="800000"/>
            <a:headEnd/>
            <a:tailEnd/>
          </a:ln>
        </p:spPr>
        <p:txBody>
          <a:bodyPr wrap="none">
            <a:spAutoFit/>
          </a:bodyPr>
          <a:lstStyle/>
          <a:p>
            <a:r>
              <a:rPr lang="en-US" sz="1400">
                <a:solidFill>
                  <a:srgbClr val="FFFF00"/>
                </a:solidFill>
                <a:cs typeface="Arial" charset="0"/>
              </a:rPr>
              <a:t>1532</a:t>
            </a:r>
          </a:p>
        </p:txBody>
      </p:sp>
      <p:sp>
        <p:nvSpPr>
          <p:cNvPr id="44036" name="Rectangle 4"/>
          <p:cNvSpPr>
            <a:spLocks noChangeArrowheads="1"/>
          </p:cNvSpPr>
          <p:nvPr/>
        </p:nvSpPr>
        <p:spPr bwMode="auto">
          <a:xfrm>
            <a:off x="3933825" y="2133600"/>
            <a:ext cx="409575" cy="304800"/>
          </a:xfrm>
          <a:prstGeom prst="rect">
            <a:avLst/>
          </a:prstGeom>
          <a:noFill/>
          <a:ln w="9525" algn="ctr">
            <a:noFill/>
            <a:miter lim="800000"/>
            <a:headEnd/>
            <a:tailEnd/>
          </a:ln>
        </p:spPr>
        <p:txBody>
          <a:bodyPr wrap="none">
            <a:spAutoFit/>
          </a:bodyPr>
          <a:lstStyle/>
          <a:p>
            <a:r>
              <a:rPr lang="en-US" sz="1400">
                <a:solidFill>
                  <a:srgbClr val="FFFF00"/>
                </a:solidFill>
                <a:cs typeface="Arial" charset="0"/>
              </a:rPr>
              <a:t>65</a:t>
            </a:r>
          </a:p>
        </p:txBody>
      </p:sp>
      <p:sp>
        <p:nvSpPr>
          <p:cNvPr id="44037" name="Rectangle 5"/>
          <p:cNvSpPr>
            <a:spLocks noChangeArrowheads="1"/>
          </p:cNvSpPr>
          <p:nvPr/>
        </p:nvSpPr>
        <p:spPr bwMode="auto">
          <a:xfrm>
            <a:off x="1038225" y="2133600"/>
            <a:ext cx="409575" cy="304800"/>
          </a:xfrm>
          <a:prstGeom prst="rect">
            <a:avLst/>
          </a:prstGeom>
          <a:noFill/>
          <a:ln w="9525" algn="ctr">
            <a:noFill/>
            <a:miter lim="800000"/>
            <a:headEnd/>
            <a:tailEnd/>
          </a:ln>
        </p:spPr>
        <p:txBody>
          <a:bodyPr wrap="none">
            <a:spAutoFit/>
          </a:bodyPr>
          <a:lstStyle/>
          <a:p>
            <a:r>
              <a:rPr lang="en-US" sz="1400">
                <a:solidFill>
                  <a:srgbClr val="FFFF00"/>
                </a:solidFill>
                <a:cs typeface="Arial" charset="0"/>
              </a:rPr>
              <a:t>51</a:t>
            </a:r>
          </a:p>
        </p:txBody>
      </p:sp>
      <p:graphicFrame>
        <p:nvGraphicFramePr>
          <p:cNvPr id="844806" name="Group 6"/>
          <p:cNvGraphicFramePr>
            <a:graphicFrameLocks noGrp="1"/>
          </p:cNvGraphicFramePr>
          <p:nvPr/>
        </p:nvGraphicFramePr>
        <p:xfrm>
          <a:off x="152400" y="2463800"/>
          <a:ext cx="8763000" cy="2057400"/>
        </p:xfrm>
        <a:graphic>
          <a:graphicData uri="http://schemas.openxmlformats.org/drawingml/2006/table">
            <a:tbl>
              <a:tblPr rtl="1"/>
              <a:tblGrid>
                <a:gridCol w="2151062"/>
                <a:gridCol w="1547813"/>
                <a:gridCol w="2092325"/>
                <a:gridCol w="2971800"/>
              </a:tblGrid>
              <a:tr h="12192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وَالْعَصْرِ </a:t>
                      </a:r>
                      <a:r>
                        <a:rPr kumimoji="0" lang="ar-SA"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(1)</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cap="flat">
                      <a:noFill/>
                    </a:lnL>
                    <a:lnR w="12700" cap="flat" cmpd="sng" algn="ctr">
                      <a:solidFill>
                        <a:srgbClr val="FFFFFF"/>
                      </a:solidFill>
                      <a:prstDash val="dot"/>
                      <a:round/>
                      <a:headEnd type="none" w="med" len="med"/>
                      <a:tailEnd type="none" w="med" len="med"/>
                    </a:lnR>
                    <a:lnT cap="flat">
                      <a:noFill/>
                    </a:lnT>
                    <a:lnB>
                      <a:noFill/>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إِنَّ</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cap="flat">
                      <a:noFill/>
                    </a:lnT>
                    <a:lnB>
                      <a:noFill/>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الْإِنسَانَ</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cap="flat">
                      <a:noFill/>
                    </a:lnT>
                    <a:lnB>
                      <a:noFill/>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لَفِي خُسْرٍ </a:t>
                      </a:r>
                      <a:r>
                        <a:rPr kumimoji="0" lang="ar-SA"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(2)</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cap="flat">
                      <a:noFill/>
                    </a:lnR>
                    <a:lnT cap="flat">
                      <a:noFill/>
                    </a:lnT>
                    <a:lnB>
                      <a:noFill/>
                    </a:lnB>
                    <a:lnTlToBr>
                      <a:noFill/>
                    </a:lnTlToBr>
                    <a:lnBlToTr>
                      <a:noFill/>
                    </a:lnBlToTr>
                    <a:gradFill>
                      <a:gsLst>
                        <a:gs pos="0">
                          <a:srgbClr val="00CC00"/>
                        </a:gs>
                        <a:gs pos="100000">
                          <a:srgbClr val="003300"/>
                        </a:gs>
                      </a:gsLst>
                      <a:lin ang="5400000" scaled="1"/>
                    </a:gradFill>
                  </a:tcPr>
                </a:tc>
              </a:tr>
              <a:tr h="8382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By the time</a:t>
                      </a:r>
                      <a:endParaRPr kumimoji="0" lang="ur-PK" sz="2600" b="0" i="0" u="none" strike="noStrike" cap="none" normalizeH="0" baseline="0" smtClean="0">
                        <a:ln>
                          <a:noFill/>
                        </a:ln>
                        <a:solidFill>
                          <a:srgbClr val="FFFF00"/>
                        </a:solidFill>
                        <a:effectLst/>
                        <a:latin typeface="Tahoma" pitchFamily="34" charset="0"/>
                        <a:ea typeface="Times New Roman" pitchFamily="18" charset="0"/>
                        <a:cs typeface="Tahoma" pitchFamily="34" charset="0"/>
                      </a:endParaRPr>
                    </a:p>
                  </a:txBody>
                  <a:tcPr anchor="ctr" horzOverflow="overflow">
                    <a:lnL cap="flat">
                      <a:noFill/>
                    </a:lnL>
                    <a:lnR w="12700" cap="flat" cmpd="sng" algn="ctr">
                      <a:solidFill>
                        <a:srgbClr val="FFFFFF"/>
                      </a:solidFill>
                      <a:prstDash val="dot"/>
                      <a:round/>
                      <a:headEnd type="none" w="med" len="med"/>
                      <a:tailEnd type="none" w="med" len="med"/>
                    </a:lnR>
                    <a:lnT>
                      <a:noFill/>
                    </a:lnT>
                    <a:lnB cap="flat">
                      <a:noFill/>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Indeed</a:t>
                      </a:r>
                      <a:endParaRPr kumimoji="0" lang="ur-PK" sz="2600" b="0" i="0" u="none" strike="noStrike" cap="none" normalizeH="0" baseline="0" smtClean="0">
                        <a:ln>
                          <a:noFill/>
                        </a:ln>
                        <a:solidFill>
                          <a:srgbClr val="FFFF00"/>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cap="flat">
                      <a:noFill/>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Mankind</a:t>
                      </a:r>
                      <a:endParaRPr kumimoji="0" lang="ur-PK" sz="2600" b="0" i="0" u="none" strike="noStrike" cap="none" normalizeH="0" baseline="0" smtClean="0">
                        <a:ln>
                          <a:noFill/>
                        </a:ln>
                        <a:solidFill>
                          <a:srgbClr val="FFFF00"/>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cap="flat">
                      <a:noFill/>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surely in loss</a:t>
                      </a:r>
                      <a:endParaRPr kumimoji="0" lang="ur-PK" sz="2600" b="0" i="0" u="none" strike="noStrike" cap="none" normalizeH="0" baseline="0" smtClean="0">
                        <a:ln>
                          <a:noFill/>
                        </a:ln>
                        <a:solidFill>
                          <a:srgbClr val="FFFF00"/>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FFFFFF"/>
                      </a:solidFill>
                      <a:prstDash val="dot"/>
                      <a:round/>
                      <a:headEnd type="none" w="med" len="med"/>
                      <a:tailEnd type="none" w="med" len="med"/>
                    </a:lnL>
                    <a:lnR cap="flat">
                      <a:noFill/>
                    </a:lnR>
                    <a:lnT>
                      <a:noFill/>
                    </a:lnT>
                    <a:lnB cap="flat">
                      <a:noFill/>
                    </a:lnB>
                    <a:lnTlToBr>
                      <a:noFill/>
                    </a:lnTlToBr>
                    <a:lnBlToTr>
                      <a:noFill/>
                    </a:lnBlToTr>
                    <a:solidFill>
                      <a:srgbClr val="003300"/>
                    </a:solidFill>
                  </a:tcPr>
                </a:tc>
              </a:tr>
            </a:tbl>
          </a:graphicData>
        </a:graphic>
      </p:graphicFrame>
      <p:pic>
        <p:nvPicPr>
          <p:cNvPr id="44050" name="Picture 27" descr="Untitled-1"/>
          <p:cNvPicPr>
            <a:picLocks noChangeAspect="1" noChangeArrowheads="1"/>
          </p:cNvPicPr>
          <p:nvPr/>
        </p:nvPicPr>
        <p:blipFill>
          <a:blip r:embed="rId3" cstate="print"/>
          <a:srcRect/>
          <a:stretch>
            <a:fillRect/>
          </a:stretch>
        </p:blipFill>
        <p:spPr bwMode="auto">
          <a:xfrm>
            <a:off x="381000" y="2438400"/>
            <a:ext cx="8482013" cy="25400"/>
          </a:xfrm>
          <a:prstGeom prst="rect">
            <a:avLst/>
          </a:prstGeom>
          <a:noFill/>
          <a:ln w="9525">
            <a:noFill/>
            <a:miter lim="800000"/>
            <a:headEnd/>
            <a:tailEnd/>
          </a:ln>
        </p:spPr>
      </p:pic>
      <p:pic>
        <p:nvPicPr>
          <p:cNvPr id="44051" name="Picture 28" descr="Untitled-1"/>
          <p:cNvPicPr>
            <a:picLocks noChangeAspect="1" noChangeArrowheads="1"/>
          </p:cNvPicPr>
          <p:nvPr/>
        </p:nvPicPr>
        <p:blipFill>
          <a:blip r:embed="rId3" cstate="print"/>
          <a:srcRect/>
          <a:stretch>
            <a:fillRect/>
          </a:stretch>
        </p:blipFill>
        <p:spPr bwMode="auto">
          <a:xfrm>
            <a:off x="457200" y="4546600"/>
            <a:ext cx="8482013" cy="25400"/>
          </a:xfrm>
          <a:prstGeom prst="rect">
            <a:avLst/>
          </a:prstGeom>
          <a:noFill/>
          <a:ln w="9525">
            <a:noFill/>
            <a:miter lim="800000"/>
            <a:headEnd/>
            <a:tailEnd/>
          </a:ln>
        </p:spPr>
      </p:pic>
      <p:pic>
        <p:nvPicPr>
          <p:cNvPr id="44052" name="Picture 29" descr="Untitled-1"/>
          <p:cNvPicPr>
            <a:picLocks noChangeAspect="1" noChangeArrowheads="1"/>
          </p:cNvPicPr>
          <p:nvPr/>
        </p:nvPicPr>
        <p:blipFill>
          <a:blip r:embed="rId3" cstate="print"/>
          <a:srcRect/>
          <a:stretch>
            <a:fillRect/>
          </a:stretch>
        </p:blipFill>
        <p:spPr bwMode="auto">
          <a:xfrm>
            <a:off x="381000" y="3683000"/>
            <a:ext cx="8482013" cy="25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8153400" y="2133600"/>
            <a:ext cx="522288" cy="304800"/>
          </a:xfrm>
          <a:prstGeom prst="rect">
            <a:avLst/>
          </a:prstGeom>
          <a:noFill/>
          <a:ln w="9525" algn="ctr">
            <a:noFill/>
            <a:miter lim="800000"/>
            <a:headEnd/>
            <a:tailEnd/>
          </a:ln>
        </p:spPr>
        <p:txBody>
          <a:bodyPr wrap="none">
            <a:spAutoFit/>
          </a:bodyPr>
          <a:lstStyle/>
          <a:p>
            <a:r>
              <a:rPr lang="en-US" sz="1400">
                <a:solidFill>
                  <a:srgbClr val="FFFF00"/>
                </a:solidFill>
                <a:cs typeface="Arial" charset="0"/>
              </a:rPr>
              <a:t>666</a:t>
            </a:r>
            <a:endParaRPr lang="en-US" sz="1400" baseline="30000">
              <a:solidFill>
                <a:srgbClr val="FFFF00"/>
              </a:solidFill>
              <a:cs typeface="Arial" charset="0"/>
            </a:endParaRPr>
          </a:p>
        </p:txBody>
      </p:sp>
      <p:sp>
        <p:nvSpPr>
          <p:cNvPr id="45059" name="Rectangle 3"/>
          <p:cNvSpPr>
            <a:spLocks noChangeArrowheads="1"/>
          </p:cNvSpPr>
          <p:nvPr/>
        </p:nvSpPr>
        <p:spPr bwMode="auto">
          <a:xfrm>
            <a:off x="1077913" y="2133600"/>
            <a:ext cx="522287" cy="304800"/>
          </a:xfrm>
          <a:prstGeom prst="rect">
            <a:avLst/>
          </a:prstGeom>
          <a:noFill/>
          <a:ln w="9525" algn="ctr">
            <a:noFill/>
            <a:miter lim="800000"/>
            <a:headEnd/>
            <a:tailEnd/>
          </a:ln>
        </p:spPr>
        <p:txBody>
          <a:bodyPr wrap="none">
            <a:spAutoFit/>
          </a:bodyPr>
          <a:lstStyle/>
          <a:p>
            <a:r>
              <a:rPr lang="en-US" sz="1400">
                <a:solidFill>
                  <a:srgbClr val="FFFF00"/>
                </a:solidFill>
                <a:cs typeface="Arial" charset="0"/>
              </a:rPr>
              <a:t>131</a:t>
            </a:r>
          </a:p>
        </p:txBody>
      </p:sp>
      <p:pic>
        <p:nvPicPr>
          <p:cNvPr id="45060" name="Picture 4" descr="Untitled-2"/>
          <p:cNvPicPr>
            <a:picLocks noChangeAspect="1" noChangeArrowheads="1"/>
          </p:cNvPicPr>
          <p:nvPr/>
        </p:nvPicPr>
        <p:blipFill>
          <a:blip r:embed="rId3" cstate="print"/>
          <a:srcRect/>
          <a:stretch>
            <a:fillRect/>
          </a:stretch>
        </p:blipFill>
        <p:spPr bwMode="auto">
          <a:xfrm>
            <a:off x="495300" y="2413000"/>
            <a:ext cx="8101013" cy="1092200"/>
          </a:xfrm>
          <a:prstGeom prst="rect">
            <a:avLst/>
          </a:prstGeom>
          <a:noFill/>
          <a:ln w="9525">
            <a:noFill/>
            <a:miter lim="800000"/>
            <a:headEnd/>
            <a:tailEnd/>
          </a:ln>
        </p:spPr>
      </p:pic>
      <p:graphicFrame>
        <p:nvGraphicFramePr>
          <p:cNvPr id="846853" name="Group 5"/>
          <p:cNvGraphicFramePr>
            <a:graphicFrameLocks noGrp="1"/>
          </p:cNvGraphicFramePr>
          <p:nvPr/>
        </p:nvGraphicFramePr>
        <p:xfrm>
          <a:off x="76200" y="2413000"/>
          <a:ext cx="8991600" cy="2026920"/>
        </p:xfrm>
        <a:graphic>
          <a:graphicData uri="http://schemas.openxmlformats.org/drawingml/2006/table">
            <a:tbl>
              <a:tblPr rtl="1"/>
              <a:tblGrid>
                <a:gridCol w="1295400"/>
                <a:gridCol w="1828800"/>
                <a:gridCol w="1600200"/>
                <a:gridCol w="1944687"/>
                <a:gridCol w="2322513"/>
              </a:tblGrid>
              <a:tr h="11430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إِلاَّ</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cap="flat">
                      <a:noFill/>
                    </a:lnL>
                    <a:lnR w="12700" cap="flat" cmpd="sng" algn="ctr">
                      <a:solidFill>
                        <a:srgbClr val="FFFFFF"/>
                      </a:solidFill>
                      <a:prstDash val="dot"/>
                      <a:round/>
                      <a:headEnd type="none" w="med" len="med"/>
                      <a:tailEnd type="none" w="med" len="med"/>
                    </a:lnR>
                    <a:lnT cap="flat">
                      <a:noFill/>
                    </a:lnT>
                    <a:lnB>
                      <a:noFill/>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الَّذِينَ</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cap="flat">
                      <a:noFill/>
                    </a:lnT>
                    <a:lnB>
                      <a:noFill/>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ا ٰمَنُوا</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cap="flat">
                      <a:noFill/>
                    </a:lnT>
                    <a:lnB>
                      <a:noFill/>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وَعَمِلُوا</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cap="flat">
                      <a:noFill/>
                    </a:lnT>
                    <a:lnB>
                      <a:noFill/>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الصَّالِحَاتِ</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cap="flat">
                      <a:noFill/>
                    </a:lnR>
                    <a:lnT cap="flat">
                      <a:noFill/>
                    </a:lnT>
                    <a:lnB>
                      <a:noFill/>
                    </a:lnB>
                    <a:lnTlToBr>
                      <a:noFill/>
                    </a:lnTlToBr>
                    <a:lnBlToTr>
                      <a:noFill/>
                    </a:lnBlToTr>
                    <a:gradFill>
                      <a:gsLst>
                        <a:gs pos="0">
                          <a:srgbClr val="00CC00"/>
                        </a:gs>
                        <a:gs pos="100000">
                          <a:srgbClr val="003300"/>
                        </a:gs>
                      </a:gsLst>
                      <a:lin ang="5400000" scaled="1"/>
                    </a:gradFill>
                  </a:tcPr>
                </a:tc>
              </a:tr>
              <a:tr h="838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Except</a:t>
                      </a:r>
                    </a:p>
                  </a:txBody>
                  <a:tcPr anchor="ctr" horzOverflow="overflow">
                    <a:lnL cap="flat">
                      <a:noFill/>
                    </a:lnL>
                    <a:lnR w="12700" cap="flat" cmpd="sng" algn="ctr">
                      <a:solidFill>
                        <a:srgbClr val="FFFFFF"/>
                      </a:solidFill>
                      <a:prstDash val="dot"/>
                      <a:round/>
                      <a:headEnd type="none" w="med" len="med"/>
                      <a:tailEnd type="none" w="med" len="med"/>
                    </a:lnR>
                    <a:lnT>
                      <a:noFill/>
                    </a:lnT>
                    <a:lnB cap="flat">
                      <a:noFill/>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those who</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cap="flat">
                      <a:noFill/>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have believed</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cap="flat">
                      <a:noFill/>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done</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cap="flat">
                      <a:noFill/>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righteous / good deeds</a:t>
                      </a:r>
                    </a:p>
                  </a:txBody>
                  <a:tcPr anchor="ctr" horzOverflow="overflow">
                    <a:lnL w="12700" cap="flat" cmpd="sng" algn="ctr">
                      <a:solidFill>
                        <a:srgbClr val="FFFFFF"/>
                      </a:solidFill>
                      <a:prstDash val="dot"/>
                      <a:round/>
                      <a:headEnd type="none" w="med" len="med"/>
                      <a:tailEnd type="none" w="med" len="med"/>
                    </a:lnL>
                    <a:lnR cap="flat">
                      <a:noFill/>
                    </a:lnR>
                    <a:lnT>
                      <a:noFill/>
                    </a:lnT>
                    <a:lnB cap="flat">
                      <a:noFill/>
                    </a:lnB>
                    <a:lnTlToBr>
                      <a:noFill/>
                    </a:lnTlToBr>
                    <a:lnBlToTr>
                      <a:noFill/>
                    </a:lnBlToTr>
                    <a:solidFill>
                      <a:srgbClr val="003300"/>
                    </a:solidFill>
                  </a:tcPr>
                </a:tc>
              </a:tr>
            </a:tbl>
          </a:graphicData>
        </a:graphic>
      </p:graphicFrame>
      <p:pic>
        <p:nvPicPr>
          <p:cNvPr id="45076" name="Picture 34" descr="Untitled-1"/>
          <p:cNvPicPr>
            <a:picLocks noChangeAspect="1" noChangeArrowheads="1"/>
          </p:cNvPicPr>
          <p:nvPr/>
        </p:nvPicPr>
        <p:blipFill>
          <a:blip r:embed="rId4" cstate="print"/>
          <a:srcRect/>
          <a:stretch>
            <a:fillRect/>
          </a:stretch>
        </p:blipFill>
        <p:spPr bwMode="auto">
          <a:xfrm>
            <a:off x="431800" y="2387600"/>
            <a:ext cx="8482013" cy="25400"/>
          </a:xfrm>
          <a:prstGeom prst="rect">
            <a:avLst/>
          </a:prstGeom>
          <a:noFill/>
          <a:ln w="9525">
            <a:noFill/>
            <a:miter lim="800000"/>
            <a:headEnd/>
            <a:tailEnd/>
          </a:ln>
        </p:spPr>
      </p:pic>
      <p:pic>
        <p:nvPicPr>
          <p:cNvPr id="45077" name="Picture 35" descr="Untitled-1"/>
          <p:cNvPicPr>
            <a:picLocks noChangeAspect="1" noChangeArrowheads="1"/>
          </p:cNvPicPr>
          <p:nvPr/>
        </p:nvPicPr>
        <p:blipFill>
          <a:blip r:embed="rId4" cstate="print"/>
          <a:srcRect/>
          <a:stretch>
            <a:fillRect/>
          </a:stretch>
        </p:blipFill>
        <p:spPr bwMode="auto">
          <a:xfrm>
            <a:off x="304800" y="4394200"/>
            <a:ext cx="8482013" cy="25400"/>
          </a:xfrm>
          <a:prstGeom prst="rect">
            <a:avLst/>
          </a:prstGeom>
          <a:noFill/>
          <a:ln w="9525">
            <a:noFill/>
            <a:miter lim="800000"/>
            <a:headEnd/>
            <a:tailEnd/>
          </a:ln>
        </p:spPr>
      </p:pic>
      <p:pic>
        <p:nvPicPr>
          <p:cNvPr id="45078" name="Picture 36" descr="Untitled-1"/>
          <p:cNvPicPr>
            <a:picLocks noChangeAspect="1" noChangeArrowheads="1"/>
          </p:cNvPicPr>
          <p:nvPr/>
        </p:nvPicPr>
        <p:blipFill>
          <a:blip r:embed="rId4" cstate="print"/>
          <a:srcRect/>
          <a:stretch>
            <a:fillRect/>
          </a:stretch>
        </p:blipFill>
        <p:spPr bwMode="auto">
          <a:xfrm>
            <a:off x="304800" y="3505200"/>
            <a:ext cx="8482013" cy="25400"/>
          </a:xfrm>
          <a:prstGeom prst="rect">
            <a:avLst/>
          </a:prstGeom>
          <a:noFill/>
          <a:ln w="9525">
            <a:noFill/>
            <a:miter lim="800000"/>
            <a:headEnd/>
            <a:tailEnd/>
          </a:ln>
        </p:spPr>
      </p:pic>
      <p:sp>
        <p:nvSpPr>
          <p:cNvPr id="45079" name="Rectangle 37"/>
          <p:cNvSpPr>
            <a:spLocks noChangeArrowheads="1"/>
          </p:cNvSpPr>
          <p:nvPr/>
        </p:nvSpPr>
        <p:spPr bwMode="auto">
          <a:xfrm>
            <a:off x="457200" y="304800"/>
            <a:ext cx="8229600" cy="914400"/>
          </a:xfrm>
          <a:prstGeom prst="rect">
            <a:avLst/>
          </a:prstGeom>
          <a:noFill/>
          <a:ln w="9525">
            <a:noFill/>
            <a:miter lim="800000"/>
            <a:headEnd/>
            <a:tailEnd/>
          </a:ln>
        </p:spPr>
        <p:txBody>
          <a:bodyPr anchor="ctr"/>
          <a:lstStyle/>
          <a:p>
            <a:pPr algn="ctr" rtl="1" eaLnBrk="0" hangingPunct="0">
              <a:spcBef>
                <a:spcPct val="0"/>
              </a:spcBef>
            </a:pPr>
            <a:r>
              <a:rPr lang="ur-PK" b="0">
                <a:cs typeface="Nafees Web Naskh" pitchFamily="2" charset="-78"/>
              </a:rPr>
              <a:t>سُورَۃُ الْعَصْر</a:t>
            </a:r>
            <a:endParaRPr lang="en-US" b="0">
              <a:cs typeface="Nafees Web Naskh" pitchFamily="2" charset="-78"/>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1752600" y="1676400"/>
            <a:ext cx="522288" cy="304800"/>
          </a:xfrm>
          <a:prstGeom prst="rect">
            <a:avLst/>
          </a:prstGeom>
          <a:noFill/>
          <a:ln w="9525" algn="ctr">
            <a:noFill/>
            <a:miter lim="800000"/>
            <a:headEnd/>
            <a:tailEnd/>
          </a:ln>
        </p:spPr>
        <p:txBody>
          <a:bodyPr wrap="none">
            <a:spAutoFit/>
          </a:bodyPr>
          <a:lstStyle/>
          <a:p>
            <a:r>
              <a:rPr lang="en-US" sz="1400">
                <a:solidFill>
                  <a:srgbClr val="FFFF00"/>
                </a:solidFill>
                <a:cs typeface="Arial" charset="0"/>
              </a:rPr>
              <a:t>247</a:t>
            </a:r>
          </a:p>
        </p:txBody>
      </p:sp>
      <p:sp>
        <p:nvSpPr>
          <p:cNvPr id="46083" name="Rectangle 3"/>
          <p:cNvSpPr>
            <a:spLocks noChangeArrowheads="1"/>
          </p:cNvSpPr>
          <p:nvPr/>
        </p:nvSpPr>
        <p:spPr bwMode="auto">
          <a:xfrm>
            <a:off x="1828800" y="4081463"/>
            <a:ext cx="522288" cy="304800"/>
          </a:xfrm>
          <a:prstGeom prst="rect">
            <a:avLst/>
          </a:prstGeom>
          <a:noFill/>
          <a:ln w="9525" algn="ctr">
            <a:noFill/>
            <a:miter lim="800000"/>
            <a:headEnd/>
            <a:tailEnd/>
          </a:ln>
        </p:spPr>
        <p:txBody>
          <a:bodyPr wrap="none">
            <a:spAutoFit/>
          </a:bodyPr>
          <a:lstStyle/>
          <a:p>
            <a:r>
              <a:rPr lang="en-US" sz="1400">
                <a:solidFill>
                  <a:srgbClr val="FFFF00"/>
                </a:solidFill>
                <a:cs typeface="Arial" charset="0"/>
              </a:rPr>
              <a:t>53*</a:t>
            </a:r>
          </a:p>
        </p:txBody>
      </p:sp>
      <p:pic>
        <p:nvPicPr>
          <p:cNvPr id="46084" name="Picture 4" descr="Untitled-2"/>
          <p:cNvPicPr>
            <a:picLocks noChangeAspect="1" noChangeArrowheads="1"/>
          </p:cNvPicPr>
          <p:nvPr/>
        </p:nvPicPr>
        <p:blipFill>
          <a:blip r:embed="rId3" cstate="print"/>
          <a:srcRect/>
          <a:stretch>
            <a:fillRect/>
          </a:stretch>
        </p:blipFill>
        <p:spPr bwMode="auto">
          <a:xfrm>
            <a:off x="457200" y="4343400"/>
            <a:ext cx="8101013" cy="1092200"/>
          </a:xfrm>
          <a:prstGeom prst="rect">
            <a:avLst/>
          </a:prstGeom>
          <a:noFill/>
          <a:ln w="9525">
            <a:noFill/>
            <a:miter lim="800000"/>
            <a:headEnd/>
            <a:tailEnd/>
          </a:ln>
        </p:spPr>
      </p:pic>
      <p:graphicFrame>
        <p:nvGraphicFramePr>
          <p:cNvPr id="848901" name="Group 5"/>
          <p:cNvGraphicFramePr>
            <a:graphicFrameLocks noGrp="1"/>
          </p:cNvGraphicFramePr>
          <p:nvPr/>
        </p:nvGraphicFramePr>
        <p:xfrm>
          <a:off x="152400" y="4368800"/>
          <a:ext cx="8763000" cy="1981200"/>
        </p:xfrm>
        <a:graphic>
          <a:graphicData uri="http://schemas.openxmlformats.org/drawingml/2006/table">
            <a:tbl>
              <a:tblPr rtl="1"/>
              <a:tblGrid>
                <a:gridCol w="5211762"/>
                <a:gridCol w="3551238"/>
              </a:tblGrid>
              <a:tr h="107315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وَتَوَاصَوْا</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cap="flat">
                      <a:noFill/>
                    </a:lnL>
                    <a:lnR w="12700" cap="flat" cmpd="sng" algn="ctr">
                      <a:solidFill>
                        <a:srgbClr val="FFFFFF"/>
                      </a:solidFill>
                      <a:prstDash val="dot"/>
                      <a:round/>
                      <a:headEnd type="none" w="med" len="med"/>
                      <a:tailEnd type="none" w="med" len="med"/>
                    </a:lnR>
                    <a:lnT cap="flat">
                      <a:noFill/>
                    </a:lnT>
                    <a:lnB>
                      <a:noFill/>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بِالصَّبْرِ </a:t>
                      </a:r>
                      <a:r>
                        <a:rPr kumimoji="0" lang="ar-SA"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(3)</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cap="flat">
                      <a:noFill/>
                    </a:lnR>
                    <a:lnT cap="flat">
                      <a:noFill/>
                    </a:lnT>
                    <a:lnB>
                      <a:noFill/>
                    </a:lnB>
                    <a:lnTlToBr>
                      <a:noFill/>
                    </a:lnTlToBr>
                    <a:lnBlToTr>
                      <a:noFill/>
                    </a:lnBlToTr>
                    <a:gradFill>
                      <a:gsLst>
                        <a:gs pos="0">
                          <a:srgbClr val="00CC00"/>
                        </a:gs>
                        <a:gs pos="100000">
                          <a:srgbClr val="003300"/>
                        </a:gs>
                      </a:gsLst>
                      <a:lin ang="5400000" scaled="1"/>
                    </a:gradFill>
                  </a:tcPr>
                </a:tc>
              </a:tr>
              <a:tr h="9080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cap="flat">
                      <a:noFill/>
                    </a:lnL>
                    <a:lnR w="12700" cap="flat" cmpd="sng" algn="ctr">
                      <a:solidFill>
                        <a:srgbClr val="FFFFFF"/>
                      </a:solidFill>
                      <a:prstDash val="dot"/>
                      <a:round/>
                      <a:headEnd type="none" w="med" len="med"/>
                      <a:tailEnd type="none" w="med" len="med"/>
                    </a:lnR>
                    <a:lnT>
                      <a:noFill/>
                    </a:lnT>
                    <a:lnB cap="flat">
                      <a:noFill/>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patience.</a:t>
                      </a:r>
                    </a:p>
                  </a:txBody>
                  <a:tcPr anchor="ctr" horzOverflow="overflow">
                    <a:lnL w="12700" cap="flat" cmpd="sng" algn="ctr">
                      <a:solidFill>
                        <a:srgbClr val="FFFFFF"/>
                      </a:solidFill>
                      <a:prstDash val="dot"/>
                      <a:round/>
                      <a:headEnd type="none" w="med" len="med"/>
                      <a:tailEnd type="none" w="med" len="med"/>
                    </a:lnL>
                    <a:lnR cap="flat">
                      <a:noFill/>
                    </a:lnR>
                    <a:lnT>
                      <a:noFill/>
                    </a:lnT>
                    <a:lnB cap="flat">
                      <a:noFill/>
                    </a:lnB>
                    <a:lnTlToBr>
                      <a:noFill/>
                    </a:lnTlToBr>
                    <a:lnBlToTr>
                      <a:noFill/>
                    </a:lnBlToTr>
                    <a:solidFill>
                      <a:srgbClr val="003300"/>
                    </a:solidFill>
                  </a:tcPr>
                </a:tc>
              </a:tr>
            </a:tbl>
          </a:graphicData>
        </a:graphic>
      </p:graphicFrame>
      <p:pic>
        <p:nvPicPr>
          <p:cNvPr id="46091" name="Picture 19" descr="Untitled-2"/>
          <p:cNvPicPr>
            <a:picLocks noChangeAspect="1" noChangeArrowheads="1"/>
          </p:cNvPicPr>
          <p:nvPr/>
        </p:nvPicPr>
        <p:blipFill>
          <a:blip r:embed="rId3" cstate="print"/>
          <a:srcRect/>
          <a:stretch>
            <a:fillRect/>
          </a:stretch>
        </p:blipFill>
        <p:spPr bwMode="auto">
          <a:xfrm>
            <a:off x="495300" y="2006600"/>
            <a:ext cx="8101013" cy="1092200"/>
          </a:xfrm>
          <a:prstGeom prst="rect">
            <a:avLst/>
          </a:prstGeom>
          <a:noFill/>
          <a:ln w="9525">
            <a:noFill/>
            <a:miter lim="800000"/>
            <a:headEnd/>
            <a:tailEnd/>
          </a:ln>
        </p:spPr>
      </p:pic>
      <p:graphicFrame>
        <p:nvGraphicFramePr>
          <p:cNvPr id="848916" name="Group 20"/>
          <p:cNvGraphicFramePr>
            <a:graphicFrameLocks noGrp="1"/>
          </p:cNvGraphicFramePr>
          <p:nvPr/>
        </p:nvGraphicFramePr>
        <p:xfrm>
          <a:off x="152400" y="2005013"/>
          <a:ext cx="8763000" cy="1906588"/>
        </p:xfrm>
        <a:graphic>
          <a:graphicData uri="http://schemas.openxmlformats.org/drawingml/2006/table">
            <a:tbl>
              <a:tblPr rtl="1"/>
              <a:tblGrid>
                <a:gridCol w="5181600"/>
                <a:gridCol w="3581400"/>
              </a:tblGrid>
              <a:tr h="10668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وَتَوَاصَوْا</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cap="flat">
                      <a:noFill/>
                    </a:lnL>
                    <a:lnR w="12700" cap="flat" cmpd="sng" algn="ctr">
                      <a:solidFill>
                        <a:srgbClr val="FFFFFF"/>
                      </a:solidFill>
                      <a:prstDash val="dot"/>
                      <a:round/>
                      <a:headEnd type="none" w="med" len="med"/>
                      <a:tailEnd type="none" w="med" len="med"/>
                    </a:lnR>
                    <a:lnT cap="flat">
                      <a:noFill/>
                    </a:lnT>
                    <a:lnB>
                      <a:noFill/>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بِالْحَقِّ</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cap="flat">
                      <a:noFill/>
                    </a:lnR>
                    <a:lnT cap="flat">
                      <a:noFill/>
                    </a:lnT>
                    <a:lnB>
                      <a:noFill/>
                    </a:lnB>
                    <a:lnTlToBr>
                      <a:noFill/>
                    </a:lnTlToBr>
                    <a:lnBlToTr>
                      <a:noFill/>
                    </a:lnBlToTr>
                    <a:gradFill>
                      <a:gsLst>
                        <a:gs pos="0">
                          <a:srgbClr val="00CC00"/>
                        </a:gs>
                        <a:gs pos="100000">
                          <a:srgbClr val="003300"/>
                        </a:gs>
                      </a:gsLst>
                      <a:lin ang="5400000" scaled="1"/>
                    </a:gradFill>
                  </a:tcPr>
                </a:tc>
              </a:tr>
              <a:tr h="8397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advised each other</a:t>
                      </a:r>
                    </a:p>
                  </a:txBody>
                  <a:tcPr anchor="ctr" horzOverflow="overflow">
                    <a:lnL cap="flat">
                      <a:noFill/>
                    </a:lnL>
                    <a:lnR w="12700" cap="flat" cmpd="sng" algn="ctr">
                      <a:solidFill>
                        <a:srgbClr val="FFFFFF"/>
                      </a:solidFill>
                      <a:prstDash val="dot"/>
                      <a:round/>
                      <a:headEnd type="none" w="med" len="med"/>
                      <a:tailEnd type="none" w="med" len="med"/>
                    </a:lnR>
                    <a:lnT>
                      <a:noFill/>
                    </a:lnT>
                    <a:lnB cap="flat">
                      <a:noFill/>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the truth,</a:t>
                      </a:r>
                    </a:p>
                  </a:txBody>
                  <a:tcPr anchor="ctr" horzOverflow="overflow">
                    <a:lnL w="12700" cap="flat" cmpd="sng" algn="ctr">
                      <a:solidFill>
                        <a:srgbClr val="FFFFFF"/>
                      </a:solidFill>
                      <a:prstDash val="dot"/>
                      <a:round/>
                      <a:headEnd type="none" w="med" len="med"/>
                      <a:tailEnd type="none" w="med" len="med"/>
                    </a:lnL>
                    <a:lnR cap="flat">
                      <a:noFill/>
                    </a:lnR>
                    <a:lnT>
                      <a:noFill/>
                    </a:lnT>
                    <a:lnB cap="flat">
                      <a:noFill/>
                    </a:lnB>
                    <a:lnTlToBr>
                      <a:noFill/>
                    </a:lnTlToBr>
                    <a:lnBlToTr>
                      <a:noFill/>
                    </a:lnBlToTr>
                    <a:solidFill>
                      <a:srgbClr val="003300"/>
                    </a:solidFill>
                  </a:tcPr>
                </a:tc>
              </a:tr>
            </a:tbl>
          </a:graphicData>
        </a:graphic>
      </p:graphicFrame>
      <p:pic>
        <p:nvPicPr>
          <p:cNvPr id="46098" name="Picture 34" descr="Untitled-1"/>
          <p:cNvPicPr>
            <a:picLocks noChangeAspect="1" noChangeArrowheads="1"/>
          </p:cNvPicPr>
          <p:nvPr/>
        </p:nvPicPr>
        <p:blipFill>
          <a:blip r:embed="rId4" cstate="print"/>
          <a:srcRect/>
          <a:stretch>
            <a:fillRect/>
          </a:stretch>
        </p:blipFill>
        <p:spPr bwMode="auto">
          <a:xfrm>
            <a:off x="431800" y="1981200"/>
            <a:ext cx="8482013" cy="25400"/>
          </a:xfrm>
          <a:prstGeom prst="rect">
            <a:avLst/>
          </a:prstGeom>
          <a:noFill/>
          <a:ln w="9525">
            <a:noFill/>
            <a:miter lim="800000"/>
            <a:headEnd/>
            <a:tailEnd/>
          </a:ln>
        </p:spPr>
      </p:pic>
      <p:pic>
        <p:nvPicPr>
          <p:cNvPr id="46099" name="Picture 35" descr="Untitled-1"/>
          <p:cNvPicPr>
            <a:picLocks noChangeAspect="1" noChangeArrowheads="1"/>
          </p:cNvPicPr>
          <p:nvPr/>
        </p:nvPicPr>
        <p:blipFill>
          <a:blip r:embed="rId4" cstate="print"/>
          <a:srcRect/>
          <a:stretch>
            <a:fillRect/>
          </a:stretch>
        </p:blipFill>
        <p:spPr bwMode="auto">
          <a:xfrm>
            <a:off x="357188" y="3886200"/>
            <a:ext cx="8482012" cy="25400"/>
          </a:xfrm>
          <a:prstGeom prst="rect">
            <a:avLst/>
          </a:prstGeom>
          <a:noFill/>
          <a:ln w="9525">
            <a:noFill/>
            <a:miter lim="800000"/>
            <a:headEnd/>
            <a:tailEnd/>
          </a:ln>
        </p:spPr>
      </p:pic>
      <p:pic>
        <p:nvPicPr>
          <p:cNvPr id="46100" name="Picture 36" descr="Untitled-1"/>
          <p:cNvPicPr>
            <a:picLocks noChangeAspect="1" noChangeArrowheads="1"/>
          </p:cNvPicPr>
          <p:nvPr/>
        </p:nvPicPr>
        <p:blipFill>
          <a:blip r:embed="rId4" cstate="print"/>
          <a:srcRect/>
          <a:stretch>
            <a:fillRect/>
          </a:stretch>
        </p:blipFill>
        <p:spPr bwMode="auto">
          <a:xfrm>
            <a:off x="357188" y="3063875"/>
            <a:ext cx="8482012" cy="25400"/>
          </a:xfrm>
          <a:prstGeom prst="rect">
            <a:avLst/>
          </a:prstGeom>
          <a:noFill/>
          <a:ln w="9525">
            <a:noFill/>
            <a:miter lim="800000"/>
            <a:headEnd/>
            <a:tailEnd/>
          </a:ln>
        </p:spPr>
      </p:pic>
      <p:pic>
        <p:nvPicPr>
          <p:cNvPr id="46101" name="Picture 37" descr="Untitled-1"/>
          <p:cNvPicPr>
            <a:picLocks noChangeAspect="1" noChangeArrowheads="1"/>
          </p:cNvPicPr>
          <p:nvPr/>
        </p:nvPicPr>
        <p:blipFill>
          <a:blip r:embed="rId4" cstate="print"/>
          <a:srcRect/>
          <a:stretch>
            <a:fillRect/>
          </a:stretch>
        </p:blipFill>
        <p:spPr bwMode="auto">
          <a:xfrm>
            <a:off x="304800" y="4343400"/>
            <a:ext cx="8482013" cy="25400"/>
          </a:xfrm>
          <a:prstGeom prst="rect">
            <a:avLst/>
          </a:prstGeom>
          <a:noFill/>
          <a:ln w="9525">
            <a:noFill/>
            <a:miter lim="800000"/>
            <a:headEnd/>
            <a:tailEnd/>
          </a:ln>
        </p:spPr>
      </p:pic>
      <p:pic>
        <p:nvPicPr>
          <p:cNvPr id="46102" name="Picture 38" descr="Untitled-1"/>
          <p:cNvPicPr>
            <a:picLocks noChangeAspect="1" noChangeArrowheads="1"/>
          </p:cNvPicPr>
          <p:nvPr/>
        </p:nvPicPr>
        <p:blipFill>
          <a:blip r:embed="rId4" cstate="print"/>
          <a:srcRect/>
          <a:stretch>
            <a:fillRect/>
          </a:stretch>
        </p:blipFill>
        <p:spPr bwMode="auto">
          <a:xfrm>
            <a:off x="304800" y="6324600"/>
            <a:ext cx="8482013" cy="25400"/>
          </a:xfrm>
          <a:prstGeom prst="rect">
            <a:avLst/>
          </a:prstGeom>
          <a:noFill/>
          <a:ln w="9525">
            <a:noFill/>
            <a:miter lim="800000"/>
            <a:headEnd/>
            <a:tailEnd/>
          </a:ln>
        </p:spPr>
      </p:pic>
      <p:pic>
        <p:nvPicPr>
          <p:cNvPr id="46103" name="Picture 39" descr="Untitled-1"/>
          <p:cNvPicPr>
            <a:picLocks noChangeAspect="1" noChangeArrowheads="1"/>
          </p:cNvPicPr>
          <p:nvPr/>
        </p:nvPicPr>
        <p:blipFill>
          <a:blip r:embed="rId4" cstate="print"/>
          <a:srcRect/>
          <a:stretch>
            <a:fillRect/>
          </a:stretch>
        </p:blipFill>
        <p:spPr bwMode="auto">
          <a:xfrm>
            <a:off x="304800" y="5438775"/>
            <a:ext cx="8482013" cy="25400"/>
          </a:xfrm>
          <a:prstGeom prst="rect">
            <a:avLst/>
          </a:prstGeom>
          <a:noFill/>
          <a:ln w="9525">
            <a:noFill/>
            <a:miter lim="800000"/>
            <a:headEnd/>
            <a:tailEnd/>
          </a:ln>
        </p:spPr>
      </p:pic>
      <p:sp>
        <p:nvSpPr>
          <p:cNvPr id="46104" name="Rectangle 40"/>
          <p:cNvSpPr>
            <a:spLocks noChangeArrowheads="1"/>
          </p:cNvSpPr>
          <p:nvPr/>
        </p:nvSpPr>
        <p:spPr bwMode="auto">
          <a:xfrm>
            <a:off x="457200" y="304800"/>
            <a:ext cx="8229600" cy="914400"/>
          </a:xfrm>
          <a:prstGeom prst="rect">
            <a:avLst/>
          </a:prstGeom>
          <a:noFill/>
          <a:ln w="9525">
            <a:noFill/>
            <a:miter lim="800000"/>
            <a:headEnd/>
            <a:tailEnd/>
          </a:ln>
        </p:spPr>
        <p:txBody>
          <a:bodyPr anchor="ctr"/>
          <a:lstStyle/>
          <a:p>
            <a:pPr algn="ctr" rtl="1" eaLnBrk="0" hangingPunct="0">
              <a:spcBef>
                <a:spcPct val="0"/>
              </a:spcBef>
            </a:pPr>
            <a:r>
              <a:rPr lang="ur-PK" b="0">
                <a:cs typeface="Nafees Web Naskh" pitchFamily="2" charset="-78"/>
              </a:rPr>
              <a:t>سُورَۃُ الْعَصْر</a:t>
            </a:r>
            <a:endParaRPr lang="en-US" b="0">
              <a:cs typeface="Nafees Web Naskh" pitchFamily="2" charset="-78"/>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914400" y="277813"/>
            <a:ext cx="8229600" cy="1143000"/>
          </a:xfrm>
        </p:spPr>
        <p:txBody>
          <a:bodyPr/>
          <a:lstStyle/>
          <a:p>
            <a:r>
              <a:rPr lang="en-US" sz="6600" b="1" dirty="0" smtClean="0"/>
              <a:t>TPS-W</a:t>
            </a:r>
          </a:p>
        </p:txBody>
      </p:sp>
      <p:sp>
        <p:nvSpPr>
          <p:cNvPr id="47107" name="TextBox 4"/>
          <p:cNvSpPr txBox="1">
            <a:spLocks noChangeArrowheads="1"/>
          </p:cNvSpPr>
          <p:nvPr/>
        </p:nvSpPr>
        <p:spPr bwMode="auto">
          <a:xfrm>
            <a:off x="-152400" y="3649663"/>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Pair &amp; Share</a:t>
            </a:r>
          </a:p>
        </p:txBody>
      </p:sp>
      <p:sp>
        <p:nvSpPr>
          <p:cNvPr id="47108" name="TextBox 8"/>
          <p:cNvSpPr txBox="1">
            <a:spLocks noChangeArrowheads="1"/>
          </p:cNvSpPr>
          <p:nvPr/>
        </p:nvSpPr>
        <p:spPr bwMode="auto">
          <a:xfrm>
            <a:off x="-152400" y="5021263"/>
            <a:ext cx="3429000" cy="769937"/>
          </a:xfrm>
          <a:prstGeom prst="rect">
            <a:avLst/>
          </a:prstGeom>
          <a:noFill/>
          <a:ln w="9525">
            <a:noFill/>
            <a:miter lim="800000"/>
            <a:headEnd/>
            <a:tailEnd/>
          </a:ln>
        </p:spPr>
        <p:txBody>
          <a:bodyPr>
            <a:spAutoFit/>
          </a:bodyPr>
          <a:lstStyle/>
          <a:p>
            <a:pPr algn="r">
              <a:spcBef>
                <a:spcPct val="50000"/>
              </a:spcBef>
            </a:pPr>
            <a:r>
              <a:rPr lang="en-US" sz="4400" b="1">
                <a:solidFill>
                  <a:srgbClr val="FFFFFF"/>
                </a:solidFill>
                <a:latin typeface="Tahoma"/>
                <a:cs typeface="Alvi Nastaleeq" pitchFamily="2" charset="-78"/>
              </a:rPr>
              <a:t>Write</a:t>
            </a:r>
          </a:p>
        </p:txBody>
      </p:sp>
      <p:sp>
        <p:nvSpPr>
          <p:cNvPr id="16" name="Rectangle 15"/>
          <p:cNvSpPr/>
          <p:nvPr/>
        </p:nvSpPr>
        <p:spPr>
          <a:xfrm>
            <a:off x="3551238" y="236220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47111" name="TextBox 6"/>
          <p:cNvSpPr txBox="1">
            <a:spLocks noChangeArrowheads="1"/>
          </p:cNvSpPr>
          <p:nvPr/>
        </p:nvSpPr>
        <p:spPr bwMode="auto">
          <a:xfrm>
            <a:off x="-152400" y="2362255"/>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Think</a:t>
            </a:r>
          </a:p>
        </p:txBody>
      </p:sp>
      <p:sp>
        <p:nvSpPr>
          <p:cNvPr id="47112" name="Rectangle 16"/>
          <p:cNvSpPr>
            <a:spLocks noChangeArrowheads="1"/>
          </p:cNvSpPr>
          <p:nvPr/>
        </p:nvSpPr>
        <p:spPr bwMode="auto">
          <a:xfrm>
            <a:off x="4654251" y="2340114"/>
            <a:ext cx="2481770"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1 minute</a:t>
            </a:r>
            <a:endParaRPr lang="en-US" sz="4000" b="1" dirty="0">
              <a:solidFill>
                <a:srgbClr val="00B050"/>
              </a:solidFill>
              <a:latin typeface="Tahoma"/>
              <a:cs typeface="Alvi Nastaleeq" pitchFamily="2" charset="-78"/>
            </a:endParaRPr>
          </a:p>
        </p:txBody>
      </p:sp>
      <p:sp>
        <p:nvSpPr>
          <p:cNvPr id="9" name="Rectangle 8"/>
          <p:cNvSpPr/>
          <p:nvPr/>
        </p:nvSpPr>
        <p:spPr bwMode="auto">
          <a:xfrm>
            <a:off x="3505200" y="232410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0" name="Rectangle 9"/>
          <p:cNvSpPr/>
          <p:nvPr/>
        </p:nvSpPr>
        <p:spPr>
          <a:xfrm>
            <a:off x="3475038" y="37261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1" name="Rectangle 16"/>
          <p:cNvSpPr>
            <a:spLocks noChangeArrowheads="1"/>
          </p:cNvSpPr>
          <p:nvPr/>
        </p:nvSpPr>
        <p:spPr bwMode="auto">
          <a:xfrm>
            <a:off x="4445803" y="37040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2 </a:t>
            </a:r>
            <a:r>
              <a:rPr lang="en-US" sz="4000" b="1" dirty="0">
                <a:solidFill>
                  <a:srgbClr val="00B050"/>
                </a:solidFill>
                <a:latin typeface="Tahoma"/>
                <a:cs typeface="Alvi Nastaleeq" pitchFamily="2" charset="-78"/>
              </a:rPr>
              <a:t>minutes</a:t>
            </a:r>
          </a:p>
        </p:txBody>
      </p:sp>
      <p:sp>
        <p:nvSpPr>
          <p:cNvPr id="12" name="Rectangle 11"/>
          <p:cNvSpPr/>
          <p:nvPr/>
        </p:nvSpPr>
        <p:spPr bwMode="auto">
          <a:xfrm>
            <a:off x="3429000" y="36880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7" name="Rectangle 16"/>
          <p:cNvSpPr/>
          <p:nvPr/>
        </p:nvSpPr>
        <p:spPr>
          <a:xfrm>
            <a:off x="3475038" y="50977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8" name="Rectangle 16"/>
          <p:cNvSpPr>
            <a:spLocks noChangeArrowheads="1"/>
          </p:cNvSpPr>
          <p:nvPr/>
        </p:nvSpPr>
        <p:spPr bwMode="auto">
          <a:xfrm>
            <a:off x="4445803" y="50756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4 </a:t>
            </a:r>
            <a:r>
              <a:rPr lang="en-US" sz="4000" b="1" dirty="0">
                <a:solidFill>
                  <a:srgbClr val="00B050"/>
                </a:solidFill>
                <a:latin typeface="Tahoma"/>
                <a:cs typeface="Alvi Nastaleeq" pitchFamily="2" charset="-78"/>
              </a:rPr>
              <a:t>minutes</a:t>
            </a:r>
          </a:p>
        </p:txBody>
      </p:sp>
      <p:sp>
        <p:nvSpPr>
          <p:cNvPr id="19" name="Rectangle 18"/>
          <p:cNvSpPr/>
          <p:nvPr/>
        </p:nvSpPr>
        <p:spPr bwMode="auto">
          <a:xfrm>
            <a:off x="3429000" y="50596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Tree>
    <p:extLst>
      <p:ext uri="{BB962C8B-B14F-4D97-AF65-F5344CB8AC3E}">
        <p14:creationId xmlns:p14="http://schemas.microsoft.com/office/powerpoint/2010/main" xmlns="" val="162413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2" fill="hold" grpId="0" nodeType="clickEffect">
                                  <p:stCondLst>
                                    <p:cond delay="0"/>
                                  </p:stCondLst>
                                  <p:childTnLst>
                                    <p:animEffect transition="out" filter="slide(fromRight)">
                                      <p:cBhvr>
                                        <p:cTn id="6" dur="60000"/>
                                        <p:tgtEl>
                                          <p:spTgt spid="16"/>
                                        </p:tgtEl>
                                      </p:cBhvr>
                                    </p:animEffect>
                                    <p:set>
                                      <p:cBhvr>
                                        <p:cTn id="7" dur="1" fill="hold">
                                          <p:stCondLst>
                                            <p:cond delay="599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2" fill="hold" grpId="0" nodeType="clickEffect">
                                  <p:stCondLst>
                                    <p:cond delay="0"/>
                                  </p:stCondLst>
                                  <p:childTnLst>
                                    <p:animEffect transition="out" filter="slide(fromRight)">
                                      <p:cBhvr>
                                        <p:cTn id="11" dur="120000"/>
                                        <p:tgtEl>
                                          <p:spTgt spid="10"/>
                                        </p:tgtEl>
                                      </p:cBhvr>
                                    </p:animEffect>
                                    <p:set>
                                      <p:cBhvr>
                                        <p:cTn id="12" dur="1" fill="hold">
                                          <p:stCondLst>
                                            <p:cond delay="119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2" fill="hold" grpId="0" nodeType="clickEffect">
                                  <p:stCondLst>
                                    <p:cond delay="0"/>
                                  </p:stCondLst>
                                  <p:childTnLst>
                                    <p:animEffect transition="out" filter="slide(fromRight)">
                                      <p:cBhvr>
                                        <p:cTn id="16" dur="240000"/>
                                        <p:tgtEl>
                                          <p:spTgt spid="17"/>
                                        </p:tgtEl>
                                      </p:cBhvr>
                                    </p:animEffect>
                                    <p:set>
                                      <p:cBhvr>
                                        <p:cTn id="17" dur="1" fill="hold">
                                          <p:stCondLst>
                                            <p:cond delay="239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0" grpId="0" animBg="1"/>
      <p:bldP spid="1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Break!</a:t>
            </a:r>
          </a:p>
        </p:txBody>
      </p:sp>
      <p:sp>
        <p:nvSpPr>
          <p:cNvPr id="38915" name="Content Placeholder 2"/>
          <p:cNvSpPr>
            <a:spLocks noGrp="1"/>
          </p:cNvSpPr>
          <p:nvPr>
            <p:ph idx="1"/>
          </p:nvPr>
        </p:nvSpPr>
        <p:spPr/>
        <p:txBody>
          <a:bodyPr/>
          <a:lstStyle/>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781315" name="Group 3"/>
          <p:cNvGraphicFramePr>
            <a:graphicFrameLocks noGrp="1"/>
          </p:cNvGraphicFramePr>
          <p:nvPr/>
        </p:nvGraphicFramePr>
        <p:xfrm>
          <a:off x="152400" y="2178050"/>
          <a:ext cx="8763000" cy="2165350"/>
        </p:xfrm>
        <a:graphic>
          <a:graphicData uri="http://schemas.openxmlformats.org/drawingml/2006/table">
            <a:tbl>
              <a:tblPr rtl="1"/>
              <a:tblGrid>
                <a:gridCol w="87630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وَالْعَصْرِ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By the time,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8203" name="Rectangle 11"/>
          <p:cNvSpPr>
            <a:spLocks noChangeArrowheads="1"/>
          </p:cNvSpPr>
          <p:nvPr/>
        </p:nvSpPr>
        <p:spPr bwMode="auto">
          <a:xfrm>
            <a:off x="457200" y="76200"/>
            <a:ext cx="8229600" cy="533400"/>
          </a:xfrm>
          <a:prstGeom prst="rect">
            <a:avLst/>
          </a:prstGeom>
          <a:noFill/>
          <a:ln w="9525">
            <a:noFill/>
            <a:miter lim="800000"/>
            <a:headEnd/>
            <a:tailEnd/>
          </a:ln>
        </p:spPr>
        <p:txBody>
          <a:bodyPr anchor="ctr"/>
          <a:lstStyle/>
          <a:p>
            <a:pPr algn="ctr" rtl="1" eaLnBrk="0" hangingPunct="0">
              <a:spcBef>
                <a:spcPct val="0"/>
              </a:spcBef>
            </a:pPr>
            <a:r>
              <a:rPr lang="ur-PK" sz="3600" b="0">
                <a:cs typeface="Tajweed" pitchFamily="2" charset="-78"/>
              </a:rPr>
              <a:t>سُورَ</a:t>
            </a:r>
            <a:r>
              <a:rPr lang="ar-SA" sz="3600" b="0">
                <a:cs typeface="Tajweed" pitchFamily="2" charset="-78"/>
              </a:rPr>
              <a:t>ةُ</a:t>
            </a:r>
            <a:r>
              <a:rPr lang="ur-PK" sz="3600" b="0">
                <a:cs typeface="Tajweed" pitchFamily="2" charset="-78"/>
              </a:rPr>
              <a:t> </a:t>
            </a:r>
            <a:r>
              <a:rPr lang="ar-SA" sz="3600" b="0">
                <a:cs typeface="Tajweed" pitchFamily="2" charset="-78"/>
              </a:rPr>
              <a:t>العصر</a:t>
            </a:r>
            <a:endParaRPr lang="en-US" sz="3600" b="0">
              <a:cs typeface="Tajweed" pitchFamily="2" charset="-7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783363" name="Group 3"/>
          <p:cNvGraphicFramePr>
            <a:graphicFrameLocks noGrp="1"/>
          </p:cNvGraphicFramePr>
          <p:nvPr/>
        </p:nvGraphicFramePr>
        <p:xfrm>
          <a:off x="152400" y="120650"/>
          <a:ext cx="8763000" cy="1874520"/>
        </p:xfrm>
        <a:graphic>
          <a:graphicData uri="http://schemas.openxmlformats.org/drawingml/2006/table">
            <a:tbl>
              <a:tblPr rtl="1"/>
              <a:tblGrid>
                <a:gridCol w="87630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وَالْعَصْرِ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5651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By the time,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pic>
        <p:nvPicPr>
          <p:cNvPr id="9227" name="Picture 11"/>
          <p:cNvPicPr>
            <a:picLocks noChangeAspect="1" noChangeArrowheads="1"/>
          </p:cNvPicPr>
          <p:nvPr/>
        </p:nvPicPr>
        <p:blipFill>
          <a:blip r:embed="rId3" cstate="print"/>
          <a:srcRect/>
          <a:stretch>
            <a:fillRect/>
          </a:stretch>
        </p:blipFill>
        <p:spPr bwMode="auto">
          <a:xfrm>
            <a:off x="7696200" y="2209800"/>
            <a:ext cx="1228725" cy="1457325"/>
          </a:xfrm>
          <a:prstGeom prst="rect">
            <a:avLst/>
          </a:prstGeom>
          <a:noFill/>
          <a:ln w="9525" algn="ctr">
            <a:noFill/>
            <a:miter lim="800000"/>
            <a:headEnd/>
            <a:tailEnd/>
          </a:ln>
        </p:spPr>
      </p:pic>
      <p:sp>
        <p:nvSpPr>
          <p:cNvPr id="9228" name="Rectangle 12"/>
          <p:cNvSpPr>
            <a:spLocks noChangeArrowheads="1"/>
          </p:cNvSpPr>
          <p:nvPr/>
        </p:nvSpPr>
        <p:spPr bwMode="auto">
          <a:xfrm>
            <a:off x="-304800" y="2057400"/>
            <a:ext cx="9067800" cy="3082925"/>
          </a:xfrm>
          <a:prstGeom prst="rect">
            <a:avLst/>
          </a:prstGeom>
          <a:noFill/>
          <a:ln w="9525">
            <a:noFill/>
            <a:miter lim="800000"/>
            <a:headEnd/>
            <a:tailEnd/>
          </a:ln>
        </p:spPr>
        <p:txBody>
          <a:bodyPr/>
          <a:lstStyle/>
          <a:p>
            <a:pPr marL="577850" indent="-577850" algn="ctr" rtl="1" eaLnBrk="0" hangingPunct="0">
              <a:lnSpc>
                <a:spcPct val="80000"/>
              </a:lnSpc>
              <a:spcBef>
                <a:spcPct val="0"/>
              </a:spcBef>
            </a:pPr>
            <a:r>
              <a:rPr lang="ar-SA" sz="33600" baseline="-25000">
                <a:solidFill>
                  <a:srgbClr val="FFFF00"/>
                </a:solidFill>
                <a:cs typeface="Tajweed" pitchFamily="2" charset="-78"/>
              </a:rPr>
              <a:t>وَ	 	 الْعَصْر</a:t>
            </a:r>
          </a:p>
        </p:txBody>
      </p:sp>
      <p:sp>
        <p:nvSpPr>
          <p:cNvPr id="9229" name="Text Box 13"/>
          <p:cNvSpPr txBox="1">
            <a:spLocks noChangeArrowheads="1"/>
          </p:cNvSpPr>
          <p:nvPr/>
        </p:nvSpPr>
        <p:spPr bwMode="auto">
          <a:xfrm>
            <a:off x="533400" y="5729288"/>
            <a:ext cx="8305800" cy="914400"/>
          </a:xfrm>
          <a:prstGeom prst="rect">
            <a:avLst/>
          </a:prstGeom>
          <a:noFill/>
          <a:ln w="9525">
            <a:noFill/>
            <a:miter lim="800000"/>
            <a:headEnd/>
            <a:tailEnd/>
          </a:ln>
        </p:spPr>
        <p:txBody>
          <a:bodyPr>
            <a:spAutoFit/>
          </a:bodyPr>
          <a:lstStyle/>
          <a:p>
            <a:pPr algn="ctr"/>
            <a:r>
              <a:rPr lang="en-US" sz="5400" b="0">
                <a:latin typeface="Arial" charset="0"/>
                <a:cs typeface="Arial" charset="0"/>
              </a:rPr>
              <a:t>the time				by</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785411" name="Group 3"/>
          <p:cNvGraphicFramePr>
            <a:graphicFrameLocks noGrp="1"/>
          </p:cNvGraphicFramePr>
          <p:nvPr/>
        </p:nvGraphicFramePr>
        <p:xfrm>
          <a:off x="152400" y="120650"/>
          <a:ext cx="8763000" cy="1874520"/>
        </p:xfrm>
        <a:graphic>
          <a:graphicData uri="http://schemas.openxmlformats.org/drawingml/2006/table">
            <a:tbl>
              <a:tblPr rtl="1"/>
              <a:tblGrid>
                <a:gridCol w="87630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وَالْعَصْرِ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5651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By the time,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0251" name="Rectangle 11"/>
          <p:cNvSpPr>
            <a:spLocks noChangeArrowheads="1"/>
          </p:cNvSpPr>
          <p:nvPr/>
        </p:nvSpPr>
        <p:spPr bwMode="auto">
          <a:xfrm>
            <a:off x="4724400" y="304800"/>
            <a:ext cx="4114800" cy="3082925"/>
          </a:xfrm>
          <a:prstGeom prst="rect">
            <a:avLst/>
          </a:prstGeom>
          <a:noFill/>
          <a:ln w="9525">
            <a:noFill/>
            <a:miter lim="800000"/>
            <a:headEnd/>
            <a:tailEnd/>
          </a:ln>
        </p:spPr>
        <p:txBody>
          <a:bodyPr/>
          <a:lstStyle/>
          <a:p>
            <a:pPr marL="577850" indent="-577850" algn="r" rtl="1" eaLnBrk="0" hangingPunct="0">
              <a:lnSpc>
                <a:spcPct val="80000"/>
              </a:lnSpc>
              <a:spcBef>
                <a:spcPct val="0"/>
              </a:spcBef>
            </a:pPr>
            <a:r>
              <a:rPr lang="ar-SA" sz="59600" baseline="-25000">
                <a:solidFill>
                  <a:srgbClr val="FFFF00"/>
                </a:solidFill>
                <a:cs typeface="Tajweed" pitchFamily="2" charset="-78"/>
              </a:rPr>
              <a:t>وَ	 	</a:t>
            </a:r>
          </a:p>
        </p:txBody>
      </p:sp>
      <p:sp>
        <p:nvSpPr>
          <p:cNvPr id="10252" name="Text Box 12"/>
          <p:cNvSpPr txBox="1">
            <a:spLocks noChangeArrowheads="1"/>
          </p:cNvSpPr>
          <p:nvPr/>
        </p:nvSpPr>
        <p:spPr bwMode="auto">
          <a:xfrm>
            <a:off x="152400" y="2743200"/>
            <a:ext cx="7696200" cy="3140075"/>
          </a:xfrm>
          <a:prstGeom prst="rect">
            <a:avLst/>
          </a:prstGeom>
          <a:noFill/>
          <a:ln w="9525">
            <a:noFill/>
            <a:miter lim="800000"/>
            <a:headEnd/>
            <a:tailEnd/>
          </a:ln>
        </p:spPr>
        <p:txBody>
          <a:bodyPr>
            <a:spAutoFit/>
          </a:bodyPr>
          <a:lstStyle/>
          <a:p>
            <a:pPr>
              <a:spcBef>
                <a:spcPct val="0"/>
              </a:spcBef>
            </a:pPr>
            <a:r>
              <a:rPr lang="en-US" sz="10000" b="0">
                <a:cs typeface="Tahoma" pitchFamily="34" charset="0"/>
              </a:rPr>
              <a:t>1. and</a:t>
            </a:r>
          </a:p>
          <a:p>
            <a:pPr>
              <a:spcBef>
                <a:spcPct val="0"/>
              </a:spcBef>
            </a:pPr>
            <a:r>
              <a:rPr lang="en-US" sz="10000" b="0">
                <a:cs typeface="Tahoma" pitchFamily="34" charset="0"/>
              </a:rPr>
              <a:t>2. By (oath)</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787459" name="Group 3"/>
          <p:cNvGraphicFramePr>
            <a:graphicFrameLocks noGrp="1"/>
          </p:cNvGraphicFramePr>
          <p:nvPr/>
        </p:nvGraphicFramePr>
        <p:xfrm>
          <a:off x="152400" y="120650"/>
          <a:ext cx="8763000" cy="1874520"/>
        </p:xfrm>
        <a:graphic>
          <a:graphicData uri="http://schemas.openxmlformats.org/drawingml/2006/table">
            <a:tbl>
              <a:tblPr rtl="1"/>
              <a:tblGrid>
                <a:gridCol w="87630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وَالْعَصْرِ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5651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By the time,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pic>
        <p:nvPicPr>
          <p:cNvPr id="11275" name="Picture 11"/>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
        <p:nvSpPr>
          <p:cNvPr id="11276" name="Rectangle 12"/>
          <p:cNvSpPr>
            <a:spLocks noChangeArrowheads="1"/>
          </p:cNvSpPr>
          <p:nvPr/>
        </p:nvSpPr>
        <p:spPr bwMode="auto">
          <a:xfrm>
            <a:off x="-152400" y="3851275"/>
            <a:ext cx="9067800" cy="3082925"/>
          </a:xfrm>
          <a:prstGeom prst="rect">
            <a:avLst/>
          </a:prstGeom>
          <a:noFill/>
          <a:ln w="9525">
            <a:noFill/>
            <a:miter lim="800000"/>
            <a:headEnd/>
            <a:tailEnd/>
          </a:ln>
        </p:spPr>
        <p:txBody>
          <a:bodyPr/>
          <a:lstStyle/>
          <a:p>
            <a:pPr marL="577850" indent="-577850" algn="ctr" rtl="1" eaLnBrk="0" hangingPunct="0">
              <a:lnSpc>
                <a:spcPct val="80000"/>
              </a:lnSpc>
              <a:spcBef>
                <a:spcPct val="0"/>
              </a:spcBef>
            </a:pPr>
            <a:r>
              <a:rPr lang="ar-SA" sz="11700" baseline="-25000">
                <a:solidFill>
                  <a:srgbClr val="FFFF00"/>
                </a:solidFill>
                <a:cs typeface="Tajweed" pitchFamily="2" charset="-78"/>
              </a:rPr>
              <a:t>وَالْفَجْر، وَالضُّحَى، وَاللَّيْل</a:t>
            </a:r>
          </a:p>
          <a:p>
            <a:pPr marL="577850" indent="-577850" algn="ctr" rtl="1" eaLnBrk="0" hangingPunct="0">
              <a:lnSpc>
                <a:spcPct val="80000"/>
              </a:lnSpc>
              <a:spcBef>
                <a:spcPct val="0"/>
              </a:spcBef>
            </a:pPr>
            <a:r>
              <a:rPr lang="ar-SA" sz="11700" baseline="-25000">
                <a:solidFill>
                  <a:srgbClr val="FFFF00"/>
                </a:solidFill>
                <a:cs typeface="Tajweed" pitchFamily="2" charset="-78"/>
              </a:rPr>
              <a:t>والذَّارِيَات، وَالنَّجْم، وَالسَّمَاء</a:t>
            </a:r>
          </a:p>
          <a:p>
            <a:pPr marL="577850" indent="-577850" algn="ctr" rtl="1" eaLnBrk="0" hangingPunct="0">
              <a:lnSpc>
                <a:spcPct val="80000"/>
              </a:lnSpc>
              <a:spcBef>
                <a:spcPct val="0"/>
              </a:spcBef>
            </a:pPr>
            <a:endParaRPr lang="ar-SA" sz="11700" baseline="-25000">
              <a:solidFill>
                <a:srgbClr val="FFFF00"/>
              </a:solidFill>
              <a:cs typeface="Tajweed" pitchFamily="2" charset="-78"/>
            </a:endParaRPr>
          </a:p>
        </p:txBody>
      </p:sp>
      <p:sp>
        <p:nvSpPr>
          <p:cNvPr id="11277" name="Text Box 13"/>
          <p:cNvSpPr txBox="1">
            <a:spLocks noChangeArrowheads="1"/>
          </p:cNvSpPr>
          <p:nvPr/>
        </p:nvSpPr>
        <p:spPr bwMode="auto">
          <a:xfrm>
            <a:off x="76200" y="2209800"/>
            <a:ext cx="8305800" cy="1754326"/>
          </a:xfrm>
          <a:prstGeom prst="rect">
            <a:avLst/>
          </a:prstGeom>
          <a:noFill/>
          <a:ln w="9525">
            <a:noFill/>
            <a:miter lim="800000"/>
            <a:headEnd/>
            <a:tailEnd/>
          </a:ln>
        </p:spPr>
        <p:txBody>
          <a:bodyPr>
            <a:spAutoFit/>
          </a:bodyPr>
          <a:lstStyle/>
          <a:p>
            <a:pPr algn="ctr"/>
            <a:r>
              <a:rPr lang="en-US" sz="5400" b="0" dirty="0" smtClean="0">
                <a:latin typeface="Arial" charset="0"/>
                <a:cs typeface="Arial" charset="0"/>
              </a:rPr>
              <a:t>Many </a:t>
            </a:r>
            <a:r>
              <a:rPr lang="en-US" sz="5400" b="0" dirty="0" err="1">
                <a:latin typeface="Arial" charset="0"/>
                <a:cs typeface="Arial" charset="0"/>
              </a:rPr>
              <a:t>Surahs</a:t>
            </a:r>
            <a:r>
              <a:rPr lang="en-US" sz="5400" b="0" dirty="0">
                <a:latin typeface="Arial" charset="0"/>
                <a:cs typeface="Arial" charset="0"/>
              </a:rPr>
              <a:t> start by oaths, such as: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US" sz="4400" smtClean="0">
              <a:cs typeface="Tajweed" pitchFamily="2" charset="-78"/>
            </a:endParaRPr>
          </a:p>
        </p:txBody>
      </p:sp>
      <p:graphicFrame>
        <p:nvGraphicFramePr>
          <p:cNvPr id="789507" name="Group 3"/>
          <p:cNvGraphicFramePr>
            <a:graphicFrameLocks noGrp="1"/>
          </p:cNvGraphicFramePr>
          <p:nvPr/>
        </p:nvGraphicFramePr>
        <p:xfrm>
          <a:off x="152400" y="685800"/>
          <a:ext cx="8763000" cy="2165350"/>
        </p:xfrm>
        <a:graphic>
          <a:graphicData uri="http://schemas.openxmlformats.org/drawingml/2006/table">
            <a:tbl>
              <a:tblPr rtl="1"/>
              <a:tblGrid>
                <a:gridCol w="87630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وَالْعَصْرِ</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a:t>
                      </a:r>
                      <a:endParaRPr kumimoji="0" lang="ar-SA" sz="1800" b="0" i="0" u="none" strike="noStrike" cap="none" normalizeH="0" baseline="0" dirty="0" smtClean="0">
                        <a:ln>
                          <a:noFill/>
                        </a:ln>
                        <a:solidFill>
                          <a:schemeClr val="tx1"/>
                        </a:solidFill>
                        <a:effectLst/>
                        <a:latin typeface="Arial"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69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By the time, </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2299" name="Rectangle 11"/>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pic>
        <p:nvPicPr>
          <p:cNvPr id="12300" name="Picture 12"/>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
        <p:nvSpPr>
          <p:cNvPr id="12301" name="Rectangle 12"/>
          <p:cNvSpPr>
            <a:spLocks noChangeArrowheads="1"/>
          </p:cNvSpPr>
          <p:nvPr/>
        </p:nvSpPr>
        <p:spPr bwMode="auto">
          <a:xfrm>
            <a:off x="228600" y="3200400"/>
            <a:ext cx="8229600" cy="3006725"/>
          </a:xfrm>
          <a:prstGeom prst="rect">
            <a:avLst/>
          </a:prstGeom>
          <a:noFill/>
          <a:ln w="9525">
            <a:noFill/>
            <a:miter lim="800000"/>
            <a:headEnd/>
            <a:tailEnd/>
          </a:ln>
        </p:spPr>
        <p:txBody>
          <a:bodyPr/>
          <a:lstStyle/>
          <a:p>
            <a:pPr marL="577850" indent="-577850">
              <a:spcBef>
                <a:spcPct val="20000"/>
              </a:spcBef>
              <a:buClr>
                <a:srgbClr val="FFFFFF"/>
              </a:buClr>
              <a:buSzPct val="90000"/>
              <a:buFont typeface="Wingdings" pitchFamily="2" charset="2"/>
              <a:buChar char="×"/>
            </a:pPr>
            <a:r>
              <a:rPr lang="en-US" sz="3200" b="0" dirty="0" smtClean="0">
                <a:solidFill>
                  <a:srgbClr val="FFFF00"/>
                </a:solidFill>
                <a:cs typeface="Nafees Web Naskh" pitchFamily="2" charset="-78"/>
              </a:rPr>
              <a:t>History testifies to this fact…</a:t>
            </a:r>
            <a:endParaRPr lang="en-US" sz="5400" b="0" dirty="0">
              <a:solidFill>
                <a:srgbClr val="FFFF00"/>
              </a:solidFill>
              <a:latin typeface="Alvi Nastaleeq" pitchFamily="2" charset="-7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6_Beam">
  <a:themeElements>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6_Beam">
      <a:majorFont>
        <a:latin typeface="Tahoma"/>
        <a:ea typeface=""/>
        <a:cs typeface="Nafees Web Naskh"/>
      </a:majorFont>
      <a:minorFont>
        <a:latin typeface="Tahoma"/>
        <a:ea typeface=""/>
        <a:cs typeface="Nafees Web Nask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lnDef>
  </a:objectDefaults>
  <a:extraClrSchemeLst>
    <a:extraClrScheme>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6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6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6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6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6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6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6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6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20252</TotalTime>
  <Words>1478</Words>
  <Application>Microsoft Office PowerPoint</Application>
  <PresentationFormat>On-screen Show (4:3)</PresentationFormat>
  <Paragraphs>488</Paragraphs>
  <Slides>44</Slides>
  <Notes>39</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6_Beam</vt:lpstr>
      <vt:lpstr>Understand Qur’an &amp; Salah The Easy Way</vt:lpstr>
      <vt:lpstr>Slide 2</vt:lpstr>
      <vt:lpstr>Slide 3</vt:lpstr>
      <vt:lpstr>Introduction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Frequently Occurring Words (FOW)</vt:lpstr>
      <vt:lpstr>Slide 39</vt:lpstr>
      <vt:lpstr>سُورَۃُ الْعَصْر</vt:lpstr>
      <vt:lpstr>Slide 41</vt:lpstr>
      <vt:lpstr>Slide 42</vt:lpstr>
      <vt:lpstr>TPS-W</vt:lpstr>
      <vt:lpstr>Break!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نہيں، نہيں...</dc:title>
  <dc:creator>dr</dc:creator>
  <cp:lastModifiedBy>RD380</cp:lastModifiedBy>
  <cp:revision>2440</cp:revision>
  <dcterms:created xsi:type="dcterms:W3CDTF">2005-07-29T08:30:06Z</dcterms:created>
  <dcterms:modified xsi:type="dcterms:W3CDTF">2011-07-23T00:51:30Z</dcterms:modified>
</cp:coreProperties>
</file>