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27"/>
  </p:notesMasterIdLst>
  <p:handoutMasterIdLst>
    <p:handoutMasterId r:id="rId28"/>
  </p:handoutMasterIdLst>
  <p:sldIdLst>
    <p:sldId id="1117" r:id="rId2"/>
    <p:sldId id="1082" r:id="rId3"/>
    <p:sldId id="1452" r:id="rId4"/>
    <p:sldId id="1449" r:id="rId5"/>
    <p:sldId id="1084" r:id="rId6"/>
    <p:sldId id="1085" r:id="rId7"/>
    <p:sldId id="1181" r:id="rId8"/>
    <p:sldId id="1414" r:id="rId9"/>
    <p:sldId id="1450" r:id="rId10"/>
    <p:sldId id="1447" r:id="rId11"/>
    <p:sldId id="1451" r:id="rId12"/>
    <p:sldId id="1446" r:id="rId13"/>
    <p:sldId id="1403" r:id="rId14"/>
    <p:sldId id="1404" r:id="rId15"/>
    <p:sldId id="1405" r:id="rId16"/>
    <p:sldId id="1406" r:id="rId17"/>
    <p:sldId id="1407" r:id="rId18"/>
    <p:sldId id="1408" r:id="rId19"/>
    <p:sldId id="1409" r:id="rId20"/>
    <p:sldId id="1415" r:id="rId21"/>
    <p:sldId id="1454" r:id="rId22"/>
    <p:sldId id="1410" r:id="rId23"/>
    <p:sldId id="1411" r:id="rId24"/>
    <p:sldId id="1448" r:id="rId25"/>
    <p:sldId id="1071" r:id="rId26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008000"/>
    <a:srgbClr val="FFFF00"/>
    <a:srgbClr val="FF9953"/>
    <a:srgbClr val="FF3300"/>
    <a:srgbClr val="000000"/>
    <a:srgbClr val="A40079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81711" autoAdjust="0"/>
    <p:restoredTop sz="89440" autoAdjust="0"/>
  </p:normalViewPr>
  <p:slideViewPr>
    <p:cSldViewPr>
      <p:cViewPr>
        <p:scale>
          <a:sx n="50" d="100"/>
          <a:sy n="50" d="100"/>
        </p:scale>
        <p:origin x="-162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66" y="786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0E60F4-F177-4C9A-8CE7-79751BCEC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009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F5F4F3-9A23-42AA-BD77-8241DD532C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619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E9A0E-44DD-496B-BAA6-235BAB092570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342556C8-A2F6-4013-BC7E-90F37A35F09D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11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1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S(UU): 2 time (once with low pitch and then with high pitch)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1D745-538C-4B78-8553-12584829ACD6}" type="slidenum">
              <a:rPr lang="ar-SY" smtClean="0"/>
              <a:pPr/>
              <a:t>12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************bi: ********* (Wallahu ra’oofum bilibaad).  Ra’off bihee, bihim… and that is why He gave us Qur’an; gave us this opportunity to learn among the 1000s who are doing something.</a:t>
            </a:r>
          </a:p>
          <a:p>
            <a:pPr eaLnBrk="1" hangingPunct="1"/>
            <a:r>
              <a:rPr lang="en-US" smtClean="0"/>
              <a:t>****FEE**** Barakallahu feeka; in your life; rizq; salary; children; etc.  (Repeat THIS DU’AA FOR ALL THE 6).  </a:t>
            </a:r>
          </a:p>
          <a:p>
            <a:pPr eaLnBrk="1" hangingPunct="1"/>
            <a:r>
              <a:rPr lang="en-US" smtClean="0"/>
              <a:t>***’ALAA***  Repeat this du’aa for all.</a:t>
            </a:r>
          </a:p>
          <a:p>
            <a:pPr eaLnBrk="1" hangingPunct="1"/>
            <a:r>
              <a:rPr lang="en-US" smtClean="0"/>
              <a:t>*** ilaa**** Let us remember this and recite it whenever we face loss of any kind.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21188"/>
            <a:ext cx="5622925" cy="4189412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21188"/>
            <a:ext cx="5622925" cy="4189412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21188"/>
            <a:ext cx="5622925" cy="4189412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21188"/>
            <a:ext cx="5622925" cy="4189412"/>
          </a:xfrm>
          <a:noFill/>
          <a:ln/>
        </p:spPr>
        <p:txBody>
          <a:bodyPr/>
          <a:lstStyle/>
          <a:p>
            <a:r>
              <a:rPr lang="en-US" smtClean="0"/>
              <a:t>And Have mercy “on” me.</a:t>
            </a:r>
          </a:p>
          <a:p>
            <a:r>
              <a:rPr lang="en-US" smtClean="0"/>
              <a:t>Save me “from” your punishment.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21188"/>
            <a:ext cx="5622925" cy="4189412"/>
          </a:xfrm>
          <a:noFill/>
          <a:ln/>
        </p:spPr>
        <p:txBody>
          <a:bodyPr/>
          <a:lstStyle/>
          <a:p>
            <a:r>
              <a:rPr lang="en-US" smtClean="0"/>
              <a:t>Lakdi se mara; ko mara; par mara; ne mara; …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FC2EC-3831-4CD2-A1B9-5D674CD7017D}" type="slidenum">
              <a:rPr lang="ar-SY" smtClean="0"/>
              <a:pPr/>
              <a:t>20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21188"/>
            <a:ext cx="5622925" cy="4189412"/>
          </a:xfrm>
          <a:noFill/>
          <a:ln/>
        </p:spPr>
        <p:txBody>
          <a:bodyPr/>
          <a:lstStyle/>
          <a:p>
            <a:r>
              <a:rPr lang="en-US" smtClean="0"/>
              <a:t>Do: Write also.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1DF67-F70D-4660-924D-751B2890017E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4302A-5BE6-4719-A532-461ABCD069A8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CBF98-F3F4-45EA-8620-1F5328C26D6F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D9BD17FF-B171-4B7D-ABEB-C40E8921E60D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7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T(A)-S(U): 3 times</a:t>
            </a:r>
          </a:p>
          <a:p>
            <a:pPr eaLnBrk="1" hangingPunct="1"/>
            <a:r>
              <a:rPr lang="en-US" smtClean="0"/>
              <a:t>T(AA) – S(UU): 2 times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C7C4841C-7A2E-4ED1-9CF3-0591DA5202BC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9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___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A53CD-94AF-4582-A1A9-D1AF7C74AD13}" type="slidenum">
              <a:rPr lang="ar-SY" smtClean="0"/>
              <a:pPr/>
              <a:t>10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Repeat this list of words (harf) and examples 3 times for effective memorization!!!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B0B8F-A4FF-4F06-A2D3-A821C97C78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9E412-5B3C-4ECA-A164-D0D9E944CE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C4053-7459-4B98-800B-A7DF574524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B8C3-6A3E-450D-A8FB-09DF4B040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3C913-D8CB-4DF5-B05F-9D69A7642E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4D88B-5FF6-4C7C-8B87-51F084D425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61A60-3A3C-4A16-A2DF-21C6F1A5B2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D502-7529-4433-AF3F-34D2743C45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AA352-09FF-449D-B6D0-0FA8A665A0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A503-A188-4942-A501-54C847344C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05051-8C3E-4219-8591-FD58876988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C694B-38DD-4E32-A62A-59B68037E8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49B12-4A9D-40C5-86D9-FD4FC161AF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6C0F1-9408-47AC-B8B0-17729E88C6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/>
        </p:nvPicPr>
        <p:blipFill>
          <a:blip r:embed="rId16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A9B1BE-AB74-4346-BD01-19EECE0D84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9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q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 b="0" dirty="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9144000" cy="1828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Understand Qur’an &amp; Salah</a:t>
            </a:r>
            <a:r>
              <a:rPr lang="ur-PK" sz="346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ur-PK" sz="346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cs typeface="Tahoma" pitchFamily="34" charset="0"/>
              </a:rPr>
              <a:t>The Easy Way</a:t>
            </a:r>
            <a:endParaRPr lang="en-US" sz="4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Lesson </a:t>
            </a:r>
            <a:r>
              <a:rPr lang="en-US" sz="4000" b="1" smtClean="0">
                <a:solidFill>
                  <a:schemeClr val="tx1"/>
                </a:solidFill>
                <a:cs typeface="Tahoma" pitchFamily="34" charset="0"/>
              </a:rPr>
              <a:t>-7b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4000" b="1" dirty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3200" y="0"/>
            <a:ext cx="2590800" cy="1143000"/>
          </a:xfrm>
        </p:spPr>
        <p:txBody>
          <a:bodyPr/>
          <a:lstStyle/>
          <a:p>
            <a:pPr eaLnBrk="1" hangingPunct="1"/>
            <a:r>
              <a:rPr lang="ur-PK" sz="5400" dirty="0" smtClean="0">
                <a:cs typeface="Tajweed" pitchFamily="2" charset="-78"/>
              </a:rPr>
              <a:t>قواعد </a:t>
            </a:r>
            <a:endParaRPr lang="en-US" sz="5400" dirty="0" smtClean="0">
              <a:cs typeface="Tajweed" pitchFamily="2" charset="-78"/>
            </a:endParaRPr>
          </a:p>
        </p:txBody>
      </p:sp>
      <p:pic>
        <p:nvPicPr>
          <p:cNvPr id="45059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081963" y="3762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2819400" y="-41880"/>
            <a:ext cx="2209800" cy="2333863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84517" name="Text Box 5"/>
          <p:cNvSpPr txBox="1">
            <a:spLocks noChangeArrowheads="1"/>
          </p:cNvSpPr>
          <p:nvPr/>
        </p:nvSpPr>
        <p:spPr bwMode="auto">
          <a:xfrm>
            <a:off x="3124200" y="609600"/>
            <a:ext cx="1700213" cy="11128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4960</a:t>
            </a:r>
            <a:r>
              <a:rPr lang="en-US" sz="4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endParaRPr lang="ur-PK" sz="40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0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times</a:t>
            </a:r>
            <a:endParaRPr lang="en-US" sz="40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438400" y="2052638"/>
            <a:ext cx="61722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لَ</a:t>
            </a:r>
            <a:r>
              <a:rPr lang="ar-SA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لِ</a:t>
            </a:r>
            <a:r>
              <a:rPr lang="ur-PK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: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- </a:t>
            </a:r>
            <a:r>
              <a:rPr lang="en-US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for </a:t>
            </a:r>
            <a:r>
              <a:rPr lang="ur-PK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لَكُمْ دِينُكُمْ وَلِيَ </a:t>
            </a:r>
            <a:r>
              <a:rPr lang="ur-PK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دِين</a:t>
            </a:r>
            <a:r>
              <a:rPr lang="ar-SA" sz="3200" b="0" kern="0" dirty="0" smtClean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ِ</a:t>
            </a:r>
            <a:endParaRPr lang="ur-PK" sz="4400" b="0" dirty="0" smtClean="0">
              <a:solidFill>
                <a:srgbClr val="FFFF00"/>
              </a:solidFill>
              <a:latin typeface="Arial" charset="0"/>
              <a:cs typeface="Traditional Arabic_bs" pitchFamily="2" charset="-78"/>
            </a:endParaRPr>
          </a:p>
          <a:p>
            <a:pPr algn="r" rtl="1"/>
            <a:r>
              <a:rPr lang="ur-PK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مِن: 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- from</a:t>
            </a:r>
            <a:r>
              <a:rPr lang="ur-PK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أَعُوذُ بِاللهِ مِنَ الشَّيْطَان</a:t>
            </a:r>
          </a:p>
          <a:p>
            <a:pPr algn="r" rtl="1"/>
            <a:r>
              <a:rPr lang="ur-PK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عَن</a:t>
            </a:r>
            <a:r>
              <a:rPr lang="ur-PK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:</a:t>
            </a:r>
            <a:r>
              <a:rPr lang="en-US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- with</a:t>
            </a:r>
            <a:r>
              <a:rPr lang="ur-PK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</a:t>
            </a:r>
            <a:r>
              <a:rPr lang="ar-SA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رَضي الله </a:t>
            </a:r>
            <a:r>
              <a:rPr lang="ar-SA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عنهُ، </a:t>
            </a:r>
            <a:r>
              <a:rPr lang="ur-PK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عَنِ النَّعِيم</a:t>
            </a:r>
          </a:p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مَعَ:</a:t>
            </a:r>
            <a:r>
              <a:rPr lang="en-US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- with </a:t>
            </a:r>
            <a:r>
              <a:rPr lang="ur-PK" sz="4400" b="0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إنَّ الله َ مَعَ الصَّابِرِين</a:t>
            </a:r>
            <a:endParaRPr lang="en-US" sz="4400" b="0" dirty="0">
              <a:solidFill>
                <a:srgbClr val="FFFF00"/>
              </a:solidFill>
              <a:latin typeface="Arial" charset="0"/>
              <a:cs typeface="Traditional Arabic_bs" pitchFamily="2" charset="-78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90500" y="5943600"/>
            <a:ext cx="1905000" cy="771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4400" b="0">
                <a:solidFill>
                  <a:srgbClr val="FF0000"/>
                </a:solidFill>
                <a:latin typeface="Arial" charset="0"/>
                <a:cs typeface="Tajweed" pitchFamily="2" charset="-78"/>
              </a:rPr>
              <a:t>--- هَا</a:t>
            </a:r>
            <a:endParaRPr lang="en-US" sz="4400" b="0">
              <a:solidFill>
                <a:srgbClr val="FF0000"/>
              </a:solidFill>
              <a:latin typeface="Arial" charset="0"/>
              <a:cs typeface="Tajweed" pitchFamily="2" charset="-78"/>
            </a:endParaRPr>
          </a:p>
        </p:txBody>
      </p:sp>
      <p:graphicFrame>
        <p:nvGraphicFramePr>
          <p:cNvPr id="1984520" name="Group 8"/>
          <p:cNvGraphicFramePr>
            <a:graphicFrameLocks noGrp="1"/>
          </p:cNvGraphicFramePr>
          <p:nvPr/>
        </p:nvGraphicFramePr>
        <p:xfrm>
          <a:off x="190500" y="304800"/>
          <a:ext cx="1943100" cy="54864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47800"/>
            <a:ext cx="1524000" cy="1143000"/>
          </a:xfrm>
        </p:spPr>
        <p:txBody>
          <a:bodyPr/>
          <a:lstStyle/>
          <a:p>
            <a:pPr eaLnBrk="1" hangingPunct="1"/>
            <a:r>
              <a:rPr lang="ur-PK" sz="5400" dirty="0" smtClean="0">
                <a:cs typeface="Tajweed" pitchFamily="2" charset="-78"/>
              </a:rPr>
              <a:t>قواعد</a:t>
            </a:r>
            <a:endParaRPr lang="en-US" sz="5400" dirty="0" smtClean="0">
              <a:cs typeface="Tajweed" pitchFamily="2" charset="-78"/>
            </a:endParaRPr>
          </a:p>
        </p:txBody>
      </p:sp>
      <p:graphicFrame>
        <p:nvGraphicFramePr>
          <p:cNvPr id="1856625" name="Group 113"/>
          <p:cNvGraphicFramePr>
            <a:graphicFrameLocks noGrp="1"/>
          </p:cNvGraphicFramePr>
          <p:nvPr/>
        </p:nvGraphicFramePr>
        <p:xfrm>
          <a:off x="1828800" y="152400"/>
          <a:ext cx="7086600" cy="6140133"/>
        </p:xfrm>
        <a:graphic>
          <a:graphicData uri="http://schemas.openxmlformats.org/drawingml/2006/table">
            <a:tbl>
              <a:tblPr rtl="1"/>
              <a:tblGrid>
                <a:gridCol w="1771650"/>
                <a:gridCol w="1771650"/>
                <a:gridCol w="1771650"/>
                <a:gridCol w="177165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with, in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in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on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to, toward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</a:t>
                      </a:r>
                      <a:r>
                        <a:rPr kumimoji="0" lang="ar-SA" sz="5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ا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</a:t>
                      </a: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ِ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عَلَيْهِ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إِلَيْهِ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عَلَيْهِمْ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بِكَ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فِيكَ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إِلَيْكَ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بِكُمْ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فِيكُمْ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عَلَيْكُمْ</a:t>
                      </a: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إِلَيْكُمْ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بِي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فِيَّ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عَلَيَّ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إِلَيَّ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عَلَيْهَا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730250" y="2032522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-533400" y="762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8437" y="5175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327</a:t>
            </a:r>
            <a:r>
              <a:rPr lang="en-US" sz="40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endParaRPr lang="en-US" sz="40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2133600" y="2514600"/>
            <a:ext cx="6477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ur-PK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بِ: 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- in</a:t>
            </a:r>
            <a:r>
              <a:rPr lang="ar-SA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</a:t>
            </a:r>
            <a:r>
              <a:rPr lang="ur-PK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بِسْمِ الله</a:t>
            </a:r>
          </a:p>
          <a:p>
            <a:pPr algn="r" rtl="1"/>
            <a:r>
              <a:rPr lang="ur-PK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فِي: 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- in</a:t>
            </a:r>
            <a:r>
              <a:rPr lang="ur-PK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فِي </a:t>
            </a:r>
            <a:r>
              <a:rPr lang="ur-PK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سَبِيلِ الله</a:t>
            </a:r>
          </a:p>
          <a:p>
            <a:pPr algn="r" rtl="1"/>
            <a:r>
              <a:rPr lang="ur-PK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عَلَى: 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-</a:t>
            </a:r>
            <a:r>
              <a:rPr lang="en-US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on</a:t>
            </a:r>
            <a:r>
              <a:rPr lang="ar-SA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</a:t>
            </a:r>
            <a:r>
              <a:rPr lang="ur-PK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السَّلامُ عَلَيْكُمْ</a:t>
            </a:r>
          </a:p>
          <a:p>
            <a:pPr algn="r" rtl="1"/>
            <a:r>
              <a:rPr lang="ur-PK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إِلَى: </a:t>
            </a:r>
            <a:r>
              <a:rPr lang="en-US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- </a:t>
            </a:r>
            <a:r>
              <a:rPr lang="en-US" sz="4400" b="0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to</a:t>
            </a:r>
            <a:r>
              <a:rPr lang="ar-SA" dirty="0" smtClean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 </a:t>
            </a:r>
            <a:r>
              <a:rPr lang="ur-PK" dirty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إنَّا ِللهِ وَإِنَّا إِلَيْهِ رَاجِعُون</a:t>
            </a:r>
            <a:endParaRPr lang="en-US" dirty="0">
              <a:solidFill>
                <a:srgbClr val="FFFF00"/>
              </a:solidFill>
              <a:latin typeface="Arial" charset="0"/>
              <a:cs typeface="Traditional Arabic_bs" pitchFamily="2" charset="-78"/>
            </a:endParaRPr>
          </a:p>
        </p:txBody>
      </p:sp>
      <p:sp>
        <p:nvSpPr>
          <p:cNvPr id="46083" name="AutoShape 4"/>
          <p:cNvSpPr>
            <a:spLocks noChangeArrowheads="1"/>
          </p:cNvSpPr>
          <p:nvPr/>
        </p:nvSpPr>
        <p:spPr bwMode="auto">
          <a:xfrm>
            <a:off x="4038600" y="0"/>
            <a:ext cx="2590800" cy="24384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18661" name="Text Box 5"/>
          <p:cNvSpPr txBox="1">
            <a:spLocks noChangeArrowheads="1"/>
          </p:cNvSpPr>
          <p:nvPr/>
        </p:nvSpPr>
        <p:spPr bwMode="auto">
          <a:xfrm>
            <a:off x="4267200" y="584537"/>
            <a:ext cx="2133600" cy="10156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4327</a:t>
            </a:r>
            <a:r>
              <a:rPr lang="en-GB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times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152400" y="5857875"/>
            <a:ext cx="1905000" cy="771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400">
                <a:solidFill>
                  <a:srgbClr val="FF0000"/>
                </a:solidFill>
                <a:latin typeface="Arial" charset="0"/>
                <a:cs typeface="Tajweed" pitchFamily="2" charset="-78"/>
              </a:rPr>
              <a:t>--- هَا</a:t>
            </a:r>
            <a:endParaRPr lang="en-US" sz="4400">
              <a:solidFill>
                <a:srgbClr val="FF0000"/>
              </a:solidFill>
              <a:latin typeface="Arial" charset="0"/>
              <a:cs typeface="Tajweed" pitchFamily="2" charset="-78"/>
            </a:endParaRPr>
          </a:p>
        </p:txBody>
      </p:sp>
      <p:graphicFrame>
        <p:nvGraphicFramePr>
          <p:cNvPr id="2118663" name="Group 7"/>
          <p:cNvGraphicFramePr>
            <a:graphicFrameLocks noGrp="1"/>
          </p:cNvGraphicFramePr>
          <p:nvPr/>
        </p:nvGraphicFramePr>
        <p:xfrm>
          <a:off x="152400" y="219075"/>
          <a:ext cx="1943100" cy="54864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553200" y="0"/>
            <a:ext cx="2590800" cy="1143000"/>
          </a:xfrm>
        </p:spPr>
        <p:txBody>
          <a:bodyPr/>
          <a:lstStyle/>
          <a:p>
            <a:pPr eaLnBrk="1" hangingPunct="1"/>
            <a:r>
              <a:rPr lang="ur-PK" sz="5400" dirty="0" smtClean="0">
                <a:cs typeface="Tajweed" pitchFamily="2" charset="-78"/>
              </a:rPr>
              <a:t>قواعد </a:t>
            </a:r>
            <a:endParaRPr lang="en-US" sz="5400" dirty="0" smtClean="0">
              <a:cs typeface="Tajweed" pitchFamily="2" charset="-78"/>
            </a:endParaRPr>
          </a:p>
        </p:txBody>
      </p:sp>
      <p:pic>
        <p:nvPicPr>
          <p:cNvPr id="8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081963" y="3762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895600" y="2568575"/>
            <a:ext cx="3792538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0">
                <a:cs typeface="Tahoma" pitchFamily="34" charset="0"/>
              </a:rPr>
              <a:t>Today’s Class</a:t>
            </a:r>
          </a:p>
          <a:p>
            <a:pPr eaLnBrk="0" hangingPunct="0">
              <a:spcBef>
                <a:spcPct val="0"/>
              </a:spcBef>
            </a:pPr>
            <a:endParaRPr lang="en-US" b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371600"/>
          </a:xfrm>
          <a:solidFill>
            <a:srgbClr val="FF3300"/>
          </a:solidFill>
        </p:spPr>
        <p:txBody>
          <a:bodyPr/>
          <a:lstStyle/>
          <a:p>
            <a:r>
              <a:rPr lang="en-US" sz="5400" dirty="0" smtClean="0">
                <a:solidFill>
                  <a:srgbClr val="FFFF00"/>
                </a:solidFill>
              </a:rPr>
              <a:t>3 important points</a:t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>about Prepositions </a:t>
            </a:r>
            <a:endParaRPr lang="ar-SA" sz="5400" dirty="0" smtClean="0">
              <a:solidFill>
                <a:srgbClr val="FFFF00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562600" y="1524000"/>
            <a:ext cx="1676400" cy="5202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لَ</a:t>
            </a:r>
            <a:r>
              <a:rPr lang="ar-SA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   لِ</a:t>
            </a: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مِن</a:t>
            </a:r>
            <a:r>
              <a:rPr lang="ar-SA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ْ</a:t>
            </a:r>
            <a:endParaRPr lang="ur-PK" sz="5400" b="0">
              <a:solidFill>
                <a:srgbClr val="FFFF00"/>
              </a:solidFill>
              <a:latin typeface="Arial" charset="0"/>
              <a:cs typeface="Traditional Arabic_bs" pitchFamily="2" charset="-78"/>
            </a:endParaRP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عَن</a:t>
            </a:r>
            <a:r>
              <a:rPr lang="ar-SA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ْ</a:t>
            </a:r>
            <a:endParaRPr lang="ur-PK" sz="5400" b="0">
              <a:solidFill>
                <a:srgbClr val="FFFF00"/>
              </a:solidFill>
              <a:latin typeface="Arial" charset="0"/>
              <a:cs typeface="Traditional Arabic_bs" pitchFamily="2" charset="-78"/>
            </a:endParaRP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مَعَ</a:t>
            </a:r>
            <a:endParaRPr lang="en-US" sz="5400" b="0">
              <a:solidFill>
                <a:srgbClr val="FFFF00"/>
              </a:solidFill>
              <a:latin typeface="Arial" charset="0"/>
              <a:cs typeface="Traditional Arabic_bs" pitchFamily="2" charset="-78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971800" y="1600200"/>
            <a:ext cx="1447800" cy="5119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ur-PK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بِ</a:t>
            </a:r>
            <a:endParaRPr lang="ar-SA" sz="5400" b="0">
              <a:solidFill>
                <a:srgbClr val="FFFF00"/>
              </a:solidFill>
              <a:latin typeface="Arial" charset="0"/>
              <a:cs typeface="Traditional Arabic_bs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ur-PK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فِي</a:t>
            </a:r>
          </a:p>
          <a:p>
            <a:pPr algn="ctr" rtl="1">
              <a:lnSpc>
                <a:spcPct val="115000"/>
              </a:lnSpc>
            </a:pPr>
            <a:r>
              <a:rPr lang="ur-PK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عَلَى</a:t>
            </a:r>
          </a:p>
          <a:p>
            <a:pPr algn="ctr" rtl="1">
              <a:lnSpc>
                <a:spcPct val="115000"/>
              </a:lnSpc>
            </a:pPr>
            <a:r>
              <a:rPr lang="ur-PK" sz="5400" b="0">
                <a:solidFill>
                  <a:srgbClr val="FFFF00"/>
                </a:solidFill>
                <a:latin typeface="Arial" charset="0"/>
                <a:cs typeface="Traditional Arabic_bs" pitchFamily="2" charset="-78"/>
              </a:rPr>
              <a:t>إِلَى</a:t>
            </a:r>
            <a:endParaRPr lang="en-US" sz="5400" b="0">
              <a:solidFill>
                <a:srgbClr val="FFFF00"/>
              </a:solidFill>
              <a:latin typeface="Arial" charset="0"/>
              <a:cs typeface="Traditional Arabic_bs" pitchFamily="2" charset="-78"/>
            </a:endParaRPr>
          </a:p>
        </p:txBody>
      </p:sp>
      <p:pic>
        <p:nvPicPr>
          <p:cNvPr id="48133" name="Picture 5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257" y="1505743"/>
            <a:ext cx="6858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457200" y="1600200"/>
            <a:ext cx="259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5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قواعد 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Oval 2"/>
          <p:cNvSpPr>
            <a:spLocks noChangeArrowheads="1"/>
          </p:cNvSpPr>
          <p:nvPr/>
        </p:nvSpPr>
        <p:spPr bwMode="auto">
          <a:xfrm>
            <a:off x="4876800" y="3276600"/>
            <a:ext cx="914400" cy="1371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8787" name="Oval 3"/>
          <p:cNvSpPr>
            <a:spLocks noChangeArrowheads="1"/>
          </p:cNvSpPr>
          <p:nvPr/>
        </p:nvSpPr>
        <p:spPr bwMode="auto">
          <a:xfrm>
            <a:off x="4267200" y="4800600"/>
            <a:ext cx="685800" cy="1143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8788" name="Oval 4"/>
          <p:cNvSpPr>
            <a:spLocks noChangeArrowheads="1"/>
          </p:cNvSpPr>
          <p:nvPr/>
        </p:nvSpPr>
        <p:spPr bwMode="auto">
          <a:xfrm>
            <a:off x="3810000" y="1981200"/>
            <a:ext cx="457200" cy="1447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Different languages use</a:t>
            </a:r>
            <a:br>
              <a:rPr lang="en-US" dirty="0" smtClean="0"/>
            </a:br>
            <a:r>
              <a:rPr lang="en-US" dirty="0" smtClean="0"/>
              <a:t> different Prepositions. </a:t>
            </a:r>
            <a:endParaRPr lang="en-US" dirty="0" smtClean="0">
              <a:latin typeface="Nafees Web Naskh" pitchFamily="2" charset="-78"/>
            </a:endParaRPr>
          </a:p>
        </p:txBody>
      </p:sp>
      <p:sp>
        <p:nvSpPr>
          <p:cNvPr id="49159" name="AutoShape 6"/>
          <p:cNvSpPr>
            <a:spLocks noChangeArrowheads="1"/>
          </p:cNvSpPr>
          <p:nvPr/>
        </p:nvSpPr>
        <p:spPr bwMode="auto">
          <a:xfrm>
            <a:off x="0" y="228600"/>
            <a:ext cx="1600200" cy="890588"/>
          </a:xfrm>
          <a:prstGeom prst="pentagon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60000"/>
              </a:lnSpc>
            </a:pPr>
            <a:r>
              <a:rPr lang="ar-SA" sz="6600">
                <a:solidFill>
                  <a:srgbClr val="FF0000"/>
                </a:solidFill>
                <a:cs typeface="Arial" charset="0"/>
              </a:rPr>
              <a:t>1</a:t>
            </a:r>
            <a:endParaRPr lang="en-US" sz="66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9158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382000" cy="4038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ur-PK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آم</a:t>
            </a:r>
            <a:r>
              <a:rPr lang="ar-SA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َ</a:t>
            </a:r>
            <a:r>
              <a:rPr lang="ur-PK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ن</a:t>
            </a:r>
            <a:r>
              <a:rPr lang="ar-SA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ْ</a:t>
            </a:r>
            <a:r>
              <a:rPr lang="ur-PK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ت</a:t>
            </a:r>
            <a:r>
              <a:rPr lang="ar-SA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ُ</a:t>
            </a:r>
            <a:r>
              <a:rPr lang="ur-PK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 ب</a:t>
            </a:r>
            <a:r>
              <a:rPr lang="ar-SA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ِ</a:t>
            </a:r>
            <a:r>
              <a:rPr lang="ur-PK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اﷲ</a:t>
            </a:r>
            <a:r>
              <a:rPr lang="ar-SA" sz="8800" dirty="0" smtClean="0">
                <a:solidFill>
                  <a:srgbClr val="FF3300"/>
                </a:solidFill>
                <a:latin typeface="Nafees Web Naskh" pitchFamily="2" charset="-78"/>
                <a:cs typeface="Tajweed" pitchFamily="2" charset="-78"/>
              </a:rPr>
              <a:t> ِ</a:t>
            </a:r>
            <a:endParaRPr lang="ar-SA" sz="8800" dirty="0" smtClean="0">
              <a:latin typeface="Nafees Web Naskh" pitchFamily="2" charset="-78"/>
              <a:cs typeface="Tajweed" pitchFamily="2" charset="-78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8000" b="1" dirty="0" smtClean="0">
                <a:latin typeface="Arial Narrow" pitchFamily="34" charset="0"/>
              </a:rPr>
              <a:t>I believed in Allah</a:t>
            </a:r>
            <a:endParaRPr lang="ar-SA" sz="7200" dirty="0" smtClean="0">
              <a:latin typeface="Nafees Web Naskh" pitchFamily="2" charset="-78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ur-PK" sz="7200" dirty="0" smtClean="0">
                <a:solidFill>
                  <a:srgbClr val="00FF00"/>
                </a:solidFill>
                <a:latin typeface="Alvi Nastaleeq" pitchFamily="2" charset="-78"/>
                <a:cs typeface="Alvi Nastaleeq" pitchFamily="2" charset="-78"/>
              </a:rPr>
              <a:t>میں اﷲ پر ایمان لایا</a:t>
            </a:r>
            <a:endParaRPr lang="ar-SA" sz="7200" dirty="0" smtClean="0">
              <a:solidFill>
                <a:srgbClr val="00FF00"/>
              </a:solidFill>
              <a:latin typeface="Alvi Nastaleeq" pitchFamily="2" charset="-78"/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" fill="hold"/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7" dur="50" fill="hold"/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" fill="hold"/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" fill="hold"/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18" dur="50" fill="hold"/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" fill="hold"/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" fill="hold"/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27" dur="50" fill="hold"/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28" dur="50" fill="hold"/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" fill="hold"/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6" grpId="0" animBg="1"/>
      <p:bldP spid="758787" grpId="0" animBg="1"/>
      <p:bldP spid="7587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Oval 2"/>
          <p:cNvSpPr>
            <a:spLocks noChangeArrowheads="1"/>
          </p:cNvSpPr>
          <p:nvPr/>
        </p:nvSpPr>
        <p:spPr bwMode="auto">
          <a:xfrm>
            <a:off x="5676900" y="4686300"/>
            <a:ext cx="838200" cy="1295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0835" name="Oval 3"/>
          <p:cNvSpPr>
            <a:spLocks noChangeArrowheads="1"/>
          </p:cNvSpPr>
          <p:nvPr/>
        </p:nvSpPr>
        <p:spPr bwMode="auto">
          <a:xfrm>
            <a:off x="5638800" y="2667000"/>
            <a:ext cx="1219200" cy="1752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0" y="76200"/>
            <a:ext cx="1600200" cy="965200"/>
          </a:xfrm>
          <a:prstGeom prst="pentagon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60000"/>
              </a:lnSpc>
            </a:pPr>
            <a:r>
              <a:rPr lang="ar-SA" sz="660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4000">
                <a:solidFill>
                  <a:srgbClr val="FF0000"/>
                </a:solidFill>
                <a:cs typeface="Arial" charset="0"/>
              </a:rPr>
              <a:t>a</a:t>
            </a:r>
            <a:endParaRPr lang="en-US" sz="66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title"/>
          </p:nvPr>
        </p:nvSpPr>
        <p:spPr>
          <a:xfrm>
            <a:off x="1219200" y="277813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Preposition: used in Arabic, </a:t>
            </a:r>
            <a:br>
              <a:rPr lang="en-US" dirty="0" smtClean="0"/>
            </a:br>
            <a:r>
              <a:rPr lang="en-US" dirty="0" smtClean="0"/>
              <a:t>but not in English </a:t>
            </a:r>
          </a:p>
        </p:txBody>
      </p:sp>
      <p:graphicFrame>
        <p:nvGraphicFramePr>
          <p:cNvPr id="760836" name="Group 4"/>
          <p:cNvGraphicFramePr>
            <a:graphicFrameLocks noGrp="1"/>
          </p:cNvGraphicFramePr>
          <p:nvPr/>
        </p:nvGraphicFramePr>
        <p:xfrm>
          <a:off x="228600" y="2667000"/>
          <a:ext cx="8839200" cy="3657600"/>
        </p:xfrm>
        <a:graphic>
          <a:graphicData uri="http://schemas.openxmlformats.org/drawingml/2006/table">
            <a:tbl>
              <a:tblPr/>
              <a:tblGrid>
                <a:gridCol w="3429000"/>
                <a:gridCol w="54102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entering the religion of Allah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يَدْخُلُونَ </a:t>
                      </a:r>
                      <a:r>
                        <a:rPr kumimoji="0" lang="ar-SA" sz="10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فِي</a:t>
                      </a: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دِينِ اﷲِ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Forgive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اِغْفِرْ</a:t>
                      </a: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r>
                        <a:rPr kumimoji="0" lang="ar-SA" sz="10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لِ</a:t>
                      </a:r>
                      <a:r>
                        <a:rPr kumimoji="0" lang="ar-SA" sz="10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ي</a:t>
                      </a:r>
                      <a:endParaRPr kumimoji="0" lang="en-US" sz="10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" fill="hold"/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7" dur="50" fill="hold"/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0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" fill="hold"/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" fill="hold"/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" dur="50" fill="hold"/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" fill="hold"/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0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4" grpId="0" animBg="1"/>
      <p:bldP spid="7608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Oval 2"/>
          <p:cNvSpPr>
            <a:spLocks noChangeArrowheads="1"/>
          </p:cNvSpPr>
          <p:nvPr/>
        </p:nvSpPr>
        <p:spPr bwMode="auto">
          <a:xfrm>
            <a:off x="2895600" y="4343400"/>
            <a:ext cx="1524000" cy="838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2883" name="Oval 3"/>
          <p:cNvSpPr>
            <a:spLocks noChangeArrowheads="1"/>
          </p:cNvSpPr>
          <p:nvPr/>
        </p:nvSpPr>
        <p:spPr bwMode="auto">
          <a:xfrm>
            <a:off x="1600200" y="3352800"/>
            <a:ext cx="990600" cy="762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04800" y="1552575"/>
            <a:ext cx="8610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Font typeface="Symbol" pitchFamily="18" charset="2"/>
              <a:buNone/>
              <a:tabLst>
                <a:tab pos="457200" algn="l"/>
              </a:tabLst>
            </a:pPr>
            <a:endParaRPr lang="ur-PK" sz="3200">
              <a:cs typeface="Arial" charset="0"/>
            </a:endParaRPr>
          </a:p>
        </p:txBody>
      </p:sp>
      <p:graphicFrame>
        <p:nvGraphicFramePr>
          <p:cNvPr id="762885" name="Group 5"/>
          <p:cNvGraphicFramePr>
            <a:graphicFrameLocks noGrp="1"/>
          </p:cNvGraphicFramePr>
          <p:nvPr/>
        </p:nvGraphicFramePr>
        <p:xfrm>
          <a:off x="228600" y="2592388"/>
          <a:ext cx="8686800" cy="3275013"/>
        </p:xfrm>
        <a:graphic>
          <a:graphicData uri="http://schemas.openxmlformats.org/drawingml/2006/table">
            <a:tbl>
              <a:tblPr/>
              <a:tblGrid>
                <a:gridCol w="4648200"/>
                <a:gridCol w="4038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on me </a:t>
                      </a:r>
                      <a:endParaRPr kumimoji="0" lang="ar-SA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9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وَارْحَمْنِي</a:t>
                      </a:r>
                      <a:endParaRPr kumimoji="0" lang="en-US" sz="11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save me from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your punishment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قِنِي عَذَابَكَ</a:t>
                      </a:r>
                      <a:endParaRPr kumimoji="0" lang="en-US" sz="10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15" name="Rectangle 16"/>
          <p:cNvSpPr>
            <a:spLocks noGrp="1" noChangeArrowheads="1"/>
          </p:cNvSpPr>
          <p:nvPr>
            <p:ph type="title"/>
          </p:nvPr>
        </p:nvSpPr>
        <p:spPr>
          <a:xfrm>
            <a:off x="1219200" y="277813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Preposition: not required in Arabic, but required in English</a:t>
            </a:r>
          </a:p>
        </p:txBody>
      </p:sp>
      <p:sp>
        <p:nvSpPr>
          <p:cNvPr id="51216" name="AutoShape 14"/>
          <p:cNvSpPr>
            <a:spLocks noChangeArrowheads="1"/>
          </p:cNvSpPr>
          <p:nvPr/>
        </p:nvSpPr>
        <p:spPr bwMode="auto">
          <a:xfrm>
            <a:off x="0" y="558800"/>
            <a:ext cx="1600200" cy="965200"/>
          </a:xfrm>
          <a:prstGeom prst="pentagon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60000"/>
              </a:lnSpc>
            </a:pPr>
            <a:r>
              <a:rPr lang="ar-SA" sz="660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4000">
                <a:solidFill>
                  <a:srgbClr val="FF0000"/>
                </a:solidFill>
                <a:cs typeface="Arial" charset="0"/>
              </a:rPr>
              <a:t>b</a:t>
            </a:r>
            <a:endParaRPr lang="en-US" sz="660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" fill="hold"/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7" dur="50" fill="hold"/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" fill="hold"/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" fill="hold"/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18" dur="50" fill="hold"/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" fill="hold"/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82" grpId="0" animBg="1"/>
      <p:bldP spid="7628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Oval 2"/>
          <p:cNvSpPr>
            <a:spLocks noChangeArrowheads="1"/>
          </p:cNvSpPr>
          <p:nvPr/>
        </p:nvSpPr>
        <p:spPr bwMode="auto">
          <a:xfrm rot="-5400000">
            <a:off x="4267200" y="5638800"/>
            <a:ext cx="1143000" cy="9906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4931" name="Oval 3"/>
          <p:cNvSpPr>
            <a:spLocks noChangeArrowheads="1"/>
          </p:cNvSpPr>
          <p:nvPr/>
        </p:nvSpPr>
        <p:spPr bwMode="auto">
          <a:xfrm rot="-5400000">
            <a:off x="2305050" y="5829300"/>
            <a:ext cx="1143000" cy="6096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4932" name="Oval 4"/>
          <p:cNvSpPr>
            <a:spLocks noChangeArrowheads="1"/>
          </p:cNvSpPr>
          <p:nvPr/>
        </p:nvSpPr>
        <p:spPr bwMode="auto">
          <a:xfrm>
            <a:off x="5867400" y="3505200"/>
            <a:ext cx="1295400" cy="1447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4933" name="Oval 5"/>
          <p:cNvSpPr>
            <a:spLocks noChangeArrowheads="1"/>
          </p:cNvSpPr>
          <p:nvPr/>
        </p:nvSpPr>
        <p:spPr bwMode="auto">
          <a:xfrm>
            <a:off x="5943600" y="2209800"/>
            <a:ext cx="685800" cy="12192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0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Change of Preposition leads to change in the meaning</a:t>
            </a:r>
          </a:p>
        </p:txBody>
      </p:sp>
      <p:sp>
        <p:nvSpPr>
          <p:cNvPr id="52232" name="AutoShape 7"/>
          <p:cNvSpPr>
            <a:spLocks noChangeArrowheads="1"/>
          </p:cNvSpPr>
          <p:nvPr/>
        </p:nvSpPr>
        <p:spPr bwMode="auto">
          <a:xfrm>
            <a:off x="0" y="582613"/>
            <a:ext cx="1447800" cy="865187"/>
          </a:xfrm>
          <a:prstGeom prst="pentagon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sz="6000">
                <a:solidFill>
                  <a:srgbClr val="FF0000"/>
                </a:solidFill>
                <a:cs typeface="Arial" charset="0"/>
              </a:rPr>
              <a:t>3</a:t>
            </a:r>
          </a:p>
        </p:txBody>
      </p:sp>
      <p:graphicFrame>
        <p:nvGraphicFramePr>
          <p:cNvPr id="764937" name="Group 9"/>
          <p:cNvGraphicFramePr>
            <a:graphicFrameLocks noGrp="1"/>
          </p:cNvGraphicFramePr>
          <p:nvPr/>
        </p:nvGraphicFramePr>
        <p:xfrm>
          <a:off x="228600" y="2209800"/>
          <a:ext cx="8686800" cy="2743200"/>
        </p:xfrm>
        <a:graphic>
          <a:graphicData uri="http://schemas.openxmlformats.org/drawingml/2006/table">
            <a:tbl>
              <a:tblPr/>
              <a:tblGrid>
                <a:gridCol w="3217863"/>
                <a:gridCol w="5468937"/>
              </a:tblGrid>
              <a:tr h="1054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Pray to…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صَلِّ لِـــرَبِّكَ</a:t>
                      </a:r>
                      <a:endParaRPr kumimoji="0" lang="en-US" sz="8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Send peace on…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صَلِّ عَلَى مُحَمَّد</a:t>
                      </a:r>
                      <a:endParaRPr kumimoji="0" lang="en-US" sz="8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31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5105400"/>
            <a:ext cx="8229600" cy="213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Same thing in English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cs typeface="Tahoma" pitchFamily="34" charset="0"/>
              </a:rPr>
              <a:t>get; get in; get out;...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4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4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" fill="hold"/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30" grpId="0" animBg="1"/>
      <p:bldP spid="764931" grpId="0" animBg="1"/>
      <p:bldP spid="764932" grpId="0" animBg="1"/>
      <p:bldP spid="7649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6978" name="Group 2"/>
          <p:cNvGraphicFramePr>
            <a:graphicFrameLocks noGrp="1"/>
          </p:cNvGraphicFramePr>
          <p:nvPr/>
        </p:nvGraphicFramePr>
        <p:xfrm>
          <a:off x="3429000" y="76200"/>
          <a:ext cx="5334000" cy="6797040"/>
        </p:xfrm>
        <a:graphic>
          <a:graphicData uri="http://schemas.openxmlformats.org/drawingml/2006/table">
            <a:tbl>
              <a:tblPr/>
              <a:tblGrid>
                <a:gridCol w="2955925"/>
                <a:gridCol w="2378075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altLang="zh-TW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raditional Arabic" pitchFamily="18" charset="-78"/>
                        </a:rPr>
                        <a:t>عِنْدَ</a:t>
                      </a:r>
                      <a:r>
                        <a:rPr kumimoji="0" lang="ur-PK" altLang="zh-TW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  <a:cs typeface="Tahoma" pitchFamily="34" charset="0"/>
                        </a:rPr>
                        <a:t>near, at, with</a:t>
                      </a:r>
                      <a:endParaRPr kumimoji="0" lang="en-US" altLang="zh-TW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near him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altLang="zh-TW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عِنْدَه</a:t>
                      </a:r>
                      <a:r>
                        <a:rPr kumimoji="0" lang="ur-PK" altLang="zh-TW" sz="6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،</a:t>
                      </a:r>
                      <a:endParaRPr kumimoji="0" lang="ur-PK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near them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altLang="zh-TW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عِنْدَهُمْ</a:t>
                      </a:r>
                      <a:endParaRPr kumimoji="0" lang="ur-PK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near you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altLang="zh-TW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عِنْدَكَ</a:t>
                      </a:r>
                      <a:endParaRPr kumimoji="0" lang="ur-PK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near you all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altLang="zh-TW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عِنْدَكُمْ</a:t>
                      </a:r>
                      <a:endParaRPr kumimoji="0" lang="ur-PK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near me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altLang="zh-TW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عِنْدِي</a:t>
                      </a:r>
                      <a:endParaRPr kumimoji="0" lang="ur-PK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near us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altLang="zh-TW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عِنْدَنَا</a:t>
                      </a:r>
                      <a:endParaRPr kumimoji="0" lang="ur-PK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pSp>
        <p:nvGrpSpPr>
          <p:cNvPr id="53275" name="Group 27"/>
          <p:cNvGrpSpPr>
            <a:grpSpLocks/>
          </p:cNvGrpSpPr>
          <p:nvPr/>
        </p:nvGrpSpPr>
        <p:grpSpPr bwMode="auto">
          <a:xfrm>
            <a:off x="0" y="1295400"/>
            <a:ext cx="3505200" cy="4724400"/>
            <a:chOff x="96" y="0"/>
            <a:chExt cx="1200" cy="912"/>
          </a:xfrm>
        </p:grpSpPr>
        <p:sp>
          <p:nvSpPr>
            <p:cNvPr id="53277" name="AutoShape 28"/>
            <p:cNvSpPr>
              <a:spLocks noChangeArrowheads="1"/>
            </p:cNvSpPr>
            <p:nvPr/>
          </p:nvSpPr>
          <p:spPr bwMode="auto">
            <a:xfrm>
              <a:off x="96" y="0"/>
              <a:ext cx="1200" cy="912"/>
            </a:xfrm>
            <a:prstGeom prst="irregularSeal1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67005" name="Text Box 29"/>
            <p:cNvSpPr txBox="1">
              <a:spLocks noChangeArrowheads="1"/>
            </p:cNvSpPr>
            <p:nvPr/>
          </p:nvSpPr>
          <p:spPr bwMode="auto">
            <a:xfrm>
              <a:off x="249" y="192"/>
              <a:ext cx="902" cy="48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4000">
                  <a:effectLst>
                    <a:outerShdw blurRad="38100" dist="38100" dir="2700000" algn="tl">
                      <a:srgbClr val="00008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Almost </a:t>
              </a:r>
            </a:p>
            <a:p>
              <a:pPr algn="ctr">
                <a:spcBef>
                  <a:spcPct val="0"/>
                </a:spcBef>
                <a:defRPr/>
              </a:pPr>
              <a:r>
                <a:rPr lang="en-US" sz="4000">
                  <a:effectLst>
                    <a:outerShdw blurRad="38100" dist="38100" dir="2700000" algn="tl">
                      <a:srgbClr val="00008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200 times</a:t>
              </a:r>
            </a:p>
            <a:p>
              <a:pPr algn="ctr">
                <a:spcBef>
                  <a:spcPct val="0"/>
                </a:spcBef>
                <a:defRPr/>
              </a:pPr>
              <a:r>
                <a:rPr lang="en-US" sz="4000">
                  <a:effectLst>
                    <a:outerShdw blurRad="38100" dist="38100" dir="2700000" algn="tl">
                      <a:srgbClr val="00008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in the </a:t>
              </a:r>
            </a:p>
            <a:p>
              <a:pPr algn="ctr">
                <a:spcBef>
                  <a:spcPct val="0"/>
                </a:spcBef>
                <a:defRPr/>
              </a:pPr>
              <a:r>
                <a:rPr lang="en-US" sz="4000">
                  <a:effectLst>
                    <a:outerShdw blurRad="38100" dist="38100" dir="2700000" algn="tl">
                      <a:srgbClr val="00008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Qur’an</a:t>
              </a:r>
              <a:endParaRPr lang="en-US" sz="4000" baseline="30000">
                <a:effectLst>
                  <a:outerShdw blurRad="38100" dist="38100" dir="2700000" algn="tl">
                    <a:srgbClr val="00008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276" name="Text Box 30"/>
          <p:cNvSpPr txBox="1">
            <a:spLocks noChangeArrowheads="1"/>
          </p:cNvSpPr>
          <p:nvPr/>
        </p:nvSpPr>
        <p:spPr bwMode="auto">
          <a:xfrm>
            <a:off x="685800" y="6096000"/>
            <a:ext cx="129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0">
                <a:cs typeface="Tahoma" pitchFamily="34" charset="0"/>
              </a:rPr>
              <a:t>197 times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/>
          <a:lstStyle/>
          <a:p>
            <a:pPr algn="r" rtl="1" eaLnBrk="1" hangingPunct="1"/>
            <a:r>
              <a:rPr lang="ur-PK" sz="8800" b="0" dirty="0" smtClean="0">
                <a:cs typeface="Alvi Nastaleeq" pitchFamily="2" charset="-78"/>
              </a:rPr>
              <a:t>قواعد</a:t>
            </a:r>
            <a:r>
              <a:rPr lang="ur-PK" sz="8000" b="0" dirty="0" smtClean="0"/>
              <a:t> – </a:t>
            </a:r>
            <a:r>
              <a:rPr lang="en-US" sz="8000" b="0" dirty="0" smtClean="0"/>
              <a:t>Grammar</a:t>
            </a:r>
          </a:p>
        </p:txBody>
      </p:sp>
      <p:pic>
        <p:nvPicPr>
          <p:cNvPr id="36867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219200" y="1524000"/>
            <a:ext cx="632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15000"/>
              </a:spcBef>
              <a:tabLst>
                <a:tab pos="3252788" algn="r"/>
              </a:tabLst>
            </a:pPr>
            <a:endParaRPr lang="en-US" b="0">
              <a:latin typeface="Nafees Nastaleeq" pitchFamily="2" charset="-78"/>
            </a:endParaRPr>
          </a:p>
        </p:txBody>
      </p:sp>
      <p:graphicFrame>
        <p:nvGraphicFramePr>
          <p:cNvPr id="2371620" name="Group 36"/>
          <p:cNvGraphicFramePr>
            <a:graphicFrameLocks noGrp="1"/>
          </p:cNvGraphicFramePr>
          <p:nvPr/>
        </p:nvGraphicFramePr>
        <p:xfrm>
          <a:off x="3043238" y="1616075"/>
          <a:ext cx="5491163" cy="4480560"/>
        </p:xfrm>
        <a:graphic>
          <a:graphicData uri="http://schemas.openxmlformats.org/drawingml/2006/table">
            <a:tbl>
              <a:tblPr/>
              <a:tblGrid>
                <a:gridCol w="2517775"/>
                <a:gridCol w="2973388"/>
              </a:tblGrid>
              <a:tr h="1876425">
                <a:tc>
                  <a:txBody>
                    <a:bodyPr/>
                    <a:lstStyle/>
                    <a:p>
                      <a:pPr marL="0" marR="0" lvl="0" indent="2825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This</a:t>
                      </a:r>
                      <a:endParaRPr kumimoji="0" lang="ur-PK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  <a:p>
                      <a:pPr marL="0" marR="0" lvl="0" indent="2825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These</a:t>
                      </a:r>
                    </a:p>
                  </a:txBody>
                  <a:tcPr marT="137160" marB="13716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825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هٰذَا</a:t>
                      </a: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	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	</a:t>
                      </a:r>
                      <a:endParaRPr kumimoji="0" lang="ur-PK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  <a:p>
                      <a:pPr marL="0" marR="0" lvl="0" indent="2825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هٰؤُلآءِ</a:t>
                      </a: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	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	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marT="137160" marB="137160"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2333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That</a:t>
                      </a:r>
                      <a:endParaRPr kumimoji="0" lang="ur-PK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  <a:p>
                      <a:pPr marL="0" marR="0" lvl="0" indent="2333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Those</a:t>
                      </a:r>
                    </a:p>
                  </a:txBody>
                  <a:tcPr marT="137160" marB="13716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33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ذٰلِكَ</a:t>
                      </a: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	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	</a:t>
                      </a:r>
                      <a:endParaRPr kumimoji="0" lang="ur-PK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2333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أُولـٰئِكَ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 </a:t>
                      </a: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	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marT="137160" marB="137160"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cxnSp>
        <p:nvCxnSpPr>
          <p:cNvPr id="54285" name="Straight Connector 9"/>
          <p:cNvCxnSpPr>
            <a:cxnSpLocks noChangeShapeType="1"/>
          </p:cNvCxnSpPr>
          <p:nvPr/>
        </p:nvCxnSpPr>
        <p:spPr bwMode="auto">
          <a:xfrm rot="5400000">
            <a:off x="3694113" y="3848100"/>
            <a:ext cx="44973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6" name="Straight Connector 13"/>
          <p:cNvCxnSpPr>
            <a:cxnSpLocks noChangeShapeType="1"/>
          </p:cNvCxnSpPr>
          <p:nvPr/>
        </p:nvCxnSpPr>
        <p:spPr bwMode="auto">
          <a:xfrm>
            <a:off x="3048000" y="2819400"/>
            <a:ext cx="5486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7" name="Straight Connector 14"/>
          <p:cNvCxnSpPr>
            <a:cxnSpLocks noChangeShapeType="1"/>
          </p:cNvCxnSpPr>
          <p:nvPr/>
        </p:nvCxnSpPr>
        <p:spPr bwMode="auto">
          <a:xfrm>
            <a:off x="3048000" y="4876800"/>
            <a:ext cx="5486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3E80F0-47F0-404B-9774-C269745ADE15}" type="slidenum">
              <a:rPr lang="ar-SY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rot="18858945">
            <a:off x="75407" y="1275556"/>
            <a:ext cx="2889250" cy="1427163"/>
          </a:xfrm>
          <a:prstGeom prst="ellipse">
            <a:avLst/>
          </a:prstGeom>
          <a:solidFill>
            <a:srgbClr val="FF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902*</a:t>
            </a:r>
            <a:endParaRPr lang="ur-PK" sz="6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13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6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r>
              <a:rPr lang="en-US" sz="8000" smtClean="0">
                <a:solidFill>
                  <a:srgbClr val="FFFF00"/>
                </a:solidFill>
              </a:rPr>
              <a:t>Learning Tip</a:t>
            </a:r>
            <a:endParaRPr lang="ur-PK" sz="8000" smtClean="0">
              <a:solidFill>
                <a:srgbClr val="FFFF00"/>
              </a:solidFill>
            </a:endParaRP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3048000" y="2819400"/>
            <a:ext cx="3124200" cy="2233613"/>
            <a:chOff x="1824" y="1776"/>
            <a:chExt cx="1968" cy="1407"/>
          </a:xfrm>
        </p:grpSpPr>
        <p:sp>
          <p:nvSpPr>
            <p:cNvPr id="55300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302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304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305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306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307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r>
              <a:rPr lang="en-US" sz="4400" dirty="0" smtClean="0"/>
              <a:t>How much do we remember?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marL="804863" indent="-804863">
              <a:buFont typeface="Wingdings" pitchFamily="2" charset="2"/>
              <a:buChar char="ü"/>
            </a:pPr>
            <a:r>
              <a:rPr lang="ar-SA" sz="4000" b="1" dirty="0" smtClean="0">
                <a:cs typeface="Tahoma" pitchFamily="34" charset="0"/>
              </a:rPr>
              <a:t>25</a:t>
            </a:r>
            <a:r>
              <a:rPr lang="en-US" sz="4000" b="1" dirty="0" smtClean="0">
                <a:cs typeface="Tahoma" pitchFamily="34" charset="0"/>
              </a:rPr>
              <a:t>% of what we read </a:t>
            </a:r>
          </a:p>
          <a:p>
            <a:pPr marL="804863" indent="-804863">
              <a:buFont typeface="Wingdings" pitchFamily="2" charset="2"/>
              <a:buChar char="ü"/>
            </a:pPr>
            <a:r>
              <a:rPr lang="ar-SA" sz="4000" b="1" dirty="0" smtClean="0">
                <a:cs typeface="Tahoma" pitchFamily="34" charset="0"/>
              </a:rPr>
              <a:t>35</a:t>
            </a:r>
            <a:r>
              <a:rPr lang="en-US" sz="4000" b="1" dirty="0" smtClean="0">
                <a:cs typeface="Tahoma" pitchFamily="34" charset="0"/>
              </a:rPr>
              <a:t>% of what we listen</a:t>
            </a:r>
          </a:p>
          <a:p>
            <a:pPr marL="804863" indent="-804863">
              <a:buFont typeface="Wingdings" pitchFamily="2" charset="2"/>
              <a:buChar char="ü"/>
            </a:pPr>
            <a:r>
              <a:rPr lang="ar-SA" sz="4000" b="1" dirty="0" smtClean="0">
                <a:cs typeface="Tahoma" pitchFamily="34" charset="0"/>
              </a:rPr>
              <a:t>50</a:t>
            </a:r>
            <a:r>
              <a:rPr lang="en-US" sz="4000" b="1" dirty="0" smtClean="0">
                <a:cs typeface="Tahoma" pitchFamily="34" charset="0"/>
              </a:rPr>
              <a:t>% of what we see</a:t>
            </a:r>
            <a:endParaRPr lang="ar-SA" sz="4000" b="1" dirty="0" smtClean="0">
              <a:cs typeface="Tahoma" pitchFamily="34" charset="0"/>
            </a:endParaRPr>
          </a:p>
          <a:p>
            <a:pPr marL="804863" indent="-804863">
              <a:buFont typeface="Wingdings" pitchFamily="2" charset="2"/>
              <a:buChar char="ü"/>
            </a:pPr>
            <a:r>
              <a:rPr lang="ar-SA" sz="4000" b="1" dirty="0" smtClean="0">
                <a:cs typeface="Tahoma" pitchFamily="34" charset="0"/>
              </a:rPr>
              <a:t>60</a:t>
            </a:r>
            <a:r>
              <a:rPr lang="en-US" sz="4000" b="1" dirty="0" smtClean="0">
                <a:cs typeface="Tahoma" pitchFamily="34" charset="0"/>
              </a:rPr>
              <a:t>% of what we say</a:t>
            </a:r>
            <a:endParaRPr lang="ar-SA" sz="4000" b="1" dirty="0" smtClean="0">
              <a:cs typeface="Tahoma" pitchFamily="34" charset="0"/>
            </a:endParaRPr>
          </a:p>
          <a:p>
            <a:pPr marL="804863" indent="-804863">
              <a:buFont typeface="Wingdings" pitchFamily="2" charset="2"/>
              <a:buChar char="ü"/>
            </a:pPr>
            <a:r>
              <a:rPr lang="ar-SA" sz="4000" b="1" dirty="0" smtClean="0">
                <a:cs typeface="Tahoma" pitchFamily="34" charset="0"/>
              </a:rPr>
              <a:t>75</a:t>
            </a:r>
            <a:r>
              <a:rPr lang="en-US" sz="4000" b="1" dirty="0" smtClean="0">
                <a:cs typeface="Tahoma" pitchFamily="34" charset="0"/>
              </a:rPr>
              <a:t>% of what we do </a:t>
            </a:r>
            <a:endParaRPr lang="ar-SA" sz="4000" b="1" dirty="0" smtClean="0">
              <a:cs typeface="Tahoma" pitchFamily="34" charset="0"/>
            </a:endParaRPr>
          </a:p>
          <a:p>
            <a:pPr marL="804863" indent="-804863">
              <a:buFont typeface="Wingdings" pitchFamily="2" charset="2"/>
              <a:buChar char="ü"/>
            </a:pPr>
            <a:r>
              <a:rPr lang="ar-SA" sz="4000" b="1" dirty="0" smtClean="0">
                <a:cs typeface="Tahoma" pitchFamily="34" charset="0"/>
              </a:rPr>
              <a:t>95</a:t>
            </a:r>
            <a:r>
              <a:rPr lang="en-US" sz="4000" b="1" dirty="0" smtClean="0">
                <a:cs typeface="Tahoma" pitchFamily="34" charset="0"/>
              </a:rPr>
              <a:t>% of what we …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62944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000" b="1" dirty="0" smtClean="0"/>
              <a:t>49 words which occur in Qur’an almost 24,490 times</a:t>
            </a:r>
            <a:endParaRPr lang="en-US" sz="16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4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24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800" dirty="0" smtClean="0">
                <a:cs typeface="Tahoma" pitchFamily="34" charset="0"/>
              </a:rPr>
              <a:t>There are 4,500 words in Qur’an which are repeated almost 78,000 times</a:t>
            </a:r>
            <a:endParaRPr lang="ur-PK" sz="1800" dirty="0" smtClean="0">
              <a:cs typeface="Tahoma" pitchFamily="34" charset="0"/>
            </a:endParaRP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6"/>
          <p:cNvSpPr>
            <a:spLocks noChangeArrowheads="1"/>
          </p:cNvSpPr>
          <p:nvPr/>
        </p:nvSpPr>
        <p:spPr bwMode="auto">
          <a:xfrm>
            <a:off x="190500" y="4876800"/>
            <a:ext cx="914400" cy="1981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7"/>
          <p:cNvSpPr>
            <a:spLocks noChangeArrowheads="1"/>
          </p:cNvSpPr>
          <p:nvPr/>
        </p:nvSpPr>
        <p:spPr bwMode="auto">
          <a:xfrm>
            <a:off x="333375" y="4876800"/>
            <a:ext cx="609600" cy="1981200"/>
          </a:xfrm>
          <a:prstGeom prst="upArrow">
            <a:avLst>
              <a:gd name="adj1" fmla="val 50000"/>
              <a:gd name="adj2" fmla="val 159375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7351" name="Text Box 8"/>
          <p:cNvSpPr txBox="1">
            <a:spLocks noChangeArrowheads="1"/>
          </p:cNvSpPr>
          <p:nvPr/>
        </p:nvSpPr>
        <p:spPr bwMode="auto">
          <a:xfrm>
            <a:off x="152400" y="434340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24,490</a:t>
            </a:r>
            <a:endParaRPr lang="en-US" sz="2200" dirty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57352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3366"/>
                </a:solidFill>
                <a:latin typeface="Arial" charset="0"/>
                <a:cs typeface="Arial" charset="0"/>
              </a:rPr>
              <a:t>78,000</a:t>
            </a:r>
          </a:p>
        </p:txBody>
      </p:sp>
      <p:sp>
        <p:nvSpPr>
          <p:cNvPr id="57353" name="Rectangle 10"/>
          <p:cNvSpPr>
            <a:spLocks noGrp="1" noChangeArrowheads="1"/>
          </p:cNvSpPr>
          <p:nvPr/>
        </p:nvSpPr>
        <p:spPr bwMode="auto">
          <a:xfrm>
            <a:off x="1219200" y="152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200" dirty="0">
                <a:cs typeface="Tahoma" pitchFamily="34" charset="0"/>
              </a:rPr>
              <a:t>By the end of this lesson, we have learnt</a:t>
            </a:r>
            <a:endParaRPr lang="en-US" sz="2400" dirty="0"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329535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9372600" cy="1143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Tahoma" pitchFamily="34" charset="0"/>
              </a:rPr>
              <a:t>The Best amongst you is the one who learns and teaches Qur’an</a:t>
            </a:r>
            <a:endParaRPr lang="ar-SA" sz="4400" dirty="0" smtClean="0">
              <a:cs typeface="Tahoma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xmlns="" val="271237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352800" y="2514600"/>
            <a:ext cx="241938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0" dirty="0" smtClean="0">
                <a:cs typeface="Tahoma" pitchFamily="34" charset="0"/>
              </a:rPr>
              <a:t>Revision</a:t>
            </a:r>
            <a:endParaRPr lang="en-US" b="0" dirty="0">
              <a:cs typeface="Tahoma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b="0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3"/>
          <p:cNvSpPr>
            <a:spLocks noChangeArrowheads="1"/>
          </p:cNvSpPr>
          <p:nvPr/>
        </p:nvSpPr>
        <p:spPr bwMode="auto">
          <a:xfrm>
            <a:off x="228600" y="2057400"/>
            <a:ext cx="4191000" cy="2514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63716" name="Text Box 4"/>
          <p:cNvSpPr txBox="1">
            <a:spLocks noChangeArrowheads="1"/>
          </p:cNvSpPr>
          <p:nvPr/>
        </p:nvSpPr>
        <p:spPr bwMode="auto">
          <a:xfrm>
            <a:off x="685800" y="2667000"/>
            <a:ext cx="3260725" cy="854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ar-SA" sz="600">
              <a:effectLst>
                <a:outerShdw blurRad="38100" dist="38100" dir="2700000" algn="tl">
                  <a:srgbClr val="000080"/>
                </a:outerShdw>
              </a:effectLst>
              <a:latin typeface="Nafees Web Naskh" pitchFamily="2" charset="-78"/>
              <a:cs typeface="Nafees Web Naskh" pitchFamily="2" charset="-78"/>
            </a:endParaRPr>
          </a:p>
          <a:p>
            <a:pPr algn="ctr" rtl="1">
              <a:spcBef>
                <a:spcPct val="0"/>
              </a:spcBef>
              <a:defRPr/>
            </a:pPr>
            <a:r>
              <a:rPr lang="ur-PK" sz="44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 </a:t>
            </a:r>
            <a:r>
              <a:rPr lang="en-US" sz="44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1295 Times</a:t>
            </a:r>
            <a:endParaRPr lang="ur-PK" sz="4400" b="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graphicFrame>
        <p:nvGraphicFramePr>
          <p:cNvPr id="66603" name="Group 43"/>
          <p:cNvGraphicFramePr>
            <a:graphicFrameLocks noGrp="1"/>
          </p:cNvGraphicFramePr>
          <p:nvPr>
            <p:ph/>
          </p:nvPr>
        </p:nvGraphicFramePr>
        <p:xfrm>
          <a:off x="4724400" y="228600"/>
          <a:ext cx="3200400" cy="6583680"/>
        </p:xfrm>
        <a:graphic>
          <a:graphicData uri="http://schemas.openxmlformats.org/drawingml/2006/table">
            <a:tbl>
              <a:tblPr/>
              <a:tblGrid>
                <a:gridCol w="1828800"/>
                <a:gridCol w="137160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2" descr="Image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19200"/>
            <a:ext cx="11906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23" descr="Image0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1176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24" descr="Image0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524000"/>
            <a:ext cx="10414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25" descr="Image0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76600"/>
            <a:ext cx="1095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26" descr="Image04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56388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27" descr="Image0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572000"/>
            <a:ext cx="9985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Line 28"/>
          <p:cNvSpPr>
            <a:spLocks noChangeShapeType="1"/>
          </p:cNvSpPr>
          <p:nvPr/>
        </p:nvSpPr>
        <p:spPr bwMode="auto">
          <a:xfrm flipH="1" flipV="1">
            <a:off x="3124200" y="25146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45" name="Line 29"/>
          <p:cNvSpPr>
            <a:spLocks noChangeShapeType="1"/>
          </p:cNvSpPr>
          <p:nvPr/>
        </p:nvSpPr>
        <p:spPr bwMode="auto">
          <a:xfrm flipH="1">
            <a:off x="3200400" y="3962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65790" name="Text Box 30"/>
          <p:cNvSpPr txBox="1">
            <a:spLocks noChangeArrowheads="1"/>
          </p:cNvSpPr>
          <p:nvPr/>
        </p:nvSpPr>
        <p:spPr bwMode="auto">
          <a:xfrm>
            <a:off x="228600" y="152400"/>
            <a:ext cx="2895600" cy="1190625"/>
          </a:xfrm>
          <a:prstGeom prst="rect">
            <a:avLst/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en-US" sz="1800" b="0">
                <a:solidFill>
                  <a:srgbClr val="FFFF00"/>
                </a:solidFill>
                <a:cs typeface="Arial" charset="0"/>
              </a:rPr>
              <a:t>TPI (Total Physical Interaction): See it; say it; </a:t>
            </a:r>
            <a:r>
              <a:rPr lang="en-US" sz="1800" b="0" u="sng">
                <a:solidFill>
                  <a:srgbClr val="FFFF00"/>
                </a:solidFill>
                <a:cs typeface="Arial" charset="0"/>
              </a:rPr>
              <a:t>show it</a:t>
            </a:r>
            <a:r>
              <a:rPr lang="en-US" sz="1800" b="0">
                <a:solidFill>
                  <a:srgbClr val="FFFF00"/>
                </a:solidFill>
                <a:cs typeface="Arial" charset="0"/>
              </a:rPr>
              <a:t>; listen to it; think it;…</a:t>
            </a:r>
            <a:endParaRPr lang="en-US" sz="1800" b="0">
              <a:cs typeface="Arial" charset="0"/>
            </a:endParaRPr>
          </a:p>
        </p:txBody>
      </p:sp>
      <p:graphicFrame>
        <p:nvGraphicFramePr>
          <p:cNvPr id="67622" name="Group 38"/>
          <p:cNvGraphicFramePr>
            <a:graphicFrameLocks noGrp="1"/>
          </p:cNvGraphicFramePr>
          <p:nvPr/>
        </p:nvGraphicFramePr>
        <p:xfrm>
          <a:off x="5181600" y="152400"/>
          <a:ext cx="3886200" cy="65836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6579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7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347" name="Group 51"/>
          <p:cNvGraphicFramePr>
            <a:graphicFrameLocks noGrp="1"/>
          </p:cNvGraphicFramePr>
          <p:nvPr/>
        </p:nvGraphicFramePr>
        <p:xfrm>
          <a:off x="4191000" y="228600"/>
          <a:ext cx="3817937" cy="6400800"/>
        </p:xfrm>
        <a:graphic>
          <a:graphicData uri="http://schemas.openxmlformats.org/drawingml/2006/table">
            <a:tbl>
              <a:tblPr/>
              <a:tblGrid>
                <a:gridCol w="1955700"/>
                <a:gridCol w="1862237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Rabb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رَبُّهٗ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 Rabb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رَبِّي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her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هَ</a:t>
                      </a: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r>
              <a:rPr lang="en-US" dirty="0" smtClean="0"/>
              <a:t>Kinds of words that we speak or write (</a:t>
            </a:r>
            <a:r>
              <a:rPr lang="en-US" dirty="0" err="1" smtClean="0"/>
              <a:t>Kalimaat</a:t>
            </a:r>
            <a:r>
              <a:rPr lang="en-US" dirty="0" smtClean="0"/>
              <a:t>)</a:t>
            </a:r>
            <a:endParaRPr lang="ar-SA" dirty="0" smtClean="0"/>
          </a:p>
        </p:txBody>
      </p:sp>
      <p:graphicFrame>
        <p:nvGraphicFramePr>
          <p:cNvPr id="127005" name="Group 29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Noun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Name 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(</a:t>
                      </a: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كِتَاب، مَكَّة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Attribute (</a:t>
                      </a: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مُسْلِم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 </a:t>
                      </a: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مُؤمِن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Verb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فَتَحَ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 </a:t>
                      </a:r>
                      <a:r>
                        <a:rPr kumimoji="0" lang="ur-PK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يَعْمَلُون</a:t>
                      </a:r>
                      <a:endParaRPr kumimoji="0" lang="en-US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+mn-ea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Letter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بِ</a:t>
                      </a: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، لِ، مِنْ، فِي، إنّ</a:t>
                      </a:r>
                      <a:endParaRPr kumimoji="0" lang="en-US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+mn-ea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4149" y="2529953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-533400" y="762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963012" name="Text Box 4"/>
          <p:cNvSpPr txBox="1">
            <a:spLocks noChangeArrowheads="1"/>
          </p:cNvSpPr>
          <p:nvPr/>
        </p:nvSpPr>
        <p:spPr bwMode="auto">
          <a:xfrm>
            <a:off x="-198437" y="5175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4960</a:t>
            </a:r>
            <a:r>
              <a:rPr lang="en-US" sz="4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graphicFrame>
        <p:nvGraphicFramePr>
          <p:cNvPr id="1963103" name="Group 95"/>
          <p:cNvGraphicFramePr>
            <a:graphicFrameLocks noGrp="1"/>
          </p:cNvGraphicFramePr>
          <p:nvPr/>
        </p:nvGraphicFramePr>
        <p:xfrm>
          <a:off x="1219200" y="533400"/>
          <a:ext cx="7620000" cy="621792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1905000"/>
                <a:gridCol w="1905000"/>
                <a:gridCol w="1905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for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from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with, about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with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5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</a:t>
                      </a: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</a:t>
                      </a:r>
                      <a:r>
                        <a:rPr kumimoji="0" lang="en-US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لِي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مَعِي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52400" y="144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قواعد</a:t>
            </a: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20151</TotalTime>
  <Words>1467</Words>
  <Application>Microsoft Office PowerPoint</Application>
  <PresentationFormat>On-screen Show (4:3)</PresentationFormat>
  <Paragraphs>315</Paragraphs>
  <Slides>25</Slides>
  <Notes>22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6_Beam</vt:lpstr>
      <vt:lpstr>Understand Qur’an &amp; Salah The Easy Way</vt:lpstr>
      <vt:lpstr>قواعد – Grammar</vt:lpstr>
      <vt:lpstr>Use TPI (Total Physical Interaction)</vt:lpstr>
      <vt:lpstr>Slide 4</vt:lpstr>
      <vt:lpstr>Slide 5</vt:lpstr>
      <vt:lpstr>Slide 6</vt:lpstr>
      <vt:lpstr>Slide 7</vt:lpstr>
      <vt:lpstr>Kinds of words that we speak or write (Kalimaat)</vt:lpstr>
      <vt:lpstr>Slide 9</vt:lpstr>
      <vt:lpstr>قواعد </vt:lpstr>
      <vt:lpstr>قواعد</vt:lpstr>
      <vt:lpstr>قواعد </vt:lpstr>
      <vt:lpstr>Slide 13</vt:lpstr>
      <vt:lpstr>3 important points about Prepositions </vt:lpstr>
      <vt:lpstr>Different languages use  different Prepositions. </vt:lpstr>
      <vt:lpstr>Preposition: used in Arabic,  but not in English </vt:lpstr>
      <vt:lpstr>Preposition: not required in Arabic, but required in English</vt:lpstr>
      <vt:lpstr>Change of Preposition leads to change in the meaning</vt:lpstr>
      <vt:lpstr>Slide 19</vt:lpstr>
      <vt:lpstr>Slide 20</vt:lpstr>
      <vt:lpstr>TPS-W</vt:lpstr>
      <vt:lpstr>Learning Tip</vt:lpstr>
      <vt:lpstr>How much do we remember?</vt:lpstr>
      <vt:lpstr>Slide 24</vt:lpstr>
      <vt:lpstr>The Best amongst you is the one who learns and teaches Qur’an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RD380</cp:lastModifiedBy>
  <cp:revision>2442</cp:revision>
  <dcterms:created xsi:type="dcterms:W3CDTF">2005-07-29T08:30:06Z</dcterms:created>
  <dcterms:modified xsi:type="dcterms:W3CDTF">2011-07-23T00:52:02Z</dcterms:modified>
</cp:coreProperties>
</file>