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38"/>
  </p:notesMasterIdLst>
  <p:handoutMasterIdLst>
    <p:handoutMasterId r:id="rId39"/>
  </p:handoutMasterIdLst>
  <p:sldIdLst>
    <p:sldId id="1117" r:id="rId2"/>
    <p:sldId id="1118" r:id="rId3"/>
    <p:sldId id="1097" r:id="rId4"/>
    <p:sldId id="1416" r:id="rId5"/>
    <p:sldId id="1417" r:id="rId6"/>
    <p:sldId id="1418" r:id="rId7"/>
    <p:sldId id="1419" r:id="rId8"/>
    <p:sldId id="1420" r:id="rId9"/>
    <p:sldId id="1421" r:id="rId10"/>
    <p:sldId id="1422" r:id="rId11"/>
    <p:sldId id="1423" r:id="rId12"/>
    <p:sldId id="1424" r:id="rId13"/>
    <p:sldId id="1425" r:id="rId14"/>
    <p:sldId id="1426" r:id="rId15"/>
    <p:sldId id="1427" r:id="rId16"/>
    <p:sldId id="1428" r:id="rId17"/>
    <p:sldId id="1429" r:id="rId18"/>
    <p:sldId id="1430" r:id="rId19"/>
    <p:sldId id="1431" r:id="rId20"/>
    <p:sldId id="1432" r:id="rId21"/>
    <p:sldId id="1433" r:id="rId22"/>
    <p:sldId id="1434" r:id="rId23"/>
    <p:sldId id="1435" r:id="rId24"/>
    <p:sldId id="1436" r:id="rId25"/>
    <p:sldId id="1437" r:id="rId26"/>
    <p:sldId id="1438" r:id="rId27"/>
    <p:sldId id="1439" r:id="rId28"/>
    <p:sldId id="1440" r:id="rId29"/>
    <p:sldId id="1441" r:id="rId30"/>
    <p:sldId id="1442" r:id="rId31"/>
    <p:sldId id="1450" r:id="rId32"/>
    <p:sldId id="1443" r:id="rId33"/>
    <p:sldId id="1444" r:id="rId34"/>
    <p:sldId id="1445" r:id="rId35"/>
    <p:sldId id="1451" r:id="rId36"/>
    <p:sldId id="1449" r:id="rId37"/>
  </p:sldIdLst>
  <p:sldSz cx="9144000" cy="6858000" type="screen4x3"/>
  <p:notesSz cx="7023100" cy="9309100"/>
  <p:defaultTextStyle>
    <a:defPPr>
      <a:defRPr lang="ar-SA"/>
    </a:defPPr>
    <a:lvl1pPr algn="l" rtl="0" fontAlgn="base">
      <a:spcBef>
        <a:spcPct val="50000"/>
      </a:spcBef>
      <a:spcAft>
        <a:spcPct val="0"/>
      </a:spcAft>
      <a:defRPr sz="4800" b="1"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5pPr>
    <a:lvl6pPr marL="2286000" algn="l" defTabSz="914400" rtl="0" eaLnBrk="1" latinLnBrk="0" hangingPunct="1">
      <a:defRPr sz="4800" b="1" kern="1200">
        <a:solidFill>
          <a:schemeClr val="tx1"/>
        </a:solidFill>
        <a:latin typeface="Tahoma" pitchFamily="34" charset="0"/>
        <a:ea typeface="+mn-ea"/>
        <a:cs typeface="Alvi Nastaleeq" pitchFamily="2" charset="-78"/>
      </a:defRPr>
    </a:lvl6pPr>
    <a:lvl7pPr marL="2743200" algn="l" defTabSz="914400" rtl="0" eaLnBrk="1" latinLnBrk="0" hangingPunct="1">
      <a:defRPr sz="4800" b="1" kern="1200">
        <a:solidFill>
          <a:schemeClr val="tx1"/>
        </a:solidFill>
        <a:latin typeface="Tahoma" pitchFamily="34" charset="0"/>
        <a:ea typeface="+mn-ea"/>
        <a:cs typeface="Alvi Nastaleeq" pitchFamily="2" charset="-78"/>
      </a:defRPr>
    </a:lvl7pPr>
    <a:lvl8pPr marL="3200400" algn="l" defTabSz="914400" rtl="0" eaLnBrk="1" latinLnBrk="0" hangingPunct="1">
      <a:defRPr sz="4800" b="1" kern="1200">
        <a:solidFill>
          <a:schemeClr val="tx1"/>
        </a:solidFill>
        <a:latin typeface="Tahoma" pitchFamily="34" charset="0"/>
        <a:ea typeface="+mn-ea"/>
        <a:cs typeface="Alvi Nastaleeq" pitchFamily="2" charset="-78"/>
      </a:defRPr>
    </a:lvl8pPr>
    <a:lvl9pPr marL="3657600" algn="l" defTabSz="914400" rtl="0" eaLnBrk="1" latinLnBrk="0" hangingPunct="1">
      <a:defRPr sz="4800" b="1" kern="1200">
        <a:solidFill>
          <a:schemeClr val="tx1"/>
        </a:solidFill>
        <a:latin typeface="Tahoma" pitchFamily="34" charset="0"/>
        <a:ea typeface="+mn-ea"/>
        <a:cs typeface="Alvi Nastaleeq"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3300"/>
    <a:srgbClr val="FF9953"/>
    <a:srgbClr val="FF3300"/>
    <a:srgbClr val="000000"/>
    <a:srgbClr val="A40079"/>
    <a:srgbClr val="008000"/>
    <a:srgbClr val="8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81711" autoAdjust="0"/>
    <p:restoredTop sz="89440" autoAdjust="0"/>
  </p:normalViewPr>
  <p:slideViewPr>
    <p:cSldViewPr>
      <p:cViewPr>
        <p:scale>
          <a:sx n="30" d="100"/>
          <a:sy n="30" d="100"/>
        </p:scale>
        <p:origin x="-2196"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66" y="2658"/>
    </p:cViewPr>
  </p:sorterViewPr>
  <p:notesViewPr>
    <p:cSldViewPr>
      <p:cViewPr varScale="1">
        <p:scale>
          <a:sx n="52" d="100"/>
          <a:sy n="52" d="100"/>
        </p:scale>
        <p:origin x="-1836" y="-90"/>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680E60F4-F177-4C9A-8CE7-79751BCEC422}"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70F5F4F3-9A23-42AA-BD77-8241DD532CE0}"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DBC66A66-F489-4981-858E-21BD0961001C}" type="slidenum">
              <a:rPr lang="ar-SA" sz="1200" b="0">
                <a:latin typeface="Arial" charset="0"/>
                <a:cs typeface="Arial" charset="0"/>
              </a:rPr>
              <a:pPr defTabSz="927100" rtl="1">
                <a:spcBef>
                  <a:spcPct val="0"/>
                </a:spcBef>
              </a:pPr>
              <a:t>2</a:t>
            </a:fld>
            <a:endParaRPr lang="en-US" sz="1200" b="0">
              <a:latin typeface="Arial" charset="0"/>
              <a:cs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smtClean="0"/>
              <a:t>Allah has chosen you out of the thousands that are out there.  Thank Allah for this tremendous blessing by learning with full attention and interaction. </a:t>
            </a:r>
          </a:p>
          <a:p>
            <a:pPr eaLnBrk="1" hangingPunct="1"/>
            <a:r>
              <a:rPr lang="en-US" smtClean="0"/>
              <a:t>You have already come walking towards Allah.  Now He will come running towards you (as in Hadith).  InshaAllah, you will continue in this journey till the end.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1184275" y="696913"/>
            <a:ext cx="4656138" cy="3492500"/>
          </a:xfrm>
          <a:ln/>
        </p:spPr>
      </p:sp>
      <p:sp>
        <p:nvSpPr>
          <p:cNvPr id="69635" name="Rectangle 3"/>
          <p:cNvSpPr>
            <a:spLocks noGrp="1" noChangeArrowheads="1"/>
          </p:cNvSpPr>
          <p:nvPr>
            <p:ph type="body" idx="1"/>
          </p:nvPr>
        </p:nvSpPr>
        <p:spPr>
          <a:xfrm>
            <a:off x="701675" y="4422775"/>
            <a:ext cx="5619750" cy="4189413"/>
          </a:xfrm>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84275" y="696913"/>
            <a:ext cx="4656138" cy="3492500"/>
          </a:xfrm>
          <a:ln/>
        </p:spPr>
      </p:sp>
      <p:sp>
        <p:nvSpPr>
          <p:cNvPr id="70659" name="Rectangle 3"/>
          <p:cNvSpPr>
            <a:spLocks noGrp="1" noChangeArrowheads="1"/>
          </p:cNvSpPr>
          <p:nvPr>
            <p:ph type="body" idx="1"/>
          </p:nvPr>
        </p:nvSpPr>
        <p:spPr>
          <a:xfrm>
            <a:off x="701675" y="4422775"/>
            <a:ext cx="5619750" cy="4189413"/>
          </a:xfrm>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84275" y="696913"/>
            <a:ext cx="4656138" cy="3492500"/>
          </a:xfrm>
          <a:ln/>
        </p:spPr>
      </p:sp>
      <p:sp>
        <p:nvSpPr>
          <p:cNvPr id="77827" name="Rectangle 3"/>
          <p:cNvSpPr>
            <a:spLocks noGrp="1" noChangeArrowheads="1"/>
          </p:cNvSpPr>
          <p:nvPr>
            <p:ph type="body" idx="1"/>
          </p:nvPr>
        </p:nvSpPr>
        <p:spPr>
          <a:xfrm>
            <a:off x="701675" y="4422775"/>
            <a:ext cx="5619750" cy="4189413"/>
          </a:xfrm>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r>
              <a:rPr lang="en-US" smtClean="0"/>
              <a:t>Purpose of revelation is: Tadabbur &amp; Tazakkur.  </a:t>
            </a:r>
          </a:p>
          <a:p>
            <a:r>
              <a:rPr lang="en-US" smtClean="0"/>
              <a:t>This should be done in Arabic Aayaat because Qur’an is in Arabic only.</a:t>
            </a:r>
          </a:p>
          <a:p>
            <a:r>
              <a:rPr lang="en-US" smtClean="0"/>
              <a:t>But Allah says that He has made is EXTREMELY EASY!</a:t>
            </a:r>
          </a:p>
          <a:p>
            <a:r>
              <a:rPr lang="en-US" smtClean="0"/>
              <a:t>And He is asking: Is there anyone?  WE should say:  O ALLAH! Here we are!  We want to understand and learn.  (Check-Plan-Propagate).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r>
              <a:rPr lang="en-US" dirty="0" smtClean="0"/>
              <a:t>PL: Need to correct the </a:t>
            </a:r>
            <a:r>
              <a:rPr lang="en-US" dirty="0" err="1" smtClean="0"/>
              <a:t>niyyah</a:t>
            </a:r>
            <a:r>
              <a:rPr lang="en-US" dirty="0" smtClean="0"/>
              <a:t>, again and again</a:t>
            </a:r>
          </a:p>
          <a:p>
            <a:r>
              <a:rPr lang="en-US" dirty="0" smtClean="0"/>
              <a:t>PL: Need to do that </a:t>
            </a:r>
            <a:r>
              <a:rPr lang="en-US" dirty="0" err="1" smtClean="0"/>
              <a:t>du’aa</a:t>
            </a:r>
            <a:r>
              <a:rPr lang="en-US" dirty="0" smtClean="0"/>
              <a:t> again &amp; again</a:t>
            </a:r>
          </a:p>
          <a:p>
            <a:r>
              <a:rPr lang="en-US" dirty="0" smtClean="0"/>
              <a:t>PL: Need to keep using this hand and the pen to learn Qur’an again and again</a:t>
            </a:r>
          </a:p>
          <a:p>
            <a:r>
              <a:rPr lang="en-US" dirty="0" smtClean="0"/>
              <a:t>PL: Keep this spirit of competition alive and renew it again and again (whenever it dies). Never quit and never slow down.  And if for whatever reason, you stop, start it over again. There is no question of giving it up anyway.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5DFD1ABE-76C7-4151-A170-6370D24DA422}" type="slidenum">
              <a:rPr lang="ar-SA" sz="1200" b="0">
                <a:latin typeface="Arial" charset="0"/>
                <a:cs typeface="Arial" charset="0"/>
              </a:rPr>
              <a:pPr rtl="1">
                <a:spcBef>
                  <a:spcPct val="0"/>
                </a:spcBef>
              </a:pPr>
              <a:t>32</a:t>
            </a:fld>
            <a:endParaRPr lang="en-US" sz="1200" b="0">
              <a:latin typeface="Arial" charset="0"/>
              <a:cs typeface="Arial" charset="0"/>
            </a:endParaRPr>
          </a:p>
        </p:txBody>
      </p:sp>
      <p:sp>
        <p:nvSpPr>
          <p:cNvPr id="86019" name="Rectangle 2"/>
          <p:cNvSpPr>
            <a:spLocks noGrp="1" noRot="1" noChangeAspect="1" noChangeArrowheads="1" noTextEdit="1"/>
          </p:cNvSpPr>
          <p:nvPr>
            <p:ph type="sldImg"/>
          </p:nvPr>
        </p:nvSpPr>
        <p:spPr>
          <a:xfrm>
            <a:off x="1184275" y="696913"/>
            <a:ext cx="4656138" cy="3492500"/>
          </a:xfrm>
          <a:ln/>
        </p:spPr>
      </p:sp>
      <p:sp>
        <p:nvSpPr>
          <p:cNvPr id="86020" name="Rectangle 3"/>
          <p:cNvSpPr>
            <a:spLocks noGrp="1" noChangeArrowheads="1"/>
          </p:cNvSpPr>
          <p:nvPr>
            <p:ph type="body" idx="1"/>
          </p:nvPr>
        </p:nvSpPr>
        <p:spPr>
          <a:xfrm>
            <a:off x="701675" y="4422775"/>
            <a:ext cx="5619750" cy="4189413"/>
          </a:xfrm>
          <a:noFill/>
          <a:ln/>
        </p:spPr>
        <p:txBody>
          <a:bodyPr lIns="91430" tIns="45714" rIns="91430" bIns="45714"/>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EB2ECB19-1C48-40A0-8BCE-9D980067AA66}" type="slidenum">
              <a:rPr lang="ar-SA" sz="1200" b="0">
                <a:latin typeface="Arial" charset="0"/>
                <a:cs typeface="Arial" charset="0"/>
              </a:rPr>
              <a:pPr rtl="1">
                <a:spcBef>
                  <a:spcPct val="0"/>
                </a:spcBef>
              </a:pPr>
              <a:t>33</a:t>
            </a:fld>
            <a:endParaRPr lang="en-US" sz="1200" b="0">
              <a:latin typeface="Arial" charset="0"/>
              <a:cs typeface="Arial" charset="0"/>
            </a:endParaRPr>
          </a:p>
        </p:txBody>
      </p:sp>
      <p:sp>
        <p:nvSpPr>
          <p:cNvPr id="87043" name="Rectangle 2"/>
          <p:cNvSpPr>
            <a:spLocks noGrp="1" noRot="1" noChangeAspect="1" noChangeArrowheads="1" noTextEdit="1"/>
          </p:cNvSpPr>
          <p:nvPr>
            <p:ph type="sldImg"/>
          </p:nvPr>
        </p:nvSpPr>
        <p:spPr>
          <a:xfrm>
            <a:off x="1184275" y="696913"/>
            <a:ext cx="4656138" cy="3492500"/>
          </a:xfrm>
          <a:ln/>
        </p:spPr>
      </p:sp>
      <p:sp>
        <p:nvSpPr>
          <p:cNvPr id="87044" name="Rectangle 3"/>
          <p:cNvSpPr>
            <a:spLocks noGrp="1" noChangeArrowheads="1"/>
          </p:cNvSpPr>
          <p:nvPr>
            <p:ph type="body" idx="1"/>
          </p:nvPr>
        </p:nvSpPr>
        <p:spPr>
          <a:xfrm>
            <a:off x="701675" y="4422775"/>
            <a:ext cx="5619750" cy="4189413"/>
          </a:xfrm>
          <a:noFill/>
          <a:ln/>
        </p:spPr>
        <p:txBody>
          <a:bodyPr lIns="91430" tIns="45714" rIns="91430" bIns="45714"/>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1430" tIns="45714" rIns="91430" bIns="45714" anchor="b"/>
          <a:lstStyle/>
          <a:p>
            <a:pPr rtl="1">
              <a:spcBef>
                <a:spcPct val="0"/>
              </a:spcBef>
            </a:pPr>
            <a:fld id="{0F129330-AFF1-49AC-931C-F0072E6BEA87}" type="slidenum">
              <a:rPr lang="ar-SA" sz="1200" b="0">
                <a:latin typeface="Arial" charset="0"/>
                <a:cs typeface="Arial" charset="0"/>
              </a:rPr>
              <a:pPr rtl="1">
                <a:spcBef>
                  <a:spcPct val="0"/>
                </a:spcBef>
              </a:pPr>
              <a:t>34</a:t>
            </a:fld>
            <a:endParaRPr lang="en-US" sz="1200" b="0">
              <a:latin typeface="Arial" charset="0"/>
              <a:cs typeface="Arial" charset="0"/>
            </a:endParaRPr>
          </a:p>
        </p:txBody>
      </p:sp>
      <p:sp>
        <p:nvSpPr>
          <p:cNvPr id="88067" name="Rectangle 2"/>
          <p:cNvSpPr>
            <a:spLocks noGrp="1" noRot="1" noChangeAspect="1" noChangeArrowheads="1" noTextEdit="1"/>
          </p:cNvSpPr>
          <p:nvPr>
            <p:ph type="sldImg"/>
          </p:nvPr>
        </p:nvSpPr>
        <p:spPr>
          <a:xfrm>
            <a:off x="1184275" y="696913"/>
            <a:ext cx="4656138" cy="3492500"/>
          </a:xfrm>
          <a:ln/>
        </p:spPr>
      </p:sp>
      <p:sp>
        <p:nvSpPr>
          <p:cNvPr id="88068" name="Rectangle 3"/>
          <p:cNvSpPr>
            <a:spLocks noGrp="1" noChangeArrowheads="1"/>
          </p:cNvSpPr>
          <p:nvPr>
            <p:ph type="body" idx="1"/>
          </p:nvPr>
        </p:nvSpPr>
        <p:spPr>
          <a:xfrm>
            <a:off x="701675" y="4422775"/>
            <a:ext cx="5619750" cy="4189413"/>
          </a:xfrm>
          <a:noFill/>
          <a:ln/>
        </p:spPr>
        <p:txBody>
          <a:bodyPr lIns="91430" tIns="45714" rIns="91430" bIns="45714"/>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a:buFontTx/>
              <a:buChar char="•"/>
            </a:pPr>
            <a:r>
              <a:rPr lang="en-US" smtClean="0"/>
              <a:t>Student is mentioned first and then the teacher.  So, another push..</a:t>
            </a:r>
          </a:p>
          <a:p>
            <a:pPr>
              <a:buFontTx/>
              <a:buChar char="•"/>
            </a:pPr>
            <a:r>
              <a:rPr lang="en-US" smtClean="0"/>
              <a:t>Don’t stop at learning.  Plan for teaching too.  RIGHT NOW make Niyyah and you will get ajar.  </a:t>
            </a:r>
          </a:p>
          <a:p>
            <a:pPr>
              <a:buFontTx/>
              <a:buChar char="•"/>
            </a:pPr>
            <a:r>
              <a:rPr lang="en-US" smtClean="0"/>
              <a:t>List 2 names whom you will teach. Or start at your home.  It is a saying of Prophet Muhammad pbuh but actually it is from Allah. Allah is watching you; so respond now by making niyyah.</a:t>
            </a:r>
          </a:p>
          <a:p>
            <a:pPr>
              <a:buFontTx/>
              <a:buChar cha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r>
              <a:rPr lang="en-US" smtClean="0"/>
              <a:t>Our intention is to please Allah only.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621B0B8F-A4FF-4F06-A2D3-A821C97C78D7}" type="slidenum">
              <a:rPr lang="ar-SA"/>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579E412-5B3C-4ECA-A164-D0D9E944CE7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0EC4053-7459-4B98-800B-A7DF57452463}"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98F2B8C3-6A3E-450D-A8FB-09DF4B040E88}"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E813C913-D8CB-4DF5-B05F-9D69A7642E47}"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EB861A60-3A3C-4A16-A2DF-21C6F1A5B21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0CACD502-7529-4433-AF3F-34D2743C452D}"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83AAA352-09FF-449D-B6D0-0FA8A665A06C}"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7C46A503-A188-4942-A501-54C847344C9D}"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73E05051-8C3E-4219-8591-FD588769889F}"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012C694B-38DD-4E32-A62A-59B68037E8E8}"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C1049B12-4A9D-40C5-86D9-FD4FC161AF0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D86C0F1-9408-47AC-B8B0-17729E88C674}"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userDrawn="1"/>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spcBef>
                <a:spcPct val="0"/>
              </a:spcBef>
              <a:defRPr sz="1200" b="0">
                <a:effectLst>
                  <a:outerShdw blurRad="38100" dist="38100" dir="2700000" algn="tl">
                    <a:srgbClr val="C0C0C0"/>
                  </a:outerShdw>
                </a:effectLst>
                <a:latin typeface="Arial" charset="0"/>
                <a:cs typeface="Arial" charset="0"/>
              </a:defRPr>
            </a:lvl1pPr>
          </a:lstStyle>
          <a:p>
            <a:pPr>
              <a:defRPr/>
            </a:pPr>
            <a:fld id="{AFA9B1BE-AB74-4346-BD01-19EECE0D8448}"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4059"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Lst>
  <p:timing>
    <p:tnLst>
      <p:par>
        <p:cTn id="1" dur="indefinite" restart="never" nodeType="tmRoot"/>
      </p:par>
    </p:tnLst>
  </p:timing>
  <p:txStyles>
    <p:titleStyle>
      <a:lvl1pPr algn="ctr" rtl="0" eaLnBrk="0" fontAlgn="base" hangingPunct="0">
        <a:spcBef>
          <a:spcPct val="0"/>
        </a:spcBef>
        <a:spcAft>
          <a:spcPct val="0"/>
        </a:spcAft>
        <a:defRPr sz="4000" b="1">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0"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0"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0"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l" rtl="0" eaLnBrk="0" fontAlgn="base" hangingPunct="0">
        <a:spcBef>
          <a:spcPct val="20000"/>
        </a:spcBef>
        <a:spcAft>
          <a:spcPct val="0"/>
        </a:spcAft>
        <a:buClr>
          <a:srgbClr val="FFFFFF"/>
        </a:buClr>
        <a:buSzPct val="90000"/>
        <a:buFont typeface="Wingdings" pitchFamily="2" charset="2"/>
        <a:buChar char="q"/>
        <a:defRPr sz="3200">
          <a:solidFill>
            <a:srgbClr val="FFFF00"/>
          </a:solidFill>
          <a:latin typeface="+mn-lt"/>
          <a:ea typeface="+mn-ea"/>
          <a:cs typeface="+mn-cs"/>
        </a:defRPr>
      </a:lvl1pPr>
      <a:lvl2pPr marL="1025525" indent="-285750" algn="l" rtl="0" eaLnBrk="0" fontAlgn="base" hangingPunct="0">
        <a:spcBef>
          <a:spcPct val="20000"/>
        </a:spcBef>
        <a:spcAft>
          <a:spcPct val="0"/>
        </a:spcAft>
        <a:buChar char="–"/>
        <a:defRPr sz="2800">
          <a:solidFill>
            <a:srgbClr val="FFFF00"/>
          </a:solidFill>
          <a:latin typeface="+mn-lt"/>
          <a:cs typeface="+mn-cs"/>
        </a:defRPr>
      </a:lvl2pPr>
      <a:lvl3pPr marL="1368425" indent="-228600" algn="l" rtl="0"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n-cs"/>
        </a:defRPr>
      </a:lvl3pPr>
      <a:lvl4pPr marL="1711325" indent="-228600" algn="l" rtl="0" eaLnBrk="0" fontAlgn="base" hangingPunct="0">
        <a:spcBef>
          <a:spcPct val="20000"/>
        </a:spcBef>
        <a:spcAft>
          <a:spcPct val="0"/>
        </a:spcAft>
        <a:buChar char="–"/>
        <a:defRPr sz="2000">
          <a:solidFill>
            <a:srgbClr val="FFFF00"/>
          </a:solidFill>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429000" y="76200"/>
            <a:ext cx="2514600" cy="1403350"/>
          </a:xfrm>
          <a:prstGeom prst="rect">
            <a:avLst/>
          </a:prstGeom>
          <a:noFill/>
          <a:ln w="9525" algn="ctr">
            <a:noFill/>
            <a:miter lim="800000"/>
            <a:headEnd/>
            <a:tailEnd/>
          </a:ln>
        </p:spPr>
        <p:txBody>
          <a:bodyPr>
            <a:spAutoFit/>
          </a:bodyPr>
          <a:lstStyle/>
          <a:p>
            <a:pPr algn="ctr"/>
            <a:r>
              <a:rPr lang="en-US" sz="8600" b="0" dirty="0">
                <a:latin typeface="Alvi Nastaleeq" pitchFamily="2" charset="-78"/>
                <a:sym typeface="AGA Arabesque" pitchFamily="2" charset="2"/>
              </a:rPr>
              <a:t></a:t>
            </a:r>
          </a:p>
        </p:txBody>
      </p:sp>
      <p:sp>
        <p:nvSpPr>
          <p:cNvPr id="3075" name="Rectangle 3"/>
          <p:cNvSpPr>
            <a:spLocks noGrp="1" noChangeArrowheads="1"/>
          </p:cNvSpPr>
          <p:nvPr>
            <p:ph type="ctrTitle" idx="4294967295"/>
          </p:nvPr>
        </p:nvSpPr>
        <p:spPr>
          <a:xfrm>
            <a:off x="0" y="2286000"/>
            <a:ext cx="9144000" cy="1828800"/>
          </a:xfrm>
        </p:spPr>
        <p:txBody>
          <a:bodyPr/>
          <a:lstStyle/>
          <a:p>
            <a:pPr eaLnBrk="1" hangingPunct="1"/>
            <a:r>
              <a:rPr lang="en-US" sz="4800" b="1" dirty="0" smtClean="0">
                <a:solidFill>
                  <a:srgbClr val="FFFF00"/>
                </a:solidFill>
                <a:cs typeface="Tahoma" pitchFamily="34" charset="0"/>
              </a:rPr>
              <a:t>Understand Qur’an &amp; Salah</a:t>
            </a:r>
            <a:r>
              <a:rPr lang="ur-PK" sz="34600" smtClean="0">
                <a:solidFill>
                  <a:srgbClr val="FFFF00"/>
                </a:solidFill>
                <a:cs typeface="Tahoma" pitchFamily="34" charset="0"/>
              </a:rPr>
              <a:t/>
            </a:r>
            <a:br>
              <a:rPr lang="ur-PK" sz="34600" smtClean="0">
                <a:solidFill>
                  <a:srgbClr val="FFFF00"/>
                </a:solidFill>
                <a:cs typeface="Tahoma" pitchFamily="34" charset="0"/>
              </a:rPr>
            </a:br>
            <a:r>
              <a:rPr lang="en-US" sz="2800" b="1" dirty="0" smtClean="0">
                <a:solidFill>
                  <a:srgbClr val="FFFF00"/>
                </a:solidFill>
                <a:cs typeface="Tahoma" pitchFamily="34" charset="0"/>
              </a:rPr>
              <a:t>The Easy Way</a:t>
            </a:r>
            <a:endParaRPr lang="en-US" sz="4400" dirty="0" smtClean="0">
              <a:solidFill>
                <a:srgbClr val="FFFF00"/>
              </a:solidFill>
              <a:cs typeface="Tahoma" pitchFamily="34" charset="0"/>
            </a:endParaRPr>
          </a:p>
        </p:txBody>
      </p:sp>
      <p:sp>
        <p:nvSpPr>
          <p:cNvPr id="3076" name="Rectangle 4"/>
          <p:cNvSpPr>
            <a:spLocks noGrp="1" noChangeArrowheads="1"/>
          </p:cNvSpPr>
          <p:nvPr>
            <p:ph type="subTitle" idx="4294967295"/>
          </p:nvPr>
        </p:nvSpPr>
        <p:spPr>
          <a:xfrm>
            <a:off x="1371600" y="4800600"/>
            <a:ext cx="6400800" cy="1752600"/>
          </a:xfrm>
        </p:spPr>
        <p:txBody>
          <a:bodyPr/>
          <a:lstStyle/>
          <a:p>
            <a:pPr marL="0" indent="0" algn="ctr" eaLnBrk="1" hangingPunct="1">
              <a:buFont typeface="Wingdings" pitchFamily="2" charset="2"/>
              <a:buNone/>
            </a:pPr>
            <a:r>
              <a:rPr lang="en-US" sz="4000" b="1" dirty="0" smtClean="0">
                <a:solidFill>
                  <a:schemeClr val="tx1"/>
                </a:solidFill>
                <a:cs typeface="Tahoma" pitchFamily="34" charset="0"/>
              </a:rPr>
              <a:t>Lesson -7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12707" name="Group 3"/>
          <p:cNvGraphicFramePr>
            <a:graphicFrameLocks noGrp="1"/>
          </p:cNvGraphicFramePr>
          <p:nvPr/>
        </p:nvGraphicFramePr>
        <p:xfrm>
          <a:off x="152400" y="152400"/>
          <a:ext cx="8763000" cy="1828800"/>
        </p:xfrm>
        <a:graphic>
          <a:graphicData uri="http://schemas.openxmlformats.org/drawingml/2006/table">
            <a:tbl>
              <a:tblPr rtl="1"/>
              <a:tblGrid>
                <a:gridCol w="2667000"/>
                <a:gridCol w="2971800"/>
                <a:gridCol w="3124200"/>
              </a:tblGrid>
              <a:tr h="1219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my Lord!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increase me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knowledge.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2305" name="Text Box 17"/>
          <p:cNvSpPr txBox="1">
            <a:spLocks noChangeArrowheads="1"/>
          </p:cNvSpPr>
          <p:nvPr/>
        </p:nvSpPr>
        <p:spPr bwMode="auto">
          <a:xfrm>
            <a:off x="914400" y="1995488"/>
            <a:ext cx="1447800" cy="461665"/>
          </a:xfrm>
          <a:prstGeom prst="rect">
            <a:avLst/>
          </a:prstGeom>
          <a:noFill/>
          <a:ln w="9525">
            <a:noFill/>
            <a:miter lim="800000"/>
            <a:headEnd/>
            <a:tailEnd/>
          </a:ln>
        </p:spPr>
        <p:txBody>
          <a:bodyPr>
            <a:spAutoFit/>
          </a:bodyPr>
          <a:lstStyle/>
          <a:p>
            <a:pPr algn="ctr" rtl="1"/>
            <a:r>
              <a:rPr lang="ar-SA" sz="2400" b="0" dirty="0">
                <a:cs typeface="Tajweed" pitchFamily="2" charset="-78"/>
              </a:rPr>
              <a:t>ع ل م</a:t>
            </a:r>
            <a:endParaRPr lang="en-US" sz="2400" b="0" dirty="0">
              <a:cs typeface="Tajweed" pitchFamily="2" charset="-7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14755" name="Group 3"/>
          <p:cNvGraphicFramePr>
            <a:graphicFrameLocks noGrp="1"/>
          </p:cNvGraphicFramePr>
          <p:nvPr/>
        </p:nvGraphicFramePr>
        <p:xfrm>
          <a:off x="152400" y="685800"/>
          <a:ext cx="8763000" cy="1830070"/>
        </p:xfrm>
        <a:graphic>
          <a:graphicData uri="http://schemas.openxmlformats.org/drawingml/2006/table">
            <a:tbl>
              <a:tblPr rtl="1"/>
              <a:tblGrid>
                <a:gridCol w="2667000"/>
                <a:gridCol w="3352800"/>
                <a:gridCol w="2743200"/>
              </a:tblGrid>
              <a:tr h="11636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413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my Lord!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Increase me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knowledge.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3329"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13330" name="Rectangle 18"/>
          <p:cNvSpPr>
            <a:spLocks noGrp="1" noChangeArrowheads="1"/>
          </p:cNvSpPr>
          <p:nvPr>
            <p:ph type="body" idx="4294967295"/>
          </p:nvPr>
        </p:nvSpPr>
        <p:spPr>
          <a:xfrm>
            <a:off x="381000" y="2971800"/>
            <a:ext cx="8229600" cy="3733800"/>
          </a:xfrm>
          <a:noFill/>
        </p:spPr>
        <p:txBody>
          <a:bodyPr/>
          <a:lstStyle/>
          <a:p>
            <a:r>
              <a:rPr lang="en-US" sz="2800" dirty="0" smtClean="0"/>
              <a:t>Some … say: Just </a:t>
            </a:r>
          </a:p>
          <a:p>
            <a:r>
              <a:rPr lang="en-US" sz="2800" dirty="0" smtClean="0"/>
              <a:t>No other </a:t>
            </a:r>
            <a:r>
              <a:rPr lang="en-US" sz="2800" dirty="0" err="1" smtClean="0"/>
              <a:t>du’aa</a:t>
            </a:r>
            <a:r>
              <a:rPr lang="en-US" sz="2800" dirty="0" smtClean="0"/>
              <a:t> has the request of increase</a:t>
            </a:r>
          </a:p>
          <a:p>
            <a:r>
              <a:rPr lang="en-US" sz="2800" dirty="0" smtClean="0"/>
              <a:t>Knowledge helps in action</a:t>
            </a:r>
          </a:p>
        </p:txBody>
      </p:sp>
      <p:pic>
        <p:nvPicPr>
          <p:cNvPr id="13331"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sp>
        <p:nvSpPr>
          <p:cNvPr id="14339" name="Rectangle 3"/>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14340" name="Rectangle 4"/>
          <p:cNvSpPr>
            <a:spLocks noGrp="1" noChangeArrowheads="1"/>
          </p:cNvSpPr>
          <p:nvPr>
            <p:ph type="body" idx="4294967295"/>
          </p:nvPr>
        </p:nvSpPr>
        <p:spPr>
          <a:xfrm>
            <a:off x="0" y="3200400"/>
            <a:ext cx="8229600" cy="3505200"/>
          </a:xfrm>
          <a:noFill/>
        </p:spPr>
        <p:txBody>
          <a:bodyPr/>
          <a:lstStyle/>
          <a:p>
            <a:pPr algn="l"/>
            <a:r>
              <a:rPr lang="en-US" dirty="0" smtClean="0"/>
              <a:t>This prayer was taught to the Prophet.  </a:t>
            </a:r>
            <a:r>
              <a:rPr lang="en-US" dirty="0" err="1" smtClean="0"/>
              <a:t>Surah</a:t>
            </a:r>
            <a:r>
              <a:rPr lang="en-US" dirty="0" smtClean="0"/>
              <a:t> </a:t>
            </a:r>
            <a:r>
              <a:rPr lang="en-US" dirty="0" err="1" smtClean="0"/>
              <a:t>Taha</a:t>
            </a:r>
            <a:r>
              <a:rPr lang="en-US" dirty="0" smtClean="0"/>
              <a:t>:</a:t>
            </a:r>
          </a:p>
          <a:p>
            <a:pPr algn="r" rtl="1">
              <a:buNone/>
            </a:pPr>
            <a:r>
              <a:rPr lang="ar-SA" dirty="0" smtClean="0">
                <a:cs typeface="Majidi" pitchFamily="2" charset="-78"/>
              </a:rPr>
              <a:t>وَلَا تَعْجَلْ بِالْقُرْآنِ مِن قَبْلِ أَن يُقْضَى إِلَيْكَ وَحْيُهُ وَقُل رَّبِّ زِدْنِي عِلْمًا </a:t>
            </a:r>
            <a:endParaRPr lang="en-US" dirty="0" smtClean="0">
              <a:cs typeface="Majidi" pitchFamily="2" charset="-78"/>
            </a:endParaRPr>
          </a:p>
          <a:p>
            <a:r>
              <a:rPr lang="en-US" dirty="0" smtClean="0"/>
              <a:t>So, make sure to pray with this as often as you can.  Try it after </a:t>
            </a:r>
            <a:r>
              <a:rPr lang="en-US" dirty="0" err="1" smtClean="0"/>
              <a:t>Ayatul-Kursi</a:t>
            </a:r>
            <a:r>
              <a:rPr lang="en-US" dirty="0" smtClean="0"/>
              <a:t>!</a:t>
            </a:r>
          </a:p>
        </p:txBody>
      </p:sp>
      <p:pic>
        <p:nvPicPr>
          <p:cNvPr id="14341" name="Picture 5"/>
          <p:cNvPicPr>
            <a:picLocks noChangeAspect="1" noChangeArrowheads="1"/>
          </p:cNvPicPr>
          <p:nvPr/>
        </p:nvPicPr>
        <p:blipFill>
          <a:blip r:embed="rId3" cstate="print"/>
          <a:srcRect/>
          <a:stretch>
            <a:fillRect/>
          </a:stretch>
        </p:blipFill>
        <p:spPr bwMode="auto">
          <a:xfrm>
            <a:off x="7915275" y="3162300"/>
            <a:ext cx="1228725" cy="1457325"/>
          </a:xfrm>
          <a:prstGeom prst="rect">
            <a:avLst/>
          </a:prstGeom>
          <a:noFill/>
          <a:ln w="9525" algn="ctr">
            <a:noFill/>
            <a:miter lim="800000"/>
            <a:headEnd/>
            <a:tailEnd/>
          </a:ln>
        </p:spPr>
      </p:pic>
      <p:graphicFrame>
        <p:nvGraphicFramePr>
          <p:cNvPr id="716806" name="Group 6"/>
          <p:cNvGraphicFramePr>
            <a:graphicFrameLocks noGrp="1"/>
          </p:cNvGraphicFramePr>
          <p:nvPr/>
        </p:nvGraphicFramePr>
        <p:xfrm>
          <a:off x="152400" y="636588"/>
          <a:ext cx="8763000" cy="1955483"/>
        </p:xfrm>
        <a:graphic>
          <a:graphicData uri="http://schemas.openxmlformats.org/drawingml/2006/table">
            <a:tbl>
              <a:tblPr rtl="1"/>
              <a:tblGrid>
                <a:gridCol w="2667000"/>
                <a:gridCol w="3352800"/>
                <a:gridCol w="2743200"/>
              </a:tblGrid>
              <a:tr h="11636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766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my Lord!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increase me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knowledge.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sp>
        <p:nvSpPr>
          <p:cNvPr id="15363" name="Rectangle 3"/>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15364" name="Rectangle 4"/>
          <p:cNvSpPr>
            <a:spLocks noGrp="1" noChangeArrowheads="1"/>
          </p:cNvSpPr>
          <p:nvPr>
            <p:ph type="body" idx="4294967295"/>
          </p:nvPr>
        </p:nvSpPr>
        <p:spPr>
          <a:xfrm>
            <a:off x="381000" y="2971800"/>
            <a:ext cx="8229600" cy="3733800"/>
          </a:xfrm>
          <a:noFill/>
        </p:spPr>
        <p:txBody>
          <a:bodyPr/>
          <a:lstStyle/>
          <a:p>
            <a:r>
              <a:rPr lang="en-US" dirty="0" smtClean="0"/>
              <a:t>A heart patient</a:t>
            </a:r>
          </a:p>
          <a:p>
            <a:r>
              <a:rPr lang="en-US" dirty="0" smtClean="0"/>
              <a:t>A person hungry for days</a:t>
            </a:r>
          </a:p>
          <a:p>
            <a:r>
              <a:rPr lang="en-US" dirty="0" smtClean="0"/>
              <a:t>Let us pray like:</a:t>
            </a:r>
          </a:p>
          <a:p>
            <a:pPr lvl="1"/>
            <a:r>
              <a:rPr lang="en-US" dirty="0" smtClean="0"/>
              <a:t> a sick person who wants to get rid of sickness of ignorance </a:t>
            </a:r>
          </a:p>
          <a:p>
            <a:pPr lvl="1"/>
            <a:r>
              <a:rPr lang="en-US" dirty="0" smtClean="0"/>
              <a:t>a starving person who really feels hunger of divine knowledge.</a:t>
            </a:r>
          </a:p>
        </p:txBody>
      </p:sp>
      <p:pic>
        <p:nvPicPr>
          <p:cNvPr id="15365" name="Picture 5"/>
          <p:cNvPicPr>
            <a:picLocks noChangeAspect="1" noChangeArrowheads="1"/>
          </p:cNvPicPr>
          <p:nvPr/>
        </p:nvPicPr>
        <p:blipFill>
          <a:blip r:embed="rId3" cstate="print"/>
          <a:srcRect/>
          <a:stretch>
            <a:fillRect/>
          </a:stretch>
        </p:blipFill>
        <p:spPr bwMode="auto">
          <a:xfrm>
            <a:off x="7826375" y="2819400"/>
            <a:ext cx="1228725" cy="1457325"/>
          </a:xfrm>
          <a:prstGeom prst="rect">
            <a:avLst/>
          </a:prstGeom>
          <a:noFill/>
          <a:ln w="9525" algn="ctr">
            <a:noFill/>
            <a:miter lim="800000"/>
            <a:headEnd/>
            <a:tailEnd/>
          </a:ln>
        </p:spPr>
      </p:pic>
      <p:graphicFrame>
        <p:nvGraphicFramePr>
          <p:cNvPr id="716806" name="Group 6"/>
          <p:cNvGraphicFramePr>
            <a:graphicFrameLocks noGrp="1"/>
          </p:cNvGraphicFramePr>
          <p:nvPr/>
        </p:nvGraphicFramePr>
        <p:xfrm>
          <a:off x="152400" y="636588"/>
          <a:ext cx="8763000" cy="1955483"/>
        </p:xfrm>
        <a:graphic>
          <a:graphicData uri="http://schemas.openxmlformats.org/drawingml/2006/table">
            <a:tbl>
              <a:tblPr rtl="1"/>
              <a:tblGrid>
                <a:gridCol w="2667000"/>
                <a:gridCol w="3352800"/>
                <a:gridCol w="2743200"/>
              </a:tblGrid>
              <a:tr h="11636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766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my Lord!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increase me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knowledge.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16387"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Arial" charset="0"/>
              </a:rPr>
              <a:t>Esp. with Imagination &amp; feelings; Prayer &amp; Evaluation</a:t>
            </a:r>
            <a:endParaRPr lang="en-US" sz="5400">
              <a:cs typeface="Arial" charset="0"/>
            </a:endParaRPr>
          </a:p>
        </p:txBody>
      </p:sp>
      <p:pic>
        <p:nvPicPr>
          <p:cNvPr id="16388"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718853" name="Group 5"/>
          <p:cNvGraphicFramePr>
            <a:graphicFrameLocks noGrp="1"/>
          </p:cNvGraphicFramePr>
          <p:nvPr/>
        </p:nvGraphicFramePr>
        <p:xfrm>
          <a:off x="152400" y="685800"/>
          <a:ext cx="8763000" cy="2545080"/>
        </p:xfrm>
        <a:graphic>
          <a:graphicData uri="http://schemas.openxmlformats.org/drawingml/2006/table">
            <a:tbl>
              <a:tblPr rtl="1"/>
              <a:tblGrid>
                <a:gridCol w="2667000"/>
                <a:gridCol w="3352800"/>
                <a:gridCol w="2743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marT="91440" marB="91440"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marT="91440" marB="91440"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marT="91440" marB="91440"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24968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91440" marB="91440"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91440" marB="91440"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marT="91440" marB="91440"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6" name="Rectangle 5"/>
          <p:cNvSpPr>
            <a:spLocks noChangeArrowheads="1"/>
          </p:cNvSpPr>
          <p:nvPr/>
        </p:nvSpPr>
        <p:spPr bwMode="auto">
          <a:xfrm>
            <a:off x="3686052" y="2133600"/>
            <a:ext cx="1673471" cy="1077218"/>
          </a:xfrm>
          <a:prstGeom prst="rect">
            <a:avLst/>
          </a:prstGeom>
          <a:noFill/>
          <a:ln w="9525">
            <a:noFill/>
            <a:miter lim="800000"/>
            <a:headEnd/>
            <a:tailEnd/>
          </a:ln>
        </p:spPr>
        <p:txBody>
          <a:bodyPr wrap="none">
            <a:spAutoFit/>
          </a:bodyPr>
          <a:lstStyle/>
          <a:p>
            <a:pPr algn="ctr" rtl="1" eaLnBrk="0" hangingPunct="0">
              <a:spcBef>
                <a:spcPct val="0"/>
              </a:spcBef>
            </a:pPr>
            <a:r>
              <a:rPr lang="en-US" sz="3200" b="0" dirty="0">
                <a:solidFill>
                  <a:srgbClr val="FFFFFF"/>
                </a:solidFill>
                <a:ea typeface="Times New Roman" pitchFamily="18" charset="0"/>
                <a:cs typeface="Tahoma" pitchFamily="34" charset="0"/>
              </a:rPr>
              <a:t>i</a:t>
            </a:r>
            <a:r>
              <a:rPr lang="en-US" sz="3200" b="0" dirty="0" smtClean="0">
                <a:solidFill>
                  <a:srgbClr val="FFFFFF"/>
                </a:solidFill>
                <a:ea typeface="Times New Roman" pitchFamily="18" charset="0"/>
                <a:cs typeface="Tahoma" pitchFamily="34" charset="0"/>
              </a:rPr>
              <a:t>ncrease</a:t>
            </a:r>
            <a:endParaRPr lang="en-US" sz="3200" b="0" dirty="0">
              <a:solidFill>
                <a:srgbClr val="FFFFFF"/>
              </a:solidFill>
              <a:ea typeface="Times New Roman" pitchFamily="18" charset="0"/>
              <a:cs typeface="Tahoma" pitchFamily="34" charset="0"/>
            </a:endParaRPr>
          </a:p>
          <a:p>
            <a:pPr algn="ctr" rtl="1" eaLnBrk="0" hangingPunct="0">
              <a:spcBef>
                <a:spcPct val="0"/>
              </a:spcBef>
            </a:pPr>
            <a:r>
              <a:rPr lang="en-US" sz="3200" b="0" dirty="0">
                <a:solidFill>
                  <a:srgbClr val="FFFFFF"/>
                </a:solidFill>
                <a:ea typeface="Times New Roman" pitchFamily="18" charset="0"/>
                <a:cs typeface="Tahoma" pitchFamily="34" charset="0"/>
              </a:rPr>
              <a:t>me</a:t>
            </a:r>
          </a:p>
        </p:txBody>
      </p:sp>
      <p:sp>
        <p:nvSpPr>
          <p:cNvPr id="7" name="Rectangle 6"/>
          <p:cNvSpPr>
            <a:spLocks noChangeArrowheads="1"/>
          </p:cNvSpPr>
          <p:nvPr/>
        </p:nvSpPr>
        <p:spPr bwMode="auto">
          <a:xfrm>
            <a:off x="6540339" y="2362200"/>
            <a:ext cx="2213298" cy="584775"/>
          </a:xfrm>
          <a:prstGeom prst="rect">
            <a:avLst/>
          </a:prstGeom>
          <a:noFill/>
          <a:ln w="9525">
            <a:noFill/>
            <a:miter lim="800000"/>
            <a:headEnd/>
            <a:tailEnd/>
          </a:ln>
        </p:spPr>
        <p:txBody>
          <a:bodyPr wrap="none">
            <a:spAutoFit/>
          </a:bodyPr>
          <a:lstStyle/>
          <a:p>
            <a:pPr algn="ctr" rtl="1" eaLnBrk="0" hangingPunct="0">
              <a:spcBef>
                <a:spcPct val="0"/>
              </a:spcBef>
            </a:pPr>
            <a:r>
              <a:rPr lang="en-US" sz="3200" b="0" dirty="0">
                <a:solidFill>
                  <a:srgbClr val="FFFFFF"/>
                </a:solidFill>
                <a:ea typeface="Times New Roman" pitchFamily="18" charset="0"/>
                <a:cs typeface="Tahoma" pitchFamily="34" charset="0"/>
              </a:rPr>
              <a:t>O </a:t>
            </a:r>
            <a:r>
              <a:rPr lang="en-US" sz="3200" b="0" dirty="0" smtClean="0">
                <a:solidFill>
                  <a:srgbClr val="FFFFFF"/>
                </a:solidFill>
                <a:ea typeface="Times New Roman" pitchFamily="18" charset="0"/>
                <a:cs typeface="Tahoma" pitchFamily="34" charset="0"/>
              </a:rPr>
              <a:t>my </a:t>
            </a:r>
            <a:r>
              <a:rPr lang="en-US" sz="3200" b="0" dirty="0">
                <a:solidFill>
                  <a:srgbClr val="FFFFFF"/>
                </a:solidFill>
                <a:ea typeface="Times New Roman" pitchFamily="18" charset="0"/>
                <a:cs typeface="Tahoma" pitchFamily="34" charset="0"/>
              </a:rPr>
              <a:t>Lord!</a:t>
            </a:r>
          </a:p>
        </p:txBody>
      </p:sp>
      <p:sp>
        <p:nvSpPr>
          <p:cNvPr id="9" name="Rectangle 8"/>
          <p:cNvSpPr>
            <a:spLocks noChangeArrowheads="1"/>
          </p:cNvSpPr>
          <p:nvPr/>
        </p:nvSpPr>
        <p:spPr bwMode="auto">
          <a:xfrm>
            <a:off x="336550" y="2046288"/>
            <a:ext cx="2254250" cy="1077912"/>
          </a:xfrm>
          <a:prstGeom prst="rect">
            <a:avLst/>
          </a:prstGeom>
          <a:noFill/>
          <a:ln w="9525">
            <a:noFill/>
            <a:miter lim="800000"/>
            <a:headEnd/>
            <a:tailEnd/>
          </a:ln>
        </p:spPr>
        <p:txBody>
          <a:bodyPr wrap="none">
            <a:spAutoFit/>
          </a:bodyPr>
          <a:lstStyle/>
          <a:p>
            <a:pPr algn="ctr" rtl="1" eaLnBrk="0" hangingPunct="0">
              <a:spcBef>
                <a:spcPct val="0"/>
              </a:spcBef>
            </a:pPr>
            <a:r>
              <a:rPr lang="en-US" sz="3200" b="0" dirty="0" smtClean="0">
                <a:solidFill>
                  <a:srgbClr val="FFFFFF"/>
                </a:solidFill>
                <a:ea typeface="Times New Roman" pitchFamily="18" charset="0"/>
                <a:cs typeface="Tahoma" pitchFamily="34" charset="0"/>
              </a:rPr>
              <a:t>in</a:t>
            </a:r>
            <a:endParaRPr lang="en-US" sz="3200" b="0" dirty="0">
              <a:solidFill>
                <a:srgbClr val="FFFFFF"/>
              </a:solidFill>
              <a:ea typeface="Times New Roman" pitchFamily="18" charset="0"/>
              <a:cs typeface="Tahoma" pitchFamily="34" charset="0"/>
            </a:endParaRPr>
          </a:p>
          <a:p>
            <a:pPr algn="ctr" rtl="1" eaLnBrk="0" hangingPunct="0">
              <a:spcBef>
                <a:spcPct val="0"/>
              </a:spcBef>
            </a:pPr>
            <a:r>
              <a:rPr lang="en-US" sz="3200" b="0" dirty="0">
                <a:solidFill>
                  <a:srgbClr val="FFFFFF"/>
                </a:solidFill>
                <a:ea typeface="Times New Roman" pitchFamily="18" charset="0"/>
                <a:cs typeface="Tahoma" pitchFamily="34" charset="0"/>
              </a:rPr>
              <a:t>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7"/>
                                        </p:tgtEl>
                                      </p:cBhvr>
                                      <p:by x="120000" y="12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9"/>
                                        </p:tgtEl>
                                      </p:cBhvr>
                                      <p:by x="120000" y="12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6"/>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flipV="1">
            <a:off x="457200" y="533400"/>
            <a:ext cx="8229600" cy="76200"/>
          </a:xfrm>
        </p:spPr>
        <p:txBody>
          <a:bodyPr/>
          <a:lstStyle/>
          <a:p>
            <a:r>
              <a:rPr lang="ar-SA" dirty="0" smtClean="0">
                <a:cs typeface="Tajweed" pitchFamily="2" charset="-78"/>
              </a:rPr>
              <a:t> </a:t>
            </a:r>
            <a:endParaRPr lang="en-US" dirty="0" smtClean="0">
              <a:cs typeface="Tajweed" pitchFamily="2" charset="-78"/>
            </a:endParaRPr>
          </a:p>
        </p:txBody>
      </p:sp>
      <p:graphicFrame>
        <p:nvGraphicFramePr>
          <p:cNvPr id="719890" name="Group 18"/>
          <p:cNvGraphicFramePr>
            <a:graphicFrameLocks noGrp="1"/>
          </p:cNvGraphicFramePr>
          <p:nvPr/>
        </p:nvGraphicFramePr>
        <p:xfrm>
          <a:off x="152400" y="554038"/>
          <a:ext cx="8763000" cy="2265363"/>
        </p:xfrm>
        <a:graphic>
          <a:graphicData uri="http://schemas.openxmlformats.org/drawingml/2006/table">
            <a:tbl>
              <a:tblPr rtl="1"/>
              <a:tblGrid>
                <a:gridCol w="3429000"/>
                <a:gridCol w="2286000"/>
                <a:gridCol w="30480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4</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taught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pen.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7425" name="Rectangle 17"/>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2400" b="0" dirty="0">
                <a:cs typeface="Tajweed" pitchFamily="2" charset="-78"/>
              </a:rPr>
              <a:t>سُورَ</a:t>
            </a:r>
            <a:r>
              <a:rPr lang="ar-SA" sz="2400" b="0" dirty="0" err="1">
                <a:cs typeface="Tajweed" pitchFamily="2" charset="-78"/>
              </a:rPr>
              <a:t>ةُ</a:t>
            </a:r>
            <a:r>
              <a:rPr lang="ur-PK" sz="2400" b="0" dirty="0">
                <a:cs typeface="Tajweed" pitchFamily="2" charset="-78"/>
              </a:rPr>
              <a:t> </a:t>
            </a:r>
            <a:r>
              <a:rPr lang="ar-SA" sz="2400" b="0" dirty="0">
                <a:cs typeface="Tajweed" pitchFamily="2" charset="-78"/>
              </a:rPr>
              <a:t>العلق، آية 4</a:t>
            </a:r>
            <a:endParaRPr lang="en-US" sz="2400" b="0" dirty="0">
              <a:cs typeface="Tajweed" pitchFamily="2" charset="-7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21938" name="Group 18"/>
          <p:cNvGraphicFramePr>
            <a:graphicFrameLocks noGrp="1"/>
          </p:cNvGraphicFramePr>
          <p:nvPr/>
        </p:nvGraphicFramePr>
        <p:xfrm>
          <a:off x="152400" y="228600"/>
          <a:ext cx="8763000" cy="2265363"/>
        </p:xfrm>
        <a:graphic>
          <a:graphicData uri="http://schemas.openxmlformats.org/drawingml/2006/table">
            <a:tbl>
              <a:tblPr rtl="1"/>
              <a:tblGrid>
                <a:gridCol w="3429000"/>
                <a:gridCol w="2362200"/>
                <a:gridCol w="2971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a:t>
                      </a:r>
                      <a:r>
                        <a:rPr kumimoji="0" lang="ar-SA"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4</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Taught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pen.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8449" name="Text Box 17"/>
          <p:cNvSpPr txBox="1">
            <a:spLocks noChangeArrowheads="1"/>
          </p:cNvSpPr>
          <p:nvPr/>
        </p:nvSpPr>
        <p:spPr bwMode="auto">
          <a:xfrm>
            <a:off x="1447800" y="2590800"/>
            <a:ext cx="6248400" cy="4419600"/>
          </a:xfrm>
          <a:prstGeom prst="rect">
            <a:avLst/>
          </a:prstGeom>
          <a:noFill/>
          <a:ln w="9525">
            <a:noFill/>
            <a:miter lim="800000"/>
            <a:headEnd/>
            <a:tailEnd/>
          </a:ln>
        </p:spPr>
        <p:txBody>
          <a:bodyPr>
            <a:spAutoFit/>
          </a:bodyPr>
          <a:lstStyle/>
          <a:p>
            <a:pPr algn="ctr"/>
            <a:r>
              <a:rPr lang="en-US" sz="14200">
                <a:cs typeface="Arial" charset="0"/>
              </a:rPr>
              <a:t>304 times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24004" name="Group 36"/>
          <p:cNvGraphicFramePr>
            <a:graphicFrameLocks noGrp="1"/>
          </p:cNvGraphicFramePr>
          <p:nvPr/>
        </p:nvGraphicFramePr>
        <p:xfrm>
          <a:off x="152400" y="228600"/>
          <a:ext cx="8763000" cy="2265363"/>
        </p:xfrm>
        <a:graphic>
          <a:graphicData uri="http://schemas.openxmlformats.org/drawingml/2006/table">
            <a:tbl>
              <a:tblPr rtl="1"/>
              <a:tblGrid>
                <a:gridCol w="3429000"/>
                <a:gridCol w="2286000"/>
                <a:gridCol w="30480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a:t>
                      </a:r>
                      <a:r>
                        <a:rPr kumimoji="0" lang="ar-SA"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4</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taught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pen.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9473" name="Text Box 19"/>
          <p:cNvSpPr txBox="1">
            <a:spLocks noChangeArrowheads="1"/>
          </p:cNvSpPr>
          <p:nvPr/>
        </p:nvSpPr>
        <p:spPr bwMode="auto">
          <a:xfrm rot="-1208325">
            <a:off x="-387000" y="2874021"/>
            <a:ext cx="4038600" cy="641350"/>
          </a:xfrm>
          <a:prstGeom prst="rect">
            <a:avLst/>
          </a:prstGeom>
          <a:noFill/>
          <a:ln w="9525">
            <a:noFill/>
            <a:miter lim="800000"/>
            <a:headEnd/>
            <a:tailEnd/>
          </a:ln>
        </p:spPr>
        <p:txBody>
          <a:bodyPr>
            <a:spAutoFit/>
          </a:bodyPr>
          <a:lstStyle/>
          <a:p>
            <a:pPr algn="ctr" rtl="1"/>
            <a:r>
              <a:rPr lang="ar-SA" sz="3600" dirty="0">
                <a:latin typeface="Arial" charset="0"/>
                <a:cs typeface="Tajweed" pitchFamily="2" charset="-78"/>
              </a:rPr>
              <a:t>صراط </a:t>
            </a:r>
            <a:r>
              <a:rPr lang="ar-SA" sz="3600" dirty="0">
                <a:solidFill>
                  <a:srgbClr val="FFFF00"/>
                </a:solidFill>
                <a:latin typeface="Arial" charset="0"/>
                <a:cs typeface="Tajweed" pitchFamily="2" charset="-78"/>
              </a:rPr>
              <a:t>الذين</a:t>
            </a:r>
            <a:r>
              <a:rPr lang="ar-SA" sz="3600" dirty="0">
                <a:latin typeface="Arial" charset="0"/>
                <a:cs typeface="Tajweed" pitchFamily="2" charset="-78"/>
              </a:rPr>
              <a:t> أنعمت عليهم</a:t>
            </a:r>
            <a:endParaRPr lang="en-US" sz="3600" dirty="0">
              <a:latin typeface="Arial" charset="0"/>
              <a:cs typeface="Tajweed" pitchFamily="2" charset="-78"/>
            </a:endParaRPr>
          </a:p>
        </p:txBody>
      </p:sp>
      <p:graphicFrame>
        <p:nvGraphicFramePr>
          <p:cNvPr id="1929265" name="Group 49"/>
          <p:cNvGraphicFramePr>
            <a:graphicFrameLocks noGrp="1"/>
          </p:cNvGraphicFramePr>
          <p:nvPr/>
        </p:nvGraphicFramePr>
        <p:xfrm>
          <a:off x="1143000" y="3581400"/>
          <a:ext cx="7315200" cy="2286000"/>
        </p:xfrm>
        <a:graphic>
          <a:graphicData uri="http://schemas.openxmlformats.org/drawingml/2006/table">
            <a:tbl>
              <a:tblPr/>
              <a:tblGrid>
                <a:gridCol w="3581400"/>
                <a:gridCol w="533400"/>
                <a:gridCol w="3200400"/>
              </a:tblGrid>
              <a:tr h="228600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0600" b="1"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lgDash"/>
                      <a:round/>
                      <a:headEnd type="none" w="med" len="med"/>
                      <a:tailEnd type="none" w="med" len="med"/>
                    </a:lnR>
                    <a:lnT w="38100" cap="flat" cmpd="sng" algn="ctr">
                      <a:solidFill>
                        <a:schemeClr val="tx1"/>
                      </a:solidFill>
                      <a:prstDash val="lgDash"/>
                      <a:round/>
                      <a:headEnd type="none" w="med" len="med"/>
                      <a:tailEnd type="none" w="med" len="med"/>
                    </a:lnT>
                    <a:lnB w="38100" cap="flat" cmpd="sng" algn="ctr">
                      <a:solidFill>
                        <a:schemeClr val="tx1"/>
                      </a:solidFill>
                      <a:prstDash val="lgDash"/>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80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0600" b="1" i="0" u="none" strike="noStrike" cap="none" normalizeH="0" baseline="0" dirty="0" smtClean="0">
                          <a:ln>
                            <a:noFill/>
                          </a:ln>
                          <a:solidFill>
                            <a:srgbClr val="FFFF00"/>
                          </a:solidFill>
                          <a:effectLst/>
                          <a:latin typeface="Tahoma" pitchFamily="34" charset="0"/>
                          <a:cs typeface="Tajweed" pitchFamily="2" charset="-78"/>
                        </a:rPr>
                        <a:t>الَّذِي</a:t>
                      </a:r>
                      <a:endParaRPr kumimoji="0" lang="en-US" sz="10600" b="1"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19486" name="Oval 63"/>
          <p:cNvSpPr>
            <a:spLocks noChangeArrowheads="1"/>
          </p:cNvSpPr>
          <p:nvPr/>
        </p:nvSpPr>
        <p:spPr bwMode="auto">
          <a:xfrm>
            <a:off x="2362200" y="3376613"/>
            <a:ext cx="914400" cy="406400"/>
          </a:xfrm>
          <a:prstGeom prst="ellipse">
            <a:avLst/>
          </a:prstGeom>
          <a:solidFill>
            <a:schemeClr val="tx1"/>
          </a:solidFill>
          <a:ln w="9525">
            <a:solidFill>
              <a:schemeClr val="tx1"/>
            </a:solidFill>
            <a:round/>
            <a:headEnd/>
            <a:tailEnd/>
          </a:ln>
        </p:spPr>
        <p:txBody>
          <a:bodyPr wrap="none" lIns="45720" tIns="0" rIns="0" bIns="18288" anchor="ctr"/>
          <a:lstStyle/>
          <a:p>
            <a:pPr algn="ctr">
              <a:spcBef>
                <a:spcPct val="0"/>
              </a:spcBef>
            </a:pPr>
            <a:r>
              <a:rPr lang="ur-PK" sz="5400" b="0">
                <a:solidFill>
                  <a:srgbClr val="800000"/>
                </a:solidFill>
                <a:latin typeface="Arial" charset="0"/>
                <a:cs typeface="Arial" charset="0"/>
              </a:rPr>
              <a:t>+</a:t>
            </a:r>
            <a:endParaRPr lang="en-US" sz="5400" b="0">
              <a:solidFill>
                <a:srgbClr val="800000"/>
              </a:solidFill>
              <a:latin typeface="Arial" charset="0"/>
              <a:cs typeface="Arial" charset="0"/>
            </a:endParaRPr>
          </a:p>
        </p:txBody>
      </p:sp>
      <p:sp>
        <p:nvSpPr>
          <p:cNvPr id="19487" name="Rectangle 33"/>
          <p:cNvSpPr>
            <a:spLocks noChangeArrowheads="1"/>
          </p:cNvSpPr>
          <p:nvPr/>
        </p:nvSpPr>
        <p:spPr bwMode="auto">
          <a:xfrm>
            <a:off x="5486400" y="5943600"/>
            <a:ext cx="2673350" cy="641350"/>
          </a:xfrm>
          <a:prstGeom prst="rect">
            <a:avLst/>
          </a:prstGeom>
          <a:noFill/>
          <a:ln w="9525">
            <a:noFill/>
            <a:miter lim="800000"/>
            <a:headEnd/>
            <a:tailEnd/>
          </a:ln>
        </p:spPr>
        <p:txBody>
          <a:bodyPr wrap="none">
            <a:spAutoFit/>
          </a:bodyPr>
          <a:lstStyle/>
          <a:p>
            <a:r>
              <a:rPr lang="en-US" sz="3600" b="0">
                <a:latin typeface="Arial" charset="0"/>
                <a:cs typeface="Arial" charset="0"/>
              </a:rPr>
              <a:t>the one who</a:t>
            </a:r>
            <a:endParaRPr lang="en-US" sz="3600">
              <a:cs typeface="Arial" charset="0"/>
            </a:endParaRPr>
          </a:p>
        </p:txBody>
      </p:sp>
      <p:sp>
        <p:nvSpPr>
          <p:cNvPr id="19488" name="Rectangle 34"/>
          <p:cNvSpPr>
            <a:spLocks noChangeArrowheads="1"/>
          </p:cNvSpPr>
          <p:nvPr/>
        </p:nvSpPr>
        <p:spPr bwMode="auto">
          <a:xfrm>
            <a:off x="1752600" y="5943600"/>
            <a:ext cx="2266950" cy="641350"/>
          </a:xfrm>
          <a:prstGeom prst="rect">
            <a:avLst/>
          </a:prstGeom>
          <a:noFill/>
          <a:ln w="9525">
            <a:noFill/>
            <a:miter lim="800000"/>
            <a:headEnd/>
            <a:tailEnd/>
          </a:ln>
        </p:spPr>
        <p:txBody>
          <a:bodyPr wrap="none">
            <a:spAutoFit/>
          </a:bodyPr>
          <a:lstStyle/>
          <a:p>
            <a:r>
              <a:rPr lang="en-US" sz="3600" b="0">
                <a:latin typeface="Arial" charset="0"/>
                <a:cs typeface="Arial" charset="0"/>
              </a:rPr>
              <a:t>those who</a:t>
            </a:r>
            <a:endParaRPr lang="en-US" sz="3600">
              <a:cs typeface="Arial" charset="0"/>
            </a:endParaRPr>
          </a:p>
        </p:txBody>
      </p:sp>
      <p:sp>
        <p:nvSpPr>
          <p:cNvPr id="11" name="Rectangle 10"/>
          <p:cNvSpPr>
            <a:spLocks noChangeArrowheads="1"/>
          </p:cNvSpPr>
          <p:nvPr/>
        </p:nvSpPr>
        <p:spPr bwMode="auto">
          <a:xfrm>
            <a:off x="1716088" y="4067175"/>
            <a:ext cx="2246312" cy="1724025"/>
          </a:xfrm>
          <a:prstGeom prst="rect">
            <a:avLst/>
          </a:prstGeom>
          <a:noFill/>
          <a:ln w="9525">
            <a:noFill/>
            <a:miter lim="800000"/>
            <a:headEnd/>
            <a:tailEnd/>
          </a:ln>
        </p:spPr>
        <p:txBody>
          <a:bodyPr wrap="none">
            <a:spAutoFit/>
          </a:bodyPr>
          <a:lstStyle/>
          <a:p>
            <a:pPr algn="ctr" rtl="1">
              <a:spcBef>
                <a:spcPct val="20000"/>
              </a:spcBef>
              <a:buClr>
                <a:srgbClr val="FFFFFF"/>
              </a:buClr>
              <a:buSzPct val="90000"/>
            </a:pPr>
            <a:r>
              <a:rPr lang="ar-SA" sz="10600">
                <a:solidFill>
                  <a:srgbClr val="FFFF00"/>
                </a:solidFill>
                <a:cs typeface="Tajweed" pitchFamily="2" charset="-78"/>
              </a:rPr>
              <a:t>الَّذِينَ</a:t>
            </a:r>
            <a:endParaRPr lang="en-US" sz="10600">
              <a:solidFill>
                <a:srgbClr val="FFFF00"/>
              </a:solidFill>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1"/>
                                        </p:tgtEl>
                                      </p:cBhvr>
                                      <p:by x="121000" y="121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26044" name="Group 28"/>
          <p:cNvGraphicFramePr>
            <a:graphicFrameLocks noGrp="1"/>
          </p:cNvGraphicFramePr>
          <p:nvPr/>
        </p:nvGraphicFramePr>
        <p:xfrm>
          <a:off x="152400" y="76200"/>
          <a:ext cx="8763000" cy="1950720"/>
        </p:xfrm>
        <a:graphic>
          <a:graphicData uri="http://schemas.openxmlformats.org/drawingml/2006/table">
            <a:tbl>
              <a:tblPr rtl="1"/>
              <a:tblGrid>
                <a:gridCol w="3429000"/>
                <a:gridCol w="2286000"/>
                <a:gridCol w="30480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a:t>
                      </a:r>
                      <a:r>
                        <a:rPr kumimoji="0" lang="ar-SA"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4</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57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one) Who</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taught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pen.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0497" name="Text Box 17"/>
          <p:cNvSpPr txBox="1">
            <a:spLocks noChangeArrowheads="1"/>
          </p:cNvSpPr>
          <p:nvPr/>
        </p:nvSpPr>
        <p:spPr bwMode="auto">
          <a:xfrm>
            <a:off x="3352800" y="1962150"/>
            <a:ext cx="1447800" cy="461665"/>
          </a:xfrm>
          <a:prstGeom prst="rect">
            <a:avLst/>
          </a:prstGeom>
          <a:noFill/>
          <a:ln w="9525">
            <a:noFill/>
            <a:miter lim="800000"/>
            <a:headEnd/>
            <a:tailEnd/>
          </a:ln>
        </p:spPr>
        <p:txBody>
          <a:bodyPr>
            <a:spAutoFit/>
          </a:bodyPr>
          <a:lstStyle/>
          <a:p>
            <a:pPr algn="ctr" rtl="1"/>
            <a:r>
              <a:rPr lang="ar-SA" sz="2400" b="0" dirty="0">
                <a:cs typeface="Arial" charset="0"/>
              </a:rPr>
              <a:t>ع ل م</a:t>
            </a:r>
            <a:endParaRPr lang="en-US" sz="2400" b="0" dirty="0">
              <a:cs typeface="Arial" charset="0"/>
            </a:endParaRPr>
          </a:p>
        </p:txBody>
      </p:sp>
      <p:grpSp>
        <p:nvGrpSpPr>
          <p:cNvPr id="20498" name="Group 18"/>
          <p:cNvGrpSpPr>
            <a:grpSpLocks/>
          </p:cNvGrpSpPr>
          <p:nvPr/>
        </p:nvGrpSpPr>
        <p:grpSpPr bwMode="auto">
          <a:xfrm>
            <a:off x="914400" y="3352800"/>
            <a:ext cx="1600200" cy="3352800"/>
            <a:chOff x="960" y="2640"/>
            <a:chExt cx="480" cy="1152"/>
          </a:xfrm>
        </p:grpSpPr>
        <p:sp>
          <p:nvSpPr>
            <p:cNvPr id="20502" name="Oval 19"/>
            <p:cNvSpPr>
              <a:spLocks noChangeArrowheads="1"/>
            </p:cNvSpPr>
            <p:nvPr/>
          </p:nvSpPr>
          <p:spPr bwMode="auto">
            <a:xfrm rot="-925330">
              <a:off x="960" y="2640"/>
              <a:ext cx="432" cy="240"/>
            </a:xfrm>
            <a:prstGeom prst="ellipse">
              <a:avLst/>
            </a:prstGeom>
            <a:solidFill>
              <a:srgbClr val="FFFF00"/>
            </a:solidFill>
            <a:ln w="19050">
              <a:solidFill>
                <a:schemeClr val="tx1"/>
              </a:solidFill>
              <a:round/>
              <a:headEnd/>
              <a:tailEnd/>
            </a:ln>
          </p:spPr>
          <p:txBody>
            <a:bodyPr wrap="none" anchor="ctr"/>
            <a:lstStyle/>
            <a:p>
              <a:endParaRPr lang="en-US"/>
            </a:p>
          </p:txBody>
        </p:sp>
        <p:sp>
          <p:nvSpPr>
            <p:cNvPr id="20503" name="Line 20"/>
            <p:cNvSpPr>
              <a:spLocks noChangeShapeType="1"/>
            </p:cNvSpPr>
            <p:nvPr/>
          </p:nvSpPr>
          <p:spPr bwMode="auto">
            <a:xfrm>
              <a:off x="1200" y="2928"/>
              <a:ext cx="0" cy="672"/>
            </a:xfrm>
            <a:prstGeom prst="line">
              <a:avLst/>
            </a:prstGeom>
            <a:noFill/>
            <a:ln w="57150">
              <a:solidFill>
                <a:schemeClr val="tx1"/>
              </a:solidFill>
              <a:round/>
              <a:headEnd/>
              <a:tailEnd/>
            </a:ln>
          </p:spPr>
          <p:txBody>
            <a:bodyPr/>
            <a:lstStyle/>
            <a:p>
              <a:endParaRPr lang="en-US"/>
            </a:p>
          </p:txBody>
        </p:sp>
        <p:sp>
          <p:nvSpPr>
            <p:cNvPr id="20504" name="Line 21"/>
            <p:cNvSpPr>
              <a:spLocks noChangeShapeType="1"/>
            </p:cNvSpPr>
            <p:nvPr/>
          </p:nvSpPr>
          <p:spPr bwMode="auto">
            <a:xfrm flipH="1">
              <a:off x="960" y="3024"/>
              <a:ext cx="240" cy="192"/>
            </a:xfrm>
            <a:prstGeom prst="line">
              <a:avLst/>
            </a:prstGeom>
            <a:noFill/>
            <a:ln w="57150">
              <a:solidFill>
                <a:schemeClr val="tx1"/>
              </a:solidFill>
              <a:round/>
              <a:headEnd/>
              <a:tailEnd/>
            </a:ln>
          </p:spPr>
          <p:txBody>
            <a:bodyPr/>
            <a:lstStyle/>
            <a:p>
              <a:endParaRPr lang="en-US"/>
            </a:p>
          </p:txBody>
        </p:sp>
        <p:sp>
          <p:nvSpPr>
            <p:cNvPr id="20505" name="Line 22"/>
            <p:cNvSpPr>
              <a:spLocks noChangeShapeType="1"/>
            </p:cNvSpPr>
            <p:nvPr/>
          </p:nvSpPr>
          <p:spPr bwMode="auto">
            <a:xfrm>
              <a:off x="1200" y="3024"/>
              <a:ext cx="240" cy="192"/>
            </a:xfrm>
            <a:prstGeom prst="line">
              <a:avLst/>
            </a:prstGeom>
            <a:noFill/>
            <a:ln w="57150">
              <a:solidFill>
                <a:schemeClr val="tx1"/>
              </a:solidFill>
              <a:round/>
              <a:headEnd/>
              <a:tailEnd/>
            </a:ln>
          </p:spPr>
          <p:txBody>
            <a:bodyPr/>
            <a:lstStyle/>
            <a:p>
              <a:endParaRPr lang="en-US"/>
            </a:p>
          </p:txBody>
        </p:sp>
        <p:sp>
          <p:nvSpPr>
            <p:cNvPr id="20506" name="Line 23"/>
            <p:cNvSpPr>
              <a:spLocks noChangeShapeType="1"/>
            </p:cNvSpPr>
            <p:nvPr/>
          </p:nvSpPr>
          <p:spPr bwMode="auto">
            <a:xfrm flipH="1">
              <a:off x="960" y="3600"/>
              <a:ext cx="240" cy="192"/>
            </a:xfrm>
            <a:prstGeom prst="line">
              <a:avLst/>
            </a:prstGeom>
            <a:noFill/>
            <a:ln w="57150">
              <a:solidFill>
                <a:schemeClr val="tx1"/>
              </a:solidFill>
              <a:round/>
              <a:headEnd/>
              <a:tailEnd/>
            </a:ln>
          </p:spPr>
          <p:txBody>
            <a:bodyPr/>
            <a:lstStyle/>
            <a:p>
              <a:endParaRPr lang="en-US"/>
            </a:p>
          </p:txBody>
        </p:sp>
        <p:sp>
          <p:nvSpPr>
            <p:cNvPr id="20507" name="Line 24"/>
            <p:cNvSpPr>
              <a:spLocks noChangeShapeType="1"/>
            </p:cNvSpPr>
            <p:nvPr/>
          </p:nvSpPr>
          <p:spPr bwMode="auto">
            <a:xfrm>
              <a:off x="1200" y="3600"/>
              <a:ext cx="240" cy="192"/>
            </a:xfrm>
            <a:prstGeom prst="line">
              <a:avLst/>
            </a:prstGeom>
            <a:noFill/>
            <a:ln w="57150">
              <a:solidFill>
                <a:schemeClr val="tx1"/>
              </a:solidFill>
              <a:round/>
              <a:headEnd/>
              <a:tailEnd/>
            </a:ln>
          </p:spPr>
          <p:txBody>
            <a:bodyPr/>
            <a:lstStyle/>
            <a:p>
              <a:endParaRPr lang="en-US"/>
            </a:p>
          </p:txBody>
        </p:sp>
      </p:grpSp>
      <p:sp>
        <p:nvSpPr>
          <p:cNvPr id="21523" name="AutoShape 25"/>
          <p:cNvSpPr>
            <a:spLocks noChangeArrowheads="1"/>
          </p:cNvSpPr>
          <p:nvPr/>
        </p:nvSpPr>
        <p:spPr bwMode="auto">
          <a:xfrm rot="-1833279">
            <a:off x="2743200" y="2338388"/>
            <a:ext cx="3581400" cy="1700212"/>
          </a:xfrm>
          <a:prstGeom prst="leftArrow">
            <a:avLst>
              <a:gd name="adj1" fmla="val 50000"/>
              <a:gd name="adj2" fmla="val 52661"/>
            </a:avLst>
          </a:prstGeom>
          <a:solidFill>
            <a:schemeClr val="accent1"/>
          </a:solidFill>
          <a:ln w="9525">
            <a:solidFill>
              <a:schemeClr val="tx1"/>
            </a:solidFill>
            <a:miter lim="800000"/>
            <a:headEnd/>
            <a:tailEnd/>
          </a:ln>
        </p:spPr>
        <p:txBody>
          <a:bodyPr wrap="none" anchor="ctr"/>
          <a:lstStyle/>
          <a:p>
            <a:pPr algn="ctr" rtl="1">
              <a:spcBef>
                <a:spcPct val="0"/>
              </a:spcBef>
            </a:pPr>
            <a:r>
              <a:rPr lang="ar-SA" sz="6600" b="0">
                <a:solidFill>
                  <a:srgbClr val="FFFF00"/>
                </a:solidFill>
                <a:latin typeface="Arial" charset="0"/>
                <a:cs typeface="Tajweed" pitchFamily="2" charset="-78"/>
              </a:rPr>
              <a:t>تَعَلَّمَ</a:t>
            </a:r>
            <a:endParaRPr lang="en-US" sz="6600" b="0">
              <a:solidFill>
                <a:srgbClr val="FFFF00"/>
              </a:solidFill>
              <a:latin typeface="Arial" charset="0"/>
              <a:cs typeface="Tajweed" pitchFamily="2" charset="-78"/>
            </a:endParaRPr>
          </a:p>
        </p:txBody>
      </p:sp>
      <p:sp>
        <p:nvSpPr>
          <p:cNvPr id="21524" name="AutoShape 26"/>
          <p:cNvSpPr>
            <a:spLocks noChangeArrowheads="1"/>
          </p:cNvSpPr>
          <p:nvPr/>
        </p:nvSpPr>
        <p:spPr bwMode="auto">
          <a:xfrm rot="1556537">
            <a:off x="2667000" y="4648200"/>
            <a:ext cx="4038600" cy="1828800"/>
          </a:xfrm>
          <a:prstGeom prst="rightArrow">
            <a:avLst>
              <a:gd name="adj1" fmla="val 50000"/>
              <a:gd name="adj2" fmla="val 55208"/>
            </a:avLst>
          </a:prstGeom>
          <a:solidFill>
            <a:schemeClr val="accent1"/>
          </a:solidFill>
          <a:ln w="9525">
            <a:solidFill>
              <a:schemeClr val="tx1"/>
            </a:solidFill>
            <a:miter lim="800000"/>
            <a:headEnd/>
            <a:tailEnd/>
          </a:ln>
        </p:spPr>
        <p:txBody>
          <a:bodyPr wrap="none" anchor="ctr"/>
          <a:lstStyle/>
          <a:p>
            <a:pPr algn="ctr" rtl="1">
              <a:spcBef>
                <a:spcPct val="0"/>
              </a:spcBef>
            </a:pPr>
            <a:r>
              <a:rPr lang="ar-SA" sz="6000" b="0">
                <a:solidFill>
                  <a:srgbClr val="FFFF00"/>
                </a:solidFill>
                <a:latin typeface="Arial" charset="0"/>
                <a:cs typeface="Tajweed" pitchFamily="2" charset="-78"/>
              </a:rPr>
              <a:t>عَلَّمَ</a:t>
            </a:r>
            <a:endParaRPr lang="en-US" sz="6000" b="0">
              <a:solidFill>
                <a:srgbClr val="FFFF00"/>
              </a:solidFill>
              <a:latin typeface="Arial" charset="0"/>
              <a:cs typeface="Tajweed" pitchFamily="2" charset="-78"/>
            </a:endParaRPr>
          </a:p>
        </p:txBody>
      </p:sp>
      <p:sp>
        <p:nvSpPr>
          <p:cNvPr id="20501" name="Text Box 27"/>
          <p:cNvSpPr txBox="1">
            <a:spLocks noChangeArrowheads="1"/>
          </p:cNvSpPr>
          <p:nvPr/>
        </p:nvSpPr>
        <p:spPr bwMode="auto">
          <a:xfrm>
            <a:off x="6542075" y="2209800"/>
            <a:ext cx="2432076" cy="3613297"/>
          </a:xfrm>
          <a:prstGeom prst="rect">
            <a:avLst/>
          </a:prstGeom>
          <a:noFill/>
          <a:ln w="9525">
            <a:noFill/>
            <a:miter lim="800000"/>
            <a:headEnd/>
            <a:tailEnd/>
          </a:ln>
        </p:spPr>
        <p:txBody>
          <a:bodyPr wrap="none">
            <a:spAutoFit/>
          </a:bodyPr>
          <a:lstStyle/>
          <a:p>
            <a:pPr algn="r" rtl="1">
              <a:lnSpc>
                <a:spcPct val="120000"/>
              </a:lnSpc>
              <a:spcBef>
                <a:spcPct val="0"/>
              </a:spcBef>
            </a:pPr>
            <a:r>
              <a:rPr lang="ar-SA" sz="5400" b="0" dirty="0">
                <a:latin typeface="Arial" charset="0"/>
                <a:cs typeface="Tajweed" pitchFamily="2" charset="-78"/>
              </a:rPr>
              <a:t>خَيْرُكُمْ </a:t>
            </a:r>
            <a:r>
              <a:rPr lang="ar-SA" sz="5400" b="0" dirty="0" smtClean="0">
                <a:latin typeface="Arial" charset="0"/>
                <a:cs typeface="Tajweed" pitchFamily="2" charset="-78"/>
              </a:rPr>
              <a:t>مَنْ </a:t>
            </a:r>
            <a:endParaRPr lang="ar-SA" sz="5400" b="0" dirty="0">
              <a:latin typeface="Arial" charset="0"/>
              <a:cs typeface="Tajweed" pitchFamily="2" charset="-78"/>
            </a:endParaRPr>
          </a:p>
          <a:p>
            <a:pPr algn="r" rtl="1">
              <a:lnSpc>
                <a:spcPct val="120000"/>
              </a:lnSpc>
              <a:spcBef>
                <a:spcPts val="1800"/>
              </a:spcBef>
              <a:spcAft>
                <a:spcPts val="600"/>
              </a:spcAft>
            </a:pPr>
            <a:r>
              <a:rPr lang="ar-SA" sz="5400" b="0" dirty="0">
                <a:solidFill>
                  <a:srgbClr val="FFFF00"/>
                </a:solidFill>
                <a:latin typeface="Arial" charset="0"/>
                <a:cs typeface="Tajweed" pitchFamily="2" charset="-78"/>
              </a:rPr>
              <a:t>تَعَلَّمَ</a:t>
            </a:r>
            <a:r>
              <a:rPr lang="ar-SA" sz="5400" b="0" dirty="0">
                <a:latin typeface="Arial" charset="0"/>
                <a:cs typeface="Tajweed" pitchFamily="2" charset="-78"/>
              </a:rPr>
              <a:t> الْقُرْآنَ</a:t>
            </a:r>
          </a:p>
          <a:p>
            <a:pPr algn="r" rtl="1">
              <a:lnSpc>
                <a:spcPct val="120000"/>
              </a:lnSpc>
              <a:spcBef>
                <a:spcPct val="0"/>
              </a:spcBef>
            </a:pPr>
            <a:r>
              <a:rPr lang="ar-SA" sz="5400" b="0" dirty="0" smtClean="0">
                <a:latin typeface="Arial" charset="0"/>
                <a:cs typeface="Tajweed" pitchFamily="2" charset="-78"/>
              </a:rPr>
              <a:t>وَ</a:t>
            </a:r>
            <a:r>
              <a:rPr lang="ar-SA" sz="5400" b="0" dirty="0" smtClean="0">
                <a:solidFill>
                  <a:srgbClr val="FFFF00"/>
                </a:solidFill>
                <a:latin typeface="Arial" charset="0"/>
                <a:cs typeface="Tajweed" pitchFamily="2" charset="-78"/>
              </a:rPr>
              <a:t>عَلَّمَ</a:t>
            </a:r>
            <a:r>
              <a:rPr lang="ar-SA" sz="5400" b="0" dirty="0" smtClean="0">
                <a:latin typeface="Arial" charset="0"/>
                <a:cs typeface="Tajweed" pitchFamily="2" charset="-78"/>
              </a:rPr>
              <a:t>ه</a:t>
            </a:r>
            <a:r>
              <a:rPr lang="ar-SA" sz="6600" baseline="30000" dirty="0" smtClean="0">
                <a:ea typeface="Times New Roman" pitchFamily="18" charset="0"/>
                <a:cs typeface="Tajweed" pitchFamily="2" charset="-78"/>
              </a:rPr>
              <a:t>،</a:t>
            </a:r>
            <a:endParaRPr lang="en-US" sz="5400" b="0" dirty="0">
              <a:latin typeface="Arial" charset="0"/>
              <a:cs typeface="Tajweed"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6.93889E-18 1.48148E-6 L -0.03333 0.03334 " pathEditMode="relative" ptsTypes="AA">
                                      <p:cBhvr>
                                        <p:cTn id="6" dur="2000" fill="hold"/>
                                        <p:tgtEl>
                                          <p:spTgt spid="21523"/>
                                        </p:tgtEl>
                                        <p:attrNameLst>
                                          <p:attrName>ppt_x</p:attrName>
                                          <p:attrName>ppt_y</p:attrName>
                                        </p:attrNameLst>
                                      </p:cBhvr>
                                    </p:animMotion>
                                  </p:childTnLst>
                                </p:cTn>
                              </p:par>
                            </p:childTnLst>
                          </p:cTn>
                        </p:par>
                        <p:par>
                          <p:cTn id="7" fill="hold">
                            <p:stCondLst>
                              <p:cond delay="2000"/>
                            </p:stCondLst>
                            <p:childTnLst>
                              <p:par>
                                <p:cTn id="8" presetID="0" presetClass="path" presetSubtype="0" repeatCount="indefinite" accel="50000" decel="50000" fill="hold" grpId="0" nodeType="afterEffect">
                                  <p:stCondLst>
                                    <p:cond delay="0"/>
                                  </p:stCondLst>
                                  <p:childTnLst>
                                    <p:animMotion origin="layout" path="M 3.33333E-6 2.22222E-6 L 0.04166 0.03333 " pathEditMode="relative" ptsTypes="AA">
                                      <p:cBhvr>
                                        <p:cTn id="9" dur="2000" fill="hold"/>
                                        <p:tgtEl>
                                          <p:spTgt spid="2152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3" grpId="0" animBg="1"/>
      <p:bldP spid="215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graphicFrame>
        <p:nvGraphicFramePr>
          <p:cNvPr id="728082" name="Group 18"/>
          <p:cNvGraphicFramePr>
            <a:graphicFrameLocks noGrp="1"/>
          </p:cNvGraphicFramePr>
          <p:nvPr/>
        </p:nvGraphicFramePr>
        <p:xfrm>
          <a:off x="152400" y="228600"/>
          <a:ext cx="8763000" cy="2265363"/>
        </p:xfrm>
        <a:graphic>
          <a:graphicData uri="http://schemas.openxmlformats.org/drawingml/2006/table">
            <a:tbl>
              <a:tblPr rtl="1"/>
              <a:tblGrid>
                <a:gridCol w="3429000"/>
                <a:gridCol w="2286000"/>
                <a:gridCol w="30480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a:t>
                      </a:r>
                      <a:r>
                        <a:rPr kumimoji="0" lang="ar-SA"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4</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one) Who</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taught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pen.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pic>
        <p:nvPicPr>
          <p:cNvPr id="21521" name="Picture 17" descr="pen"/>
          <p:cNvPicPr>
            <a:picLocks noGrp="1" noChangeAspect="1" noChangeArrowheads="1"/>
          </p:cNvPicPr>
          <p:nvPr>
            <p:ph idx="4294967295"/>
          </p:nvPr>
        </p:nvPicPr>
        <p:blipFill>
          <a:blip r:embed="rId3" cstate="print"/>
          <a:srcRect/>
          <a:stretch>
            <a:fillRect/>
          </a:stretch>
        </p:blipFill>
        <p:spPr>
          <a:xfrm>
            <a:off x="381000" y="2667000"/>
            <a:ext cx="2355850" cy="2590800"/>
          </a:xfrm>
          <a:noFill/>
        </p:spPr>
      </p:pic>
      <p:sp>
        <p:nvSpPr>
          <p:cNvPr id="21522" name="Rectangle 5"/>
          <p:cNvSpPr>
            <a:spLocks noChangeArrowheads="1"/>
          </p:cNvSpPr>
          <p:nvPr/>
        </p:nvSpPr>
        <p:spPr bwMode="auto">
          <a:xfrm>
            <a:off x="3200400" y="3430588"/>
            <a:ext cx="5064125" cy="1446212"/>
          </a:xfrm>
          <a:prstGeom prst="rect">
            <a:avLst/>
          </a:prstGeom>
          <a:noFill/>
          <a:ln w="9525">
            <a:noFill/>
            <a:miter lim="800000"/>
            <a:headEnd/>
            <a:tailEnd/>
          </a:ln>
        </p:spPr>
        <p:txBody>
          <a:bodyPr wrap="none">
            <a:spAutoFit/>
          </a:bodyPr>
          <a:lstStyle/>
          <a:p>
            <a:pPr algn="r" rtl="1"/>
            <a:r>
              <a:rPr lang="ar-SA" sz="8000">
                <a:solidFill>
                  <a:srgbClr val="FFFF00"/>
                </a:solidFill>
                <a:ea typeface="Times New Roman" pitchFamily="18" charset="0"/>
                <a:cs typeface="Tajweed" pitchFamily="2" charset="-78"/>
              </a:rPr>
              <a:t>بِ</a:t>
            </a:r>
            <a:r>
              <a:rPr lang="en-US" sz="8000">
                <a:solidFill>
                  <a:srgbClr val="FFFF00"/>
                </a:solidFill>
                <a:ea typeface="Times New Roman" pitchFamily="18" charset="0"/>
                <a:cs typeface="Tajweed" pitchFamily="2" charset="-78"/>
              </a:rPr>
              <a:t>   </a:t>
            </a:r>
            <a:r>
              <a:rPr lang="en-US" sz="8800">
                <a:solidFill>
                  <a:srgbClr val="FFFF00"/>
                </a:solidFill>
                <a:ea typeface="Times New Roman" pitchFamily="18" charset="0"/>
                <a:cs typeface="Tajweed" pitchFamily="2" charset="-78"/>
              </a:rPr>
              <a:t>+</a:t>
            </a:r>
            <a:r>
              <a:rPr lang="en-US" sz="8000">
                <a:solidFill>
                  <a:srgbClr val="FFFF00"/>
                </a:solidFill>
                <a:ea typeface="Times New Roman" pitchFamily="18" charset="0"/>
                <a:cs typeface="Tajweed" pitchFamily="2" charset="-78"/>
              </a:rPr>
              <a:t>   </a:t>
            </a:r>
            <a:r>
              <a:rPr lang="ur-PK" sz="8000">
                <a:solidFill>
                  <a:srgbClr val="FFFF00"/>
                </a:solidFill>
                <a:ea typeface="Times New Roman" pitchFamily="18" charset="0"/>
                <a:cs typeface="Tajweed" pitchFamily="2" charset="-78"/>
              </a:rPr>
              <a:t>ا</a:t>
            </a:r>
            <a:r>
              <a:rPr lang="ar-SA" sz="8000">
                <a:solidFill>
                  <a:srgbClr val="FFFF00"/>
                </a:solidFill>
                <a:ea typeface="Times New Roman" pitchFamily="18" charset="0"/>
                <a:cs typeface="Tajweed" pitchFamily="2" charset="-78"/>
              </a:rPr>
              <a:t>لْقَلَمِ</a:t>
            </a:r>
            <a:endParaRPr lang="en-US" sz="8000"/>
          </a:p>
        </p:txBody>
      </p:sp>
      <p:sp>
        <p:nvSpPr>
          <p:cNvPr id="7" name="Rectangle 6"/>
          <p:cNvSpPr>
            <a:spLocks noChangeArrowheads="1"/>
          </p:cNvSpPr>
          <p:nvPr/>
        </p:nvSpPr>
        <p:spPr bwMode="auto">
          <a:xfrm>
            <a:off x="7300913" y="5402263"/>
            <a:ext cx="776287" cy="769937"/>
          </a:xfrm>
          <a:prstGeom prst="rect">
            <a:avLst/>
          </a:prstGeom>
          <a:noFill/>
          <a:ln w="9525">
            <a:noFill/>
            <a:miter lim="800000"/>
            <a:headEnd/>
            <a:tailEnd/>
          </a:ln>
        </p:spPr>
        <p:txBody>
          <a:bodyPr wrap="none">
            <a:spAutoFit/>
          </a:bodyPr>
          <a:lstStyle/>
          <a:p>
            <a:r>
              <a:rPr lang="en-US" sz="4400" b="0">
                <a:solidFill>
                  <a:srgbClr val="FFFFFF"/>
                </a:solidFill>
                <a:ea typeface="Times New Roman" pitchFamily="18" charset="0"/>
                <a:cs typeface="Tahoma" pitchFamily="34" charset="0"/>
              </a:rPr>
              <a:t>by</a:t>
            </a:r>
            <a:endParaRPr lang="en-US" sz="6600">
              <a:ea typeface="Times New Roman" pitchFamily="18" charset="0"/>
              <a:cs typeface="Tahoma" pitchFamily="34" charset="0"/>
            </a:endParaRPr>
          </a:p>
        </p:txBody>
      </p:sp>
      <p:sp>
        <p:nvSpPr>
          <p:cNvPr id="8" name="Rectangle 7"/>
          <p:cNvSpPr>
            <a:spLocks noChangeArrowheads="1"/>
          </p:cNvSpPr>
          <p:nvPr/>
        </p:nvSpPr>
        <p:spPr bwMode="auto">
          <a:xfrm>
            <a:off x="3124200" y="5402263"/>
            <a:ext cx="2084388" cy="769937"/>
          </a:xfrm>
          <a:prstGeom prst="rect">
            <a:avLst/>
          </a:prstGeom>
          <a:noFill/>
          <a:ln w="9525">
            <a:noFill/>
            <a:miter lim="800000"/>
            <a:headEnd/>
            <a:tailEnd/>
          </a:ln>
        </p:spPr>
        <p:txBody>
          <a:bodyPr wrap="none">
            <a:spAutoFit/>
          </a:bodyPr>
          <a:lstStyle/>
          <a:p>
            <a:pPr algn="ctr" eaLnBrk="0" hangingPunct="0">
              <a:spcBef>
                <a:spcPct val="0"/>
              </a:spcBef>
            </a:pPr>
            <a:r>
              <a:rPr lang="en-US" sz="4400" b="0">
                <a:solidFill>
                  <a:srgbClr val="FFFFFF"/>
                </a:solidFill>
                <a:ea typeface="Times New Roman" pitchFamily="18" charset="0"/>
                <a:cs typeface="Tahoma" pitchFamily="34" charset="0"/>
              </a:rPr>
              <a:t>the pen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0 0 L 0 -0.1 " pathEditMode="relative" ptsTypes="AA">
                                      <p:cBhvr>
                                        <p:cTn id="6" dur="2000" fill="hold"/>
                                        <p:tgtEl>
                                          <p:spTgt spid="7"/>
                                        </p:tgtEl>
                                        <p:attrNameLst>
                                          <p:attrName>ppt_x</p:attrName>
                                          <p:attrName>ppt_y</p:attrName>
                                        </p:attrNameLst>
                                      </p:cBhvr>
                                    </p:animMotion>
                                  </p:childTnLst>
                                </p:cTn>
                              </p:par>
                              <p:par>
                                <p:cTn id="7" presetID="0" presetClass="path" presetSubtype="0" repeatCount="indefinite" accel="50000" decel="50000" fill="hold" grpId="0" nodeType="withEffect">
                                  <p:stCondLst>
                                    <p:cond delay="0"/>
                                  </p:stCondLst>
                                  <p:childTnLst>
                                    <p:animMotion origin="layout" path="M 0 0 L 0 -0.1 " pathEditMode="relative" ptsTypes="AA">
                                      <p:cBhvr>
                                        <p:cTn id="8"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eaLnBrk="0" hangingPunct="0">
              <a:spcBef>
                <a:spcPct val="0"/>
              </a:spcBef>
            </a:pPr>
            <a:r>
              <a:rPr lang="en-US" dirty="0">
                <a:cs typeface="Tahoma" pitchFamily="34" charset="0"/>
              </a:rPr>
              <a:t>In this lesson…</a:t>
            </a:r>
          </a:p>
        </p:txBody>
      </p:sp>
      <p:graphicFrame>
        <p:nvGraphicFramePr>
          <p:cNvPr id="186400" name="Group 32"/>
          <p:cNvGraphicFramePr>
            <a:graphicFrameLocks noGrp="1"/>
          </p:cNvGraphicFramePr>
          <p:nvPr/>
        </p:nvGraphicFramePr>
        <p:xfrm>
          <a:off x="0" y="1600200"/>
          <a:ext cx="9144000" cy="3200401"/>
        </p:xfrm>
        <a:graphic>
          <a:graphicData uri="http://schemas.openxmlformats.org/drawingml/2006/table">
            <a:tbl>
              <a:tblPr/>
              <a:tblGrid>
                <a:gridCol w="9144000"/>
              </a:tblGrid>
              <a:tr h="1101725">
                <a:tc>
                  <a:txBody>
                    <a:bodyPr/>
                    <a:lstStyle/>
                    <a:p>
                      <a:pPr marL="0" marR="0" lvl="0" indent="0" algn="l" defTabSz="914400" rtl="0" eaLnBrk="0" fontAlgn="base" latinLnBrk="0" hangingPunct="0">
                        <a:lnSpc>
                          <a:spcPct val="14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Qur</a:t>
                      </a:r>
                      <a:r>
                        <a:rPr kumimoji="0" lang="en-US" sz="3600" b="1" i="0" u="none" strike="noStrike" cap="none" normalizeH="0" baseline="0" dirty="0" smtClean="0">
                          <a:ln>
                            <a:noFill/>
                          </a:ln>
                          <a:solidFill>
                            <a:srgbClr val="FFFF00"/>
                          </a:solidFill>
                          <a:effectLst/>
                          <a:latin typeface="Nafees Web Naskh"/>
                          <a:cs typeface="Nafees Web Naskh" pitchFamily="2" charset="-78"/>
                        </a:rPr>
                        <a:t>’</a:t>
                      </a: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an:</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ar-SA"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How to learn? and supplication </a:t>
                      </a:r>
                      <a:endParaRPr kumimoji="0" lang="en-US" sz="2000" b="1"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defRPr/>
                      </a:pPr>
                      <a:r>
                        <a:rPr kumimoji="0" lang="en-US" sz="3600" b="1" i="0" u="none" strike="noStrike" cap="none" normalizeH="0" baseline="0" dirty="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dirty="0" smtClean="0">
                          <a:ln>
                            <a:noFill/>
                          </a:ln>
                          <a:solidFill>
                            <a:srgbClr val="FFFF00"/>
                          </a:solidFill>
                          <a:effectLst/>
                          <a:latin typeface="Nafees Naskh" pitchFamily="2" charset="-78"/>
                          <a:ea typeface="PMingLiU" pitchFamily="18" charset="-120"/>
                          <a:cs typeface="Nafees Web Naskh" pitchFamily="2" charset="-78"/>
                        </a:rPr>
                        <a:t>:</a:t>
                      </a:r>
                      <a:r>
                        <a:rPr kumimoji="0" lang="ar-SA" altLang="zh-TW" sz="4000" b="0" i="0" u="none" strike="noStrike" cap="none" normalizeH="0" baseline="0" dirty="0" smtClean="0">
                          <a:ln>
                            <a:noFill/>
                          </a:ln>
                          <a:solidFill>
                            <a:srgbClr val="FFFF00"/>
                          </a:solidFill>
                          <a:effectLst/>
                          <a:latin typeface="Nafees Naskh" pitchFamily="2" charset="-78"/>
                          <a:cs typeface="Nafees Web Naskh" pitchFamily="2" charset="-78"/>
                        </a:rPr>
                        <a:t>     </a:t>
                      </a:r>
                      <a:r>
                        <a:rPr kumimoji="0" lang="en-US" altLang="zh-TW" sz="4000" b="0" i="0" u="none" strike="noStrike" cap="none" normalizeH="0" baseline="0" dirty="0" smtClean="0">
                          <a:ln>
                            <a:noFill/>
                          </a:ln>
                          <a:solidFill>
                            <a:srgbClr val="FFFF00"/>
                          </a:solidFill>
                          <a:effectLst/>
                          <a:latin typeface="Nafees Naskh" pitchFamily="2" charset="-78"/>
                          <a:ea typeface="PMingLiU" pitchFamily="18" charset="-120"/>
                          <a:cs typeface="Nafees Web Naskh" pitchFamily="2" charset="-78"/>
                        </a:rPr>
                        <a:t> </a:t>
                      </a:r>
                      <a:r>
                        <a:rPr kumimoji="0" lang="ar-SA" sz="2800" b="0" i="0" u="none" strike="noStrike" cap="none" normalizeH="0" baseline="0" smtClean="0">
                          <a:ln>
                            <a:noFill/>
                          </a:ln>
                          <a:solidFill>
                            <a:srgbClr val="FFFF00"/>
                          </a:solidFill>
                          <a:effectLst/>
                          <a:latin typeface="Tahoma" pitchFamily="34" charset="0"/>
                          <a:cs typeface="Tajweed" pitchFamily="2" charset="-78"/>
                        </a:rPr>
                        <a:t>هٰذَا</a:t>
                      </a:r>
                      <a:r>
                        <a:rPr kumimoji="0" lang="en-US" sz="2800" b="0" i="0" u="none" strike="noStrike" cap="none" normalizeH="0" baseline="0" smtClean="0">
                          <a:ln>
                            <a:noFill/>
                          </a:ln>
                          <a:solidFill>
                            <a:srgbClr val="FFFF00"/>
                          </a:solidFill>
                          <a:effectLst/>
                          <a:latin typeface="Tahoma" pitchFamily="34" charset="0"/>
                          <a:cs typeface="Tajweed" pitchFamily="2" charset="-78"/>
                        </a:rPr>
                        <a:t>، </a:t>
                      </a:r>
                      <a:r>
                        <a:rPr kumimoji="0" lang="ar-SA" sz="2800" b="0" i="0" u="none" strike="noStrike" cap="none" normalizeH="0" baseline="0" dirty="0" smtClean="0">
                          <a:ln>
                            <a:noFill/>
                          </a:ln>
                          <a:solidFill>
                            <a:srgbClr val="FFFF00"/>
                          </a:solidFill>
                          <a:effectLst/>
                          <a:latin typeface="Tahoma" pitchFamily="34" charset="0"/>
                          <a:cs typeface="Tajweed" pitchFamily="2" charset="-78"/>
                        </a:rPr>
                        <a:t>هٰؤُلآءِ</a:t>
                      </a:r>
                      <a:r>
                        <a:rPr kumimoji="0" lang="en-US" sz="2800" b="0" i="0" u="none" strike="noStrike" cap="none" normalizeH="0" baseline="0" dirty="0" smtClean="0">
                          <a:ln>
                            <a:noFill/>
                          </a:ln>
                          <a:solidFill>
                            <a:srgbClr val="FFFF00"/>
                          </a:solidFill>
                          <a:effectLst/>
                          <a:latin typeface="Tahoma" pitchFamily="34" charset="0"/>
                          <a:cs typeface="Tajweed" pitchFamily="2" charset="-78"/>
                        </a:rPr>
                        <a:t>، </a:t>
                      </a:r>
                      <a:r>
                        <a:rPr kumimoji="0" lang="ar-SA" sz="2800" b="0" i="0" u="none" strike="noStrike" cap="none" normalizeH="0" baseline="0" dirty="0" smtClean="0">
                          <a:ln>
                            <a:noFill/>
                          </a:ln>
                          <a:solidFill>
                            <a:srgbClr val="FFFF00"/>
                          </a:solidFill>
                          <a:effectLst/>
                          <a:latin typeface="Tahoma" pitchFamily="34" charset="0"/>
                          <a:cs typeface="Tajweed" pitchFamily="2" charset="-78"/>
                        </a:rPr>
                        <a:t>ذٰلِكَ</a:t>
                      </a:r>
                      <a:r>
                        <a:rPr kumimoji="0" lang="en-US" sz="2800" b="0" i="0" u="none" strike="noStrike" cap="none" normalizeH="0" baseline="0" dirty="0" smtClean="0">
                          <a:ln>
                            <a:noFill/>
                          </a:ln>
                          <a:solidFill>
                            <a:srgbClr val="FFFF00"/>
                          </a:solidFill>
                          <a:effectLst/>
                          <a:latin typeface="Tahoma" pitchFamily="34" charset="0"/>
                          <a:cs typeface="Tajweed" pitchFamily="2" charset="-78"/>
                        </a:rPr>
                        <a:t>، </a:t>
                      </a:r>
                      <a:r>
                        <a:rPr kumimoji="0" lang="ar-SA" sz="2800" b="0" i="0" u="none" strike="noStrike" cap="none" normalizeH="0" baseline="0" dirty="0" smtClean="0">
                          <a:ln>
                            <a:noFill/>
                          </a:ln>
                          <a:solidFill>
                            <a:srgbClr val="FFFF00"/>
                          </a:solidFill>
                          <a:effectLst/>
                          <a:latin typeface="Tahoma" pitchFamily="34" charset="0"/>
                          <a:cs typeface="Tajweed" pitchFamily="2" charset="-78"/>
                        </a:rPr>
                        <a:t>أولٰئِكَ</a:t>
                      </a:r>
                      <a:endParaRPr kumimoji="0" lang="en-US" sz="28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Educational tip</a:t>
                      </a:r>
                      <a:r>
                        <a:rPr kumimoji="0" lang="en-US" sz="2800" b="1" i="0" u="none" strike="noStrike" kern="1200" cap="none" normalizeH="0" baseline="0" dirty="0" smtClean="0">
                          <a:ln>
                            <a:noFill/>
                          </a:ln>
                          <a:solidFill>
                            <a:srgbClr val="FFFF00"/>
                          </a:solidFill>
                          <a:effectLst/>
                          <a:latin typeface="Tahoma" pitchFamily="34" charset="0"/>
                          <a:ea typeface="+mn-ea"/>
                          <a:cs typeface="Nafees Web Naskh" pitchFamily="2" charset="-78"/>
                        </a:rPr>
                        <a:t>: How much do we remember?</a:t>
                      </a:r>
                      <a:endParaRPr kumimoji="0" lang="ar-SA" sz="2800" b="1" i="0" u="none" strike="noStrike" kern="1200" cap="none" normalizeH="0" baseline="0" dirty="0" smtClean="0">
                        <a:ln>
                          <a:noFill/>
                        </a:ln>
                        <a:solidFill>
                          <a:srgbClr val="FFFF00"/>
                        </a:solidFill>
                        <a:effectLst/>
                        <a:latin typeface="Tahoma" pitchFamily="34" charset="0"/>
                        <a:ea typeface="+mn-ea"/>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4109"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eaLnBrk="0" hangingPunct="0">
              <a:lnSpc>
                <a:spcPct val="90000"/>
              </a:lnSpc>
              <a:spcBef>
                <a:spcPct val="20000"/>
              </a:spcBef>
              <a:buClr>
                <a:srgbClr val="FFFFFF"/>
              </a:buClr>
              <a:buSzPct val="90000"/>
              <a:buFont typeface="Wingdings" pitchFamily="2" charset="2"/>
              <a:buNone/>
            </a:pPr>
            <a:r>
              <a:rPr lang="en-US" sz="3200" b="0" dirty="0">
                <a:solidFill>
                  <a:srgbClr val="FFFF00"/>
                </a:solidFill>
                <a:cs typeface="Tahoma" pitchFamily="34" charset="0"/>
              </a:rPr>
              <a:t>In this lesson you will learn </a:t>
            </a:r>
            <a:r>
              <a:rPr lang="en-US" sz="4000" dirty="0">
                <a:cs typeface="Tahoma" pitchFamily="34" charset="0"/>
              </a:rPr>
              <a:t>8</a:t>
            </a:r>
            <a:r>
              <a:rPr lang="en-US" sz="3200" b="0" dirty="0">
                <a:solidFill>
                  <a:srgbClr val="FFFF00"/>
                </a:solidFill>
                <a:cs typeface="Tahoma" pitchFamily="34" charset="0"/>
              </a:rPr>
              <a:t> new words which occur in Quran almost </a:t>
            </a:r>
            <a:r>
              <a:rPr lang="en-US" sz="4000" dirty="0" smtClean="0">
                <a:cs typeface="Tahoma" pitchFamily="34" charset="0"/>
              </a:rPr>
              <a:t>1,596</a:t>
            </a:r>
            <a:r>
              <a:rPr lang="en-US" sz="3200" b="0" dirty="0" smtClean="0">
                <a:solidFill>
                  <a:srgbClr val="FFFF00"/>
                </a:solidFill>
                <a:cs typeface="Tahoma" pitchFamily="34" charset="0"/>
              </a:rPr>
              <a:t> </a:t>
            </a:r>
            <a:r>
              <a:rPr lang="en-US" sz="3200" b="0" dirty="0">
                <a:solidFill>
                  <a:srgbClr val="FFFF00"/>
                </a:solidFill>
                <a:cs typeface="Tahoma" pitchFamily="34" charset="0"/>
              </a:rPr>
              <a:t>times</a:t>
            </a:r>
            <a:endParaRPr lang="ur-PK" sz="3200" b="0" dirty="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30132" name="Group 20"/>
          <p:cNvGraphicFramePr>
            <a:graphicFrameLocks noGrp="1"/>
          </p:cNvGraphicFramePr>
          <p:nvPr/>
        </p:nvGraphicFramePr>
        <p:xfrm>
          <a:off x="228600" y="706438"/>
          <a:ext cx="8763000" cy="1960563"/>
        </p:xfrm>
        <a:graphic>
          <a:graphicData uri="http://schemas.openxmlformats.org/drawingml/2006/table">
            <a:tbl>
              <a:tblPr rtl="1"/>
              <a:tblGrid>
                <a:gridCol w="3429000"/>
                <a:gridCol w="2362200"/>
                <a:gridCol w="29718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a:t>
                      </a:r>
                      <a:r>
                        <a:rPr kumimoji="0" lang="ar-SA" sz="16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4</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5889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one) Who</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taught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by the pen.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2545"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2546" name="Rectangle 18"/>
          <p:cNvSpPr>
            <a:spLocks noGrp="1" noChangeArrowheads="1"/>
          </p:cNvSpPr>
          <p:nvPr>
            <p:ph type="body" idx="4294967295"/>
          </p:nvPr>
        </p:nvSpPr>
        <p:spPr>
          <a:xfrm>
            <a:off x="304800" y="3470275"/>
            <a:ext cx="8686800" cy="3159125"/>
          </a:xfrm>
          <a:noFill/>
        </p:spPr>
        <p:txBody>
          <a:bodyPr/>
          <a:lstStyle/>
          <a:p>
            <a:pPr>
              <a:lnSpc>
                <a:spcPct val="90000"/>
              </a:lnSpc>
            </a:pPr>
            <a:r>
              <a:rPr lang="en-US" dirty="0" smtClean="0"/>
              <a:t>So pick up the pen immediately</a:t>
            </a:r>
          </a:p>
          <a:p>
            <a:pPr>
              <a:lnSpc>
                <a:spcPct val="90000"/>
              </a:lnSpc>
            </a:pPr>
            <a:r>
              <a:rPr lang="en-US" dirty="0" smtClean="0"/>
              <a:t>You wrote millions of words with your hand.  Now, use the pen for learning Arabic</a:t>
            </a:r>
          </a:p>
          <a:p>
            <a:pPr>
              <a:lnSpc>
                <a:spcPct val="90000"/>
              </a:lnSpc>
            </a:pPr>
            <a:r>
              <a:rPr lang="en-US" dirty="0" smtClean="0"/>
              <a:t>And make it a habit</a:t>
            </a:r>
          </a:p>
          <a:p>
            <a:pPr>
              <a:lnSpc>
                <a:spcPct val="90000"/>
              </a:lnSpc>
            </a:pPr>
            <a:r>
              <a:rPr lang="en-US" dirty="0" smtClean="0"/>
              <a:t>You will then need a notebook</a:t>
            </a:r>
          </a:p>
          <a:p>
            <a:pPr>
              <a:lnSpc>
                <a:spcPct val="90000"/>
              </a:lnSpc>
            </a:pPr>
            <a:r>
              <a:rPr lang="en-US" dirty="0" smtClean="0"/>
              <a:t>Keep a record of what you are learning</a:t>
            </a:r>
          </a:p>
        </p:txBody>
      </p:sp>
      <p:pic>
        <p:nvPicPr>
          <p:cNvPr id="22547"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sp>
        <p:nvSpPr>
          <p:cNvPr id="23555" name="Rectangle 3"/>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3556" name="Rectangle 4"/>
          <p:cNvSpPr>
            <a:spLocks noGrp="1" noChangeArrowheads="1"/>
          </p:cNvSpPr>
          <p:nvPr>
            <p:ph type="body" idx="4294967295"/>
          </p:nvPr>
        </p:nvSpPr>
        <p:spPr>
          <a:xfrm>
            <a:off x="228600" y="3775075"/>
            <a:ext cx="8229600" cy="2778125"/>
          </a:xfrm>
          <a:noFill/>
        </p:spPr>
        <p:txBody>
          <a:bodyPr/>
          <a:lstStyle/>
          <a:p>
            <a:pPr>
              <a:lnSpc>
                <a:spcPct val="90000"/>
              </a:lnSpc>
            </a:pPr>
            <a:r>
              <a:rPr lang="en-US" dirty="0" smtClean="0"/>
              <a:t>Where will you write?  On a notebook</a:t>
            </a:r>
          </a:p>
          <a:p>
            <a:pPr>
              <a:lnSpc>
                <a:spcPct val="90000"/>
              </a:lnSpc>
            </a:pPr>
            <a:r>
              <a:rPr lang="en-US" dirty="0" smtClean="0"/>
              <a:t>Keep a record of what you are learning…  </a:t>
            </a:r>
          </a:p>
          <a:p>
            <a:pPr>
              <a:lnSpc>
                <a:spcPct val="90000"/>
              </a:lnSpc>
            </a:pPr>
            <a:r>
              <a:rPr lang="en-US" dirty="0" smtClean="0"/>
              <a:t>Develop a small library of books and notebooks</a:t>
            </a:r>
          </a:p>
          <a:p>
            <a:pPr>
              <a:lnSpc>
                <a:spcPct val="90000"/>
              </a:lnSpc>
            </a:pPr>
            <a:endParaRPr lang="en-US" dirty="0" smtClean="0"/>
          </a:p>
        </p:txBody>
      </p:sp>
      <p:pic>
        <p:nvPicPr>
          <p:cNvPr id="23557" name="Picture 5"/>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graphicFrame>
        <p:nvGraphicFramePr>
          <p:cNvPr id="732166" name="Group 6"/>
          <p:cNvGraphicFramePr>
            <a:graphicFrameLocks noGrp="1"/>
          </p:cNvGraphicFramePr>
          <p:nvPr/>
        </p:nvGraphicFramePr>
        <p:xfrm>
          <a:off x="152400" y="609600"/>
          <a:ext cx="8763000" cy="2438400"/>
        </p:xfrm>
        <a:graphic>
          <a:graphicData uri="http://schemas.openxmlformats.org/drawingml/2006/table">
            <a:tbl>
              <a:tblPr rtl="1"/>
              <a:tblGrid>
                <a:gridCol w="2743200"/>
                <a:gridCol w="2590800"/>
                <a:gridCol w="3429000"/>
              </a:tblGrid>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4</a:t>
                      </a:r>
                      <a:r>
                        <a:rPr kumimoji="0" lang="ar-SA" sz="26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7493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(The one) Who</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taught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by the pen.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24579" name="AutoShape 3"/>
          <p:cNvSpPr>
            <a:spLocks noChangeArrowheads="1"/>
          </p:cNvSpPr>
          <p:nvPr/>
        </p:nvSpPr>
        <p:spPr bwMode="auto">
          <a:xfrm rot="-2539146">
            <a:off x="1579563" y="3567113"/>
            <a:ext cx="2473325" cy="3176587"/>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lstStyle/>
          <a:p>
            <a:pPr algn="ctr">
              <a:spcBef>
                <a:spcPct val="0"/>
              </a:spcBef>
            </a:pPr>
            <a:r>
              <a:rPr lang="en-US" sz="1800">
                <a:cs typeface="Arial" charset="0"/>
              </a:rPr>
              <a:t>Esp. with Imagination &amp; feelings; Prayer &amp; Evaluation</a:t>
            </a:r>
            <a:endParaRPr lang="en-US">
              <a:cs typeface="Arial" charset="0"/>
            </a:endParaRPr>
          </a:p>
        </p:txBody>
      </p:sp>
      <p:pic>
        <p:nvPicPr>
          <p:cNvPr id="24580"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734227" name="Group 19"/>
          <p:cNvGraphicFramePr>
            <a:graphicFrameLocks noGrp="1"/>
          </p:cNvGraphicFramePr>
          <p:nvPr/>
        </p:nvGraphicFramePr>
        <p:xfrm>
          <a:off x="228600" y="685800"/>
          <a:ext cx="8763000" cy="3048000"/>
        </p:xfrm>
        <a:graphic>
          <a:graphicData uri="http://schemas.openxmlformats.org/drawingml/2006/table">
            <a:tbl>
              <a:tblPr rtl="1"/>
              <a:tblGrid>
                <a:gridCol w="3429000"/>
                <a:gridCol w="1943100"/>
                <a:gridCol w="3390900"/>
              </a:tblGrid>
              <a:tr h="13922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(العلق: 4)</a:t>
                      </a:r>
                      <a:endParaRPr kumimoji="0" lang="ar-SA" sz="2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marL="0" marR="640080"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655762">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0" name="Rectangle 9"/>
          <p:cNvSpPr>
            <a:spLocks noChangeArrowheads="1"/>
          </p:cNvSpPr>
          <p:nvPr/>
        </p:nvSpPr>
        <p:spPr bwMode="auto">
          <a:xfrm>
            <a:off x="1143000" y="2362200"/>
            <a:ext cx="1328738" cy="1077913"/>
          </a:xfrm>
          <a:prstGeom prst="rect">
            <a:avLst/>
          </a:prstGeom>
          <a:noFill/>
          <a:ln w="9525">
            <a:noFill/>
            <a:miter lim="800000"/>
            <a:headEnd/>
            <a:tailEnd/>
          </a:ln>
        </p:spPr>
        <p:txBody>
          <a:bodyPr wrap="none">
            <a:spAutoFit/>
          </a:bodyPr>
          <a:lstStyle/>
          <a:p>
            <a:pPr algn="ctr" rtl="1" eaLnBrk="0" hangingPunct="0">
              <a:spcBef>
                <a:spcPct val="0"/>
              </a:spcBef>
            </a:pPr>
            <a:r>
              <a:rPr lang="en-US" sz="3200" b="0">
                <a:solidFill>
                  <a:srgbClr val="FFFFFF"/>
                </a:solidFill>
                <a:ea typeface="Times New Roman" pitchFamily="18" charset="0"/>
                <a:cs typeface="Tahoma" pitchFamily="34" charset="0"/>
              </a:rPr>
              <a:t>by the</a:t>
            </a:r>
          </a:p>
          <a:p>
            <a:pPr algn="ctr" rtl="1" eaLnBrk="0" hangingPunct="0">
              <a:spcBef>
                <a:spcPct val="0"/>
              </a:spcBef>
            </a:pPr>
            <a:r>
              <a:rPr lang="en-US" sz="3200" b="0">
                <a:solidFill>
                  <a:srgbClr val="FFFFFF"/>
                </a:solidFill>
                <a:ea typeface="Times New Roman" pitchFamily="18" charset="0"/>
                <a:cs typeface="Tahoma" pitchFamily="34" charset="0"/>
              </a:rPr>
              <a:t>pen.</a:t>
            </a:r>
          </a:p>
        </p:txBody>
      </p:sp>
      <p:sp>
        <p:nvSpPr>
          <p:cNvPr id="11" name="Rectangle 10"/>
          <p:cNvSpPr>
            <a:spLocks noChangeArrowheads="1"/>
          </p:cNvSpPr>
          <p:nvPr/>
        </p:nvSpPr>
        <p:spPr bwMode="auto">
          <a:xfrm>
            <a:off x="3829050" y="2667000"/>
            <a:ext cx="1360488" cy="584200"/>
          </a:xfrm>
          <a:prstGeom prst="rect">
            <a:avLst/>
          </a:prstGeom>
          <a:noFill/>
          <a:ln w="9525">
            <a:noFill/>
            <a:miter lim="800000"/>
            <a:headEnd/>
            <a:tailEnd/>
          </a:ln>
        </p:spPr>
        <p:txBody>
          <a:bodyPr wrap="none">
            <a:spAutoFit/>
          </a:bodyPr>
          <a:lstStyle/>
          <a:p>
            <a:r>
              <a:rPr lang="en-US" sz="3200" b="0">
                <a:solidFill>
                  <a:srgbClr val="FFFFFF"/>
                </a:solidFill>
                <a:ea typeface="Times New Roman" pitchFamily="18" charset="0"/>
                <a:cs typeface="Tahoma" pitchFamily="34" charset="0"/>
              </a:rPr>
              <a:t>taught</a:t>
            </a:r>
          </a:p>
        </p:txBody>
      </p:sp>
      <p:sp>
        <p:nvSpPr>
          <p:cNvPr id="12" name="Rectangle 11"/>
          <p:cNvSpPr>
            <a:spLocks noChangeArrowheads="1"/>
          </p:cNvSpPr>
          <p:nvPr/>
        </p:nvSpPr>
        <p:spPr bwMode="auto">
          <a:xfrm>
            <a:off x="6249988" y="2362200"/>
            <a:ext cx="1984375" cy="1077913"/>
          </a:xfrm>
          <a:prstGeom prst="rect">
            <a:avLst/>
          </a:prstGeom>
          <a:noFill/>
          <a:ln w="9525">
            <a:noFill/>
            <a:miter lim="800000"/>
            <a:headEnd/>
            <a:tailEnd/>
          </a:ln>
        </p:spPr>
        <p:txBody>
          <a:bodyPr wrap="none">
            <a:spAutoFit/>
          </a:bodyPr>
          <a:lstStyle/>
          <a:p>
            <a:pPr algn="ctr" rtl="1" eaLnBrk="0" hangingPunct="0">
              <a:spcBef>
                <a:spcPct val="0"/>
              </a:spcBef>
            </a:pPr>
            <a:r>
              <a:rPr lang="en-US" sz="3200" b="0" dirty="0">
                <a:solidFill>
                  <a:srgbClr val="FFFFFF"/>
                </a:solidFill>
                <a:ea typeface="Times New Roman" pitchFamily="18" charset="0"/>
                <a:cs typeface="Tahoma" pitchFamily="34" charset="0"/>
              </a:rPr>
              <a:t>(The one)</a:t>
            </a:r>
          </a:p>
          <a:p>
            <a:pPr algn="ctr" rtl="1" eaLnBrk="0" hangingPunct="0">
              <a:spcBef>
                <a:spcPct val="0"/>
              </a:spcBef>
            </a:pPr>
            <a:r>
              <a:rPr lang="en-US" sz="3200" b="0" dirty="0" smtClean="0">
                <a:solidFill>
                  <a:srgbClr val="FFFFFF"/>
                </a:solidFill>
                <a:ea typeface="Times New Roman" pitchFamily="18" charset="0"/>
                <a:cs typeface="Tahoma" pitchFamily="34" charset="0"/>
              </a:rPr>
              <a:t>who</a:t>
            </a:r>
            <a:endParaRPr lang="en-US" sz="3200" b="0" dirty="0">
              <a:solidFill>
                <a:srgbClr val="FFFFFF"/>
              </a:solidFill>
              <a:ea typeface="Times New Roman" pitchFamily="18"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0"/>
                                        </p:tgtEl>
                                      </p:cBhvr>
                                      <p:by x="150000" y="150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11"/>
                                        </p:tgtEl>
                                      </p:cBhvr>
                                      <p:by x="150000" y="150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35235" name="Group 3"/>
          <p:cNvGraphicFramePr>
            <a:graphicFrameLocks noGrp="1"/>
          </p:cNvGraphicFramePr>
          <p:nvPr/>
        </p:nvGraphicFramePr>
        <p:xfrm>
          <a:off x="152400" y="533400"/>
          <a:ext cx="8763000" cy="2209800"/>
        </p:xfrm>
        <a:graphic>
          <a:graphicData uri="http://schemas.openxmlformats.org/drawingml/2006/table">
            <a:tbl>
              <a:tblPr rtl="1"/>
              <a:tblGrid>
                <a:gridCol w="2667000"/>
                <a:gridCol w="3352800"/>
                <a:gridCol w="2743200"/>
              </a:tblGrid>
              <a:tr h="1250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أَحْسَنُ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(الملك: </a:t>
                      </a:r>
                      <a:r>
                        <a:rPr kumimoji="0" lang="ar-SA" sz="2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2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588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Which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better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deeds?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5617" name="Rectangle 17"/>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3200" b="0">
                <a:cs typeface="Tajweed" pitchFamily="2" charset="-78"/>
              </a:rPr>
              <a:t>سُورَ</a:t>
            </a:r>
            <a:r>
              <a:rPr lang="ar-SA" sz="3200" b="0">
                <a:cs typeface="Tajweed" pitchFamily="2" charset="-78"/>
              </a:rPr>
              <a:t>ةُ</a:t>
            </a:r>
            <a:r>
              <a:rPr lang="ur-PK" sz="3200" b="0">
                <a:cs typeface="Tajweed" pitchFamily="2" charset="-78"/>
              </a:rPr>
              <a:t> </a:t>
            </a:r>
            <a:r>
              <a:rPr lang="ar-SA" sz="3200" b="0">
                <a:cs typeface="Tajweed" pitchFamily="2" charset="-78"/>
              </a:rPr>
              <a:t>المُلك، آية 2</a:t>
            </a:r>
            <a:endParaRPr lang="en-US" sz="3200" b="0">
              <a:cs typeface="Tajweed" pitchFamily="2" charset="-7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37283" name="Group 3"/>
          <p:cNvGraphicFramePr>
            <a:graphicFrameLocks noGrp="1"/>
          </p:cNvGraphicFramePr>
          <p:nvPr/>
        </p:nvGraphicFramePr>
        <p:xfrm>
          <a:off x="152400" y="152400"/>
          <a:ext cx="8763000" cy="2209800"/>
        </p:xfrm>
        <a:graphic>
          <a:graphicData uri="http://schemas.openxmlformats.org/drawingml/2006/table">
            <a:tbl>
              <a:tblPr rtl="1"/>
              <a:tblGrid>
                <a:gridCol w="2667000"/>
                <a:gridCol w="3352800"/>
                <a:gridCol w="2743200"/>
              </a:tblGrid>
              <a:tr h="1250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أَحْسَنُ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(الملك: </a:t>
                      </a:r>
                      <a:r>
                        <a:rPr kumimoji="0" lang="ar-SA" sz="2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2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588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Which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better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deeds?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6641" name="Rectangle 17"/>
          <p:cNvSpPr>
            <a:spLocks noChangeArrowheads="1"/>
          </p:cNvSpPr>
          <p:nvPr/>
        </p:nvSpPr>
        <p:spPr bwMode="auto">
          <a:xfrm>
            <a:off x="942975" y="2519363"/>
            <a:ext cx="7286625" cy="2738437"/>
          </a:xfrm>
          <a:prstGeom prst="rect">
            <a:avLst/>
          </a:prstGeom>
          <a:noFill/>
          <a:ln w="9525">
            <a:noFill/>
            <a:miter lim="800000"/>
            <a:headEnd/>
            <a:tailEnd/>
          </a:ln>
        </p:spPr>
        <p:txBody>
          <a:bodyPr wrap="none">
            <a:spAutoFit/>
          </a:bodyPr>
          <a:lstStyle/>
          <a:p>
            <a:pPr algn="r" rtl="1">
              <a:spcBef>
                <a:spcPct val="0"/>
              </a:spcBef>
            </a:pPr>
            <a:r>
              <a:rPr lang="ar-SA" sz="17200" dirty="0">
                <a:solidFill>
                  <a:srgbClr val="FFFF00"/>
                </a:solidFill>
                <a:ea typeface="Times New Roman" pitchFamily="18" charset="0"/>
                <a:cs typeface="Tajweed" pitchFamily="2" charset="-78"/>
              </a:rPr>
              <a:t>أَيُّ   </a:t>
            </a:r>
            <a:r>
              <a:rPr lang="en-US" sz="17200" dirty="0">
                <a:solidFill>
                  <a:srgbClr val="FFFF00"/>
                </a:solidFill>
                <a:ea typeface="Times New Roman" pitchFamily="18" charset="0"/>
                <a:cs typeface="Tajweed" pitchFamily="2" charset="-78"/>
              </a:rPr>
              <a:t>   </a:t>
            </a:r>
            <a:r>
              <a:rPr lang="ar-SA" sz="17200" dirty="0">
                <a:solidFill>
                  <a:srgbClr val="FFFF00"/>
                </a:solidFill>
                <a:ea typeface="Times New Roman" pitchFamily="18" charset="0"/>
                <a:cs typeface="Tajweed" pitchFamily="2" charset="-78"/>
              </a:rPr>
              <a:t>كُمْ</a:t>
            </a:r>
            <a:endParaRPr lang="en-US" sz="17200" dirty="0">
              <a:solidFill>
                <a:srgbClr val="FFFF00"/>
              </a:solidFill>
              <a:ea typeface="Times New Roman" pitchFamily="18" charset="0"/>
              <a:cs typeface="Tajweed" pitchFamily="2" charset="-78"/>
            </a:endParaRPr>
          </a:p>
        </p:txBody>
      </p:sp>
      <p:sp>
        <p:nvSpPr>
          <p:cNvPr id="27666" name="Text Box 18"/>
          <p:cNvSpPr txBox="1">
            <a:spLocks noChangeArrowheads="1"/>
          </p:cNvSpPr>
          <p:nvPr/>
        </p:nvSpPr>
        <p:spPr bwMode="auto">
          <a:xfrm>
            <a:off x="-76200" y="5562600"/>
            <a:ext cx="8763000" cy="923925"/>
          </a:xfrm>
          <a:prstGeom prst="rect">
            <a:avLst/>
          </a:prstGeom>
          <a:noFill/>
          <a:ln w="9525">
            <a:noFill/>
            <a:miter lim="800000"/>
            <a:headEnd/>
            <a:tailEnd/>
          </a:ln>
        </p:spPr>
        <p:txBody>
          <a:bodyPr>
            <a:spAutoFit/>
          </a:bodyPr>
          <a:lstStyle/>
          <a:p>
            <a:pPr marL="573088" indent="-573088" algn="r" rtl="1"/>
            <a:r>
              <a:rPr lang="en-US" sz="5400" dirty="0" smtClean="0">
                <a:latin typeface="Arial" charset="0"/>
                <a:cs typeface="Arial" charset="0"/>
              </a:rPr>
              <a:t>Which </a:t>
            </a:r>
            <a:r>
              <a:rPr lang="en-US" sz="5400" dirty="0">
                <a:latin typeface="Arial" charset="0"/>
                <a:cs typeface="Arial" charset="0"/>
              </a:rPr>
              <a:t>		</a:t>
            </a:r>
            <a:r>
              <a:rPr lang="en-US" sz="5400" dirty="0" smtClean="0">
                <a:latin typeface="Arial" charset="0"/>
                <a:cs typeface="Arial" charset="0"/>
              </a:rPr>
              <a:t>      </a:t>
            </a:r>
            <a:r>
              <a:rPr lang="en-US" sz="5400" dirty="0">
                <a:latin typeface="Arial" charset="0"/>
                <a:cs typeface="Arial" charset="0"/>
              </a:rPr>
              <a:t>	</a:t>
            </a:r>
            <a:r>
              <a:rPr lang="en-US" sz="5400" dirty="0" smtClean="0">
                <a:latin typeface="Arial" charset="0"/>
                <a:cs typeface="Arial" charset="0"/>
              </a:rPr>
              <a:t>  of you</a:t>
            </a:r>
            <a:endParaRPr lang="en-US" sz="5400" dirty="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repeatCount="indefinite" accel="50000" decel="50000" fill="hold" grpId="0" nodeType="withEffect">
                                  <p:stCondLst>
                                    <p:cond delay="0"/>
                                  </p:stCondLst>
                                  <p:childTnLst>
                                    <p:animMotion origin="layout" path="M -1.11022E-16 -0.00069 L -1.11022E-16 -0.05625 " pathEditMode="relative" rAng="0" ptsTypes="AA">
                                      <p:cBhvr>
                                        <p:cTn id="6" dur="2000" fill="hold"/>
                                        <p:tgtEl>
                                          <p:spTgt spid="27666"/>
                                        </p:tgtEl>
                                        <p:attrNameLst>
                                          <p:attrName>ppt_x</p:attrName>
                                          <p:attrName>ppt_y</p:attrName>
                                        </p:attrNameLst>
                                      </p:cBhvr>
                                      <p:rCtr x="0" y="-2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6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sp>
        <p:nvSpPr>
          <p:cNvPr id="27665" name="Text Box 17"/>
          <p:cNvSpPr txBox="1">
            <a:spLocks noChangeArrowheads="1"/>
          </p:cNvSpPr>
          <p:nvPr/>
        </p:nvSpPr>
        <p:spPr bwMode="auto">
          <a:xfrm>
            <a:off x="3810000" y="2205335"/>
            <a:ext cx="1447800" cy="461665"/>
          </a:xfrm>
          <a:prstGeom prst="rect">
            <a:avLst/>
          </a:prstGeom>
          <a:noFill/>
          <a:ln w="9525">
            <a:noFill/>
            <a:miter lim="800000"/>
            <a:headEnd/>
            <a:tailEnd/>
          </a:ln>
        </p:spPr>
        <p:txBody>
          <a:bodyPr>
            <a:spAutoFit/>
          </a:bodyPr>
          <a:lstStyle/>
          <a:p>
            <a:pPr algn="ctr" rtl="1"/>
            <a:r>
              <a:rPr lang="ar-SA" sz="2400" b="0" dirty="0">
                <a:cs typeface="Arial" charset="0"/>
              </a:rPr>
              <a:t>ح س ن</a:t>
            </a:r>
            <a:endParaRPr lang="en-US" sz="2400" b="0" dirty="0">
              <a:cs typeface="Arial" charset="0"/>
            </a:endParaRPr>
          </a:p>
        </p:txBody>
      </p:sp>
      <p:sp>
        <p:nvSpPr>
          <p:cNvPr id="28690" name="Rectangle 18"/>
          <p:cNvSpPr>
            <a:spLocks noChangeArrowheads="1"/>
          </p:cNvSpPr>
          <p:nvPr/>
        </p:nvSpPr>
        <p:spPr bwMode="auto">
          <a:xfrm>
            <a:off x="2438400" y="3916363"/>
            <a:ext cx="4876800" cy="1570037"/>
          </a:xfrm>
          <a:prstGeom prst="rect">
            <a:avLst/>
          </a:prstGeom>
          <a:noFill/>
          <a:ln w="9525">
            <a:noFill/>
            <a:miter lim="800000"/>
            <a:headEnd/>
            <a:tailEnd/>
          </a:ln>
        </p:spPr>
        <p:txBody>
          <a:bodyPr wrap="square">
            <a:spAutoFit/>
          </a:bodyPr>
          <a:lstStyle/>
          <a:p>
            <a:pPr algn="r" rtl="1">
              <a:spcBef>
                <a:spcPct val="0"/>
              </a:spcBef>
            </a:pPr>
            <a:r>
              <a:rPr lang="ar-SA" sz="9600" b="0" dirty="0">
                <a:solidFill>
                  <a:srgbClr val="FFFF00"/>
                </a:solidFill>
                <a:latin typeface="Arial" charset="0"/>
                <a:cs typeface="Tajweed" pitchFamily="2" charset="-78"/>
              </a:rPr>
              <a:t>صَغِير		</a:t>
            </a:r>
            <a:r>
              <a:rPr lang="ar-SA" sz="9600" b="0" dirty="0" smtClean="0">
                <a:solidFill>
                  <a:srgbClr val="FFFF00"/>
                </a:solidFill>
                <a:latin typeface="Arial" charset="0"/>
                <a:cs typeface="Tajweed" pitchFamily="2" charset="-78"/>
              </a:rPr>
              <a:t>أَصْغَر</a:t>
            </a:r>
            <a:endParaRPr lang="ar-SA" sz="9600" b="0" dirty="0">
              <a:solidFill>
                <a:srgbClr val="FFFF00"/>
              </a:solidFill>
              <a:latin typeface="Arial" charset="0"/>
              <a:cs typeface="Tajweed" pitchFamily="2" charset="-78"/>
            </a:endParaRPr>
          </a:p>
        </p:txBody>
      </p:sp>
      <p:sp>
        <p:nvSpPr>
          <p:cNvPr id="27667" name="Text Box 19"/>
          <p:cNvSpPr txBox="1">
            <a:spLocks noChangeArrowheads="1"/>
          </p:cNvSpPr>
          <p:nvPr/>
        </p:nvSpPr>
        <p:spPr bwMode="auto">
          <a:xfrm>
            <a:off x="7620000" y="2817813"/>
            <a:ext cx="1676400" cy="3506787"/>
          </a:xfrm>
          <a:prstGeom prst="rect">
            <a:avLst/>
          </a:prstGeom>
          <a:noFill/>
          <a:ln w="9525">
            <a:noFill/>
            <a:miter lim="800000"/>
            <a:headEnd/>
            <a:tailEnd/>
          </a:ln>
        </p:spPr>
        <p:txBody>
          <a:bodyPr>
            <a:spAutoFit/>
          </a:bodyPr>
          <a:lstStyle/>
          <a:p>
            <a:r>
              <a:rPr lang="en-US" sz="3200" dirty="0">
                <a:latin typeface="Arial" charset="0"/>
                <a:cs typeface="Arial" charset="0"/>
              </a:rPr>
              <a:t>Big</a:t>
            </a:r>
          </a:p>
          <a:p>
            <a:endParaRPr lang="en-US" sz="3200" dirty="0">
              <a:latin typeface="Arial" charset="0"/>
              <a:cs typeface="Arial" charset="0"/>
            </a:endParaRPr>
          </a:p>
          <a:p>
            <a:r>
              <a:rPr lang="en-US" sz="3200" dirty="0">
                <a:latin typeface="Arial" charset="0"/>
                <a:cs typeface="Arial" charset="0"/>
              </a:rPr>
              <a:t>Small</a:t>
            </a:r>
          </a:p>
          <a:p>
            <a:endParaRPr lang="en-US" sz="3200" dirty="0">
              <a:latin typeface="Arial" charset="0"/>
              <a:cs typeface="Arial" charset="0"/>
            </a:endParaRPr>
          </a:p>
          <a:p>
            <a:r>
              <a:rPr lang="en-US" sz="3200" dirty="0">
                <a:latin typeface="Arial" charset="0"/>
                <a:cs typeface="Arial" charset="0"/>
              </a:rPr>
              <a:t>G</a:t>
            </a:r>
            <a:r>
              <a:rPr lang="en-US" sz="3200" dirty="0" smtClean="0">
                <a:latin typeface="Arial" charset="0"/>
                <a:cs typeface="Arial" charset="0"/>
              </a:rPr>
              <a:t>ood</a:t>
            </a:r>
            <a:endParaRPr lang="en-US" sz="3200" dirty="0">
              <a:latin typeface="Arial" charset="0"/>
              <a:cs typeface="Arial" charset="0"/>
            </a:endParaRPr>
          </a:p>
        </p:txBody>
      </p:sp>
      <p:sp>
        <p:nvSpPr>
          <p:cNvPr id="7" name="Rectangle 18"/>
          <p:cNvSpPr>
            <a:spLocks noChangeArrowheads="1"/>
          </p:cNvSpPr>
          <p:nvPr/>
        </p:nvSpPr>
        <p:spPr bwMode="auto">
          <a:xfrm>
            <a:off x="2438400" y="2468563"/>
            <a:ext cx="4953000" cy="1570037"/>
          </a:xfrm>
          <a:prstGeom prst="rect">
            <a:avLst/>
          </a:prstGeom>
          <a:noFill/>
          <a:ln w="9525">
            <a:noFill/>
            <a:miter lim="800000"/>
            <a:headEnd/>
            <a:tailEnd/>
          </a:ln>
        </p:spPr>
        <p:txBody>
          <a:bodyPr wrap="square">
            <a:spAutoFit/>
          </a:bodyPr>
          <a:lstStyle/>
          <a:p>
            <a:pPr algn="r" rtl="1">
              <a:spcBef>
                <a:spcPct val="0"/>
              </a:spcBef>
            </a:pPr>
            <a:r>
              <a:rPr lang="ar-SA" sz="9600" b="0" dirty="0">
                <a:solidFill>
                  <a:srgbClr val="FFFF00"/>
                </a:solidFill>
                <a:latin typeface="Arial" charset="0"/>
                <a:cs typeface="Tajweed" pitchFamily="2" charset="-78"/>
              </a:rPr>
              <a:t>كَبِير		</a:t>
            </a:r>
            <a:r>
              <a:rPr lang="ar-SA" sz="9600" b="0" dirty="0" smtClean="0">
                <a:solidFill>
                  <a:srgbClr val="FFFF00"/>
                </a:solidFill>
                <a:latin typeface="Arial" charset="0"/>
                <a:cs typeface="Tajweed" pitchFamily="2" charset="-78"/>
              </a:rPr>
              <a:t>أكْبَر</a:t>
            </a:r>
            <a:endParaRPr lang="ar-SA" sz="9600" b="0" dirty="0">
              <a:solidFill>
                <a:srgbClr val="FFFF00"/>
              </a:solidFill>
              <a:latin typeface="Arial" charset="0"/>
              <a:cs typeface="Tajweed" pitchFamily="2" charset="-78"/>
            </a:endParaRPr>
          </a:p>
        </p:txBody>
      </p:sp>
      <p:sp>
        <p:nvSpPr>
          <p:cNvPr id="8" name="Rectangle 18"/>
          <p:cNvSpPr>
            <a:spLocks noChangeArrowheads="1"/>
          </p:cNvSpPr>
          <p:nvPr/>
        </p:nvSpPr>
        <p:spPr bwMode="auto">
          <a:xfrm>
            <a:off x="2286000" y="5257800"/>
            <a:ext cx="5105400" cy="1570038"/>
          </a:xfrm>
          <a:prstGeom prst="rect">
            <a:avLst/>
          </a:prstGeom>
          <a:noFill/>
          <a:ln w="9525">
            <a:noFill/>
            <a:miter lim="800000"/>
            <a:headEnd/>
            <a:tailEnd/>
          </a:ln>
        </p:spPr>
        <p:txBody>
          <a:bodyPr wrap="square">
            <a:spAutoFit/>
          </a:bodyPr>
          <a:lstStyle/>
          <a:p>
            <a:pPr algn="r" rtl="1">
              <a:spcBef>
                <a:spcPct val="0"/>
              </a:spcBef>
            </a:pPr>
            <a:r>
              <a:rPr lang="ar-SA" sz="9600" b="0" dirty="0">
                <a:solidFill>
                  <a:srgbClr val="FFFF00"/>
                </a:solidFill>
                <a:latin typeface="Arial" charset="0"/>
                <a:cs typeface="Tajweed" pitchFamily="2" charset="-78"/>
              </a:rPr>
              <a:t>حَسَن	</a:t>
            </a:r>
            <a:r>
              <a:rPr lang="ar-SA" sz="9600" b="0" dirty="0" smtClean="0">
                <a:solidFill>
                  <a:srgbClr val="FFFF00"/>
                </a:solidFill>
                <a:latin typeface="Arial" charset="0"/>
                <a:cs typeface="Tajweed" pitchFamily="2" charset="-78"/>
              </a:rPr>
              <a:t>أحْسَن</a:t>
            </a:r>
            <a:endParaRPr lang="ur-PK" sz="9600" b="0" dirty="0">
              <a:solidFill>
                <a:srgbClr val="FFFF00"/>
              </a:solidFill>
              <a:latin typeface="Arial" charset="0"/>
              <a:cs typeface="Tajweed" pitchFamily="2" charset="-78"/>
            </a:endParaRPr>
          </a:p>
        </p:txBody>
      </p:sp>
      <p:sp>
        <p:nvSpPr>
          <p:cNvPr id="9" name="Text Box 19"/>
          <p:cNvSpPr txBox="1">
            <a:spLocks noChangeArrowheads="1"/>
          </p:cNvSpPr>
          <p:nvPr/>
        </p:nvSpPr>
        <p:spPr bwMode="auto">
          <a:xfrm>
            <a:off x="685800" y="2817813"/>
            <a:ext cx="1676400" cy="3506787"/>
          </a:xfrm>
          <a:prstGeom prst="rect">
            <a:avLst/>
          </a:prstGeom>
          <a:noFill/>
          <a:ln w="9525">
            <a:noFill/>
            <a:miter lim="800000"/>
            <a:headEnd/>
            <a:tailEnd/>
          </a:ln>
        </p:spPr>
        <p:txBody>
          <a:bodyPr>
            <a:spAutoFit/>
          </a:bodyPr>
          <a:lstStyle/>
          <a:p>
            <a:r>
              <a:rPr lang="en-US" sz="3200" dirty="0" smtClean="0">
                <a:latin typeface="Arial" charset="0"/>
                <a:cs typeface="Arial" charset="0"/>
              </a:rPr>
              <a:t>Bigger</a:t>
            </a:r>
            <a:endParaRPr lang="en-US" sz="3200" dirty="0">
              <a:latin typeface="Arial" charset="0"/>
              <a:cs typeface="Arial" charset="0"/>
            </a:endParaRPr>
          </a:p>
          <a:p>
            <a:endParaRPr lang="en-US" sz="3200" dirty="0">
              <a:latin typeface="Arial" charset="0"/>
              <a:cs typeface="Arial" charset="0"/>
            </a:endParaRPr>
          </a:p>
          <a:p>
            <a:r>
              <a:rPr lang="en-US" sz="3200" dirty="0" smtClean="0">
                <a:latin typeface="Arial" charset="0"/>
                <a:cs typeface="Arial" charset="0"/>
              </a:rPr>
              <a:t>Smaller</a:t>
            </a:r>
            <a:endParaRPr lang="en-US" sz="3200" dirty="0">
              <a:latin typeface="Arial" charset="0"/>
              <a:cs typeface="Arial" charset="0"/>
            </a:endParaRPr>
          </a:p>
          <a:p>
            <a:endParaRPr lang="en-US" sz="3200" dirty="0">
              <a:latin typeface="Arial" charset="0"/>
              <a:cs typeface="Arial" charset="0"/>
            </a:endParaRPr>
          </a:p>
          <a:p>
            <a:r>
              <a:rPr lang="en-US" sz="3200" dirty="0" smtClean="0">
                <a:latin typeface="Arial" charset="0"/>
                <a:cs typeface="Arial" charset="0"/>
              </a:rPr>
              <a:t>Better</a:t>
            </a:r>
            <a:endParaRPr lang="en-US" sz="3200" dirty="0">
              <a:latin typeface="Arial" charset="0"/>
              <a:cs typeface="Arial" charset="0"/>
            </a:endParaRPr>
          </a:p>
        </p:txBody>
      </p:sp>
      <p:graphicFrame>
        <p:nvGraphicFramePr>
          <p:cNvPr id="10" name="Group 3"/>
          <p:cNvGraphicFramePr>
            <a:graphicFrameLocks noGrp="1"/>
          </p:cNvGraphicFramePr>
          <p:nvPr/>
        </p:nvGraphicFramePr>
        <p:xfrm>
          <a:off x="152400" y="133648"/>
          <a:ext cx="8763000" cy="2209800"/>
        </p:xfrm>
        <a:graphic>
          <a:graphicData uri="http://schemas.openxmlformats.org/drawingml/2006/table">
            <a:tbl>
              <a:tblPr rtl="1"/>
              <a:tblGrid>
                <a:gridCol w="2667000"/>
                <a:gridCol w="3352800"/>
                <a:gridCol w="2743200"/>
              </a:tblGrid>
              <a:tr h="1250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أَحْسَنُ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(الملك: </a:t>
                      </a:r>
                      <a:r>
                        <a:rPr kumimoji="0" lang="ar-SA" sz="2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2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588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Which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is better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deeds?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90"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6" name="Group 34"/>
          <p:cNvGraphicFramePr>
            <a:graphicFrameLocks noGrp="1"/>
          </p:cNvGraphicFramePr>
          <p:nvPr/>
        </p:nvGraphicFramePr>
        <p:xfrm>
          <a:off x="838200" y="3352800"/>
          <a:ext cx="7315200" cy="2286000"/>
        </p:xfrm>
        <a:graphic>
          <a:graphicData uri="http://schemas.openxmlformats.org/drawingml/2006/table">
            <a:tbl>
              <a:tblPr/>
              <a:tblGrid>
                <a:gridCol w="3581400"/>
                <a:gridCol w="533400"/>
                <a:gridCol w="3200400"/>
              </a:tblGrid>
              <a:tr h="228600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14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lgDash"/>
                      <a:round/>
                      <a:headEnd type="none" w="med" len="med"/>
                      <a:tailEnd type="none" w="med" len="med"/>
                    </a:lnR>
                    <a:lnT w="38100" cap="flat" cmpd="sng" algn="ctr">
                      <a:solidFill>
                        <a:schemeClr val="tx1"/>
                      </a:solidFill>
                      <a:prstDash val="lgDash"/>
                      <a:round/>
                      <a:headEnd type="none" w="med" len="med"/>
                      <a:tailEnd type="none" w="med" len="med"/>
                    </a:lnT>
                    <a:lnB w="38100" cap="flat" cmpd="sng" algn="ctr">
                      <a:solidFill>
                        <a:schemeClr val="tx1"/>
                      </a:solidFill>
                      <a:prstDash val="lgDash"/>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800" b="0" i="0" u="none" strike="noStrike" cap="none" normalizeH="0" baseline="0" dirty="0" smtClean="0">
                        <a:ln>
                          <a:noFill/>
                        </a:ln>
                        <a:solidFill>
                          <a:srgbClr val="FFFF00"/>
                        </a:solidFill>
                        <a:effectLst/>
                        <a:latin typeface="Tahoma" pitchFamily="34" charset="0"/>
                        <a:cs typeface="Arial" charset="0"/>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2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عَمَل</a:t>
                      </a:r>
                      <a:endParaRPr kumimoji="0" lang="en-US" sz="124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7" name="Rectangle 6"/>
          <p:cNvSpPr>
            <a:spLocks noChangeArrowheads="1"/>
          </p:cNvSpPr>
          <p:nvPr/>
        </p:nvSpPr>
        <p:spPr bwMode="auto">
          <a:xfrm>
            <a:off x="1295400" y="3563937"/>
            <a:ext cx="2743200" cy="1846263"/>
          </a:xfrm>
          <a:prstGeom prst="rect">
            <a:avLst/>
          </a:prstGeom>
          <a:noFill/>
          <a:ln w="9525">
            <a:noFill/>
            <a:miter lim="800000"/>
            <a:headEnd/>
            <a:tailEnd/>
          </a:ln>
        </p:spPr>
        <p:txBody>
          <a:bodyPr>
            <a:spAutoFit/>
          </a:bodyPr>
          <a:lstStyle/>
          <a:p>
            <a:r>
              <a:rPr lang="ar-SA" sz="11400" b="0" dirty="0">
                <a:solidFill>
                  <a:srgbClr val="FFFF00"/>
                </a:solidFill>
                <a:cs typeface="Tajweed" pitchFamily="2" charset="-78"/>
              </a:rPr>
              <a:t>أَعْمَال</a:t>
            </a:r>
            <a:endParaRPr lang="en-US" dirty="0"/>
          </a:p>
        </p:txBody>
      </p:sp>
      <p:sp>
        <p:nvSpPr>
          <p:cNvPr id="28702" name="Text Box 18"/>
          <p:cNvSpPr txBox="1">
            <a:spLocks noChangeArrowheads="1"/>
          </p:cNvSpPr>
          <p:nvPr/>
        </p:nvSpPr>
        <p:spPr bwMode="auto">
          <a:xfrm>
            <a:off x="304800" y="5765800"/>
            <a:ext cx="4876800" cy="1016000"/>
          </a:xfrm>
          <a:prstGeom prst="rect">
            <a:avLst/>
          </a:prstGeom>
          <a:noFill/>
          <a:ln w="9525">
            <a:noFill/>
            <a:miter lim="800000"/>
            <a:headEnd/>
            <a:tailEnd/>
          </a:ln>
        </p:spPr>
        <p:txBody>
          <a:bodyPr>
            <a:spAutoFit/>
          </a:bodyPr>
          <a:lstStyle/>
          <a:p>
            <a:pPr algn="ctr" rtl="1">
              <a:spcBef>
                <a:spcPct val="20000"/>
              </a:spcBef>
            </a:pPr>
            <a:r>
              <a:rPr lang="ar-SA" sz="6000" b="0" dirty="0">
                <a:latin typeface="Arial" charset="0"/>
                <a:cs typeface="Tajweed" pitchFamily="2" charset="-78"/>
              </a:rPr>
              <a:t>إِنَّمَا </a:t>
            </a:r>
            <a:r>
              <a:rPr lang="ar-SA" sz="6000" b="0" dirty="0">
                <a:solidFill>
                  <a:srgbClr val="FFFF00"/>
                </a:solidFill>
                <a:latin typeface="Arial" charset="0"/>
                <a:cs typeface="Tajweed" pitchFamily="2" charset="-78"/>
              </a:rPr>
              <a:t>الْأَعْمَالُ</a:t>
            </a:r>
            <a:r>
              <a:rPr lang="ar-SA" sz="6000" b="0" dirty="0">
                <a:latin typeface="Arial" charset="0"/>
                <a:cs typeface="Tajweed" pitchFamily="2" charset="-78"/>
              </a:rPr>
              <a:t> بِاالنِّيَّات</a:t>
            </a:r>
          </a:p>
        </p:txBody>
      </p:sp>
      <p:sp>
        <p:nvSpPr>
          <p:cNvPr id="8" name="Oval 39"/>
          <p:cNvSpPr>
            <a:spLocks noChangeArrowheads="1"/>
          </p:cNvSpPr>
          <p:nvPr/>
        </p:nvSpPr>
        <p:spPr bwMode="auto">
          <a:xfrm>
            <a:off x="2057400" y="3111938"/>
            <a:ext cx="914400" cy="406400"/>
          </a:xfrm>
          <a:prstGeom prst="ellipse">
            <a:avLst/>
          </a:prstGeom>
          <a:solidFill>
            <a:schemeClr val="tx1"/>
          </a:solidFill>
          <a:ln w="9525">
            <a:solidFill>
              <a:schemeClr val="tx1"/>
            </a:solidFill>
            <a:round/>
            <a:headEnd/>
            <a:tailEnd/>
          </a:ln>
        </p:spPr>
        <p:txBody>
          <a:bodyPr wrap="none" lIns="0" tIns="0" rIns="0" anchor="ctr"/>
          <a:lstStyle/>
          <a:p>
            <a:pPr algn="ctr">
              <a:spcBef>
                <a:spcPct val="50000"/>
              </a:spcBef>
            </a:pPr>
            <a:r>
              <a:rPr lang="en-US" sz="5400" b="0" dirty="0">
                <a:solidFill>
                  <a:srgbClr val="800000"/>
                </a:solidFill>
                <a:latin typeface="Arial" pitchFamily="34" charset="0"/>
              </a:rPr>
              <a:t>+</a:t>
            </a:r>
            <a:endParaRPr lang="en-US" dirty="0"/>
          </a:p>
        </p:txBody>
      </p:sp>
      <p:graphicFrame>
        <p:nvGraphicFramePr>
          <p:cNvPr id="10" name="Group 3"/>
          <p:cNvGraphicFramePr>
            <a:graphicFrameLocks noGrp="1"/>
          </p:cNvGraphicFramePr>
          <p:nvPr/>
        </p:nvGraphicFramePr>
        <p:xfrm>
          <a:off x="152400" y="533400"/>
          <a:ext cx="8763000" cy="2209800"/>
        </p:xfrm>
        <a:graphic>
          <a:graphicData uri="http://schemas.openxmlformats.org/drawingml/2006/table">
            <a:tbl>
              <a:tblPr rtl="1"/>
              <a:tblGrid>
                <a:gridCol w="2667000"/>
                <a:gridCol w="3352800"/>
                <a:gridCol w="2743200"/>
              </a:tblGrid>
              <a:tr h="1250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أَحْسَنُ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(الملك: </a:t>
                      </a:r>
                      <a:r>
                        <a:rPr kumimoji="0" lang="ar-SA" sz="28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2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2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9588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Which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better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deeds?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1" name="Text Box 17"/>
          <p:cNvSpPr txBox="1">
            <a:spLocks noChangeArrowheads="1"/>
          </p:cNvSpPr>
          <p:nvPr/>
        </p:nvSpPr>
        <p:spPr bwMode="auto">
          <a:xfrm>
            <a:off x="762000" y="2681287"/>
            <a:ext cx="1447800" cy="519113"/>
          </a:xfrm>
          <a:prstGeom prst="rect">
            <a:avLst/>
          </a:prstGeom>
          <a:noFill/>
          <a:ln w="9525">
            <a:noFill/>
            <a:miter lim="800000"/>
            <a:headEnd/>
            <a:tailEnd/>
          </a:ln>
        </p:spPr>
        <p:txBody>
          <a:bodyPr>
            <a:spAutoFit/>
          </a:bodyPr>
          <a:lstStyle/>
          <a:p>
            <a:pPr algn="ctr" rtl="1"/>
            <a:r>
              <a:rPr lang="ar-SA" sz="2800" b="0" dirty="0">
                <a:cs typeface="Arial" charset="0"/>
              </a:rPr>
              <a:t>ع م ل</a:t>
            </a:r>
            <a:endParaRPr lang="en-US" sz="2800" b="0" dirty="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3000" fill="hold"/>
                                        <p:tgtEl>
                                          <p:spTgt spid="7"/>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41379" name="Group 3"/>
          <p:cNvGraphicFramePr>
            <a:graphicFrameLocks noGrp="1"/>
          </p:cNvGraphicFramePr>
          <p:nvPr/>
        </p:nvGraphicFramePr>
        <p:xfrm>
          <a:off x="152400" y="152400"/>
          <a:ext cx="8763000" cy="1905000"/>
        </p:xfrm>
        <a:graphic>
          <a:graphicData uri="http://schemas.openxmlformats.org/drawingml/2006/table">
            <a:tbl>
              <a:tblPr rtl="1"/>
              <a:tblGrid>
                <a:gridCol w="2667000"/>
                <a:gridCol w="3352800"/>
                <a:gridCol w="2743200"/>
              </a:tblGrid>
              <a:tr h="12509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أَحْسَنُ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الملك</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4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6540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Which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better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deeds?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9713" name="Text Box 17"/>
          <p:cNvSpPr txBox="1">
            <a:spLocks noChangeArrowheads="1"/>
          </p:cNvSpPr>
          <p:nvPr/>
        </p:nvSpPr>
        <p:spPr bwMode="auto">
          <a:xfrm>
            <a:off x="762000" y="1981200"/>
            <a:ext cx="1447800" cy="519113"/>
          </a:xfrm>
          <a:prstGeom prst="rect">
            <a:avLst/>
          </a:prstGeom>
          <a:noFill/>
          <a:ln w="9525">
            <a:noFill/>
            <a:miter lim="800000"/>
            <a:headEnd/>
            <a:tailEnd/>
          </a:ln>
        </p:spPr>
        <p:txBody>
          <a:bodyPr>
            <a:spAutoFit/>
          </a:bodyPr>
          <a:lstStyle/>
          <a:p>
            <a:pPr algn="ctr" rtl="1"/>
            <a:r>
              <a:rPr lang="ar-SA" sz="2800" b="0" dirty="0">
                <a:cs typeface="Arial" charset="0"/>
              </a:rPr>
              <a:t>ع م ل</a:t>
            </a:r>
            <a:endParaRPr lang="en-US" sz="2800" b="0" dirty="0">
              <a:cs typeface="Arial" charset="0"/>
            </a:endParaRPr>
          </a:p>
        </p:txBody>
      </p:sp>
      <p:sp>
        <p:nvSpPr>
          <p:cNvPr id="29714" name="Text Box 18"/>
          <p:cNvSpPr txBox="1">
            <a:spLocks noChangeArrowheads="1"/>
          </p:cNvSpPr>
          <p:nvPr/>
        </p:nvSpPr>
        <p:spPr bwMode="auto">
          <a:xfrm>
            <a:off x="152400" y="2971800"/>
            <a:ext cx="8839200" cy="3648075"/>
          </a:xfrm>
          <a:prstGeom prst="rect">
            <a:avLst/>
          </a:prstGeom>
          <a:noFill/>
          <a:ln w="9525">
            <a:noFill/>
            <a:miter lim="800000"/>
            <a:headEnd/>
            <a:tailEnd/>
          </a:ln>
        </p:spPr>
        <p:txBody>
          <a:bodyPr>
            <a:spAutoFit/>
          </a:bodyPr>
          <a:lstStyle/>
          <a:p>
            <a:pPr algn="ctr" rtl="1">
              <a:spcBef>
                <a:spcPct val="20000"/>
              </a:spcBef>
            </a:pPr>
            <a:r>
              <a:rPr lang="ar-SA" sz="10600" b="0" u="sng">
                <a:latin typeface="Arial" charset="0"/>
                <a:cs typeface="Tajweed" pitchFamily="2" charset="-78"/>
              </a:rPr>
              <a:t>إِنَّمَا </a:t>
            </a:r>
            <a:r>
              <a:rPr lang="ar-SA" sz="10600" b="0" u="sng">
                <a:solidFill>
                  <a:srgbClr val="FFFF00"/>
                </a:solidFill>
                <a:latin typeface="Arial" charset="0"/>
                <a:cs typeface="Tajweed" pitchFamily="2" charset="-78"/>
              </a:rPr>
              <a:t>الْأَعْمَالُ</a:t>
            </a:r>
            <a:r>
              <a:rPr lang="ar-SA" sz="10600" b="0" u="sng">
                <a:latin typeface="Arial" charset="0"/>
                <a:cs typeface="Tajweed" pitchFamily="2" charset="-78"/>
              </a:rPr>
              <a:t> بِاالنِّيَّات</a:t>
            </a:r>
          </a:p>
          <a:p>
            <a:pPr algn="ctr" rtl="1">
              <a:spcBef>
                <a:spcPct val="20000"/>
              </a:spcBef>
            </a:pPr>
            <a:r>
              <a:rPr lang="ar-SA" sz="10600" b="0">
                <a:latin typeface="Arial" charset="0"/>
                <a:cs typeface="Tajweed" pitchFamily="2" charset="-78"/>
              </a:rPr>
              <a:t>عَمَل 		أَعْمَال</a:t>
            </a:r>
            <a:endParaRPr lang="en-US" sz="10600" b="0">
              <a:latin typeface="Arial" charset="0"/>
              <a:cs typeface="Tajweed" pitchFamily="2" charset="-78"/>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43427" name="Group 3"/>
          <p:cNvGraphicFramePr>
            <a:graphicFrameLocks noGrp="1"/>
          </p:cNvGraphicFramePr>
          <p:nvPr/>
        </p:nvGraphicFramePr>
        <p:xfrm>
          <a:off x="152400" y="609600"/>
          <a:ext cx="8763000" cy="1874520"/>
        </p:xfrm>
        <a:graphic>
          <a:graphicData uri="http://schemas.openxmlformats.org/drawingml/2006/table">
            <a:tbl>
              <a:tblPr rtl="1"/>
              <a:tblGrid>
                <a:gridCol w="2667000"/>
                <a:gridCol w="3352800"/>
                <a:gridCol w="2743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أَحْسَنُ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الملك</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4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127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Which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better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deeds?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0737"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30738" name="Rectangle 18"/>
          <p:cNvSpPr>
            <a:spLocks noGrp="1" noChangeArrowheads="1"/>
          </p:cNvSpPr>
          <p:nvPr>
            <p:ph type="body" idx="4294967295"/>
          </p:nvPr>
        </p:nvSpPr>
        <p:spPr>
          <a:xfrm>
            <a:off x="457200" y="3352800"/>
            <a:ext cx="8686800" cy="2778125"/>
          </a:xfrm>
          <a:noFill/>
        </p:spPr>
        <p:txBody>
          <a:bodyPr/>
          <a:lstStyle/>
          <a:p>
            <a:r>
              <a:rPr lang="en-US" dirty="0" smtClean="0"/>
              <a:t>Competition is not between Muslims and others…</a:t>
            </a:r>
          </a:p>
          <a:p>
            <a:r>
              <a:rPr lang="en-US" dirty="0" smtClean="0"/>
              <a:t>Who performs best; best in Salah; best outside, best neighbor, best son; best person; &amp; HERE… best student</a:t>
            </a:r>
          </a:p>
        </p:txBody>
      </p:sp>
      <p:pic>
        <p:nvPicPr>
          <p:cNvPr id="30739" name="Picture 19"/>
          <p:cNvPicPr>
            <a:picLocks noChangeAspect="1" noChangeArrowheads="1"/>
          </p:cNvPicPr>
          <p:nvPr/>
        </p:nvPicPr>
        <p:blipFill>
          <a:blip r:embed="rId3" cstate="print"/>
          <a:srcRect/>
          <a:stretch>
            <a:fillRect/>
          </a:stretch>
        </p:blipFill>
        <p:spPr bwMode="auto">
          <a:xfrm>
            <a:off x="7915275" y="2276475"/>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152400"/>
            <a:ext cx="8229600" cy="838200"/>
          </a:xfrm>
          <a:noFill/>
        </p:spPr>
        <p:txBody>
          <a:bodyPr/>
          <a:lstStyle/>
          <a:p>
            <a:r>
              <a:rPr lang="en-US" sz="2800" b="1" smtClean="0"/>
              <a:t>Practice</a:t>
            </a:r>
            <a:endParaRPr lang="ar-SA" sz="2800" b="1" smtClean="0"/>
          </a:p>
        </p:txBody>
      </p:sp>
      <p:sp>
        <p:nvSpPr>
          <p:cNvPr id="31747" name="AutoShape 3"/>
          <p:cNvSpPr>
            <a:spLocks noChangeArrowheads="1"/>
          </p:cNvSpPr>
          <p:nvPr/>
        </p:nvSpPr>
        <p:spPr bwMode="auto">
          <a:xfrm rot="-2539146">
            <a:off x="1108075" y="3200400"/>
            <a:ext cx="2473325" cy="3406775"/>
          </a:xfrm>
          <a:prstGeom prst="rightArrow">
            <a:avLst>
              <a:gd name="adj1" fmla="val 46120"/>
              <a:gd name="adj2" fmla="val 48324"/>
            </a:avLst>
          </a:prstGeom>
          <a:solidFill>
            <a:srgbClr val="FF0000"/>
          </a:solidFill>
          <a:ln w="9525" algn="ctr">
            <a:solidFill>
              <a:schemeClr val="tx1"/>
            </a:solidFill>
            <a:miter lim="800000"/>
            <a:headEnd/>
            <a:tailEnd/>
          </a:ln>
        </p:spPr>
        <p:txBody>
          <a:bodyPr anchor="ctr">
            <a:spAutoFit/>
          </a:bodyPr>
          <a:lstStyle/>
          <a:p>
            <a:pPr algn="ctr">
              <a:spcBef>
                <a:spcPct val="0"/>
              </a:spcBef>
            </a:pPr>
            <a:r>
              <a:rPr lang="en-US" sz="2000">
                <a:cs typeface="Arial" charset="0"/>
              </a:rPr>
              <a:t>Esp. with Imagination &amp; feelings; Prayer &amp; Evaluation</a:t>
            </a:r>
            <a:endParaRPr lang="en-US" sz="5400">
              <a:cs typeface="Arial" charset="0"/>
            </a:endParaRPr>
          </a:p>
        </p:txBody>
      </p:sp>
      <p:pic>
        <p:nvPicPr>
          <p:cNvPr id="31748" name="Picture 4" descr="DPPR-LOGO-English"/>
          <p:cNvPicPr>
            <a:picLocks noChangeAspect="1" noChangeArrowheads="1"/>
          </p:cNvPicPr>
          <p:nvPr/>
        </p:nvPicPr>
        <p:blipFill>
          <a:blip r:embed="rId2" cstate="print"/>
          <a:srcRect/>
          <a:stretch>
            <a:fillRect/>
          </a:stretch>
        </p:blipFill>
        <p:spPr bwMode="auto">
          <a:xfrm>
            <a:off x="0" y="5105400"/>
            <a:ext cx="1479550" cy="1752600"/>
          </a:xfrm>
          <a:prstGeom prst="rect">
            <a:avLst/>
          </a:prstGeom>
          <a:noFill/>
          <a:ln w="9525">
            <a:noFill/>
            <a:miter lim="800000"/>
            <a:headEnd/>
            <a:tailEnd/>
          </a:ln>
        </p:spPr>
      </p:pic>
      <p:graphicFrame>
        <p:nvGraphicFramePr>
          <p:cNvPr id="745477" name="Group 5"/>
          <p:cNvGraphicFramePr>
            <a:graphicFrameLocks noGrp="1"/>
          </p:cNvGraphicFramePr>
          <p:nvPr/>
        </p:nvGraphicFramePr>
        <p:xfrm>
          <a:off x="152400" y="609600"/>
          <a:ext cx="8763000" cy="2895600"/>
        </p:xfrm>
        <a:graphic>
          <a:graphicData uri="http://schemas.openxmlformats.org/drawingml/2006/table">
            <a:tbl>
              <a:tblPr rtl="1"/>
              <a:tblGrid>
                <a:gridCol w="2667000"/>
                <a:gridCol w="3352800"/>
                <a:gridCol w="2743200"/>
              </a:tblGrid>
              <a:tr h="1524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CC00"/>
                        </a:gs>
                        <a:gs pos="100000">
                          <a:srgbClr val="003300"/>
                        </a:gs>
                      </a:gsLst>
                      <a:lin ang="54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أَحْسَنُ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CC00"/>
                        </a:gs>
                        <a:gs pos="100000">
                          <a:srgbClr val="003300"/>
                        </a:gs>
                      </a:gsLst>
                      <a:lin ang="5400000" scaled="1"/>
                      <a:tileRect/>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الملك</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4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2</a:t>
                      </a:r>
                      <a:r>
                        <a:rPr kumimoji="0" lang="ar-SA" sz="17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flip="none" rotWithShape="1">
                      <a:gsLst>
                        <a:gs pos="0">
                          <a:srgbClr val="00CC00"/>
                        </a:gs>
                        <a:gs pos="100000">
                          <a:srgbClr val="003300"/>
                        </a:gs>
                      </a:gsLst>
                      <a:lin ang="5400000" scaled="1"/>
                      <a:tileRect/>
                    </a:gradFill>
                  </a:tcPr>
                </a:tc>
              </a:tr>
              <a:tr h="1371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1763" name="Rectangle 5"/>
          <p:cNvSpPr>
            <a:spLocks noChangeArrowheads="1"/>
          </p:cNvSpPr>
          <p:nvPr/>
        </p:nvSpPr>
        <p:spPr bwMode="auto">
          <a:xfrm>
            <a:off x="3740150" y="2514600"/>
            <a:ext cx="1670050" cy="584200"/>
          </a:xfrm>
          <a:prstGeom prst="rect">
            <a:avLst/>
          </a:prstGeom>
          <a:noFill/>
          <a:ln w="9525">
            <a:noFill/>
            <a:miter lim="800000"/>
            <a:headEnd/>
            <a:tailEnd/>
          </a:ln>
        </p:spPr>
        <p:txBody>
          <a:bodyPr wrap="none">
            <a:spAutoFit/>
          </a:bodyPr>
          <a:lstStyle/>
          <a:p>
            <a:r>
              <a:rPr lang="en-US" sz="3200" b="0" dirty="0">
                <a:solidFill>
                  <a:srgbClr val="FFFFFF"/>
                </a:solidFill>
                <a:ea typeface="Times New Roman" pitchFamily="18" charset="0"/>
                <a:cs typeface="Tahoma" pitchFamily="34" charset="0"/>
              </a:rPr>
              <a:t>is better</a:t>
            </a:r>
            <a:endParaRPr lang="en-US" dirty="0">
              <a:ea typeface="Times New Roman" pitchFamily="18" charset="0"/>
              <a:cs typeface="Tahoma" pitchFamily="34" charset="0"/>
            </a:endParaRPr>
          </a:p>
        </p:txBody>
      </p:sp>
      <p:sp>
        <p:nvSpPr>
          <p:cNvPr id="31764" name="Rectangle 6"/>
          <p:cNvSpPr>
            <a:spLocks noChangeArrowheads="1"/>
          </p:cNvSpPr>
          <p:nvPr/>
        </p:nvSpPr>
        <p:spPr bwMode="auto">
          <a:xfrm>
            <a:off x="6400800" y="2286000"/>
            <a:ext cx="2286000" cy="1077913"/>
          </a:xfrm>
          <a:prstGeom prst="rect">
            <a:avLst/>
          </a:prstGeom>
          <a:noFill/>
          <a:ln w="9525">
            <a:noFill/>
            <a:miter lim="800000"/>
            <a:headEnd/>
            <a:tailEnd/>
          </a:ln>
        </p:spPr>
        <p:txBody>
          <a:bodyPr>
            <a:spAutoFit/>
          </a:bodyPr>
          <a:lstStyle/>
          <a:p>
            <a:pPr algn="ctr" rtl="1" eaLnBrk="0" hangingPunct="0">
              <a:spcBef>
                <a:spcPct val="0"/>
              </a:spcBef>
            </a:pPr>
            <a:r>
              <a:rPr lang="en-US" sz="3200" b="0" dirty="0">
                <a:solidFill>
                  <a:srgbClr val="FFFFFF"/>
                </a:solidFill>
                <a:ea typeface="Times New Roman" pitchFamily="18" charset="0"/>
                <a:cs typeface="Tahoma" pitchFamily="34" charset="0"/>
              </a:rPr>
              <a:t>Which of you</a:t>
            </a:r>
          </a:p>
        </p:txBody>
      </p:sp>
      <p:sp>
        <p:nvSpPr>
          <p:cNvPr id="31765" name="Rectangle 7"/>
          <p:cNvSpPr>
            <a:spLocks noChangeArrowheads="1"/>
          </p:cNvSpPr>
          <p:nvPr/>
        </p:nvSpPr>
        <p:spPr bwMode="auto">
          <a:xfrm>
            <a:off x="533400" y="2514600"/>
            <a:ext cx="2030413" cy="584200"/>
          </a:xfrm>
          <a:prstGeom prst="rect">
            <a:avLst/>
          </a:prstGeom>
          <a:noFill/>
          <a:ln w="9525">
            <a:noFill/>
            <a:miter lim="800000"/>
            <a:headEnd/>
            <a:tailEnd/>
          </a:ln>
        </p:spPr>
        <p:txBody>
          <a:bodyPr wrap="none">
            <a:spAutoFit/>
          </a:bodyPr>
          <a:lstStyle/>
          <a:p>
            <a:pPr algn="ctr" rtl="1" eaLnBrk="0" hangingPunct="0">
              <a:spcBef>
                <a:spcPct val="0"/>
              </a:spcBef>
            </a:pPr>
            <a:r>
              <a:rPr lang="en-US" sz="3200" b="0" dirty="0">
                <a:solidFill>
                  <a:srgbClr val="FFFFFF"/>
                </a:solidFill>
                <a:ea typeface="Times New Roman" pitchFamily="18" charset="0"/>
                <a:cs typeface="Tahoma" pitchFamily="34" charset="0"/>
              </a:rPr>
              <a:t>in deeds?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1000" fill="hold"/>
                                        <p:tgtEl>
                                          <p:spTgt spid="31765"/>
                                        </p:tgtEl>
                                      </p:cBhvr>
                                      <p:by x="115000" y="115000"/>
                                    </p:animScale>
                                  </p:childTnLst>
                                </p:cTn>
                              </p:par>
                              <p:par>
                                <p:cTn id="7" presetID="6" presetClass="emph" presetSubtype="0" repeatCount="indefinite" accel="50000" decel="50000" autoRev="1" fill="hold" grpId="0" nodeType="withEffect">
                                  <p:stCondLst>
                                    <p:cond delay="0"/>
                                  </p:stCondLst>
                                  <p:childTnLst>
                                    <p:animScale>
                                      <p:cBhvr>
                                        <p:cTn id="8" dur="1000" fill="hold"/>
                                        <p:tgtEl>
                                          <p:spTgt spid="31764"/>
                                        </p:tgtEl>
                                      </p:cBhvr>
                                      <p:by x="115000" y="115000"/>
                                    </p:animScale>
                                  </p:childTnLst>
                                </p:cTn>
                              </p:par>
                              <p:par>
                                <p:cTn id="9" presetID="6" presetClass="emph" presetSubtype="0" repeatCount="indefinite" accel="50000" decel="50000" autoRev="1" fill="hold" grpId="0" nodeType="withEffect">
                                  <p:stCondLst>
                                    <p:cond delay="0"/>
                                  </p:stCondLst>
                                  <p:childTnLst>
                                    <p:animScale>
                                      <p:cBhvr>
                                        <p:cTn id="10" dur="1000" fill="hold"/>
                                        <p:tgtEl>
                                          <p:spTgt spid="31763"/>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3" grpId="0"/>
      <p:bldP spid="31764" grpId="0"/>
      <p:bldP spid="317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a:p>
        </p:txBody>
      </p:sp>
      <p:sp>
        <p:nvSpPr>
          <p:cNvPr id="5123" name="Rectangle 4"/>
          <p:cNvSpPr>
            <a:spLocks noGrp="1" noChangeArrowheads="1"/>
          </p:cNvSpPr>
          <p:nvPr>
            <p:ph type="body" sz="half" idx="1"/>
          </p:nvPr>
        </p:nvSpPr>
        <p:spPr>
          <a:xfrm>
            <a:off x="1371600" y="2027238"/>
            <a:ext cx="7620000" cy="4525962"/>
          </a:xfrm>
        </p:spPr>
        <p:txBody>
          <a:bodyPr/>
          <a:lstStyle/>
          <a:p>
            <a:pPr algn="ctr" eaLnBrk="1" hangingPunct="1">
              <a:buFont typeface="Wingdings" pitchFamily="2" charset="2"/>
              <a:buNone/>
            </a:pPr>
            <a:r>
              <a:rPr lang="en-US" sz="3600" b="1" dirty="0" smtClean="0"/>
              <a:t>49 words which occur in </a:t>
            </a:r>
            <a:r>
              <a:rPr lang="en-US" sz="3600" b="1" dirty="0" err="1" smtClean="0"/>
              <a:t>quran</a:t>
            </a:r>
            <a:r>
              <a:rPr lang="en-US" sz="3600" b="1" dirty="0" smtClean="0"/>
              <a:t> almost 24,490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eaLnBrk="1" hangingPunct="1">
              <a:buFont typeface="Wingdings" pitchFamily="2" charset="2"/>
              <a:buNone/>
            </a:pPr>
            <a:r>
              <a:rPr lang="en-US" dirty="0" smtClean="0">
                <a:cs typeface="Tahoma" pitchFamily="34" charset="0"/>
              </a:rPr>
              <a:t>There are 4,500 words in Quran which are repeated almost 78,000 times</a:t>
            </a:r>
            <a:endParaRPr lang="ur-PK" dirty="0" smtClean="0">
              <a:cs typeface="Tahoma" pitchFamily="34" charset="0"/>
            </a:endParaRPr>
          </a:p>
        </p:txBody>
      </p:sp>
      <p:sp>
        <p:nvSpPr>
          <p:cNvPr id="5124"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a:p>
        </p:txBody>
      </p:sp>
      <p:sp>
        <p:nvSpPr>
          <p:cNvPr id="5125" name="Rectangle 6"/>
          <p:cNvSpPr>
            <a:spLocks noChangeArrowheads="1"/>
          </p:cNvSpPr>
          <p:nvPr/>
        </p:nvSpPr>
        <p:spPr bwMode="auto">
          <a:xfrm>
            <a:off x="190500" y="4876800"/>
            <a:ext cx="914400" cy="1981200"/>
          </a:xfrm>
          <a:prstGeom prst="rect">
            <a:avLst/>
          </a:prstGeom>
          <a:solidFill>
            <a:srgbClr val="FF0000"/>
          </a:solidFill>
          <a:ln w="9525">
            <a:solidFill>
              <a:srgbClr val="003300"/>
            </a:solidFill>
            <a:miter lim="800000"/>
            <a:headEnd/>
            <a:tailEnd/>
          </a:ln>
        </p:spPr>
        <p:txBody>
          <a:bodyPr wrap="none" anchor="ctr"/>
          <a:lstStyle/>
          <a:p>
            <a:endParaRPr lang="en-US"/>
          </a:p>
        </p:txBody>
      </p:sp>
      <p:sp>
        <p:nvSpPr>
          <p:cNvPr id="5126" name="AutoShape 7"/>
          <p:cNvSpPr>
            <a:spLocks noChangeArrowheads="1"/>
          </p:cNvSpPr>
          <p:nvPr/>
        </p:nvSpPr>
        <p:spPr bwMode="auto">
          <a:xfrm>
            <a:off x="333375" y="4876800"/>
            <a:ext cx="609600" cy="1981200"/>
          </a:xfrm>
          <a:prstGeom prst="upArrow">
            <a:avLst>
              <a:gd name="adj1" fmla="val 50000"/>
              <a:gd name="adj2" fmla="val 159375"/>
            </a:avLst>
          </a:prstGeom>
          <a:solidFill>
            <a:srgbClr val="FFFF00"/>
          </a:solidFill>
          <a:ln w="9525">
            <a:solidFill>
              <a:srgbClr val="003300"/>
            </a:solidFill>
            <a:miter lim="800000"/>
            <a:headEnd/>
            <a:tailEnd/>
          </a:ln>
        </p:spPr>
        <p:txBody>
          <a:bodyPr vert="eaVert" wrap="none" anchor="ctr"/>
          <a:lstStyle/>
          <a:p>
            <a:endParaRPr lang="en-US"/>
          </a:p>
        </p:txBody>
      </p:sp>
      <p:sp>
        <p:nvSpPr>
          <p:cNvPr id="5127" name="Text Box 8"/>
          <p:cNvSpPr txBox="1">
            <a:spLocks noChangeArrowheads="1"/>
          </p:cNvSpPr>
          <p:nvPr/>
        </p:nvSpPr>
        <p:spPr bwMode="auto">
          <a:xfrm>
            <a:off x="133350" y="4449762"/>
            <a:ext cx="1143000" cy="430887"/>
          </a:xfrm>
          <a:prstGeom prst="rect">
            <a:avLst/>
          </a:prstGeom>
          <a:noFill/>
          <a:ln w="9525">
            <a:noFill/>
            <a:miter lim="800000"/>
            <a:headEnd/>
            <a:tailEnd/>
          </a:ln>
        </p:spPr>
        <p:txBody>
          <a:bodyPr wrap="square">
            <a:spAutoFit/>
          </a:bodyPr>
          <a:lstStyle/>
          <a:p>
            <a:r>
              <a:rPr lang="en-US" sz="2200" dirty="0" smtClean="0">
                <a:solidFill>
                  <a:srgbClr val="003366"/>
                </a:solidFill>
                <a:latin typeface="Arial" charset="0"/>
                <a:cs typeface="Arial" charset="0"/>
              </a:rPr>
              <a:t>24,490</a:t>
            </a:r>
            <a:endParaRPr lang="en-US" sz="2200" dirty="0">
              <a:solidFill>
                <a:srgbClr val="003366"/>
              </a:solidFill>
              <a:latin typeface="Arial" charset="0"/>
              <a:cs typeface="Arial" charset="0"/>
            </a:endParaRPr>
          </a:p>
        </p:txBody>
      </p:sp>
      <p:sp>
        <p:nvSpPr>
          <p:cNvPr id="5128"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a:solidFill>
                  <a:srgbClr val="003366"/>
                </a:solidFill>
                <a:latin typeface="Arial" charset="0"/>
                <a:cs typeface="Arial" charset="0"/>
              </a:rPr>
              <a:t>78,000</a:t>
            </a:r>
          </a:p>
        </p:txBody>
      </p:sp>
      <p:sp>
        <p:nvSpPr>
          <p:cNvPr id="5129" name="Rectangle 10"/>
          <p:cNvSpPr>
            <a:spLocks noGrp="1" noChangeArrowheads="1"/>
          </p:cNvSpPr>
          <p:nvPr/>
        </p:nvSpPr>
        <p:spPr bwMode="auto">
          <a:xfrm>
            <a:off x="1219200" y="152400"/>
            <a:ext cx="7772400" cy="1447800"/>
          </a:xfrm>
          <a:prstGeom prst="rect">
            <a:avLst/>
          </a:prstGeom>
          <a:noFill/>
          <a:ln w="9525">
            <a:noFill/>
            <a:miter lim="800000"/>
            <a:headEnd/>
            <a:tailEnd/>
          </a:ln>
        </p:spPr>
        <p:txBody>
          <a:bodyPr anchor="ctr"/>
          <a:lstStyle/>
          <a:p>
            <a:pPr algn="ctr">
              <a:spcBef>
                <a:spcPct val="0"/>
              </a:spcBef>
            </a:pPr>
            <a:r>
              <a:rPr lang="en-US" sz="4000">
                <a:cs typeface="Tahoma" pitchFamily="34" charset="0"/>
              </a:rPr>
              <a:t>By the end of this lesson, we will learn</a:t>
            </a:r>
            <a:endParaRPr lang="en-US" sz="320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57200" y="381000"/>
            <a:ext cx="8229600" cy="1143000"/>
          </a:xfrm>
        </p:spPr>
        <p:txBody>
          <a:bodyPr/>
          <a:lstStyle/>
          <a:p>
            <a:r>
              <a:rPr lang="en-US" sz="4800" dirty="0" smtClean="0"/>
              <a:t>Compete … for Allah</a:t>
            </a:r>
            <a:endParaRPr lang="ar-SA" sz="4800" dirty="0" smtClean="0"/>
          </a:p>
        </p:txBody>
      </p:sp>
      <p:sp>
        <p:nvSpPr>
          <p:cNvPr id="32771" name="Rectangle 3"/>
          <p:cNvSpPr>
            <a:spLocks noGrp="1" noChangeArrowheads="1"/>
          </p:cNvSpPr>
          <p:nvPr>
            <p:ph type="body" idx="4294967295"/>
          </p:nvPr>
        </p:nvSpPr>
        <p:spPr>
          <a:xfrm>
            <a:off x="76200" y="1946275"/>
            <a:ext cx="8991600" cy="4530725"/>
          </a:xfrm>
        </p:spPr>
        <p:txBody>
          <a:bodyPr/>
          <a:lstStyle/>
          <a:p>
            <a:r>
              <a:rPr lang="en-US" dirty="0" err="1" smtClean="0"/>
              <a:t>Shaitaan</a:t>
            </a:r>
            <a:r>
              <a:rPr lang="en-US" dirty="0" smtClean="0"/>
              <a:t> is ready with his arsenal.  You have started learning Qur’an… He must be burning with rage!  He will try his best to stop you from this. </a:t>
            </a:r>
          </a:p>
          <a:p>
            <a:r>
              <a:rPr lang="en-US" dirty="0" smtClean="0"/>
              <a:t>Angels are ready (always!) with their pens.  </a:t>
            </a:r>
          </a:p>
          <a:p>
            <a:r>
              <a:rPr lang="en-US" dirty="0" smtClean="0"/>
              <a:t>A special competition has begun.  Don’t spare any effort to learn seriously. </a:t>
            </a:r>
          </a:p>
          <a:p>
            <a:endParaRPr lang="en-US"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subTitle" idx="4294967295"/>
          </p:nvPr>
        </p:nvSpPr>
        <p:spPr>
          <a:xfrm>
            <a:off x="1371600" y="2895600"/>
            <a:ext cx="6400800" cy="1752600"/>
          </a:xfrm>
        </p:spPr>
        <p:txBody>
          <a:bodyPr/>
          <a:lstStyle/>
          <a:p>
            <a:pPr marL="0" indent="0" algn="ctr">
              <a:buFont typeface="Wingdings" pitchFamily="2" charset="2"/>
              <a:buNone/>
            </a:pPr>
            <a:r>
              <a:rPr lang="en-US" sz="5400" dirty="0" smtClean="0">
                <a:cs typeface="Tahoma" pitchFamily="34" charset="0"/>
              </a:rPr>
              <a:t>Now Listen to all the verses!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8563" name="Group 19"/>
          <p:cNvGraphicFramePr>
            <a:graphicFrameLocks noGrp="1"/>
          </p:cNvGraphicFramePr>
          <p:nvPr/>
        </p:nvGraphicFramePr>
        <p:xfrm>
          <a:off x="152400" y="2286000"/>
          <a:ext cx="8763000" cy="2082483"/>
        </p:xfrm>
        <a:graphic>
          <a:graphicData uri="http://schemas.openxmlformats.org/drawingml/2006/table">
            <a:tbl>
              <a:tblPr rtl="1"/>
              <a:tblGrid>
                <a:gridCol w="2667000"/>
                <a:gridCol w="3352800"/>
                <a:gridCol w="2743200"/>
              </a:tblGrid>
              <a:tr h="116363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 My Lord!</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Increase me</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knowledge.</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3808" name="Rectangle 16"/>
          <p:cNvSpPr>
            <a:spLocks noChangeArrowheads="1"/>
          </p:cNvSpPr>
          <p:nvPr/>
        </p:nvSpPr>
        <p:spPr bwMode="auto">
          <a:xfrm>
            <a:off x="152400" y="4419600"/>
            <a:ext cx="8229600" cy="533400"/>
          </a:xfrm>
          <a:prstGeom prst="rect">
            <a:avLst/>
          </a:prstGeom>
          <a:noFill/>
          <a:ln w="9525">
            <a:noFill/>
            <a:miter lim="800000"/>
            <a:headEnd/>
            <a:tailEnd/>
          </a:ln>
        </p:spPr>
        <p:txBody>
          <a:bodyPr anchor="ctr"/>
          <a:lstStyle/>
          <a:p>
            <a:pPr rtl="1">
              <a:spcBef>
                <a:spcPct val="0"/>
              </a:spcBef>
            </a:pPr>
            <a:r>
              <a:rPr lang="ur-PK" sz="2400" b="0">
                <a:latin typeface="Nafees Web Naskh" pitchFamily="2" charset="-78"/>
                <a:cs typeface="Tajweed" pitchFamily="2" charset="-78"/>
              </a:rPr>
              <a:t>سُورَ</a:t>
            </a:r>
            <a:r>
              <a:rPr lang="ar-SA" sz="2400" b="0">
                <a:latin typeface="Nafees Web Naskh" pitchFamily="2" charset="-78"/>
                <a:cs typeface="Tajweed" pitchFamily="2" charset="-78"/>
              </a:rPr>
              <a:t>ةُ</a:t>
            </a:r>
            <a:r>
              <a:rPr lang="ur-PK" sz="2400" b="0">
                <a:latin typeface="Nafees Web Naskh" pitchFamily="2" charset="-78"/>
                <a:cs typeface="Tajweed" pitchFamily="2" charset="-78"/>
              </a:rPr>
              <a:t> </a:t>
            </a:r>
            <a:r>
              <a:rPr lang="ar-SA" sz="2400" b="0">
                <a:latin typeface="Nafees Web Naskh" pitchFamily="2" charset="-78"/>
                <a:cs typeface="Tajweed" pitchFamily="2" charset="-78"/>
              </a:rPr>
              <a:t>طه، آية 114</a:t>
            </a:r>
            <a:endParaRPr lang="en-US" sz="2400" b="0">
              <a:latin typeface="Nafees Web Naskh" pitchFamily="2" charset="-78"/>
              <a:cs typeface="Tajweed" pitchFamily="2" charset="-78"/>
            </a:endParaRPr>
          </a:p>
        </p:txBody>
      </p:sp>
      <p:sp>
        <p:nvSpPr>
          <p:cNvPr id="33809" name="Rectangle 17"/>
          <p:cNvSpPr>
            <a:spLocks noGrp="1" noChangeArrowheads="1"/>
          </p:cNvSpPr>
          <p:nvPr>
            <p:ph type="title" idx="4294967295"/>
          </p:nvPr>
        </p:nvSpPr>
        <p:spPr>
          <a:xfrm>
            <a:off x="457200" y="609600"/>
            <a:ext cx="8229600" cy="1143000"/>
          </a:xfrm>
        </p:spPr>
        <p:txBody>
          <a:bodyPr/>
          <a:lstStyle/>
          <a:p>
            <a:pPr eaLnBrk="1" hangingPunct="1"/>
            <a:r>
              <a:rPr lang="en-US" sz="4400" smtClean="0">
                <a:cs typeface="Tahoma" pitchFamily="34" charset="0"/>
              </a:rPr>
              <a:t>Supplicate repeatedly</a:t>
            </a:r>
            <a:endParaRPr lang="en-US" sz="5400" smtClean="0">
              <a:cs typeface="Tahoma" pitchFamily="34" charset="0"/>
            </a:endParaRPr>
          </a:p>
        </p:txBody>
      </p:sp>
      <p:sp>
        <p:nvSpPr>
          <p:cNvPr id="33810" name="AutoShape 18"/>
          <p:cNvSpPr>
            <a:spLocks noChangeArrowheads="1"/>
          </p:cNvSpPr>
          <p:nvPr/>
        </p:nvSpPr>
        <p:spPr bwMode="auto">
          <a:xfrm>
            <a:off x="8048625" y="601663"/>
            <a:ext cx="650875" cy="844550"/>
          </a:xfrm>
          <a:prstGeom prst="octagon">
            <a:avLst>
              <a:gd name="adj" fmla="val 29287"/>
            </a:avLst>
          </a:prstGeom>
          <a:solidFill>
            <a:srgbClr val="FF0000"/>
          </a:solidFill>
          <a:ln w="9525" algn="ctr">
            <a:solidFill>
              <a:schemeClr val="tx1"/>
            </a:solidFill>
            <a:miter lim="800000"/>
            <a:headEnd/>
            <a:tailEnd/>
          </a:ln>
        </p:spPr>
        <p:txBody>
          <a:bodyPr wrap="none" anchor="ctr">
            <a:spAutoFit/>
          </a:bodyPr>
          <a:lstStyle/>
          <a:p>
            <a:pPr algn="ctr"/>
            <a:r>
              <a:rPr lang="ar-SA" sz="4000">
                <a:cs typeface="Tahoma" pitchFamily="34" charset="0"/>
              </a:rPr>
              <a:t>1</a:t>
            </a:r>
            <a:endParaRPr lang="en-US" sz="4000">
              <a:cs typeface="Tahoma" pitchFamily="34" charset="0"/>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flipV="1">
            <a:off x="457200" y="533400"/>
            <a:ext cx="8229600" cy="76200"/>
          </a:xfrm>
        </p:spPr>
        <p:txBody>
          <a:bodyPr/>
          <a:lstStyle/>
          <a:p>
            <a:pPr eaLnBrk="1" hangingPunct="1"/>
            <a:r>
              <a:rPr lang="ar-SA" sz="4400" smtClean="0">
                <a:cs typeface="Tajweed" pitchFamily="2" charset="-78"/>
              </a:rPr>
              <a:t> </a:t>
            </a:r>
            <a:endParaRPr lang="en-US" sz="4400" smtClean="0">
              <a:cs typeface="Tajweed" pitchFamily="2" charset="-78"/>
            </a:endParaRPr>
          </a:p>
        </p:txBody>
      </p:sp>
      <p:graphicFrame>
        <p:nvGraphicFramePr>
          <p:cNvPr id="750613" name="Group 21"/>
          <p:cNvGraphicFramePr>
            <a:graphicFrameLocks noGrp="1"/>
          </p:cNvGraphicFramePr>
          <p:nvPr/>
        </p:nvGraphicFramePr>
        <p:xfrm>
          <a:off x="152400" y="2154238"/>
          <a:ext cx="8763000" cy="2265363"/>
        </p:xfrm>
        <a:graphic>
          <a:graphicData uri="http://schemas.openxmlformats.org/drawingml/2006/table">
            <a:tbl>
              <a:tblPr rtl="1"/>
              <a:tblGrid>
                <a:gridCol w="3276600"/>
                <a:gridCol w="2057400"/>
                <a:gridCol w="3429000"/>
              </a:tblGrid>
              <a:tr h="13716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الَّذِي</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عَلَّمَ</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بِالْقَلَمِ</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one) Who</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Taught</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by the pen.</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4833" name="Rectangle 17"/>
          <p:cNvSpPr>
            <a:spLocks noChangeArrowheads="1"/>
          </p:cNvSpPr>
          <p:nvPr/>
        </p:nvSpPr>
        <p:spPr bwMode="auto">
          <a:xfrm>
            <a:off x="228600" y="4419600"/>
            <a:ext cx="8229600" cy="533400"/>
          </a:xfrm>
          <a:prstGeom prst="rect">
            <a:avLst/>
          </a:prstGeom>
          <a:noFill/>
          <a:ln w="9525">
            <a:noFill/>
            <a:miter lim="800000"/>
            <a:headEnd/>
            <a:tailEnd/>
          </a:ln>
        </p:spPr>
        <p:txBody>
          <a:bodyPr anchor="ctr"/>
          <a:lstStyle/>
          <a:p>
            <a:pPr rtl="1">
              <a:spcBef>
                <a:spcPct val="0"/>
              </a:spcBef>
            </a:pPr>
            <a:r>
              <a:rPr lang="ur-PK" sz="2400" b="0">
                <a:latin typeface="Nafees Web Naskh" pitchFamily="2" charset="-78"/>
                <a:cs typeface="Tajweed" pitchFamily="2" charset="-78"/>
              </a:rPr>
              <a:t>سُورَ</a:t>
            </a:r>
            <a:r>
              <a:rPr lang="ar-SA" sz="2400" b="0">
                <a:latin typeface="Nafees Web Naskh" pitchFamily="2" charset="-78"/>
                <a:cs typeface="Tajweed" pitchFamily="2" charset="-78"/>
              </a:rPr>
              <a:t>ةُ</a:t>
            </a:r>
            <a:r>
              <a:rPr lang="ur-PK" sz="2400" b="0">
                <a:latin typeface="Nafees Web Naskh" pitchFamily="2" charset="-78"/>
                <a:cs typeface="Tajweed" pitchFamily="2" charset="-78"/>
              </a:rPr>
              <a:t> </a:t>
            </a:r>
            <a:r>
              <a:rPr lang="ar-SA" sz="2400" b="0">
                <a:latin typeface="Nafees Web Naskh" pitchFamily="2" charset="-78"/>
                <a:cs typeface="Tajweed" pitchFamily="2" charset="-78"/>
              </a:rPr>
              <a:t>العلق، آية 4</a:t>
            </a:r>
            <a:endParaRPr lang="en-US" sz="2400" b="0">
              <a:latin typeface="Nafees Web Naskh" pitchFamily="2" charset="-78"/>
              <a:cs typeface="Tajweed" pitchFamily="2" charset="-78"/>
            </a:endParaRPr>
          </a:p>
        </p:txBody>
      </p:sp>
      <p:sp>
        <p:nvSpPr>
          <p:cNvPr id="34834" name="Rectangle 18"/>
          <p:cNvSpPr>
            <a:spLocks noChangeArrowheads="1"/>
          </p:cNvSpPr>
          <p:nvPr/>
        </p:nvSpPr>
        <p:spPr bwMode="auto">
          <a:xfrm>
            <a:off x="719138" y="730250"/>
            <a:ext cx="7281862" cy="641350"/>
          </a:xfrm>
          <a:prstGeom prst="rect">
            <a:avLst/>
          </a:prstGeom>
          <a:noFill/>
          <a:ln w="9525" algn="ctr">
            <a:noFill/>
            <a:miter lim="800000"/>
            <a:headEnd/>
            <a:tailEnd/>
          </a:ln>
        </p:spPr>
        <p:txBody>
          <a:bodyPr wrap="none">
            <a:spAutoFit/>
          </a:bodyPr>
          <a:lstStyle/>
          <a:p>
            <a:r>
              <a:rPr lang="en-US" sz="3600" b="0">
                <a:cs typeface="Tahoma" pitchFamily="34" charset="0"/>
              </a:rPr>
              <a:t>Use pen and all available resources</a:t>
            </a:r>
          </a:p>
        </p:txBody>
      </p:sp>
      <p:sp>
        <p:nvSpPr>
          <p:cNvPr id="34835" name="AutoShape 19"/>
          <p:cNvSpPr>
            <a:spLocks noChangeArrowheads="1"/>
          </p:cNvSpPr>
          <p:nvPr/>
        </p:nvSpPr>
        <p:spPr bwMode="auto">
          <a:xfrm>
            <a:off x="8124825" y="601663"/>
            <a:ext cx="650875" cy="844550"/>
          </a:xfrm>
          <a:prstGeom prst="octagon">
            <a:avLst>
              <a:gd name="adj" fmla="val 29287"/>
            </a:avLst>
          </a:prstGeom>
          <a:solidFill>
            <a:srgbClr val="FF0000"/>
          </a:solidFill>
          <a:ln w="9525" algn="ctr">
            <a:solidFill>
              <a:schemeClr val="tx1"/>
            </a:solidFill>
            <a:miter lim="800000"/>
            <a:headEnd/>
            <a:tailEnd/>
          </a:ln>
        </p:spPr>
        <p:txBody>
          <a:bodyPr wrap="none" anchor="ctr">
            <a:spAutoFit/>
          </a:bodyPr>
          <a:lstStyle/>
          <a:p>
            <a:pPr algn="ctr"/>
            <a:r>
              <a:rPr lang="ar-SA" sz="4000">
                <a:cs typeface="Tahoma" pitchFamily="34" charset="0"/>
              </a:rPr>
              <a:t>2</a:t>
            </a:r>
            <a:endParaRPr lang="en-US" sz="4000">
              <a:cs typeface="Tahoma" pitchFamily="34"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9698" name="Group 2"/>
          <p:cNvGraphicFramePr>
            <a:graphicFrameLocks noGrp="1"/>
          </p:cNvGraphicFramePr>
          <p:nvPr/>
        </p:nvGraphicFramePr>
        <p:xfrm>
          <a:off x="152400" y="2057400"/>
          <a:ext cx="8763000" cy="2057400"/>
        </p:xfrm>
        <a:graphic>
          <a:graphicData uri="http://schemas.openxmlformats.org/drawingml/2006/table">
            <a:tbl>
              <a:tblPr rtl="1"/>
              <a:tblGrid>
                <a:gridCol w="2667000"/>
                <a:gridCol w="3352800"/>
                <a:gridCol w="2743200"/>
              </a:tblGrid>
              <a:tr h="12509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أَيُّكُمْ</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أَحْسَنُ</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عَمَلاً</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0645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Which of you</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better</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deeds? </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35856" name="Rectangle 16"/>
          <p:cNvSpPr>
            <a:spLocks noChangeArrowheads="1"/>
          </p:cNvSpPr>
          <p:nvPr/>
        </p:nvSpPr>
        <p:spPr bwMode="auto">
          <a:xfrm>
            <a:off x="304800" y="4343400"/>
            <a:ext cx="8229600" cy="533400"/>
          </a:xfrm>
          <a:prstGeom prst="rect">
            <a:avLst/>
          </a:prstGeom>
          <a:noFill/>
          <a:ln w="9525">
            <a:noFill/>
            <a:miter lim="800000"/>
            <a:headEnd/>
            <a:tailEnd/>
          </a:ln>
        </p:spPr>
        <p:txBody>
          <a:bodyPr anchor="ctr"/>
          <a:lstStyle/>
          <a:p>
            <a:pPr rtl="1">
              <a:spcBef>
                <a:spcPct val="0"/>
              </a:spcBef>
            </a:pPr>
            <a:r>
              <a:rPr lang="ur-PK" sz="3200" b="0">
                <a:latin typeface="Nafees Web Naskh" pitchFamily="2" charset="-78"/>
                <a:cs typeface="Tajweed" pitchFamily="2" charset="-78"/>
              </a:rPr>
              <a:t>سُورَ</a:t>
            </a:r>
            <a:r>
              <a:rPr lang="ar-SA" sz="3200" b="0">
                <a:latin typeface="Nafees Web Naskh" pitchFamily="2" charset="-78"/>
                <a:cs typeface="Tajweed" pitchFamily="2" charset="-78"/>
              </a:rPr>
              <a:t>ةُ</a:t>
            </a:r>
            <a:r>
              <a:rPr lang="ur-PK" sz="3200" b="0">
                <a:latin typeface="Nafees Web Naskh" pitchFamily="2" charset="-78"/>
                <a:cs typeface="Tajweed" pitchFamily="2" charset="-78"/>
              </a:rPr>
              <a:t> </a:t>
            </a:r>
            <a:r>
              <a:rPr lang="ar-SA" sz="3200" b="0">
                <a:latin typeface="Nafees Web Naskh" pitchFamily="2" charset="-78"/>
                <a:cs typeface="Tajweed" pitchFamily="2" charset="-78"/>
              </a:rPr>
              <a:t>المُلك، آية 2</a:t>
            </a:r>
            <a:endParaRPr lang="en-US" sz="3200" b="0">
              <a:latin typeface="Nafees Web Naskh" pitchFamily="2" charset="-78"/>
              <a:cs typeface="Tajweed" pitchFamily="2" charset="-78"/>
            </a:endParaRPr>
          </a:p>
        </p:txBody>
      </p:sp>
      <p:sp>
        <p:nvSpPr>
          <p:cNvPr id="35857" name="Rectangle 17"/>
          <p:cNvSpPr>
            <a:spLocks noGrp="1" noChangeArrowheads="1"/>
          </p:cNvSpPr>
          <p:nvPr>
            <p:ph type="title" idx="4294967295"/>
          </p:nvPr>
        </p:nvSpPr>
        <p:spPr>
          <a:xfrm>
            <a:off x="457200" y="457200"/>
            <a:ext cx="8229600" cy="1143000"/>
          </a:xfrm>
        </p:spPr>
        <p:txBody>
          <a:bodyPr/>
          <a:lstStyle/>
          <a:p>
            <a:pPr eaLnBrk="1" hangingPunct="1"/>
            <a:r>
              <a:rPr lang="en-US" sz="4800" smtClean="0">
                <a:cs typeface="Tahoma" pitchFamily="34" charset="0"/>
              </a:rPr>
              <a:t>Compete for Allah</a:t>
            </a:r>
          </a:p>
        </p:txBody>
      </p:sp>
      <p:sp>
        <p:nvSpPr>
          <p:cNvPr id="35858" name="AutoShape 18"/>
          <p:cNvSpPr>
            <a:spLocks noChangeArrowheads="1"/>
          </p:cNvSpPr>
          <p:nvPr/>
        </p:nvSpPr>
        <p:spPr bwMode="auto">
          <a:xfrm>
            <a:off x="8048625" y="601663"/>
            <a:ext cx="650875" cy="844550"/>
          </a:xfrm>
          <a:prstGeom prst="octagon">
            <a:avLst>
              <a:gd name="adj" fmla="val 29287"/>
            </a:avLst>
          </a:prstGeom>
          <a:solidFill>
            <a:srgbClr val="FF0000"/>
          </a:solidFill>
          <a:ln w="9525" algn="ctr">
            <a:solidFill>
              <a:schemeClr val="tx1"/>
            </a:solidFill>
            <a:miter lim="800000"/>
            <a:headEnd/>
            <a:tailEnd/>
          </a:ln>
        </p:spPr>
        <p:txBody>
          <a:bodyPr wrap="none" anchor="ctr">
            <a:spAutoFit/>
          </a:bodyPr>
          <a:lstStyle/>
          <a:p>
            <a:pPr algn="ctr"/>
            <a:r>
              <a:rPr lang="ar-SA" sz="4000">
                <a:cs typeface="Tahoma" pitchFamily="34" charset="0"/>
              </a:rPr>
              <a:t>3</a:t>
            </a:r>
            <a:endParaRPr lang="en-US" sz="4000">
              <a:cs typeface="Tahoma"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7813"/>
            <a:ext cx="8229600" cy="1143000"/>
          </a:xfrm>
        </p:spPr>
        <p:txBody>
          <a:bodyPr/>
          <a:lstStyle/>
          <a:p>
            <a:r>
              <a:rPr lang="en-US" sz="6600" b="1" dirty="0" smtClean="0"/>
              <a:t>TPS-W</a:t>
            </a:r>
          </a:p>
        </p:txBody>
      </p:sp>
      <p:sp>
        <p:nvSpPr>
          <p:cNvPr id="47107" name="TextBox 4"/>
          <p:cNvSpPr txBox="1">
            <a:spLocks noChangeArrowheads="1"/>
          </p:cNvSpPr>
          <p:nvPr/>
        </p:nvSpPr>
        <p:spPr bwMode="auto">
          <a:xfrm>
            <a:off x="-152400" y="3649663"/>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Pair &amp; Share</a:t>
            </a:r>
          </a:p>
        </p:txBody>
      </p:sp>
      <p:sp>
        <p:nvSpPr>
          <p:cNvPr id="47108" name="TextBox 8"/>
          <p:cNvSpPr txBox="1">
            <a:spLocks noChangeArrowheads="1"/>
          </p:cNvSpPr>
          <p:nvPr/>
        </p:nvSpPr>
        <p:spPr bwMode="auto">
          <a:xfrm>
            <a:off x="-152400" y="5021263"/>
            <a:ext cx="3429000" cy="769937"/>
          </a:xfrm>
          <a:prstGeom prst="rect">
            <a:avLst/>
          </a:prstGeom>
          <a:noFill/>
          <a:ln w="9525">
            <a:noFill/>
            <a:miter lim="800000"/>
            <a:headEnd/>
            <a:tailEnd/>
          </a:ln>
        </p:spPr>
        <p:txBody>
          <a:bodyPr>
            <a:spAutoFit/>
          </a:bodyPr>
          <a:lstStyle/>
          <a:p>
            <a:pPr algn="r">
              <a:spcBef>
                <a:spcPct val="50000"/>
              </a:spcBef>
            </a:pPr>
            <a:r>
              <a:rPr lang="en-US" sz="4400" b="1">
                <a:solidFill>
                  <a:srgbClr val="FFFFFF"/>
                </a:solidFill>
                <a:latin typeface="Tahoma"/>
                <a:cs typeface="Alvi Nastaleeq" pitchFamily="2" charset="-78"/>
              </a:rPr>
              <a:t>Write</a:t>
            </a:r>
          </a:p>
        </p:txBody>
      </p:sp>
      <p:sp>
        <p:nvSpPr>
          <p:cNvPr id="16" name="Rectangle 15"/>
          <p:cNvSpPr/>
          <p:nvPr/>
        </p:nvSpPr>
        <p:spPr>
          <a:xfrm>
            <a:off x="3551238" y="236220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47111" name="TextBox 6"/>
          <p:cNvSpPr txBox="1">
            <a:spLocks noChangeArrowheads="1"/>
          </p:cNvSpPr>
          <p:nvPr/>
        </p:nvSpPr>
        <p:spPr bwMode="auto">
          <a:xfrm>
            <a:off x="-152400" y="2362255"/>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Think</a:t>
            </a:r>
          </a:p>
        </p:txBody>
      </p:sp>
      <p:sp>
        <p:nvSpPr>
          <p:cNvPr id="47112" name="Rectangle 16"/>
          <p:cNvSpPr>
            <a:spLocks noChangeArrowheads="1"/>
          </p:cNvSpPr>
          <p:nvPr/>
        </p:nvSpPr>
        <p:spPr bwMode="auto">
          <a:xfrm>
            <a:off x="4654251" y="2340114"/>
            <a:ext cx="2481770"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1 minute</a:t>
            </a:r>
            <a:endParaRPr lang="en-US" sz="4000" b="1" dirty="0">
              <a:solidFill>
                <a:srgbClr val="00B050"/>
              </a:solidFill>
              <a:latin typeface="Tahoma"/>
              <a:cs typeface="Alvi Nastaleeq" pitchFamily="2" charset="-78"/>
            </a:endParaRPr>
          </a:p>
        </p:txBody>
      </p:sp>
      <p:sp>
        <p:nvSpPr>
          <p:cNvPr id="9" name="Rectangle 8"/>
          <p:cNvSpPr/>
          <p:nvPr/>
        </p:nvSpPr>
        <p:spPr bwMode="auto">
          <a:xfrm>
            <a:off x="3505200" y="232410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0" name="Rectangle 9"/>
          <p:cNvSpPr/>
          <p:nvPr/>
        </p:nvSpPr>
        <p:spPr>
          <a:xfrm>
            <a:off x="3475038" y="37261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1" name="Rectangle 16"/>
          <p:cNvSpPr>
            <a:spLocks noChangeArrowheads="1"/>
          </p:cNvSpPr>
          <p:nvPr/>
        </p:nvSpPr>
        <p:spPr bwMode="auto">
          <a:xfrm>
            <a:off x="4445803" y="37040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2 </a:t>
            </a:r>
            <a:r>
              <a:rPr lang="en-US" sz="4000" b="1" dirty="0">
                <a:solidFill>
                  <a:srgbClr val="00B050"/>
                </a:solidFill>
                <a:latin typeface="Tahoma"/>
                <a:cs typeface="Alvi Nastaleeq" pitchFamily="2" charset="-78"/>
              </a:rPr>
              <a:t>minutes</a:t>
            </a:r>
          </a:p>
        </p:txBody>
      </p:sp>
      <p:sp>
        <p:nvSpPr>
          <p:cNvPr id="12" name="Rectangle 11"/>
          <p:cNvSpPr/>
          <p:nvPr/>
        </p:nvSpPr>
        <p:spPr bwMode="auto">
          <a:xfrm>
            <a:off x="3429000" y="36880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7" name="Rectangle 16"/>
          <p:cNvSpPr/>
          <p:nvPr/>
        </p:nvSpPr>
        <p:spPr>
          <a:xfrm>
            <a:off x="3475038" y="50977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8" name="Rectangle 16"/>
          <p:cNvSpPr>
            <a:spLocks noChangeArrowheads="1"/>
          </p:cNvSpPr>
          <p:nvPr/>
        </p:nvSpPr>
        <p:spPr bwMode="auto">
          <a:xfrm>
            <a:off x="4445803" y="50756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4 </a:t>
            </a:r>
            <a:r>
              <a:rPr lang="en-US" sz="4000" b="1" dirty="0">
                <a:solidFill>
                  <a:srgbClr val="00B050"/>
                </a:solidFill>
                <a:latin typeface="Tahoma"/>
                <a:cs typeface="Alvi Nastaleeq" pitchFamily="2" charset="-78"/>
              </a:rPr>
              <a:t>minutes</a:t>
            </a:r>
          </a:p>
        </p:txBody>
      </p:sp>
      <p:sp>
        <p:nvSpPr>
          <p:cNvPr id="19" name="Rectangle 18"/>
          <p:cNvSpPr/>
          <p:nvPr/>
        </p:nvSpPr>
        <p:spPr bwMode="auto">
          <a:xfrm>
            <a:off x="3429000" y="50596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Tree>
    <p:extLst>
      <p:ext uri="{BB962C8B-B14F-4D97-AF65-F5344CB8AC3E}">
        <p14:creationId xmlns:p14="http://schemas.microsoft.com/office/powerpoint/2010/main" xmlns="" val="16241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2" fill="hold" grpId="0" nodeType="clickEffect">
                                  <p:stCondLst>
                                    <p:cond delay="0"/>
                                  </p:stCondLst>
                                  <p:childTnLst>
                                    <p:animEffect transition="out" filter="slide(fromRight)">
                                      <p:cBhvr>
                                        <p:cTn id="6" dur="60000"/>
                                        <p:tgtEl>
                                          <p:spTgt spid="16"/>
                                        </p:tgtEl>
                                      </p:cBhvr>
                                    </p:animEffect>
                                    <p:set>
                                      <p:cBhvr>
                                        <p:cTn id="7" dur="1" fill="hold">
                                          <p:stCondLst>
                                            <p:cond delay="599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2" fill="hold" grpId="0" nodeType="clickEffect">
                                  <p:stCondLst>
                                    <p:cond delay="0"/>
                                  </p:stCondLst>
                                  <p:childTnLst>
                                    <p:animEffect transition="out" filter="slide(fromRight)">
                                      <p:cBhvr>
                                        <p:cTn id="11" dur="120000"/>
                                        <p:tgtEl>
                                          <p:spTgt spid="10"/>
                                        </p:tgtEl>
                                      </p:cBhvr>
                                    </p:animEffect>
                                    <p:set>
                                      <p:cBhvr>
                                        <p:cTn id="12" dur="1" fill="hold">
                                          <p:stCondLst>
                                            <p:cond delay="119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2" fill="hold" grpId="0" nodeType="clickEffect">
                                  <p:stCondLst>
                                    <p:cond delay="0"/>
                                  </p:stCondLst>
                                  <p:childTnLst>
                                    <p:animEffect transition="out" filter="slide(fromRight)">
                                      <p:cBhvr>
                                        <p:cTn id="16" dur="240000"/>
                                        <p:tgtEl>
                                          <p:spTgt spid="17"/>
                                        </p:tgtEl>
                                      </p:cBhvr>
                                    </p:animEffect>
                                    <p:set>
                                      <p:cBhvr>
                                        <p:cTn id="17" dur="1" fill="hold">
                                          <p:stCondLst>
                                            <p:cond delay="239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0" grpId="0" animBg="1"/>
      <p:bldP spid="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Break!</a:t>
            </a:r>
          </a:p>
        </p:txBody>
      </p:sp>
      <p:sp>
        <p:nvSpPr>
          <p:cNvPr id="38915" name="Content Placeholder 2"/>
          <p:cNvSpPr>
            <a:spLocks noGrp="1"/>
          </p:cNvSpPr>
          <p:nvPr>
            <p:ph idx="1"/>
          </p:nvPr>
        </p:nvSpPr>
        <p:spPr/>
        <p:txBody>
          <a:bodyPr/>
          <a:lstStyle/>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457200" y="381000"/>
            <a:ext cx="8229600" cy="1143000"/>
          </a:xfrm>
        </p:spPr>
        <p:txBody>
          <a:bodyPr/>
          <a:lstStyle/>
          <a:p>
            <a:r>
              <a:rPr lang="en-US" sz="4800" smtClean="0"/>
              <a:t>Easy understanding</a:t>
            </a:r>
          </a:p>
        </p:txBody>
      </p:sp>
      <p:sp>
        <p:nvSpPr>
          <p:cNvPr id="6147" name="Rectangle 3"/>
          <p:cNvSpPr>
            <a:spLocks noChangeArrowheads="1"/>
          </p:cNvSpPr>
          <p:nvPr/>
        </p:nvSpPr>
        <p:spPr bwMode="auto">
          <a:xfrm>
            <a:off x="8305800" y="3048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a:r>
              <a:rPr lang="en-US" sz="4400">
                <a:cs typeface="Arial" charset="0"/>
              </a:rPr>
              <a:t>1</a:t>
            </a:r>
          </a:p>
        </p:txBody>
      </p:sp>
      <p:sp>
        <p:nvSpPr>
          <p:cNvPr id="6148" name="Line 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sp>
        <p:nvSpPr>
          <p:cNvPr id="6149" name="Rectangle 26"/>
          <p:cNvSpPr>
            <a:spLocks noChangeArrowheads="1"/>
          </p:cNvSpPr>
          <p:nvPr/>
        </p:nvSpPr>
        <p:spPr bwMode="auto">
          <a:xfrm>
            <a:off x="2736850" y="369888"/>
            <a:ext cx="1993900" cy="0"/>
          </a:xfrm>
          <a:prstGeom prst="rect">
            <a:avLst/>
          </a:prstGeom>
          <a:noFill/>
          <a:ln w="9525" algn="ctr">
            <a:noFill/>
            <a:miter lim="800000"/>
            <a:headEnd/>
            <a:tailEnd/>
          </a:ln>
        </p:spPr>
        <p:txBody>
          <a:bodyPr wrap="none">
            <a:spAutoFit/>
          </a:bodyPr>
          <a:lstStyle/>
          <a:p>
            <a:endParaRPr lang="en-US"/>
          </a:p>
        </p:txBody>
      </p:sp>
      <p:sp>
        <p:nvSpPr>
          <p:cNvPr id="6150" name="Rectangle 27"/>
          <p:cNvSpPr>
            <a:spLocks noChangeArrowheads="1"/>
          </p:cNvSpPr>
          <p:nvPr/>
        </p:nvSpPr>
        <p:spPr bwMode="auto">
          <a:xfrm>
            <a:off x="2736850" y="369888"/>
            <a:ext cx="2981325" cy="0"/>
          </a:xfrm>
          <a:prstGeom prst="rect">
            <a:avLst/>
          </a:prstGeom>
          <a:noFill/>
          <a:ln w="9525" algn="ctr">
            <a:noFill/>
            <a:miter lim="800000"/>
            <a:headEnd/>
            <a:tailEnd/>
          </a:ln>
        </p:spPr>
        <p:txBody>
          <a:bodyPr wrap="none">
            <a:spAutoFit/>
          </a:bodyPr>
          <a:lstStyle/>
          <a:p>
            <a:endParaRPr lang="en-US"/>
          </a:p>
        </p:txBody>
      </p:sp>
      <p:graphicFrame>
        <p:nvGraphicFramePr>
          <p:cNvPr id="700444" name="Group 28"/>
          <p:cNvGraphicFramePr>
            <a:graphicFrameLocks noGrp="1"/>
          </p:cNvGraphicFramePr>
          <p:nvPr>
            <p:ph idx="4294967295"/>
          </p:nvPr>
        </p:nvGraphicFramePr>
        <p:xfrm>
          <a:off x="457200" y="2209800"/>
          <a:ext cx="8229600" cy="2255520"/>
        </p:xfrm>
        <a:graphic>
          <a:graphicData uri="http://schemas.openxmlformats.org/drawingml/2006/table">
            <a:tbl>
              <a:tblPr rtl="1"/>
              <a:tblGrid>
                <a:gridCol w="1574800"/>
                <a:gridCol w="3578225"/>
                <a:gridCol w="3076575"/>
              </a:tblGrid>
              <a:tr h="11572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وَلَقَدْ</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يَسَّرْنَا</a:t>
                      </a:r>
                      <a:r>
                        <a:rPr kumimoji="0" lang="ar-SA" sz="3000" b="1" i="0" u="none" strike="noStrike" cap="none" normalizeH="0" baseline="0" smtClean="0">
                          <a:ln>
                            <a:noFill/>
                          </a:ln>
                          <a:solidFill>
                            <a:srgbClr val="FFFFFF"/>
                          </a:solidFill>
                          <a:effectLst/>
                          <a:latin typeface="Tahoma" pitchFamily="34" charset="0"/>
                          <a:ea typeface="Times New Roman" pitchFamily="18" charset="0"/>
                          <a:cs typeface="Tajweed" pitchFamily="2" charset="-78"/>
                        </a:rPr>
                        <a:t> </a:t>
                      </a: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الْقُرْآنَ</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لِلذِّكْرِ</a:t>
                      </a: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900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indeed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have made the Qur'an easy</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to understand and remember</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6165" name="Text Box 25"/>
          <p:cNvSpPr txBox="1">
            <a:spLocks noChangeArrowheads="1"/>
          </p:cNvSpPr>
          <p:nvPr/>
        </p:nvSpPr>
        <p:spPr bwMode="auto">
          <a:xfrm rot="-2249391">
            <a:off x="-30163" y="615950"/>
            <a:ext cx="2116138" cy="396875"/>
          </a:xfrm>
          <a:prstGeom prst="rect">
            <a:avLst/>
          </a:prstGeom>
          <a:solidFill>
            <a:srgbClr val="CC0099"/>
          </a:solidFill>
          <a:ln w="9525" algn="ctr">
            <a:noFill/>
            <a:miter lim="800000"/>
            <a:headEnd/>
            <a:tailEnd/>
          </a:ln>
        </p:spPr>
        <p:txBody>
          <a:bodyPr>
            <a:spAutoFit/>
          </a:bodyPr>
          <a:lstStyle/>
          <a:p>
            <a:pPr algn="ctr" rtl="1"/>
            <a:r>
              <a:rPr lang="en-US" sz="2000"/>
              <a:t>In last lesson</a:t>
            </a:r>
            <a:endParaRPr lang="ar-SA"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smtClean="0"/>
              <a:t>Not Only Easy </a:t>
            </a:r>
            <a:br>
              <a:rPr lang="en-US" smtClean="0"/>
            </a:br>
            <a:r>
              <a:rPr lang="en-US" smtClean="0"/>
              <a:t>but Excellent Work</a:t>
            </a:r>
          </a:p>
        </p:txBody>
      </p:sp>
      <p:sp>
        <p:nvSpPr>
          <p:cNvPr id="7171" name="Rectangle 3"/>
          <p:cNvSpPr>
            <a:spLocks noChangeArrowheads="1"/>
          </p:cNvSpPr>
          <p:nvPr/>
        </p:nvSpPr>
        <p:spPr bwMode="auto">
          <a:xfrm>
            <a:off x="8366125" y="1524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a:r>
              <a:rPr lang="en-US" sz="4400">
                <a:cs typeface="Arial" charset="0"/>
              </a:rPr>
              <a:t>2</a:t>
            </a:r>
          </a:p>
        </p:txBody>
      </p:sp>
      <p:sp>
        <p:nvSpPr>
          <p:cNvPr id="7172" name="Line 24"/>
          <p:cNvSpPr>
            <a:spLocks noChangeShapeType="1"/>
          </p:cNvSpPr>
          <p:nvPr/>
        </p:nvSpPr>
        <p:spPr bwMode="auto">
          <a:xfrm>
            <a:off x="76200" y="1676400"/>
            <a:ext cx="8991600" cy="0"/>
          </a:xfrm>
          <a:prstGeom prst="line">
            <a:avLst/>
          </a:prstGeom>
          <a:noFill/>
          <a:ln w="9525">
            <a:solidFill>
              <a:schemeClr val="folHlink"/>
            </a:solidFill>
            <a:round/>
            <a:headEnd/>
            <a:tailEnd/>
          </a:ln>
        </p:spPr>
        <p:txBody>
          <a:bodyPr>
            <a:spAutoFit/>
          </a:bodyPr>
          <a:lstStyle/>
          <a:p>
            <a:endParaRPr lang="en-US"/>
          </a:p>
        </p:txBody>
      </p:sp>
      <p:graphicFrame>
        <p:nvGraphicFramePr>
          <p:cNvPr id="702489" name="Group 25"/>
          <p:cNvGraphicFramePr>
            <a:graphicFrameLocks noGrp="1"/>
          </p:cNvGraphicFramePr>
          <p:nvPr>
            <p:ph idx="4294967295"/>
          </p:nvPr>
        </p:nvGraphicFramePr>
        <p:xfrm>
          <a:off x="228600" y="2057400"/>
          <a:ext cx="8686800" cy="2042160"/>
        </p:xfrm>
        <a:graphic>
          <a:graphicData uri="http://schemas.openxmlformats.org/drawingml/2006/table">
            <a:tbl>
              <a:tblPr rtl="1"/>
              <a:tblGrid>
                <a:gridCol w="1930400"/>
                <a:gridCol w="1727200"/>
                <a:gridCol w="3124200"/>
                <a:gridCol w="1905000"/>
              </a:tblGrid>
              <a:tr h="89852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خَيْرُكُمْ</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مَّنْ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تَعَلَّمَ الْقُرْآنَ   </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وَعَلَّمَه</a:t>
                      </a:r>
                      <a:r>
                        <a:rPr kumimoji="0" lang="ar-SA" sz="6600" b="1" i="0" u="none" strike="noStrike" cap="none" normalizeH="0" baseline="30000" dirty="0" smtClean="0">
                          <a:ln>
                            <a:noFill/>
                          </a:ln>
                          <a:solidFill>
                            <a:srgbClr val="FFFF00"/>
                          </a:solidFill>
                          <a:effectLst/>
                          <a:latin typeface="Tahoma" pitchFamily="34" charset="0"/>
                          <a:ea typeface="Times New Roman" pitchFamily="18" charset="0"/>
                          <a:cs typeface="Tajweed" pitchFamily="2" charset="-78"/>
                        </a:rPr>
                        <a:t>،</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625475">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The best of you</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(is the one) who</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learns the Qur'an</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teaches it.</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7190" name="Text Box 25"/>
          <p:cNvSpPr txBox="1">
            <a:spLocks noChangeArrowheads="1"/>
          </p:cNvSpPr>
          <p:nvPr/>
        </p:nvSpPr>
        <p:spPr bwMode="auto">
          <a:xfrm rot="-2249391">
            <a:off x="-30163" y="615950"/>
            <a:ext cx="2116138" cy="396875"/>
          </a:xfrm>
          <a:prstGeom prst="rect">
            <a:avLst/>
          </a:prstGeom>
          <a:solidFill>
            <a:srgbClr val="CC0099"/>
          </a:solidFill>
          <a:ln w="9525" algn="ctr">
            <a:noFill/>
            <a:miter lim="800000"/>
            <a:headEnd/>
            <a:tailEnd/>
          </a:ln>
        </p:spPr>
        <p:txBody>
          <a:bodyPr>
            <a:spAutoFit/>
          </a:bodyPr>
          <a:lstStyle/>
          <a:p>
            <a:pPr algn="ctr" rtl="1"/>
            <a:r>
              <a:rPr lang="en-US" sz="2000"/>
              <a:t>In last lesson</a:t>
            </a:r>
            <a:endParaRPr lang="ar-SA"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838200" y="277813"/>
            <a:ext cx="8229600" cy="1143000"/>
          </a:xfrm>
        </p:spPr>
        <p:txBody>
          <a:bodyPr/>
          <a:lstStyle/>
          <a:p>
            <a:r>
              <a:rPr lang="en-US" sz="3600" b="1" smtClean="0"/>
              <a:t>Most Important: Intention</a:t>
            </a:r>
          </a:p>
        </p:txBody>
      </p:sp>
      <p:sp>
        <p:nvSpPr>
          <p:cNvPr id="8195" name="Rectangle 3"/>
          <p:cNvSpPr>
            <a:spLocks noChangeArrowheads="1"/>
          </p:cNvSpPr>
          <p:nvPr/>
        </p:nvSpPr>
        <p:spPr bwMode="auto">
          <a:xfrm>
            <a:off x="8458200" y="152400"/>
            <a:ext cx="549275" cy="771525"/>
          </a:xfrm>
          <a:prstGeom prst="rect">
            <a:avLst/>
          </a:prstGeom>
          <a:solidFill>
            <a:schemeClr val="accent1"/>
          </a:solidFill>
          <a:ln w="9525" algn="ctr">
            <a:solidFill>
              <a:schemeClr val="tx1"/>
            </a:solidFill>
            <a:miter lim="800000"/>
            <a:headEnd/>
            <a:tailEnd/>
          </a:ln>
        </p:spPr>
        <p:txBody>
          <a:bodyPr wrap="none" anchor="ctr">
            <a:spAutoFit/>
          </a:bodyPr>
          <a:lstStyle/>
          <a:p>
            <a:pPr algn="ctr" rtl="1"/>
            <a:r>
              <a:rPr lang="en-US" sz="4400">
                <a:cs typeface="Arial" charset="0"/>
              </a:rPr>
              <a:t>3</a:t>
            </a:r>
          </a:p>
        </p:txBody>
      </p:sp>
      <p:sp>
        <p:nvSpPr>
          <p:cNvPr id="8196" name="Line 24"/>
          <p:cNvSpPr>
            <a:spLocks noChangeShapeType="1"/>
          </p:cNvSpPr>
          <p:nvPr/>
        </p:nvSpPr>
        <p:spPr bwMode="auto">
          <a:xfrm>
            <a:off x="76200" y="1295400"/>
            <a:ext cx="8991600" cy="0"/>
          </a:xfrm>
          <a:prstGeom prst="line">
            <a:avLst/>
          </a:prstGeom>
          <a:noFill/>
          <a:ln w="9525">
            <a:solidFill>
              <a:schemeClr val="folHlink"/>
            </a:solidFill>
            <a:round/>
            <a:headEnd/>
            <a:tailEnd/>
          </a:ln>
        </p:spPr>
        <p:txBody>
          <a:bodyPr>
            <a:spAutoFit/>
          </a:bodyPr>
          <a:lstStyle/>
          <a:p>
            <a:endParaRPr lang="en-US"/>
          </a:p>
        </p:txBody>
      </p:sp>
      <p:graphicFrame>
        <p:nvGraphicFramePr>
          <p:cNvPr id="704537" name="Group 25"/>
          <p:cNvGraphicFramePr>
            <a:graphicFrameLocks noGrp="1"/>
          </p:cNvGraphicFramePr>
          <p:nvPr>
            <p:ph idx="4294967295"/>
          </p:nvPr>
        </p:nvGraphicFramePr>
        <p:xfrm>
          <a:off x="457200" y="1600200"/>
          <a:ext cx="8229600" cy="2255520"/>
        </p:xfrm>
        <a:graphic>
          <a:graphicData uri="http://schemas.openxmlformats.org/drawingml/2006/table">
            <a:tbl>
              <a:tblPr rtl="1"/>
              <a:tblGrid>
                <a:gridCol w="4437062"/>
                <a:gridCol w="3792538"/>
              </a:tblGrid>
              <a:tr h="64611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إِنَّمَا الْأَعْمَالُ</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بِالنِّيَّاتِ</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3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(بخارى)</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968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Actions (are based) only</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on intentions.</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8208" name="Text Box 25"/>
          <p:cNvSpPr txBox="1">
            <a:spLocks noChangeArrowheads="1"/>
          </p:cNvSpPr>
          <p:nvPr/>
        </p:nvSpPr>
        <p:spPr bwMode="auto">
          <a:xfrm rot="-2249391">
            <a:off x="-30163" y="615950"/>
            <a:ext cx="2116138" cy="396875"/>
          </a:xfrm>
          <a:prstGeom prst="rect">
            <a:avLst/>
          </a:prstGeom>
          <a:solidFill>
            <a:srgbClr val="CC0099"/>
          </a:solidFill>
          <a:ln w="9525" algn="ctr">
            <a:noFill/>
            <a:miter lim="800000"/>
            <a:headEnd/>
            <a:tailEnd/>
          </a:ln>
        </p:spPr>
        <p:txBody>
          <a:bodyPr>
            <a:spAutoFit/>
          </a:bodyPr>
          <a:lstStyle/>
          <a:p>
            <a:pPr algn="ctr" rtl="1"/>
            <a:r>
              <a:rPr lang="en-US" sz="2000"/>
              <a:t>In last lesson</a:t>
            </a:r>
            <a:endParaRPr lang="ar-SA"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06563" name="Group 3"/>
          <p:cNvGraphicFramePr>
            <a:graphicFrameLocks noGrp="1"/>
          </p:cNvGraphicFramePr>
          <p:nvPr/>
        </p:nvGraphicFramePr>
        <p:xfrm>
          <a:off x="152400" y="685800"/>
          <a:ext cx="8763000" cy="2082483"/>
        </p:xfrm>
        <a:graphic>
          <a:graphicData uri="http://schemas.openxmlformats.org/drawingml/2006/table">
            <a:tbl>
              <a:tblPr rtl="1"/>
              <a:tblGrid>
                <a:gridCol w="2667000"/>
                <a:gridCol w="3352800"/>
                <a:gridCol w="2743200"/>
              </a:tblGrid>
              <a:tr h="11636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my Lord!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increase me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in knowledge.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9233" name="Rectangle 17"/>
          <p:cNvSpPr>
            <a:spLocks noChangeArrowheads="1"/>
          </p:cNvSpPr>
          <p:nvPr/>
        </p:nvSpPr>
        <p:spPr bwMode="auto">
          <a:xfrm>
            <a:off x="457200" y="76200"/>
            <a:ext cx="8229600" cy="533400"/>
          </a:xfrm>
          <a:prstGeom prst="rect">
            <a:avLst/>
          </a:prstGeom>
          <a:noFill/>
          <a:ln w="9525">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طه، آية 114</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08611" name="Group 3"/>
          <p:cNvGraphicFramePr>
            <a:graphicFrameLocks noGrp="1"/>
          </p:cNvGraphicFramePr>
          <p:nvPr/>
        </p:nvGraphicFramePr>
        <p:xfrm>
          <a:off x="152400" y="152400"/>
          <a:ext cx="8763000" cy="2082483"/>
        </p:xfrm>
        <a:graphic>
          <a:graphicData uri="http://schemas.openxmlformats.org/drawingml/2006/table">
            <a:tbl>
              <a:tblPr rtl="1"/>
              <a:tblGrid>
                <a:gridCol w="2667000"/>
                <a:gridCol w="3352800"/>
                <a:gridCol w="2743200"/>
              </a:tblGrid>
              <a:tr h="11636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زِدْنِي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my Lord!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increase me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knowledge.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0257" name="Text Box 17"/>
          <p:cNvSpPr txBox="1">
            <a:spLocks noChangeArrowheads="1"/>
          </p:cNvSpPr>
          <p:nvPr/>
        </p:nvSpPr>
        <p:spPr bwMode="auto">
          <a:xfrm>
            <a:off x="6934200" y="21336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ر ب ب </a:t>
            </a:r>
            <a:endParaRPr lang="en-US" sz="2400" b="0" dirty="0">
              <a:cs typeface="Tajweed" pitchFamily="2" charset="-78"/>
            </a:endParaRPr>
          </a:p>
        </p:txBody>
      </p:sp>
      <p:sp>
        <p:nvSpPr>
          <p:cNvPr id="10258" name="Text Box 18"/>
          <p:cNvSpPr txBox="1">
            <a:spLocks noChangeArrowheads="1"/>
          </p:cNvSpPr>
          <p:nvPr/>
        </p:nvSpPr>
        <p:spPr bwMode="auto">
          <a:xfrm>
            <a:off x="685800" y="3200400"/>
            <a:ext cx="7772400" cy="3017838"/>
          </a:xfrm>
          <a:prstGeom prst="rect">
            <a:avLst/>
          </a:prstGeom>
          <a:noFill/>
          <a:ln w="9525" algn="ctr">
            <a:noFill/>
            <a:miter lim="800000"/>
            <a:headEnd/>
            <a:tailEnd/>
          </a:ln>
        </p:spPr>
        <p:txBody>
          <a:bodyPr>
            <a:spAutoFit/>
          </a:bodyPr>
          <a:lstStyle/>
          <a:p>
            <a:pPr algn="ctr"/>
            <a:r>
              <a:rPr lang="en-US" sz="7200" dirty="0">
                <a:solidFill>
                  <a:srgbClr val="FFFF00"/>
                </a:solidFill>
                <a:cs typeface="Arial" charset="0"/>
              </a:rPr>
              <a:t>Takes care of us &amp; helps us grow</a:t>
            </a:r>
          </a:p>
          <a:p>
            <a:pPr algn="ctr"/>
            <a:r>
              <a:rPr lang="en-US" sz="3200" dirty="0">
                <a:solidFill>
                  <a:srgbClr val="FFFF00"/>
                </a:solidFill>
                <a:cs typeface="Arial" charset="0"/>
              </a:rPr>
              <a:t>… Every cell of </a:t>
            </a:r>
            <a:r>
              <a:rPr lang="en-US" sz="3200" dirty="0" smtClean="0">
                <a:solidFill>
                  <a:srgbClr val="FFFF00"/>
                </a:solidFill>
                <a:cs typeface="Arial" charset="0"/>
              </a:rPr>
              <a:t>the billions </a:t>
            </a:r>
            <a:r>
              <a:rPr lang="en-US" sz="3200" dirty="0">
                <a:solidFill>
                  <a:srgbClr val="FFFF00"/>
                </a:solidFill>
                <a:cs typeface="Arial" charset="0"/>
              </a:rPr>
              <a:t>of cells…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710659" name="Group 3"/>
          <p:cNvGraphicFramePr>
            <a:graphicFrameLocks noGrp="1"/>
          </p:cNvGraphicFramePr>
          <p:nvPr/>
        </p:nvGraphicFramePr>
        <p:xfrm>
          <a:off x="152400" y="152400"/>
          <a:ext cx="8763000" cy="2082483"/>
        </p:xfrm>
        <a:graphic>
          <a:graphicData uri="http://schemas.openxmlformats.org/drawingml/2006/table">
            <a:tbl>
              <a:tblPr rtl="1"/>
              <a:tblGrid>
                <a:gridCol w="2667000"/>
                <a:gridCol w="3352800"/>
                <a:gridCol w="2743200"/>
              </a:tblGrid>
              <a:tr h="11636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رَبِّ</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زِدْنِي</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عِلْمًا</a:t>
                      </a:r>
                      <a:r>
                        <a:rPr kumimoji="0" lang="ar-SA" sz="30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(طه </a:t>
                      </a:r>
                      <a:r>
                        <a:rPr kumimoji="0" lang="ar-SA" sz="22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r>
                        <a:rPr kumimoji="0" lang="ar-SA" sz="2100" b="0"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 114</a:t>
                      </a:r>
                      <a:r>
                        <a:rPr kumimoji="0" lang="ar-SA" sz="1800" b="1" i="0" u="none" strike="noStrike" cap="none" normalizeH="0" baseline="0" dirty="0" smtClean="0">
                          <a:ln>
                            <a:noFill/>
                          </a:ln>
                          <a:solidFill>
                            <a:srgbClr val="FFFFFF"/>
                          </a:solidFill>
                          <a:effectLst/>
                          <a:latin typeface="Tahoma" pitchFamily="34" charset="0"/>
                          <a:ea typeface="Times New Roman" pitchFamily="18" charset="0"/>
                          <a:cs typeface="Tajweed" pitchFamily="2" charset="-78"/>
                        </a:rPr>
                        <a:t>)</a:t>
                      </a:r>
                      <a:endParaRPr kumimoji="0" lang="ar-SA" sz="1800" b="0" i="0" u="none" strike="noStrike" cap="none" normalizeH="0" baseline="0" dirty="0" smtClean="0">
                        <a:ln>
                          <a:noFill/>
                        </a:ln>
                        <a:solidFill>
                          <a:schemeClr val="tx1"/>
                        </a:solidFill>
                        <a:effectLst/>
                        <a:latin typeface="Arial" pitchFamily="34" charset="0"/>
                        <a:ea typeface="Times New Roman" pitchFamily="18" charset="0"/>
                        <a:cs typeface="Tajweed"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8937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 my Lord!</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increase me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in knowledge.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1281" name="Text Box 17"/>
          <p:cNvSpPr txBox="1">
            <a:spLocks noChangeArrowheads="1"/>
          </p:cNvSpPr>
          <p:nvPr/>
        </p:nvSpPr>
        <p:spPr bwMode="auto">
          <a:xfrm>
            <a:off x="3810000" y="2133600"/>
            <a:ext cx="1447800" cy="461665"/>
          </a:xfrm>
          <a:prstGeom prst="rect">
            <a:avLst/>
          </a:prstGeom>
          <a:noFill/>
          <a:ln w="9525">
            <a:noFill/>
            <a:miter lim="800000"/>
            <a:headEnd/>
            <a:tailEnd/>
          </a:ln>
        </p:spPr>
        <p:txBody>
          <a:bodyPr>
            <a:spAutoFit/>
          </a:bodyPr>
          <a:lstStyle/>
          <a:p>
            <a:pPr algn="ctr" rtl="1"/>
            <a:r>
              <a:rPr lang="ar-SA" sz="2400" b="0" dirty="0">
                <a:cs typeface="Tajweed" pitchFamily="2" charset="-78"/>
              </a:rPr>
              <a:t>ز ي د</a:t>
            </a:r>
            <a:endParaRPr lang="en-US" sz="2400" b="0" dirty="0">
              <a:cs typeface="Tajweed" pitchFamily="2" charset="-78"/>
            </a:endParaRPr>
          </a:p>
        </p:txBody>
      </p:sp>
      <p:sp>
        <p:nvSpPr>
          <p:cNvPr id="11282" name="Rectangle 18"/>
          <p:cNvSpPr>
            <a:spLocks noGrp="1" noChangeArrowheads="1"/>
          </p:cNvSpPr>
          <p:nvPr>
            <p:ph type="body" idx="4294967295"/>
          </p:nvPr>
        </p:nvSpPr>
        <p:spPr>
          <a:xfrm>
            <a:off x="-1295400" y="4953000"/>
            <a:ext cx="9296400" cy="2971800"/>
          </a:xfrm>
          <a:noFill/>
        </p:spPr>
        <p:txBody>
          <a:bodyPr/>
          <a:lstStyle/>
          <a:p>
            <a:pPr algn="ctr">
              <a:lnSpc>
                <a:spcPct val="90000"/>
              </a:lnSpc>
              <a:spcBef>
                <a:spcPct val="0"/>
              </a:spcBef>
              <a:buClrTx/>
              <a:buSzTx/>
              <a:buFontTx/>
              <a:buNone/>
            </a:pPr>
            <a:r>
              <a:rPr lang="ar-SA" sz="29400" b="1" baseline="-25000" smtClean="0">
                <a:cs typeface="Tajweed" pitchFamily="2" charset="-78"/>
              </a:rPr>
              <a:t>	</a:t>
            </a:r>
          </a:p>
        </p:txBody>
      </p:sp>
      <p:graphicFrame>
        <p:nvGraphicFramePr>
          <p:cNvPr id="9" name="Table 8"/>
          <p:cNvGraphicFramePr>
            <a:graphicFrameLocks noGrp="1"/>
          </p:cNvGraphicFramePr>
          <p:nvPr/>
        </p:nvGraphicFramePr>
        <p:xfrm>
          <a:off x="304800" y="2636838"/>
          <a:ext cx="8610600" cy="3535680"/>
        </p:xfrm>
        <a:graphic>
          <a:graphicData uri="http://schemas.openxmlformats.org/drawingml/2006/table">
            <a:tbl>
              <a:tblPr firstRow="1" bandRow="1">
                <a:tableStyleId>{5C22544A-7EE6-4342-B048-85BDC9FD1C3A}</a:tableStyleId>
              </a:tblPr>
              <a:tblGrid>
                <a:gridCol w="4305300"/>
                <a:gridCol w="4305300"/>
              </a:tblGrid>
              <a:tr h="370840">
                <a:tc>
                  <a:txBody>
                    <a:bodyPr/>
                    <a:lstStyle/>
                    <a:p>
                      <a:pPr algn="ctr" rtl="1"/>
                      <a:r>
                        <a:rPr kumimoji="0" lang="ur-PK" sz="16600" b="1" i="0" u="none" strike="noStrike" kern="1200" cap="none" normalizeH="0" baseline="0" dirty="0" smtClean="0">
                          <a:ln>
                            <a:noFill/>
                          </a:ln>
                          <a:solidFill>
                            <a:srgbClr val="FFFF00"/>
                          </a:solidFill>
                          <a:effectLst/>
                          <a:latin typeface="Tahoma" pitchFamily="34" charset="0"/>
                          <a:ea typeface="Times New Roman" pitchFamily="18" charset="0"/>
                          <a:cs typeface="Tajweed" pitchFamily="2" charset="-78"/>
                        </a:rPr>
                        <a:t>نِي</a:t>
                      </a:r>
                      <a:endParaRPr kumimoji="0" lang="en-US" sz="16600" b="1" i="0" u="none" strike="noStrike" kern="1200"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oFill/>
                  </a:tcPr>
                </a:tc>
                <a:tc>
                  <a:txBody>
                    <a:bodyPr/>
                    <a:lstStyle/>
                    <a:p>
                      <a:pPr algn="ctr" rtl="1"/>
                      <a:r>
                        <a:rPr kumimoji="0" lang="ur-PK" sz="16600" b="1" i="0" u="none" strike="noStrike" kern="1200" cap="none" normalizeH="0" baseline="0" dirty="0" smtClean="0">
                          <a:ln>
                            <a:noFill/>
                          </a:ln>
                          <a:solidFill>
                            <a:srgbClr val="FFFF00"/>
                          </a:solidFill>
                          <a:effectLst/>
                          <a:latin typeface="Tahoma" pitchFamily="34" charset="0"/>
                          <a:ea typeface="Times New Roman" pitchFamily="18" charset="0"/>
                          <a:cs typeface="Tajweed" pitchFamily="2" charset="-78"/>
                        </a:rPr>
                        <a:t>زِدْ</a:t>
                      </a:r>
                      <a:endParaRPr kumimoji="0" lang="en-US" sz="16600" b="1" i="0" u="none" strike="noStrike" kern="1200" cap="none" normalizeH="0" baseline="0" dirty="0" smtClean="0">
                        <a:ln>
                          <a:noFill/>
                        </a:ln>
                        <a:solidFill>
                          <a:srgbClr val="FFFF00"/>
                        </a:solidFill>
                        <a:effectLst/>
                        <a:latin typeface="Tahoma" pitchFamily="34" charset="0"/>
                        <a:ea typeface="Times New Roman" pitchFamily="18" charset="0"/>
                        <a:cs typeface="Tajweed" pitchFamily="2" charset="-78"/>
                      </a:endParaRPr>
                    </a:p>
                  </a:txBody>
                  <a:tcPr>
                    <a:noFill/>
                  </a:tcPr>
                </a:tc>
              </a:tr>
              <a:tr h="370840">
                <a:tc>
                  <a:txBody>
                    <a:bodyPr/>
                    <a:lstStyle/>
                    <a:p>
                      <a:pPr algn="ctr"/>
                      <a:r>
                        <a:rPr lang="en-US" sz="5400" dirty="0" smtClean="0">
                          <a:solidFill>
                            <a:schemeClr val="tx1"/>
                          </a:solidFill>
                        </a:rPr>
                        <a:t>me</a:t>
                      </a:r>
                      <a:endParaRPr lang="en-US" sz="5400" dirty="0">
                        <a:solidFill>
                          <a:schemeClr val="tx1"/>
                        </a:solidFill>
                      </a:endParaRPr>
                    </a:p>
                  </a:txBody>
                  <a:tcPr>
                    <a:noFill/>
                  </a:tcPr>
                </a:tc>
                <a:tc>
                  <a:txBody>
                    <a:bodyPr/>
                    <a:lstStyle/>
                    <a:p>
                      <a:pPr algn="ctr"/>
                      <a:r>
                        <a:rPr lang="en-US" sz="5400" dirty="0" smtClean="0">
                          <a:solidFill>
                            <a:schemeClr val="tx1"/>
                          </a:solidFill>
                        </a:rPr>
                        <a:t>increase</a:t>
                      </a:r>
                      <a:endParaRPr lang="en-US" sz="5400" dirty="0">
                        <a:solidFill>
                          <a:schemeClr val="tx1"/>
                        </a:solidFill>
                      </a:endParaRPr>
                    </a:p>
                  </a:txBody>
                  <a:tcPr>
                    <a:no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20236</TotalTime>
  <Words>1374</Words>
  <Application>Microsoft Office PowerPoint</Application>
  <PresentationFormat>On-screen Show (4:3)</PresentationFormat>
  <Paragraphs>349</Paragraphs>
  <Slides>36</Slides>
  <Notes>28</Notes>
  <HiddenSlides>2</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6_Beam</vt:lpstr>
      <vt:lpstr>Understand Qur’an &amp; Salah The Easy Way</vt:lpstr>
      <vt:lpstr>Slide 2</vt:lpstr>
      <vt:lpstr>Slide 3</vt:lpstr>
      <vt:lpstr>Easy understanding</vt:lpstr>
      <vt:lpstr>Not Only Easy  but Excellent Work</vt:lpstr>
      <vt:lpstr>Most Important: Intention</vt:lpstr>
      <vt:lpstr> </vt:lpstr>
      <vt:lpstr> </vt:lpstr>
      <vt:lpstr> </vt:lpstr>
      <vt:lpstr> </vt:lpstr>
      <vt:lpstr> </vt:lpstr>
      <vt:lpstr> </vt:lpstr>
      <vt:lpstr> </vt:lpstr>
      <vt:lpstr>Practice</vt:lpstr>
      <vt:lpstr> </vt:lpstr>
      <vt:lpstr> </vt:lpstr>
      <vt:lpstr> </vt:lpstr>
      <vt:lpstr> </vt:lpstr>
      <vt:lpstr> </vt:lpstr>
      <vt:lpstr> </vt:lpstr>
      <vt:lpstr> </vt:lpstr>
      <vt:lpstr>Practice</vt:lpstr>
      <vt:lpstr> </vt:lpstr>
      <vt:lpstr> </vt:lpstr>
      <vt:lpstr> </vt:lpstr>
      <vt:lpstr> </vt:lpstr>
      <vt:lpstr> </vt:lpstr>
      <vt:lpstr> </vt:lpstr>
      <vt:lpstr>Practice</vt:lpstr>
      <vt:lpstr>Compete … for Allah</vt:lpstr>
      <vt:lpstr>Slide 31</vt:lpstr>
      <vt:lpstr>Supplicate repeatedly</vt:lpstr>
      <vt:lpstr> </vt:lpstr>
      <vt:lpstr>Compete for Allah</vt:lpstr>
      <vt:lpstr>TPS-W</vt:lpstr>
      <vt:lpstr>Break!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RD380</cp:lastModifiedBy>
  <cp:revision>2457</cp:revision>
  <dcterms:created xsi:type="dcterms:W3CDTF">2005-07-29T08:30:06Z</dcterms:created>
  <dcterms:modified xsi:type="dcterms:W3CDTF">2011-07-23T00:52:27Z</dcterms:modified>
</cp:coreProperties>
</file>