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9" r:id="rId1"/>
  </p:sldMasterIdLst>
  <p:notesMasterIdLst>
    <p:notesMasterId r:id="rId28"/>
  </p:notesMasterIdLst>
  <p:handoutMasterIdLst>
    <p:handoutMasterId r:id="rId29"/>
  </p:handoutMasterIdLst>
  <p:sldIdLst>
    <p:sldId id="1117" r:id="rId2"/>
    <p:sldId id="1082" r:id="rId3"/>
    <p:sldId id="1380" r:id="rId4"/>
    <p:sldId id="1084" r:id="rId5"/>
    <p:sldId id="1085" r:id="rId6"/>
    <p:sldId id="1148" r:id="rId7"/>
    <p:sldId id="1180" r:id="rId8"/>
    <p:sldId id="1181" r:id="rId9"/>
    <p:sldId id="1282" r:id="rId10"/>
    <p:sldId id="1283" r:id="rId11"/>
    <p:sldId id="1284" r:id="rId12"/>
    <p:sldId id="1378" r:id="rId13"/>
    <p:sldId id="1294" r:id="rId14"/>
    <p:sldId id="1363" r:id="rId15"/>
    <p:sldId id="1364" r:id="rId16"/>
    <p:sldId id="1365" r:id="rId17"/>
    <p:sldId id="1366" r:id="rId18"/>
    <p:sldId id="1369" r:id="rId19"/>
    <p:sldId id="1377" r:id="rId20"/>
    <p:sldId id="1375" r:id="rId21"/>
    <p:sldId id="1379" r:id="rId22"/>
    <p:sldId id="1372" r:id="rId23"/>
    <p:sldId id="1373" r:id="rId24"/>
    <p:sldId id="1374" r:id="rId25"/>
    <p:sldId id="1376" r:id="rId26"/>
    <p:sldId id="1071" r:id="rId27"/>
  </p:sldIdLst>
  <p:sldSz cx="9144000" cy="6858000" type="screen4x3"/>
  <p:notesSz cx="7023100" cy="9309100"/>
  <p:defaultTextStyle>
    <a:defPPr>
      <a:defRPr lang="ar-SA"/>
    </a:defPPr>
    <a:lvl1pPr algn="l" rtl="0" fontAlgn="base">
      <a:spcBef>
        <a:spcPct val="50000"/>
      </a:spcBef>
      <a:spcAft>
        <a:spcPct val="0"/>
      </a:spcAft>
      <a:defRPr sz="4800" b="1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1pPr>
    <a:lvl2pPr marL="457200" algn="l" rtl="0" fontAlgn="base">
      <a:spcBef>
        <a:spcPct val="50000"/>
      </a:spcBef>
      <a:spcAft>
        <a:spcPct val="0"/>
      </a:spcAft>
      <a:defRPr sz="4800" b="1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2pPr>
    <a:lvl3pPr marL="914400" algn="l" rtl="0" fontAlgn="base">
      <a:spcBef>
        <a:spcPct val="50000"/>
      </a:spcBef>
      <a:spcAft>
        <a:spcPct val="0"/>
      </a:spcAft>
      <a:defRPr sz="4800" b="1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3pPr>
    <a:lvl4pPr marL="1371600" algn="l" rtl="0" fontAlgn="base">
      <a:spcBef>
        <a:spcPct val="50000"/>
      </a:spcBef>
      <a:spcAft>
        <a:spcPct val="0"/>
      </a:spcAft>
      <a:defRPr sz="4800" b="1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4pPr>
    <a:lvl5pPr marL="1828800" algn="l" rtl="0" fontAlgn="base">
      <a:spcBef>
        <a:spcPct val="50000"/>
      </a:spcBef>
      <a:spcAft>
        <a:spcPct val="0"/>
      </a:spcAft>
      <a:defRPr sz="4800" b="1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5pPr>
    <a:lvl6pPr marL="2286000" algn="l" defTabSz="914400" rtl="0" eaLnBrk="1" latinLnBrk="0" hangingPunct="1">
      <a:defRPr sz="4800" b="1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6pPr>
    <a:lvl7pPr marL="2743200" algn="l" defTabSz="914400" rtl="0" eaLnBrk="1" latinLnBrk="0" hangingPunct="1">
      <a:defRPr sz="4800" b="1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7pPr>
    <a:lvl8pPr marL="3200400" algn="l" defTabSz="914400" rtl="0" eaLnBrk="1" latinLnBrk="0" hangingPunct="1">
      <a:defRPr sz="4800" b="1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8pPr>
    <a:lvl9pPr marL="3657600" algn="l" defTabSz="914400" rtl="0" eaLnBrk="1" latinLnBrk="0" hangingPunct="1">
      <a:defRPr sz="4800" b="1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0079"/>
    <a:srgbClr val="33CC33"/>
    <a:srgbClr val="003300"/>
    <a:srgbClr val="FF9953"/>
    <a:srgbClr val="FF3300"/>
    <a:srgbClr val="000000"/>
    <a:srgbClr val="008000"/>
    <a:srgbClr val="80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1711" autoAdjust="0"/>
    <p:restoredTop sz="89440" autoAdjust="0"/>
  </p:normalViewPr>
  <p:slideViewPr>
    <p:cSldViewPr>
      <p:cViewPr>
        <p:scale>
          <a:sx n="50" d="100"/>
          <a:sy n="50" d="100"/>
        </p:scale>
        <p:origin x="-456" y="-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836" y="-90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9863" y="0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 defTabSz="933450" rtl="1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defTabSz="933450" rtl="1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79863" y="8842375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 defTabSz="933450" rtl="1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8842375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defTabSz="933450" rtl="1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1895CE6-A827-41BE-9ED5-F872B35A52B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774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9863" y="0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18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18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21188"/>
            <a:ext cx="5619750" cy="418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318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979863" y="8842375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18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842375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32620C7-E990-4445-88E8-82BB4D4B2D4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5879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b="1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b="1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400" b="1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400" b="1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400" b="1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6A4286-55F7-4771-A5C0-222ABC5B4E47}" type="slidenum">
              <a:rPr lang="ar-SA" smtClean="0">
                <a:latin typeface="Arial" pitchFamily="34" charset="0"/>
                <a:cs typeface="Arial" pitchFamily="34" charset="0"/>
              </a:rPr>
              <a:pPr/>
              <a:t>2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Show the rules first.  </a:t>
            </a:r>
          </a:p>
          <a:p>
            <a:pPr eaLnBrk="1" hangingPunct="1"/>
            <a:r>
              <a:rPr lang="en-US" smtClean="0"/>
              <a:t>We will use all our senses.  It is called TPI or TPR.  It really enhances the learning.  And note that this is not limited to these 6 pronouns.  It has much more to do with all the verb forms that we will learn.  </a:t>
            </a:r>
          </a:p>
          <a:p>
            <a:pPr eaLnBrk="1" hangingPunct="1"/>
            <a:r>
              <a:rPr lang="en-US" smtClean="0"/>
              <a:t>You have spared so much time and came all the way. Don’t listen to Shaitaan. Don’t be shy to use these directions. </a:t>
            </a:r>
          </a:p>
          <a:p>
            <a:pPr eaLnBrk="1" hangingPunct="1"/>
            <a:r>
              <a:rPr lang="en-US" smtClean="0"/>
              <a:t>We are learning the words of Qur’an here.  If you use them, your learning will be easier and quicker.  </a:t>
            </a:r>
          </a:p>
          <a:p>
            <a:pPr eaLnBrk="1" hangingPunct="1"/>
            <a:r>
              <a:rPr lang="en-US" smtClean="0"/>
              <a:t>The rule for repetition is: Teacher (Ar+Ur) – Student (Ar+ Ur) * 3 times</a:t>
            </a:r>
          </a:p>
          <a:p>
            <a:pPr eaLnBrk="1" hangingPunct="1"/>
            <a:r>
              <a:rPr lang="en-US" smtClean="0"/>
              <a:t>T(Ar) – St (Ur) * 3 times</a:t>
            </a:r>
          </a:p>
          <a:p>
            <a:pPr eaLnBrk="1" hangingPunct="1"/>
            <a:r>
              <a:rPr lang="en-US" smtClean="0"/>
              <a:t>T(AA) – St(AA) * 3 times (in pairs; ex: huwa, hum – huwa,hum, …)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 txBox="1">
            <a:spLocks noGrp="1" noChangeArrowheads="1"/>
          </p:cNvSpPr>
          <p:nvPr/>
        </p:nvSpPr>
        <p:spPr bwMode="auto">
          <a:xfrm>
            <a:off x="1588" y="8842375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4" rIns="91430" bIns="45714" anchor="b"/>
          <a:lstStyle/>
          <a:p>
            <a:pPr rtl="1">
              <a:spcBef>
                <a:spcPct val="0"/>
              </a:spcBef>
            </a:pPr>
            <a:fld id="{8E0CD90A-F25E-4F6C-85AB-04FE11BA2C93}" type="slidenum">
              <a:rPr lang="ar-SA" sz="1200" b="0">
                <a:latin typeface="Arial" pitchFamily="34" charset="0"/>
                <a:cs typeface="Arial" pitchFamily="34" charset="0"/>
              </a:rPr>
              <a:pPr rtl="1">
                <a:spcBef>
                  <a:spcPct val="0"/>
                </a:spcBef>
              </a:pPr>
              <a:t>11</a:t>
            </a:fld>
            <a:endParaRPr lang="en-US" sz="1200" b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30" tIns="45714" rIns="91430" bIns="45714"/>
          <a:lstStyle/>
          <a:p>
            <a:pPr eaLnBrk="1" hangingPunct="1"/>
            <a:r>
              <a:rPr lang="en-US" smtClean="0"/>
              <a:t>Repeat this list of words (harf) and examples 3 times for effective memorization!!! 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1588" y="8842375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4" rIns="91430" bIns="45714" anchor="b"/>
          <a:lstStyle/>
          <a:p>
            <a:pPr rtl="1">
              <a:spcBef>
                <a:spcPct val="0"/>
              </a:spcBef>
            </a:pPr>
            <a:fld id="{C7C4841C-7A2E-4ED1-9CF3-0591DA5202BC}" type="slidenum">
              <a:rPr lang="ar-SA" sz="1200" b="0">
                <a:latin typeface="Arial" charset="0"/>
                <a:cs typeface="Arial" charset="0"/>
              </a:rPr>
              <a:pPr rtl="1">
                <a:spcBef>
                  <a:spcPct val="0"/>
                </a:spcBef>
              </a:pPr>
              <a:t>12</a:t>
            </a:fld>
            <a:endParaRPr lang="en-US" sz="1200" b="0">
              <a:latin typeface="Arial" charset="0"/>
              <a:cs typeface="Arial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30" tIns="45714" rIns="91430" bIns="45714"/>
          <a:lstStyle/>
          <a:p>
            <a:pPr eaLnBrk="1" hangingPunct="1"/>
            <a:r>
              <a:rPr lang="en-US" smtClean="0"/>
              <a:t>Repeat the following sequence for each of the four prepositions. </a:t>
            </a:r>
          </a:p>
          <a:p>
            <a:pPr eaLnBrk="1" hangingPunct="1"/>
            <a:r>
              <a:rPr lang="en-US" smtClean="0"/>
              <a:t>T(A+U) – S(A+U): 2 time</a:t>
            </a:r>
          </a:p>
          <a:p>
            <a:pPr eaLnBrk="1" hangingPunct="1"/>
            <a:r>
              <a:rPr lang="en-US" smtClean="0"/>
              <a:t>T(A)-S(U): 2 time (once with low pitch and then with high pitch)</a:t>
            </a:r>
          </a:p>
          <a:p>
            <a:pPr eaLnBrk="1" hangingPunct="1"/>
            <a:r>
              <a:rPr lang="en-US" smtClean="0"/>
              <a:t>T(AA) – S(AA): 2 time (once with low pitch and then with high pitch)</a:t>
            </a:r>
          </a:p>
          <a:p>
            <a:pPr eaLnBrk="1" hangingPunct="1"/>
            <a:r>
              <a:rPr lang="en-US" smtClean="0"/>
              <a:t>___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For ‘la’ or ‘li’, we will use pen; </a:t>
            </a:r>
          </a:p>
          <a:p>
            <a:pPr>
              <a:lnSpc>
                <a:spcPct val="90000"/>
              </a:lnSpc>
            </a:pPr>
            <a:r>
              <a:rPr lang="en-US" smtClean="0"/>
              <a:t>For Min, we use envelope (letter)</a:t>
            </a:r>
          </a:p>
          <a:p>
            <a:pPr>
              <a:lnSpc>
                <a:spcPct val="90000"/>
              </a:lnSpc>
            </a:pPr>
            <a:r>
              <a:rPr lang="en-US" smtClean="0"/>
              <a:t>For ‘an, we use the same.  Abu Bakr; Sahaba; you (May Allah be pleased with you); you all, me, and us</a:t>
            </a:r>
          </a:p>
          <a:p>
            <a:pPr>
              <a:lnSpc>
                <a:spcPct val="90000"/>
              </a:lnSpc>
            </a:pPr>
            <a:r>
              <a:rPr lang="en-US" smtClean="0"/>
              <a:t>$$: It is used for Sahabah in general; But it is relevant to every Muslim; Evidence: Surah Al-Bayyinah – innaladdeena aamanu wa ‘amilus…. Radiallahu.. And these include Muslims of all times. </a:t>
            </a:r>
          </a:p>
          <a:p>
            <a:pPr>
              <a:lnSpc>
                <a:spcPct val="90000"/>
              </a:lnSpc>
            </a:pPr>
            <a:r>
              <a:rPr lang="en-US" smtClean="0"/>
              <a:t>$$: Radiallahu is in past tense.  Some du’aas for others are expressed in past tense like jazakallahu khairan; baraakallah; rahimahullah</a:t>
            </a:r>
          </a:p>
          <a:p>
            <a:pPr>
              <a:lnSpc>
                <a:spcPct val="90000"/>
              </a:lnSpc>
            </a:pPr>
            <a:r>
              <a:rPr lang="en-US" smtClean="0"/>
              <a:t>$$: Why is it in the past; one explanation is that it shows the firm faith in Allah that this du’aa will be accepted. Du’aas should always be asked with firm faith.</a:t>
            </a:r>
          </a:p>
          <a:p>
            <a:pPr>
              <a:lnSpc>
                <a:spcPct val="90000"/>
              </a:lnSpc>
            </a:pPr>
            <a:r>
              <a:rPr lang="en-US" smtClean="0"/>
              <a:t>For ma’hoo: With (Take the name of the organizer); with them (organizerS) because they were so patient in doing it.  With you (MashaAllah you are patient); with you all … MAY ALLAH THIS PATIENCE AND GIVE US TO MORE CONTINUE LEARNING AND TEACHING OTHERS.…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 txBox="1">
            <a:spLocks noGrp="1" noChangeArrowheads="1"/>
          </p:cNvSpPr>
          <p:nvPr/>
        </p:nvSpPr>
        <p:spPr bwMode="auto">
          <a:xfrm>
            <a:off x="1588" y="8842375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4" rIns="91430" bIns="45714" anchor="b"/>
          <a:lstStyle/>
          <a:p>
            <a:pPr rtl="1">
              <a:spcBef>
                <a:spcPct val="0"/>
              </a:spcBef>
            </a:pPr>
            <a:fld id="{45BCA80D-A988-4B2F-80D2-0FDE33415EF4}" type="slidenum">
              <a:rPr lang="ar-SA" sz="1200" b="0">
                <a:latin typeface="Arial" pitchFamily="34" charset="0"/>
                <a:cs typeface="Arial" pitchFamily="34" charset="0"/>
              </a:rPr>
              <a:pPr rtl="1">
                <a:spcBef>
                  <a:spcPct val="0"/>
                </a:spcBef>
              </a:pPr>
              <a:t>15</a:t>
            </a:fld>
            <a:endParaRPr lang="en-US" sz="1200" b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30" tIns="45714" rIns="91430" bIns="45714"/>
          <a:lstStyle/>
          <a:p>
            <a:pPr eaLnBrk="1" hangingPunct="1"/>
            <a:r>
              <a:rPr lang="en-US" smtClean="0"/>
              <a:t>Bihee: in him (or us se in Urdu); …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Repeat the following sequence for each of the four prepositions. </a:t>
            </a:r>
          </a:p>
          <a:p>
            <a:pPr eaLnBrk="1" hangingPunct="1"/>
            <a:r>
              <a:rPr lang="en-US" smtClean="0"/>
              <a:t>T(A+U) – S(A+U): 2 time</a:t>
            </a:r>
          </a:p>
          <a:p>
            <a:pPr eaLnBrk="1" hangingPunct="1"/>
            <a:r>
              <a:rPr lang="en-US" smtClean="0"/>
              <a:t>T(A)-S(U): 2 time (once with low pitch and then with high pitch)</a:t>
            </a:r>
          </a:p>
          <a:p>
            <a:pPr eaLnBrk="1" hangingPunct="1"/>
            <a:r>
              <a:rPr lang="en-US" smtClean="0"/>
              <a:t>T(AA) – S(AA): 2 time (once with low pitch and then with high pitch)</a:t>
            </a:r>
          </a:p>
          <a:p>
            <a:pPr eaLnBrk="1" hangingPunct="1"/>
            <a:r>
              <a:rPr lang="en-US" smtClean="0"/>
              <a:t>T(only signs) – S(A)  (teacher shows only signs and the students say it.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 txBox="1">
            <a:spLocks noGrp="1" noChangeArrowheads="1"/>
          </p:cNvSpPr>
          <p:nvPr/>
        </p:nvSpPr>
        <p:spPr bwMode="auto">
          <a:xfrm>
            <a:off x="1588" y="8842375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4" rIns="91430" bIns="45714" anchor="b"/>
          <a:lstStyle/>
          <a:p>
            <a:pPr rtl="1">
              <a:spcBef>
                <a:spcPct val="0"/>
              </a:spcBef>
            </a:pPr>
            <a:fld id="{68F6BD11-BB80-4151-AAF4-297B2D581669}" type="slidenum">
              <a:rPr lang="ar-SA" sz="1200" b="0">
                <a:latin typeface="Arial" pitchFamily="34" charset="0"/>
                <a:cs typeface="Arial" pitchFamily="34" charset="0"/>
              </a:rPr>
              <a:pPr rtl="1">
                <a:spcBef>
                  <a:spcPct val="0"/>
                </a:spcBef>
              </a:pPr>
              <a:t>16</a:t>
            </a:fld>
            <a:endParaRPr lang="en-US" sz="1200" b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30" tIns="45714" rIns="91430" bIns="45714"/>
          <a:lstStyle/>
          <a:p>
            <a:pPr eaLnBrk="1" hangingPunct="1"/>
            <a:r>
              <a:rPr lang="en-US" smtClean="0"/>
              <a:t>Feehi: (May Allah give barakah) in him; Feekum: (May Allah give barakah) in them; … Apply Barakallahu feekum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Repeat the following sequence for each of the four prepositions. </a:t>
            </a:r>
          </a:p>
          <a:p>
            <a:pPr eaLnBrk="1" hangingPunct="1"/>
            <a:r>
              <a:rPr lang="en-US" smtClean="0"/>
              <a:t>T(A+U) – S(A+U): 2 time</a:t>
            </a:r>
          </a:p>
          <a:p>
            <a:pPr eaLnBrk="1" hangingPunct="1"/>
            <a:r>
              <a:rPr lang="en-US" smtClean="0"/>
              <a:t>T(A)-S(U): 2 time (once with low pitch and then with high pitch)</a:t>
            </a:r>
          </a:p>
          <a:p>
            <a:pPr eaLnBrk="1" hangingPunct="1"/>
            <a:r>
              <a:rPr lang="en-US" smtClean="0"/>
              <a:t>T(AA) – S(AA): 2 time (once with low pitch and then with high pitch)</a:t>
            </a:r>
          </a:p>
          <a:p>
            <a:pPr eaLnBrk="1" hangingPunct="1"/>
            <a:r>
              <a:rPr lang="en-US" smtClean="0"/>
              <a:t>T(only signs) – S(A)  (teacher shows only signs and the students say it.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 txBox="1">
            <a:spLocks noGrp="1" noChangeArrowheads="1"/>
          </p:cNvSpPr>
          <p:nvPr/>
        </p:nvSpPr>
        <p:spPr bwMode="auto">
          <a:xfrm>
            <a:off x="1588" y="8842375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4" rIns="91430" bIns="45714" anchor="b"/>
          <a:lstStyle/>
          <a:p>
            <a:pPr rtl="1">
              <a:spcBef>
                <a:spcPct val="0"/>
              </a:spcBef>
            </a:pPr>
            <a:fld id="{B204446C-9C58-4C20-997E-5E2C13E55B05}" type="slidenum">
              <a:rPr lang="ar-SA" sz="1200" b="0">
                <a:latin typeface="Arial" pitchFamily="34" charset="0"/>
                <a:cs typeface="Arial" pitchFamily="34" charset="0"/>
              </a:rPr>
              <a:pPr rtl="1">
                <a:spcBef>
                  <a:spcPct val="0"/>
                </a:spcBef>
              </a:pPr>
              <a:t>17</a:t>
            </a:fld>
            <a:endParaRPr lang="en-US" sz="1200" b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30" tIns="45714" rIns="91430" bIns="45714"/>
          <a:lstStyle/>
          <a:p>
            <a:pPr eaLnBrk="1" hangingPunct="1"/>
            <a:r>
              <a:rPr lang="en-US" smtClean="0"/>
              <a:t>Alaihi: (peace of Allah be) on him; Ma-ahum: (peace of Allah be) on them; …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Repeat the following sequence for each of the four prepositions. </a:t>
            </a:r>
          </a:p>
          <a:p>
            <a:pPr eaLnBrk="1" hangingPunct="1"/>
            <a:r>
              <a:rPr lang="en-US" smtClean="0"/>
              <a:t>T(A+U) – S(A+U): 2 time</a:t>
            </a:r>
          </a:p>
          <a:p>
            <a:pPr eaLnBrk="1" hangingPunct="1"/>
            <a:r>
              <a:rPr lang="en-US" smtClean="0"/>
              <a:t>T(A)-S(U): 2 time (once with low pitch and then with high pitch)</a:t>
            </a:r>
          </a:p>
          <a:p>
            <a:pPr eaLnBrk="1" hangingPunct="1"/>
            <a:r>
              <a:rPr lang="en-US" smtClean="0"/>
              <a:t>T(AA) – S(AA): 2 time (once with low pitch and then with high pitch)</a:t>
            </a:r>
          </a:p>
          <a:p>
            <a:pPr eaLnBrk="1" hangingPunct="1"/>
            <a:r>
              <a:rPr lang="en-US" smtClean="0"/>
              <a:t>T(only signs) – S(A)  (teacher shows only signs and the students say it.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 txBox="1">
            <a:spLocks noGrp="1" noChangeArrowheads="1"/>
          </p:cNvSpPr>
          <p:nvPr/>
        </p:nvSpPr>
        <p:spPr bwMode="auto">
          <a:xfrm>
            <a:off x="1588" y="8842375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4" rIns="91430" bIns="45714" anchor="b"/>
          <a:lstStyle/>
          <a:p>
            <a:pPr rtl="1">
              <a:spcBef>
                <a:spcPct val="0"/>
              </a:spcBef>
            </a:pPr>
            <a:fld id="{ADA95FC3-3D7D-4DAE-ADAE-33BB5744E309}" type="slidenum">
              <a:rPr lang="ar-SA" sz="1200" b="0">
                <a:latin typeface="Arial" pitchFamily="34" charset="0"/>
                <a:cs typeface="Arial" pitchFamily="34" charset="0"/>
              </a:rPr>
              <a:pPr rtl="1">
                <a:spcBef>
                  <a:spcPct val="0"/>
                </a:spcBef>
              </a:pPr>
              <a:t>18</a:t>
            </a:fld>
            <a:endParaRPr lang="en-US" sz="1200" b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7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30" tIns="45714" rIns="91430" bIns="45714"/>
          <a:lstStyle/>
          <a:p>
            <a:pPr eaLnBrk="1" hangingPunct="1"/>
            <a:r>
              <a:rPr lang="en-US" smtClean="0"/>
              <a:t>Whatever good you do, it will come back to you.  So, he did good, it will come back to him; they did good, it will come back to them…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Repeat the following sequence for each of the four prepositions. </a:t>
            </a:r>
          </a:p>
          <a:p>
            <a:pPr eaLnBrk="1" hangingPunct="1"/>
            <a:r>
              <a:rPr lang="en-US" smtClean="0"/>
              <a:t>T(A+U) – S(A+U): 2 time</a:t>
            </a:r>
          </a:p>
          <a:p>
            <a:pPr eaLnBrk="1" hangingPunct="1"/>
            <a:r>
              <a:rPr lang="en-US" smtClean="0"/>
              <a:t>T(A)-S(U): 2 time (once with low pitch and then with high pitch)</a:t>
            </a:r>
          </a:p>
          <a:p>
            <a:pPr eaLnBrk="1" hangingPunct="1"/>
            <a:r>
              <a:rPr lang="en-US" smtClean="0"/>
              <a:t>T(AA) – S(AA): 2 time (once with low pitch and then with high pitch)</a:t>
            </a:r>
          </a:p>
          <a:p>
            <a:pPr eaLnBrk="1" hangingPunct="1"/>
            <a:r>
              <a:rPr lang="en-US" smtClean="0"/>
              <a:t>T(only signs) – S(A)  (teacher shows only signs and the students say it.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 txBox="1">
            <a:spLocks noGrp="1" noChangeArrowheads="1"/>
          </p:cNvSpPr>
          <p:nvPr/>
        </p:nvSpPr>
        <p:spPr bwMode="auto">
          <a:xfrm>
            <a:off x="1588" y="8842375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4" rIns="91430" bIns="45714" anchor="b"/>
          <a:lstStyle/>
          <a:p>
            <a:pPr rtl="1">
              <a:spcBef>
                <a:spcPct val="0"/>
              </a:spcBef>
            </a:pPr>
            <a:fld id="{342556C8-A2F6-4013-BC7E-90F37A35F09D}" type="slidenum">
              <a:rPr lang="ar-SA" sz="1200" b="0">
                <a:latin typeface="Arial" charset="0"/>
                <a:cs typeface="Arial" charset="0"/>
              </a:rPr>
              <a:pPr rtl="1">
                <a:spcBef>
                  <a:spcPct val="0"/>
                </a:spcBef>
              </a:pPr>
              <a:t>19</a:t>
            </a:fld>
            <a:endParaRPr lang="en-US" sz="1200" b="0">
              <a:latin typeface="Arial" charset="0"/>
              <a:cs typeface="Arial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30" tIns="45714" rIns="91430" bIns="45714"/>
          <a:lstStyle/>
          <a:p>
            <a:pPr eaLnBrk="1" hangingPunct="1"/>
            <a:r>
              <a:rPr lang="en-US" smtClean="0"/>
              <a:t>Repeat the following sequence for each of the four prepositions. </a:t>
            </a:r>
          </a:p>
          <a:p>
            <a:pPr eaLnBrk="1" hangingPunct="1"/>
            <a:r>
              <a:rPr lang="en-US" smtClean="0"/>
              <a:t>T(A+U) – S(A+U): 1 time</a:t>
            </a:r>
          </a:p>
          <a:p>
            <a:pPr eaLnBrk="1" hangingPunct="1"/>
            <a:r>
              <a:rPr lang="en-US" smtClean="0"/>
              <a:t>T(A)-S(U): 2 time (once with low pitch and then with high pitch)</a:t>
            </a:r>
          </a:p>
          <a:p>
            <a:pPr eaLnBrk="1" hangingPunct="1"/>
            <a:r>
              <a:rPr lang="en-US" smtClean="0"/>
              <a:t>T(AA) – S(UU): 2 time (once with low pitch and then with high pitch)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CC5146-7006-44C6-B1BA-E3D410A3120C}" type="slidenum">
              <a:rPr lang="ar-SY"/>
              <a:pPr/>
              <a:t>20</a:t>
            </a:fld>
            <a:endParaRPr lang="en-US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************bi: ********* (Wallahu ra’oofum bilibaad).  Ra’off bihee, bihim… and that is why He gave us Qur’an; gave us this opportunity to learn among the 1000s who are doing something.</a:t>
            </a:r>
          </a:p>
          <a:p>
            <a:pPr eaLnBrk="1" hangingPunct="1"/>
            <a:r>
              <a:rPr lang="en-US" smtClean="0"/>
              <a:t>****FEE**** Barakallahu feeka; in your life; rizq; salary; children; etc.  (Repeat THIS DU’AA FOR ALL THE 6).  </a:t>
            </a:r>
          </a:p>
          <a:p>
            <a:pPr eaLnBrk="1" hangingPunct="1"/>
            <a:r>
              <a:rPr lang="en-US" smtClean="0"/>
              <a:t>***’ALAA***  Repeat this du’aa for all.</a:t>
            </a:r>
          </a:p>
          <a:p>
            <a:pPr eaLnBrk="1" hangingPunct="1"/>
            <a:r>
              <a:rPr lang="en-US" smtClean="0"/>
              <a:t>*** ilaa**** Let us remember this and recite it whenever we face loss of any kind.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Get more images of right and left brain; and the quadrants; use them all. (color – highlighter, color pens).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shyness or ego… from Shaitaan. 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8946F-95CC-4EBD-9574-A822F077CEBF}" type="slidenum">
              <a:rPr lang="ar-SA" smtClean="0">
                <a:latin typeface="Arial" pitchFamily="34" charset="0"/>
                <a:cs typeface="Arial" pitchFamily="34" charset="0"/>
              </a:rPr>
              <a:pPr/>
              <a:t>26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49AEE1-6568-4A41-91A5-2427CCFCD37B}" type="slidenum">
              <a:rPr lang="ar-SA" smtClean="0">
                <a:latin typeface="Arial" pitchFamily="34" charset="0"/>
                <a:cs typeface="Arial" pitchFamily="34" charset="0"/>
              </a:rPr>
              <a:pPr/>
              <a:t>4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Show the rules first.  </a:t>
            </a:r>
          </a:p>
          <a:p>
            <a:pPr eaLnBrk="1" hangingPunct="1"/>
            <a:r>
              <a:rPr lang="en-US" smtClean="0"/>
              <a:t>We will use all our senses.  It is called TPI or TPR.  It really enhances the learning.  And note that this is not limited to these 6 pronouns.  It has much more to do with all the verb forms that we will learn.  </a:t>
            </a:r>
          </a:p>
          <a:p>
            <a:pPr eaLnBrk="1" hangingPunct="1"/>
            <a:r>
              <a:rPr lang="en-US" smtClean="0"/>
              <a:t>You have spared so much time and came all the way. Don’t listen to Shaitaan. Don’t be shy to use these directions. </a:t>
            </a:r>
          </a:p>
          <a:p>
            <a:pPr eaLnBrk="1" hangingPunct="1"/>
            <a:r>
              <a:rPr lang="en-US" smtClean="0"/>
              <a:t>We are learning the words of Qur’an here.  If you use them, your learning will be easier and quicker.  </a:t>
            </a:r>
          </a:p>
          <a:p>
            <a:pPr eaLnBrk="1" hangingPunct="1"/>
            <a:r>
              <a:rPr lang="en-US" smtClean="0"/>
              <a:t>The rule for repetition is: Teacher (Ar+Ur) – Student (Ar+ Ur) * 3 times</a:t>
            </a:r>
          </a:p>
          <a:p>
            <a:pPr eaLnBrk="1" hangingPunct="1"/>
            <a:r>
              <a:rPr lang="en-US" smtClean="0"/>
              <a:t>T(Ar) – St (Ur) * 3 times</a:t>
            </a:r>
          </a:p>
          <a:p>
            <a:pPr eaLnBrk="1" hangingPunct="1"/>
            <a:r>
              <a:rPr lang="en-US" smtClean="0"/>
              <a:t>T(AA) – St(AA) * 3 times (in pairs; ex: huwa, hum – huwa,hum, …)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EB69CC-537D-40C7-BA55-799695362A04}" type="slidenum">
              <a:rPr lang="ar-SA" smtClean="0">
                <a:latin typeface="Arial" pitchFamily="34" charset="0"/>
                <a:cs typeface="Arial" pitchFamily="34" charset="0"/>
              </a:rPr>
              <a:pPr/>
              <a:t>5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Show the rules first.  </a:t>
            </a:r>
          </a:p>
          <a:p>
            <a:pPr eaLnBrk="1" hangingPunct="1"/>
            <a:r>
              <a:rPr lang="en-US" smtClean="0"/>
              <a:t>We will use all our senses.  It is called TPI or TPR.  It really enhances the learning.  And note that this is not limited to these 6 pronouns.  It has much more to do with all the verb forms that we will learn.  </a:t>
            </a:r>
          </a:p>
          <a:p>
            <a:pPr eaLnBrk="1" hangingPunct="1"/>
            <a:r>
              <a:rPr lang="en-US" smtClean="0"/>
              <a:t>You have spared so much time and came all the way. Don’t listen to Shaitaan. Don’t be shy to use these directions. </a:t>
            </a:r>
          </a:p>
          <a:p>
            <a:pPr eaLnBrk="1" hangingPunct="1"/>
            <a:r>
              <a:rPr lang="en-US" smtClean="0"/>
              <a:t>We are learning the words of Qur’an here.  If you use them, your learning will be easier and quicker.  </a:t>
            </a:r>
          </a:p>
          <a:p>
            <a:pPr eaLnBrk="1" hangingPunct="1"/>
            <a:r>
              <a:rPr lang="en-US" smtClean="0"/>
              <a:t>The rule for repetition is: Teacher (Ar+Ur) – Student (Ar+ Ur) * 3 times</a:t>
            </a:r>
          </a:p>
          <a:p>
            <a:pPr eaLnBrk="1" hangingPunct="1"/>
            <a:r>
              <a:rPr lang="en-US" smtClean="0"/>
              <a:t>T(Ar) – St (Ur) * 3 times</a:t>
            </a:r>
          </a:p>
          <a:p>
            <a:pPr eaLnBrk="1" hangingPunct="1"/>
            <a:r>
              <a:rPr lang="en-US" smtClean="0"/>
              <a:t>T(AA) – St(AA) * 3 times (in pairs; ex: huwa, hum – huwa,hum, …)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Remember the rules of making masculine plurals.  </a:t>
            </a:r>
          </a:p>
          <a:p>
            <a:r>
              <a:rPr lang="en-US" smtClean="0"/>
              <a:t>Both ‘oon’ and ‘een’ is OK.  Which comes where?  That is already taken care of by Allah!  Don’t worry about it now.</a:t>
            </a:r>
          </a:p>
          <a:p>
            <a:r>
              <a:rPr lang="en-US" smtClean="0"/>
              <a:t>T(A+U) – S(A+U) : 1 time</a:t>
            </a:r>
          </a:p>
          <a:p>
            <a:r>
              <a:rPr lang="en-US" smtClean="0"/>
              <a:t>T(A) – S(U) : 2 times</a:t>
            </a:r>
          </a:p>
          <a:p>
            <a:r>
              <a:rPr lang="en-US" smtClean="0"/>
              <a:t>T(A) – S(U) : 2 times</a:t>
            </a:r>
          </a:p>
          <a:p>
            <a:r>
              <a:rPr lang="en-US" smtClean="0"/>
              <a:t>Singular-plural : Practice it once!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 txBox="1">
            <a:spLocks noGrp="1" noChangeArrowheads="1"/>
          </p:cNvSpPr>
          <p:nvPr/>
        </p:nvSpPr>
        <p:spPr bwMode="auto">
          <a:xfrm>
            <a:off x="1588" y="8842375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4" rIns="91430" bIns="45714" anchor="b"/>
          <a:lstStyle/>
          <a:p>
            <a:pPr rtl="1">
              <a:spcBef>
                <a:spcPct val="0"/>
              </a:spcBef>
            </a:pPr>
            <a:fld id="{3A80D64D-9F67-4675-8A3C-ACD508188DF4}" type="slidenum">
              <a:rPr lang="ar-SA" sz="1200" b="0">
                <a:latin typeface="Arial" pitchFamily="34" charset="0"/>
                <a:cs typeface="Arial" pitchFamily="34" charset="0"/>
              </a:rPr>
              <a:pPr rtl="1">
                <a:spcBef>
                  <a:spcPct val="0"/>
                </a:spcBef>
              </a:pPr>
              <a:t>7</a:t>
            </a:fld>
            <a:endParaRPr lang="en-US" sz="1200" b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30" tIns="45714" rIns="91430" bIns="45714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 txBox="1">
            <a:spLocks noGrp="1" noChangeArrowheads="1"/>
          </p:cNvSpPr>
          <p:nvPr/>
        </p:nvSpPr>
        <p:spPr bwMode="auto">
          <a:xfrm>
            <a:off x="1588" y="8842375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4" rIns="91430" bIns="45714" anchor="b"/>
          <a:lstStyle/>
          <a:p>
            <a:pPr rtl="1">
              <a:spcBef>
                <a:spcPct val="0"/>
              </a:spcBef>
            </a:pPr>
            <a:fld id="{E1BE5B5D-2EBA-4EC3-8274-B449A2704B38}" type="slidenum">
              <a:rPr lang="ar-SA" sz="1200" b="0">
                <a:latin typeface="Arial" pitchFamily="34" charset="0"/>
                <a:cs typeface="Arial" pitchFamily="34" charset="0"/>
              </a:rPr>
              <a:pPr rtl="1">
                <a:spcBef>
                  <a:spcPct val="0"/>
                </a:spcBef>
              </a:pPr>
              <a:t>8</a:t>
            </a:fld>
            <a:endParaRPr lang="en-US" sz="1200" b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30" tIns="45714" rIns="91430" bIns="45714"/>
          <a:lstStyle/>
          <a:p>
            <a:pPr eaLnBrk="1" hangingPunct="1"/>
            <a:r>
              <a:rPr lang="en-US" smtClean="0"/>
              <a:t>T(A)-S(U): 3 times</a:t>
            </a:r>
          </a:p>
          <a:p>
            <a:pPr eaLnBrk="1" hangingPunct="1"/>
            <a:r>
              <a:rPr lang="en-US" smtClean="0"/>
              <a:t>T(AA) – S(UU): 2 times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 txBox="1">
            <a:spLocks noGrp="1" noChangeArrowheads="1"/>
          </p:cNvSpPr>
          <p:nvPr/>
        </p:nvSpPr>
        <p:spPr bwMode="auto">
          <a:xfrm>
            <a:off x="1588" y="8842375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4" rIns="91430" bIns="45714" anchor="b"/>
          <a:lstStyle/>
          <a:p>
            <a:pPr rtl="1">
              <a:spcBef>
                <a:spcPct val="0"/>
              </a:spcBef>
            </a:pPr>
            <a:fld id="{8102FED2-8A56-4998-99F2-4BC732B5B0DE}" type="slidenum">
              <a:rPr lang="ar-SA" sz="1200" b="0">
                <a:latin typeface="Arial" pitchFamily="34" charset="0"/>
                <a:cs typeface="Arial" pitchFamily="34" charset="0"/>
              </a:rPr>
              <a:pPr rtl="1">
                <a:spcBef>
                  <a:spcPct val="0"/>
                </a:spcBef>
              </a:pPr>
              <a:t>9</a:t>
            </a:fld>
            <a:endParaRPr lang="en-US" sz="1200" b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30" tIns="45714" rIns="91430" bIns="45714"/>
          <a:lstStyle/>
          <a:p>
            <a:pPr eaLnBrk="1" hangingPunct="1"/>
            <a:r>
              <a:rPr lang="en-US" smtClean="0"/>
              <a:t>Remember the rules of making masculine plurals.  </a:t>
            </a:r>
          </a:p>
          <a:p>
            <a:pPr eaLnBrk="1" hangingPunct="1"/>
            <a:r>
              <a:rPr lang="en-US" smtClean="0"/>
              <a:t>Both ‘oon’ and ‘een’ is OK.  Which comes where?  That is already taken care of by Allah!  Don’t worry about it now.</a:t>
            </a:r>
          </a:p>
          <a:p>
            <a:pPr eaLnBrk="1" hangingPunct="1"/>
            <a:r>
              <a:rPr lang="en-US" smtClean="0"/>
              <a:t>T(A+U) – S(A+U) : 1 time</a:t>
            </a:r>
          </a:p>
          <a:p>
            <a:pPr eaLnBrk="1" hangingPunct="1"/>
            <a:r>
              <a:rPr lang="en-US" smtClean="0"/>
              <a:t>T(A) – S(U) : 2 times</a:t>
            </a:r>
          </a:p>
          <a:p>
            <a:pPr eaLnBrk="1" hangingPunct="1"/>
            <a:r>
              <a:rPr lang="en-US" smtClean="0"/>
              <a:t>T(A) – S(U) : 2 times</a:t>
            </a:r>
          </a:p>
          <a:p>
            <a:pPr eaLnBrk="1" hangingPunct="1"/>
            <a:r>
              <a:rPr lang="en-US" smtClean="0"/>
              <a:t>Singular-plural : Practice it once!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 txBox="1">
            <a:spLocks noGrp="1" noChangeArrowheads="1"/>
          </p:cNvSpPr>
          <p:nvPr/>
        </p:nvSpPr>
        <p:spPr bwMode="auto">
          <a:xfrm>
            <a:off x="1588" y="8842375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4" rIns="91430" bIns="45714" anchor="b"/>
          <a:lstStyle/>
          <a:p>
            <a:pPr rtl="1">
              <a:spcBef>
                <a:spcPct val="0"/>
              </a:spcBef>
            </a:pPr>
            <a:fld id="{2EA6962F-66C1-449F-8823-56C1A57DC197}" type="slidenum">
              <a:rPr lang="ar-SA" sz="1200" b="0">
                <a:latin typeface="Arial" pitchFamily="34" charset="0"/>
                <a:cs typeface="Arial" pitchFamily="34" charset="0"/>
              </a:rPr>
              <a:pPr rtl="1">
                <a:spcBef>
                  <a:spcPct val="0"/>
                </a:spcBef>
              </a:pPr>
              <a:t>10</a:t>
            </a:fld>
            <a:endParaRPr lang="en-US" sz="1200" b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30" tIns="45714" rIns="91430" bIns="45714"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For ‘la’ or ‘li’, we will use pen;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For Min, we use envelope (letter)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For ‘an, we use the same.  Abu Bakr; Sahaba; you (May Allah be pleased with you); you all, me, and us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$$: It is used for Sahabah in general; But it is relevant to every Muslim; Evidence: Surah Al-Bayyinah – innaladdeena aamanu wa ‘amilus…. Radiallahu.. And these include Muslims of all times.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$$: Radiallahu is in past tense.  Some du’aas for others are expressed in past tense like jazakallahu khairan; baraakallah; rahimahullah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$$: Why is it in the past; one explanation is that it shows the firm faith in Allah that this du’aa will be accepted. Du’aas should always be asked with firm faith.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For ma’hoo: With (Take the name of the organizer); with them (organizerS) because they were so patient in doing it.  With you (MashaAllah you are patient); with you all … MAY ALLAH THIS PATIENCE AND GIVE US TO MORE CONTINUE LEARNING AND TEACHING OTHERS.…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reen"/>
          <p:cNvPicPr>
            <a:picLocks noChangeAspect="1" noChangeArrowheads="1"/>
          </p:cNvPicPr>
          <p:nvPr/>
        </p:nvPicPr>
        <p:blipFill>
          <a:blip r:embed="rId2" cstate="print"/>
          <a:srcRect b="1000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78051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78052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200" b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8CAD3-9212-4693-B795-11EA24AC2E1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4CC3D-F071-4BE7-B70A-AB158819C4D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06F46-161C-4053-B17A-025368DA88C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AF571-0086-4233-BF33-7C1F6486536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8C0C23-8426-4441-A88E-29940CE17CC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9480E0-2A64-4D84-8093-E64C13A6FCC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16B25-6719-4A8B-BCEE-911C1FBA7DA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2DFCA-8B04-41C8-9FC5-AC71D2A5410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9401B4-7007-4152-9A0C-29DDBAF868C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C21751-5716-42F6-B741-D1527672BAC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2E2AE-B654-4530-9898-DABDF851384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112D96-5473-4372-B8A2-65ED04C46AF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DA405-43C5-4FE7-8CD0-9EE08FC1FCB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8F196-1F4C-41B7-AFDF-46A99B867AD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Green"/>
          <p:cNvPicPr>
            <a:picLocks noChangeAspect="1" noChangeArrowheads="1"/>
          </p:cNvPicPr>
          <p:nvPr userDrawn="1"/>
        </p:nvPicPr>
        <p:blipFill>
          <a:blip r:embed="rId16" cstate="print"/>
          <a:srcRect l="6250" t="5624" r="5167" b="1465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17702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0D1FFF6-91AE-422F-9525-2D9AE4BC8D9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19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  <p:sldLayoutId id="2147483894" r:id="rId12"/>
    <p:sldLayoutId id="2147483895" r:id="rId13"/>
    <p:sldLayoutId id="2147483921" r:id="rId14"/>
  </p:sldLayoutIdLst>
  <p:timing>
    <p:tnLst>
      <p:par>
        <p:cTn id="1" dur="indefinite" restart="never" nodeType="tmRoot"/>
      </p:par>
    </p:tnLst>
  </p:timing>
  <p:txStyles>
    <p:titleStyle>
      <a:lvl1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Nafees Web Naskh" pitchFamily="2" charset="-78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Nafees Web Naskh" pitchFamily="2" charset="-78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Nafees Web Naskh" pitchFamily="2" charset="-78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Nafees Web Naskh" pitchFamily="2" charset="-78"/>
        </a:defRPr>
      </a:lvl5pPr>
      <a:lvl6pPr marL="457200" algn="ctr" rtl="1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Nafees Web Naskh" pitchFamily="2" charset="-78"/>
        </a:defRPr>
      </a:lvl6pPr>
      <a:lvl7pPr marL="914400" algn="ctr" rtl="1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Nafees Web Naskh" pitchFamily="2" charset="-78"/>
        </a:defRPr>
      </a:lvl7pPr>
      <a:lvl8pPr marL="1371600" algn="ctr" rtl="1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Nafees Web Naskh" pitchFamily="2" charset="-78"/>
        </a:defRPr>
      </a:lvl8pPr>
      <a:lvl9pPr marL="1828800" algn="ctr" rtl="1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Nafees Web Naskh" pitchFamily="2" charset="-78"/>
        </a:defRPr>
      </a:lvl9pPr>
    </p:titleStyle>
    <p:bodyStyle>
      <a:lvl1pPr marL="577850" indent="-577850" algn="r" rtl="1" eaLnBrk="0" fontAlgn="base" hangingPunct="0">
        <a:spcBef>
          <a:spcPct val="20000"/>
        </a:spcBef>
        <a:spcAft>
          <a:spcPct val="0"/>
        </a:spcAft>
        <a:buClr>
          <a:srgbClr val="FFFFFF"/>
        </a:buClr>
        <a:buSzPct val="90000"/>
        <a:buFont typeface="Wingdings" pitchFamily="2" charset="2"/>
        <a:buChar char="q"/>
        <a:defRPr sz="3200">
          <a:solidFill>
            <a:srgbClr val="FFFF00"/>
          </a:solidFill>
          <a:latin typeface="+mn-lt"/>
          <a:ea typeface="+mn-ea"/>
          <a:cs typeface="+mn-cs"/>
        </a:defRPr>
      </a:lvl1pPr>
      <a:lvl2pPr marL="1025525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FFFF00"/>
          </a:solidFill>
          <a:latin typeface="+mn-lt"/>
          <a:cs typeface="+mn-cs"/>
        </a:defRPr>
      </a:lvl2pPr>
      <a:lvl3pPr marL="1368425" indent="-22860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7"/>
        </a:buBlip>
        <a:defRPr sz="2400">
          <a:solidFill>
            <a:srgbClr val="FFFF00"/>
          </a:solidFill>
          <a:latin typeface="+mn-lt"/>
          <a:cs typeface="+mn-cs"/>
        </a:defRPr>
      </a:lvl3pPr>
      <a:lvl4pPr marL="1711325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rgbClr val="FFFF00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rgbClr val="FFFF00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rgbClr val="FFFF00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rgbClr val="FFFF00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rgbClr val="FFFF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429000" y="76200"/>
            <a:ext cx="2514600" cy="1403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600" b="0">
                <a:latin typeface="Alvi Nastaleeq" pitchFamily="2" charset="-78"/>
                <a:sym typeface="AGA Arabesque" pitchFamily="2" charset="2"/>
              </a:rPr>
              <a:t>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286000"/>
            <a:ext cx="9144000" cy="1828800"/>
          </a:xfrm>
        </p:spPr>
        <p:txBody>
          <a:bodyPr/>
          <a:lstStyle/>
          <a:p>
            <a:pPr eaLnBrk="1" hangingPunct="1"/>
            <a:r>
              <a:rPr lang="en-US" sz="4800" b="1" dirty="0" smtClean="0">
                <a:solidFill>
                  <a:srgbClr val="FFFF00"/>
                </a:solidFill>
                <a:cs typeface="Tahoma" pitchFamily="34" charset="0"/>
              </a:rPr>
              <a:t>Understand Qur’an &amp; Salah</a:t>
            </a:r>
            <a:r>
              <a:rPr lang="ur-PK" sz="23900" dirty="0" smtClean="0">
                <a:solidFill>
                  <a:srgbClr val="FFFF00"/>
                </a:solidFill>
                <a:cs typeface="Tahoma" pitchFamily="34" charset="0"/>
              </a:rPr>
              <a:t/>
            </a:r>
            <a:br>
              <a:rPr lang="ur-PK" sz="23900" dirty="0" smtClean="0">
                <a:solidFill>
                  <a:srgbClr val="FFFF00"/>
                </a:solidFill>
                <a:cs typeface="Tahoma" pitchFamily="34" charset="0"/>
              </a:rPr>
            </a:br>
            <a:r>
              <a:rPr lang="en-US" sz="2800" b="1" dirty="0" smtClean="0">
                <a:solidFill>
                  <a:srgbClr val="FFFF00"/>
                </a:solidFill>
                <a:cs typeface="Tahoma" pitchFamily="34" charset="0"/>
              </a:rPr>
              <a:t>The Easy Way</a:t>
            </a:r>
            <a:endParaRPr lang="en-US" sz="4400" dirty="0" smtClean="0">
              <a:solidFill>
                <a:srgbClr val="FFFF00"/>
              </a:solidFill>
              <a:cs typeface="Tahoma" pitchFamily="34" charset="0"/>
            </a:endParaRP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4800600"/>
            <a:ext cx="6400800" cy="1752600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en-US" sz="4000" b="1" dirty="0" smtClean="0">
                <a:solidFill>
                  <a:schemeClr val="tx1"/>
                </a:solidFill>
                <a:cs typeface="Tahoma" pitchFamily="34" charset="0"/>
              </a:rPr>
              <a:t>Lesson -6b</a:t>
            </a:r>
          </a:p>
          <a:p>
            <a:pPr marL="0" indent="0" algn="ctr" eaLnBrk="1" hangingPunct="1">
              <a:buFont typeface="Wingdings" pitchFamily="2" charset="2"/>
              <a:buNone/>
            </a:pPr>
            <a:endParaRPr lang="en-US" sz="4000" b="1" dirty="0" smtClean="0">
              <a:solidFill>
                <a:schemeClr val="tx1"/>
              </a:solidFill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2" descr="j025234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063666" flipV="1">
            <a:off x="7853363" y="452437"/>
            <a:ext cx="11430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3505200" y="838200"/>
            <a:ext cx="1676400" cy="5202238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>
              <a:lnSpc>
                <a:spcPct val="110000"/>
              </a:lnSpc>
              <a:spcBef>
                <a:spcPct val="60000"/>
              </a:spcBef>
            </a:pPr>
            <a:r>
              <a:rPr lang="ur-PK" sz="5400" b="0">
                <a:solidFill>
                  <a:srgbClr val="FFFF00"/>
                </a:solidFill>
                <a:latin typeface="Arial" pitchFamily="34" charset="0"/>
                <a:cs typeface="Tajweed" pitchFamily="2" charset="-78"/>
              </a:rPr>
              <a:t>لَ</a:t>
            </a:r>
            <a:r>
              <a:rPr lang="ar-SA" sz="5400" b="0">
                <a:solidFill>
                  <a:srgbClr val="FFFF00"/>
                </a:solidFill>
                <a:latin typeface="Arial" pitchFamily="34" charset="0"/>
                <a:cs typeface="Tajweed" pitchFamily="2" charset="-78"/>
              </a:rPr>
              <a:t>   لِ</a:t>
            </a:r>
          </a:p>
          <a:p>
            <a:pPr algn="ctr" rtl="1">
              <a:lnSpc>
                <a:spcPct val="110000"/>
              </a:lnSpc>
              <a:spcBef>
                <a:spcPct val="60000"/>
              </a:spcBef>
            </a:pPr>
            <a:r>
              <a:rPr lang="ur-PK" sz="5400" b="0">
                <a:solidFill>
                  <a:srgbClr val="FFFF00"/>
                </a:solidFill>
                <a:latin typeface="Arial" pitchFamily="34" charset="0"/>
                <a:cs typeface="Tajweed" pitchFamily="2" charset="-78"/>
              </a:rPr>
              <a:t>مِن</a:t>
            </a:r>
          </a:p>
          <a:p>
            <a:pPr algn="ctr" rtl="1">
              <a:lnSpc>
                <a:spcPct val="110000"/>
              </a:lnSpc>
              <a:spcBef>
                <a:spcPct val="60000"/>
              </a:spcBef>
            </a:pPr>
            <a:r>
              <a:rPr lang="ur-PK" sz="5400" b="0">
                <a:solidFill>
                  <a:srgbClr val="FFFF00"/>
                </a:solidFill>
                <a:latin typeface="Arial" pitchFamily="34" charset="0"/>
                <a:cs typeface="Tajweed" pitchFamily="2" charset="-78"/>
              </a:rPr>
              <a:t>عَن</a:t>
            </a:r>
          </a:p>
          <a:p>
            <a:pPr algn="ctr" rtl="1">
              <a:lnSpc>
                <a:spcPct val="110000"/>
              </a:lnSpc>
              <a:spcBef>
                <a:spcPct val="60000"/>
              </a:spcBef>
            </a:pPr>
            <a:r>
              <a:rPr lang="ur-PK" sz="5400" b="0">
                <a:solidFill>
                  <a:srgbClr val="FFFF00"/>
                </a:solidFill>
                <a:latin typeface="Arial" pitchFamily="34" charset="0"/>
                <a:cs typeface="Tajweed" pitchFamily="2" charset="-78"/>
              </a:rPr>
              <a:t>مَعَ</a:t>
            </a:r>
            <a:endParaRPr lang="en-US" sz="5400" b="0">
              <a:solidFill>
                <a:srgbClr val="FFFF00"/>
              </a:solidFill>
              <a:latin typeface="Arial" pitchFamily="34" charset="0"/>
              <a:cs typeface="Tajweed" pitchFamily="2" charset="-78"/>
            </a:endParaRPr>
          </a:p>
        </p:txBody>
      </p:sp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152400" y="6096000"/>
            <a:ext cx="1905000" cy="771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SA" sz="4400" b="0">
                <a:solidFill>
                  <a:srgbClr val="FF0000"/>
                </a:solidFill>
                <a:latin typeface="Arial" pitchFamily="34" charset="0"/>
                <a:cs typeface="Tajweed" pitchFamily="2" charset="-78"/>
              </a:rPr>
              <a:t>--- هَا</a:t>
            </a:r>
            <a:endParaRPr lang="en-US" sz="4400" b="0">
              <a:solidFill>
                <a:srgbClr val="FF0000"/>
              </a:solidFill>
              <a:latin typeface="Arial" pitchFamily="34" charset="0"/>
              <a:cs typeface="Tajweed" pitchFamily="2" charset="-78"/>
            </a:endParaRPr>
          </a:p>
        </p:txBody>
      </p:sp>
      <p:sp>
        <p:nvSpPr>
          <p:cNvPr id="66565" name="Line 10"/>
          <p:cNvSpPr>
            <a:spLocks noChangeShapeType="1"/>
          </p:cNvSpPr>
          <p:nvPr/>
        </p:nvSpPr>
        <p:spPr bwMode="auto">
          <a:xfrm flipH="1" flipV="1">
            <a:off x="2057400" y="685800"/>
            <a:ext cx="144780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6566" name="Line 11"/>
          <p:cNvSpPr>
            <a:spLocks noChangeShapeType="1"/>
          </p:cNvSpPr>
          <p:nvPr/>
        </p:nvSpPr>
        <p:spPr bwMode="auto">
          <a:xfrm flipH="1" flipV="1">
            <a:off x="2057400" y="1752600"/>
            <a:ext cx="14478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6567" name="Line 12"/>
          <p:cNvSpPr>
            <a:spLocks noChangeShapeType="1"/>
          </p:cNvSpPr>
          <p:nvPr/>
        </p:nvSpPr>
        <p:spPr bwMode="auto">
          <a:xfrm flipH="1" flipV="1">
            <a:off x="2057400" y="2667000"/>
            <a:ext cx="1447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6568" name="Line 13"/>
          <p:cNvSpPr>
            <a:spLocks noChangeShapeType="1"/>
          </p:cNvSpPr>
          <p:nvPr/>
        </p:nvSpPr>
        <p:spPr bwMode="auto">
          <a:xfrm flipH="1">
            <a:off x="2133600" y="3276600"/>
            <a:ext cx="1371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6569" name="Line 14"/>
          <p:cNvSpPr>
            <a:spLocks noChangeShapeType="1"/>
          </p:cNvSpPr>
          <p:nvPr/>
        </p:nvSpPr>
        <p:spPr bwMode="auto">
          <a:xfrm flipH="1">
            <a:off x="2057400" y="3276600"/>
            <a:ext cx="14478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6570" name="Line 15"/>
          <p:cNvSpPr>
            <a:spLocks noChangeShapeType="1"/>
          </p:cNvSpPr>
          <p:nvPr/>
        </p:nvSpPr>
        <p:spPr bwMode="auto">
          <a:xfrm flipH="1">
            <a:off x="2057400" y="3276600"/>
            <a:ext cx="144780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6571" name="Line 16"/>
          <p:cNvSpPr>
            <a:spLocks noChangeShapeType="1"/>
          </p:cNvSpPr>
          <p:nvPr/>
        </p:nvSpPr>
        <p:spPr bwMode="auto">
          <a:xfrm flipH="1">
            <a:off x="2057400" y="3276600"/>
            <a:ext cx="144780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1950770" name="Group 50"/>
          <p:cNvGraphicFramePr>
            <a:graphicFrameLocks noGrp="1"/>
          </p:cNvGraphicFramePr>
          <p:nvPr/>
        </p:nvGraphicFramePr>
        <p:xfrm>
          <a:off x="152400" y="457200"/>
          <a:ext cx="1943100" cy="5486400"/>
        </p:xfrm>
        <a:graphic>
          <a:graphicData uri="http://schemas.openxmlformats.org/drawingml/2006/table">
            <a:tbl>
              <a:tblPr/>
              <a:tblGrid>
                <a:gridCol w="1943100"/>
              </a:tblGrid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_ هٗ</a:t>
                      </a:r>
                      <a:endParaRPr kumimoji="0" lang="ar-SA" sz="6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_هُمْ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_كَ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_كُمْ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- ِي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-نَا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grpSp>
        <p:nvGrpSpPr>
          <p:cNvPr id="66588" name="Group 31"/>
          <p:cNvGrpSpPr>
            <a:grpSpLocks/>
          </p:cNvGrpSpPr>
          <p:nvPr/>
        </p:nvGrpSpPr>
        <p:grpSpPr bwMode="auto">
          <a:xfrm>
            <a:off x="5410200" y="2286000"/>
            <a:ext cx="3733800" cy="2895600"/>
            <a:chOff x="144" y="1152"/>
            <a:chExt cx="2976" cy="1824"/>
          </a:xfrm>
        </p:grpSpPr>
        <p:sp>
          <p:nvSpPr>
            <p:cNvPr id="66589" name="AutoShape 32"/>
            <p:cNvSpPr>
              <a:spLocks noChangeArrowheads="1"/>
            </p:cNvSpPr>
            <p:nvPr/>
          </p:nvSpPr>
          <p:spPr bwMode="auto">
            <a:xfrm>
              <a:off x="144" y="1152"/>
              <a:ext cx="2976" cy="1824"/>
            </a:xfrm>
            <a:prstGeom prst="irregularSeal1">
              <a:avLst/>
            </a:prstGeom>
            <a:solidFill>
              <a:srgbClr val="FF0000"/>
            </a:solidFill>
            <a:ln w="25400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14081" name="Text Box 33"/>
            <p:cNvSpPr txBox="1">
              <a:spLocks noChangeArrowheads="1"/>
            </p:cNvSpPr>
            <p:nvPr/>
          </p:nvSpPr>
          <p:spPr bwMode="auto">
            <a:xfrm>
              <a:off x="525" y="1594"/>
              <a:ext cx="2142" cy="855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rtl="1">
                <a:spcBef>
                  <a:spcPct val="0"/>
                </a:spcBef>
                <a:defRPr/>
              </a:pPr>
              <a:endParaRPr lang="ar-SA" sz="500" b="0">
                <a:effectLst>
                  <a:outerShdw blurRad="38100" dist="38100" dir="2700000" algn="tl">
                    <a:srgbClr val="000080"/>
                  </a:outerShdw>
                </a:effectLst>
                <a:cs typeface="Tahoma" pitchFamily="34" charset="0"/>
              </a:endParaRPr>
            </a:p>
            <a:p>
              <a:pPr algn="ctr">
                <a:spcBef>
                  <a:spcPct val="0"/>
                </a:spcBef>
                <a:defRPr/>
              </a:pPr>
              <a:r>
                <a:rPr lang="en-US" sz="1800" b="0">
                  <a:effectLst>
                    <a:outerShdw blurRad="38100" dist="38100" dir="2700000" algn="tl">
                      <a:srgbClr val="000080"/>
                    </a:outerShdw>
                  </a:effectLst>
                  <a:cs typeface="Tahoma" pitchFamily="34" charset="0"/>
                </a:rPr>
                <a:t>These prepositions have occurred </a:t>
              </a:r>
              <a:r>
                <a:rPr lang="en-US" sz="2400" b="0">
                  <a:effectLst>
                    <a:outerShdw blurRad="38100" dist="38100" dir="2700000" algn="tl">
                      <a:srgbClr val="000080"/>
                    </a:outerShdw>
                  </a:effectLst>
                  <a:cs typeface="Tahoma" pitchFamily="34" charset="0"/>
                </a:rPr>
                <a:t>4960</a:t>
              </a:r>
              <a:r>
                <a:rPr lang="en-US" sz="1800" b="0">
                  <a:effectLst>
                    <a:outerShdw blurRad="38100" dist="38100" dir="2700000" algn="tl">
                      <a:srgbClr val="000080"/>
                    </a:outerShdw>
                  </a:effectLst>
                  <a:cs typeface="Tahoma" pitchFamily="34" charset="0"/>
                </a:rPr>
                <a:t> times in the Quran with the 7 pronouns.</a:t>
              </a:r>
              <a:endParaRPr lang="ar-SA" sz="1800" b="0">
                <a:effectLst>
                  <a:outerShdw blurRad="38100" dist="38100" dir="2700000" algn="tl">
                    <a:srgbClr val="000080"/>
                  </a:outerShdw>
                </a:effectLst>
                <a:cs typeface="Tahom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3" descr="j025234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063666" flipV="1">
            <a:off x="8081963" y="376237"/>
            <a:ext cx="11430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587" name="AutoShape 4"/>
          <p:cNvSpPr>
            <a:spLocks noChangeArrowheads="1"/>
          </p:cNvSpPr>
          <p:nvPr/>
        </p:nvSpPr>
        <p:spPr bwMode="auto">
          <a:xfrm>
            <a:off x="2819400" y="152400"/>
            <a:ext cx="2362200" cy="1752600"/>
          </a:xfrm>
          <a:prstGeom prst="irregularSeal1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4000">
              <a:cs typeface="Tajweed" pitchFamily="2" charset="-78"/>
            </a:endParaRPr>
          </a:p>
        </p:txBody>
      </p:sp>
      <p:sp>
        <p:nvSpPr>
          <p:cNvPr id="1960965" name="Text Box 5"/>
          <p:cNvSpPr txBox="1">
            <a:spLocks noChangeArrowheads="1"/>
          </p:cNvSpPr>
          <p:nvPr/>
        </p:nvSpPr>
        <p:spPr bwMode="auto">
          <a:xfrm>
            <a:off x="3124200" y="609600"/>
            <a:ext cx="1700213" cy="7016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ar-SA" sz="40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4960</a:t>
            </a:r>
            <a:r>
              <a:rPr lang="en-US" sz="4000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*</a:t>
            </a:r>
          </a:p>
        </p:txBody>
      </p:sp>
      <p:sp>
        <p:nvSpPr>
          <p:cNvPr id="67589" name="Text Box 6"/>
          <p:cNvSpPr txBox="1">
            <a:spLocks noChangeArrowheads="1"/>
          </p:cNvSpPr>
          <p:nvPr/>
        </p:nvSpPr>
        <p:spPr bwMode="auto">
          <a:xfrm>
            <a:off x="3276600" y="2052638"/>
            <a:ext cx="5334000" cy="387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ur-PK" sz="4400" b="0" dirty="0">
                <a:solidFill>
                  <a:srgbClr val="FFFF00"/>
                </a:solidFill>
                <a:latin typeface="Arial" pitchFamily="34" charset="0"/>
                <a:cs typeface="Traditional Arabic_bs" pitchFamily="2" charset="-78"/>
              </a:rPr>
              <a:t>لَ</a:t>
            </a:r>
            <a:r>
              <a:rPr lang="ar-SA" sz="4400" b="0" dirty="0">
                <a:solidFill>
                  <a:srgbClr val="FFFF00"/>
                </a:solidFill>
                <a:latin typeface="Arial" pitchFamily="34" charset="0"/>
                <a:cs typeface="Traditional Arabic_bs" pitchFamily="2" charset="-78"/>
              </a:rPr>
              <a:t> لِ</a:t>
            </a:r>
            <a:r>
              <a:rPr lang="ur-PK" sz="4400" b="0" dirty="0">
                <a:solidFill>
                  <a:srgbClr val="FFFF00"/>
                </a:solidFill>
                <a:latin typeface="Arial" pitchFamily="34" charset="0"/>
                <a:cs typeface="Traditional Arabic_bs" pitchFamily="2" charset="-78"/>
              </a:rPr>
              <a:t>:</a:t>
            </a:r>
            <a:r>
              <a:rPr lang="en-US" sz="4400" b="0" dirty="0">
                <a:solidFill>
                  <a:srgbClr val="FFFF00"/>
                </a:solidFill>
                <a:latin typeface="Arial" pitchFamily="34" charset="0"/>
                <a:cs typeface="Traditional Arabic_bs" pitchFamily="2" charset="-78"/>
              </a:rPr>
              <a:t>  </a:t>
            </a:r>
            <a:r>
              <a:rPr lang="ur-PK" sz="4400" b="0" dirty="0">
                <a:solidFill>
                  <a:srgbClr val="FFFF00"/>
                </a:solidFill>
                <a:latin typeface="Arial" pitchFamily="34" charset="0"/>
                <a:cs typeface="Traditional Arabic_bs" pitchFamily="2" charset="-78"/>
              </a:rPr>
              <a:t> لَكُمْ دِينُكُمْ وَلِيَ </a:t>
            </a:r>
            <a:r>
              <a:rPr lang="ur-PK" sz="4400" b="0" dirty="0" smtClean="0">
                <a:solidFill>
                  <a:srgbClr val="FFFF00"/>
                </a:solidFill>
                <a:latin typeface="Arial" pitchFamily="34" charset="0"/>
                <a:cs typeface="Traditional Arabic_bs" pitchFamily="2" charset="-78"/>
              </a:rPr>
              <a:t>دِينِ  </a:t>
            </a:r>
            <a:endParaRPr lang="ur-PK" sz="4400" b="0" dirty="0">
              <a:solidFill>
                <a:srgbClr val="FFFF00"/>
              </a:solidFill>
              <a:latin typeface="Arial" pitchFamily="34" charset="0"/>
              <a:cs typeface="Traditional Arabic_bs" pitchFamily="2" charset="-78"/>
            </a:endParaRPr>
          </a:p>
          <a:p>
            <a:pPr algn="r" rtl="1"/>
            <a:r>
              <a:rPr lang="ur-PK" sz="4400" b="0" dirty="0">
                <a:solidFill>
                  <a:srgbClr val="FFFF00"/>
                </a:solidFill>
                <a:latin typeface="Arial" pitchFamily="34" charset="0"/>
                <a:cs typeface="Traditional Arabic_bs" pitchFamily="2" charset="-78"/>
              </a:rPr>
              <a:t>مِن:</a:t>
            </a:r>
            <a:r>
              <a:rPr lang="en-US" sz="4400" b="0" dirty="0">
                <a:solidFill>
                  <a:srgbClr val="FFFF00"/>
                </a:solidFill>
                <a:latin typeface="Arial" pitchFamily="34" charset="0"/>
                <a:cs typeface="Traditional Arabic_bs" pitchFamily="2" charset="-78"/>
              </a:rPr>
              <a:t>  </a:t>
            </a:r>
            <a:r>
              <a:rPr lang="ur-PK" sz="4400" b="0" dirty="0">
                <a:solidFill>
                  <a:srgbClr val="FFFF00"/>
                </a:solidFill>
                <a:latin typeface="Arial" pitchFamily="34" charset="0"/>
                <a:cs typeface="Traditional Arabic_bs" pitchFamily="2" charset="-78"/>
              </a:rPr>
              <a:t>أَعُوذُ بِاللهِ مِنَ الشَّيْطَان</a:t>
            </a:r>
          </a:p>
          <a:p>
            <a:pPr algn="r" rtl="1"/>
            <a:r>
              <a:rPr lang="ur-PK" sz="4400" b="0" dirty="0">
                <a:solidFill>
                  <a:srgbClr val="FFFF00"/>
                </a:solidFill>
                <a:latin typeface="Arial" pitchFamily="34" charset="0"/>
                <a:cs typeface="Traditional Arabic_bs" pitchFamily="2" charset="-78"/>
              </a:rPr>
              <a:t>عَن:</a:t>
            </a:r>
            <a:r>
              <a:rPr lang="en-US" sz="4400" b="0" dirty="0">
                <a:solidFill>
                  <a:srgbClr val="FFFF00"/>
                </a:solidFill>
                <a:latin typeface="Arial" pitchFamily="34" charset="0"/>
                <a:cs typeface="Traditional Arabic_bs" pitchFamily="2" charset="-78"/>
              </a:rPr>
              <a:t> </a:t>
            </a:r>
            <a:r>
              <a:rPr lang="ur-PK" sz="4400" b="0" dirty="0">
                <a:solidFill>
                  <a:srgbClr val="FFFF00"/>
                </a:solidFill>
                <a:latin typeface="Arial" pitchFamily="34" charset="0"/>
                <a:cs typeface="Traditional Arabic_bs" pitchFamily="2" charset="-78"/>
              </a:rPr>
              <a:t> </a:t>
            </a:r>
            <a:r>
              <a:rPr lang="ar-SA" sz="4400" b="0" dirty="0">
                <a:solidFill>
                  <a:srgbClr val="FFFF00"/>
                </a:solidFill>
                <a:latin typeface="Arial" pitchFamily="34" charset="0"/>
                <a:cs typeface="Traditional Arabic_bs" pitchFamily="2" charset="-78"/>
              </a:rPr>
              <a:t>رَضي الله </a:t>
            </a:r>
            <a:r>
              <a:rPr lang="ar-SA" sz="4400" b="0" dirty="0" smtClean="0">
                <a:solidFill>
                  <a:srgbClr val="FFFF00"/>
                </a:solidFill>
                <a:latin typeface="Arial" pitchFamily="34" charset="0"/>
                <a:cs typeface="Traditional Arabic_bs" pitchFamily="2" charset="-78"/>
              </a:rPr>
              <a:t>عنهُ، </a:t>
            </a:r>
            <a:r>
              <a:rPr lang="ur-PK" sz="4400" b="0" dirty="0">
                <a:solidFill>
                  <a:srgbClr val="FFFF00"/>
                </a:solidFill>
                <a:latin typeface="Arial" pitchFamily="34" charset="0"/>
                <a:cs typeface="Traditional Arabic_bs" pitchFamily="2" charset="-78"/>
              </a:rPr>
              <a:t>عَنِ النَّعِيم</a:t>
            </a:r>
          </a:p>
          <a:p>
            <a:pPr algn="r" rtl="1"/>
            <a:r>
              <a:rPr lang="ur-PK" sz="4400" b="0" dirty="0">
                <a:solidFill>
                  <a:srgbClr val="FFFF00"/>
                </a:solidFill>
                <a:latin typeface="Arial" pitchFamily="34" charset="0"/>
                <a:cs typeface="Traditional Arabic_bs" pitchFamily="2" charset="-78"/>
              </a:rPr>
              <a:t>مَعَ:</a:t>
            </a:r>
            <a:r>
              <a:rPr lang="en-US" sz="4400" b="0" dirty="0">
                <a:solidFill>
                  <a:srgbClr val="FFFF00"/>
                </a:solidFill>
                <a:latin typeface="Arial" pitchFamily="34" charset="0"/>
                <a:cs typeface="Traditional Arabic_bs" pitchFamily="2" charset="-78"/>
              </a:rPr>
              <a:t>  </a:t>
            </a:r>
            <a:r>
              <a:rPr lang="ur-PK" sz="4400" b="0" dirty="0">
                <a:solidFill>
                  <a:srgbClr val="FFFF00"/>
                </a:solidFill>
                <a:latin typeface="Arial" pitchFamily="34" charset="0"/>
                <a:cs typeface="Traditional Arabic_bs" pitchFamily="2" charset="-78"/>
              </a:rPr>
              <a:t>إنَّ الله َ مَعَ الصَّابِرِين</a:t>
            </a:r>
            <a:endParaRPr lang="en-US" sz="4400" b="0" dirty="0">
              <a:solidFill>
                <a:srgbClr val="FFFF00"/>
              </a:solidFill>
              <a:latin typeface="Arial" pitchFamily="34" charset="0"/>
              <a:cs typeface="Traditional Arabic_bs" pitchFamily="2" charset="-78"/>
            </a:endParaRPr>
          </a:p>
        </p:txBody>
      </p:sp>
      <p:sp>
        <p:nvSpPr>
          <p:cNvPr id="67590" name="Text Box 26"/>
          <p:cNvSpPr txBox="1">
            <a:spLocks noChangeArrowheads="1"/>
          </p:cNvSpPr>
          <p:nvPr/>
        </p:nvSpPr>
        <p:spPr bwMode="auto">
          <a:xfrm>
            <a:off x="190500" y="5943600"/>
            <a:ext cx="1905000" cy="771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SA" sz="4400" b="0">
                <a:solidFill>
                  <a:srgbClr val="FF0000"/>
                </a:solidFill>
                <a:latin typeface="Arial" pitchFamily="34" charset="0"/>
                <a:cs typeface="Tajweed" pitchFamily="2" charset="-78"/>
              </a:rPr>
              <a:t>--- هَا</a:t>
            </a:r>
            <a:endParaRPr lang="en-US" sz="4400" b="0">
              <a:solidFill>
                <a:srgbClr val="FF0000"/>
              </a:solidFill>
              <a:latin typeface="Arial" pitchFamily="34" charset="0"/>
              <a:cs typeface="Tajweed" pitchFamily="2" charset="-78"/>
            </a:endParaRPr>
          </a:p>
        </p:txBody>
      </p:sp>
      <p:graphicFrame>
        <p:nvGraphicFramePr>
          <p:cNvPr id="1960987" name="Group 27"/>
          <p:cNvGraphicFramePr>
            <a:graphicFrameLocks noGrp="1"/>
          </p:cNvGraphicFramePr>
          <p:nvPr/>
        </p:nvGraphicFramePr>
        <p:xfrm>
          <a:off x="190500" y="304800"/>
          <a:ext cx="1943100" cy="5486400"/>
        </p:xfrm>
        <a:graphic>
          <a:graphicData uri="http://schemas.openxmlformats.org/drawingml/2006/table">
            <a:tbl>
              <a:tblPr/>
              <a:tblGrid>
                <a:gridCol w="1943100"/>
              </a:tblGrid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_ هٗ</a:t>
                      </a:r>
                      <a:endParaRPr kumimoji="0" lang="ar-SA" sz="6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_هُمْ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_كَ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_كُمْ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- ِي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-نَا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j025234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063666" flipV="1">
            <a:off x="184149" y="2529953"/>
            <a:ext cx="11430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AutoShape 3"/>
          <p:cNvSpPr>
            <a:spLocks noChangeArrowheads="1"/>
          </p:cNvSpPr>
          <p:nvPr/>
        </p:nvSpPr>
        <p:spPr bwMode="auto">
          <a:xfrm>
            <a:off x="-533400" y="76200"/>
            <a:ext cx="2362200" cy="1752600"/>
          </a:xfrm>
          <a:prstGeom prst="irregularSeal1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4000">
              <a:cs typeface="Tajweed" pitchFamily="2" charset="-78"/>
            </a:endParaRPr>
          </a:p>
        </p:txBody>
      </p:sp>
      <p:sp>
        <p:nvSpPr>
          <p:cNvPr id="1963012" name="Text Box 4"/>
          <p:cNvSpPr txBox="1">
            <a:spLocks noChangeArrowheads="1"/>
          </p:cNvSpPr>
          <p:nvPr/>
        </p:nvSpPr>
        <p:spPr bwMode="auto">
          <a:xfrm>
            <a:off x="-198437" y="517525"/>
            <a:ext cx="1700212" cy="7016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ar-SA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4960</a:t>
            </a:r>
            <a:r>
              <a:rPr lang="en-US" sz="40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*</a:t>
            </a:r>
          </a:p>
        </p:txBody>
      </p:sp>
      <p:graphicFrame>
        <p:nvGraphicFramePr>
          <p:cNvPr id="1963103" name="Group 95"/>
          <p:cNvGraphicFramePr>
            <a:graphicFrameLocks noGrp="1"/>
          </p:cNvGraphicFramePr>
          <p:nvPr/>
        </p:nvGraphicFramePr>
        <p:xfrm>
          <a:off x="1219200" y="533400"/>
          <a:ext cx="7620000" cy="6217920"/>
        </p:xfrm>
        <a:graphic>
          <a:graphicData uri="http://schemas.openxmlformats.org/drawingml/2006/table">
            <a:tbl>
              <a:tblPr rtl="1"/>
              <a:tblGrid>
                <a:gridCol w="1905000"/>
                <a:gridCol w="1905000"/>
                <a:gridCol w="1905000"/>
                <a:gridCol w="19050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jweed" pitchFamily="2" charset="-78"/>
                        </a:rPr>
                        <a:t>for</a:t>
                      </a:r>
                    </a:p>
                  </a:txBody>
                  <a:tcPr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jweed" pitchFamily="2" charset="-78"/>
                        </a:rPr>
                        <a:t>from</a:t>
                      </a:r>
                    </a:p>
                  </a:txBody>
                  <a:tcPr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jweed" pitchFamily="2" charset="-78"/>
                        </a:rPr>
                        <a:t>with, about</a:t>
                      </a:r>
                    </a:p>
                  </a:txBody>
                  <a:tcPr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jweed" pitchFamily="2" charset="-78"/>
                        </a:rPr>
                        <a:t>with</a:t>
                      </a:r>
                    </a:p>
                  </a:txBody>
                  <a:tcPr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</a:tr>
              <a:tr h="8032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لَه</a:t>
                      </a:r>
                      <a:r>
                        <a:rPr kumimoji="0" lang="ar-SA" sz="5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،</a:t>
                      </a:r>
                      <a:endParaRPr kumimoji="0" lang="ar-SA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مِنْه</a:t>
                      </a:r>
                      <a:r>
                        <a:rPr kumimoji="0" lang="ar-SA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ُ</a:t>
                      </a: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عَنْه</a:t>
                      </a:r>
                      <a:r>
                        <a:rPr kumimoji="0" lang="ar-SA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ُ</a:t>
                      </a: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مَعَه</a:t>
                      </a:r>
                      <a:r>
                        <a:rPr kumimoji="0" lang="en-US" sz="5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،</a:t>
                      </a:r>
                      <a:endParaRPr kumimoji="0" lang="en-US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8048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لَهُمْ</a:t>
                      </a:r>
                      <a:endParaRPr kumimoji="0" 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مِنْهُمْ</a:t>
                      </a:r>
                      <a:endParaRPr kumimoji="0" 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عَنْهُمْ</a:t>
                      </a:r>
                      <a:endParaRPr kumimoji="0" 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مَعَهُمْ</a:t>
                      </a:r>
                      <a:endParaRPr kumimoji="0" 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8032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لَكَ</a:t>
                      </a:r>
                      <a:endParaRPr kumimoji="0" 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مِنْكَ</a:t>
                      </a:r>
                      <a:endParaRPr kumimoji="0" 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عَنْكَ</a:t>
                      </a:r>
                      <a:endParaRPr kumimoji="0" 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مَعَكَ</a:t>
                      </a:r>
                      <a:endParaRPr kumimoji="0" 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8048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لَكُمْ</a:t>
                      </a:r>
                      <a:endParaRPr kumimoji="0" 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مِنْكُمْ</a:t>
                      </a:r>
                      <a:endParaRPr kumimoji="0" 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عَنْكُمْ</a:t>
                      </a:r>
                      <a:endParaRPr kumimoji="0" 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مَعَكُمْ</a:t>
                      </a:r>
                      <a:endParaRPr kumimoji="0" 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8032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لِي</a:t>
                      </a:r>
                      <a:endParaRPr kumimoji="0" 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مِنِّي</a:t>
                      </a:r>
                      <a:endParaRPr kumimoji="0" 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عَنِّي</a:t>
                      </a:r>
                      <a:endParaRPr kumimoji="0" 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مَعِي</a:t>
                      </a:r>
                      <a:endParaRPr kumimoji="0" lang="en-US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6937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لَنَا</a:t>
                      </a:r>
                      <a:endParaRPr kumimoji="0" 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مِنَّا</a:t>
                      </a:r>
                      <a:endParaRPr kumimoji="0" 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عَنَّا</a:t>
                      </a:r>
                      <a:endParaRPr kumimoji="0" 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مَعَنَا</a:t>
                      </a:r>
                      <a:endParaRPr kumimoji="0" 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8032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لَهَا</a:t>
                      </a:r>
                      <a:endParaRPr kumimoji="0" lang="en-US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مِنْهَا</a:t>
                      </a:r>
                      <a:endParaRPr kumimoji="0" 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عَنْهَا</a:t>
                      </a:r>
                      <a:endParaRPr kumimoji="0" 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مَعَهَا</a:t>
                      </a:r>
                      <a:endParaRPr kumimoji="0" lang="en-US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-152400" y="1447800"/>
            <a:ext cx="152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r-PK" sz="5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Tajweed" pitchFamily="2" charset="-78"/>
              </a:rPr>
              <a:t>قواعد</a:t>
            </a:r>
            <a:endParaRPr kumimoji="0" lang="en-US" sz="5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Tajwee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06" name="AutoShape 2"/>
          <p:cNvSpPr>
            <a:spLocks noChangeArrowheads="1"/>
          </p:cNvSpPr>
          <p:nvPr/>
        </p:nvSpPr>
        <p:spPr bwMode="auto">
          <a:xfrm>
            <a:off x="-1289050" y="-185738"/>
            <a:ext cx="11728450" cy="7043738"/>
          </a:xfrm>
          <a:prstGeom prst="irregularSeal1">
            <a:avLst/>
          </a:prstGeom>
          <a:solidFill>
            <a:srgbClr val="FF0000"/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cs typeface="Tahoma" pitchFamily="34" charset="0"/>
              </a:rPr>
              <a:t>* Take a deep breath</a:t>
            </a:r>
          </a:p>
          <a:p>
            <a:pPr algn="ctr">
              <a:spcBef>
                <a:spcPct val="0"/>
              </a:spcBef>
              <a:buFontTx/>
              <a:buChar char="•"/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cs typeface="Tahoma" pitchFamily="34" charset="0"/>
              </a:rPr>
              <a:t>Say </a:t>
            </a:r>
            <a:r>
              <a:rPr lang="ar-SA" sz="8000">
                <a:effectLst>
                  <a:outerShdw blurRad="38100" dist="38100" dir="2700000" algn="tl">
                    <a:srgbClr val="000000"/>
                  </a:outerShdw>
                </a:effectLst>
                <a:cs typeface="Traditional Arabic_bs" pitchFamily="2" charset="-78"/>
              </a:rPr>
              <a:t>رَبِّ زِدْنِي عِلْمًا</a:t>
            </a:r>
            <a:endParaRPr lang="en-US" sz="8000">
              <a:effectLst>
                <a:outerShdw blurRad="38100" dist="38100" dir="2700000" algn="tl">
                  <a:srgbClr val="000000"/>
                </a:outerShdw>
              </a:effectLst>
              <a:cs typeface="Traditional Arabic_bs" pitchFamily="2" charset="-78"/>
            </a:endParaRPr>
          </a:p>
          <a:p>
            <a:pPr algn="ctr">
              <a:spcBef>
                <a:spcPct val="0"/>
              </a:spcBef>
              <a:buFontTx/>
              <a:buChar char="•"/>
              <a:defRPr/>
            </a:pPr>
            <a:r>
              <a:rPr lang="en-US" sz="5400">
                <a:effectLst>
                  <a:outerShdw blurRad="38100" dist="38100" dir="2700000" algn="tl">
                    <a:srgbClr val="000000"/>
                  </a:outerShdw>
                </a:effectLst>
                <a:cs typeface="Traditional Arabic_bs" pitchFamily="2" charset="-78"/>
              </a:rPr>
              <a:t>Be ready for TPI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Picture 2" descr="j025234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063666" flipV="1">
            <a:off x="7853363" y="452437"/>
            <a:ext cx="11430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457200" y="6019800"/>
            <a:ext cx="1905000" cy="771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SA" sz="4400" b="0">
                <a:solidFill>
                  <a:srgbClr val="FF0000"/>
                </a:solidFill>
                <a:latin typeface="Arial" pitchFamily="34" charset="0"/>
                <a:cs typeface="Traditional Arabic_bs" pitchFamily="2" charset="-78"/>
              </a:rPr>
              <a:t>--- هَا</a:t>
            </a:r>
            <a:endParaRPr lang="en-US" sz="4400" b="0">
              <a:solidFill>
                <a:srgbClr val="FF0000"/>
              </a:solidFill>
              <a:latin typeface="Arial" pitchFamily="34" charset="0"/>
              <a:cs typeface="Traditional Arabic_bs" pitchFamily="2" charset="-78"/>
            </a:endParaRPr>
          </a:p>
        </p:txBody>
      </p:sp>
      <p:grpSp>
        <p:nvGrpSpPr>
          <p:cNvPr id="70660" name="Group 4"/>
          <p:cNvGrpSpPr>
            <a:grpSpLocks/>
          </p:cNvGrpSpPr>
          <p:nvPr/>
        </p:nvGrpSpPr>
        <p:grpSpPr bwMode="auto">
          <a:xfrm>
            <a:off x="457200" y="228600"/>
            <a:ext cx="1905000" cy="5707063"/>
            <a:chOff x="4344" y="1152"/>
            <a:chExt cx="960" cy="2928"/>
          </a:xfrm>
        </p:grpSpPr>
        <p:sp>
          <p:nvSpPr>
            <p:cNvPr id="70674" name="Rectangle 5"/>
            <p:cNvSpPr>
              <a:spLocks noChangeArrowheads="1"/>
            </p:cNvSpPr>
            <p:nvPr/>
          </p:nvSpPr>
          <p:spPr bwMode="auto">
            <a:xfrm>
              <a:off x="4344" y="2112"/>
              <a:ext cx="960" cy="1056"/>
            </a:xfrm>
            <a:prstGeom prst="rect">
              <a:avLst/>
            </a:prstGeom>
            <a:solidFill>
              <a:srgbClr val="00004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75" name="Rectangle 6"/>
            <p:cNvSpPr>
              <a:spLocks noChangeArrowheads="1"/>
            </p:cNvSpPr>
            <p:nvPr/>
          </p:nvSpPr>
          <p:spPr bwMode="auto">
            <a:xfrm>
              <a:off x="4344" y="1152"/>
              <a:ext cx="960" cy="960"/>
            </a:xfrm>
            <a:prstGeom prst="rect">
              <a:avLst/>
            </a:prstGeom>
            <a:solidFill>
              <a:srgbClr val="00004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4000">
                <a:cs typeface="Tajweed" pitchFamily="2" charset="-78"/>
              </a:endParaRPr>
            </a:p>
          </p:txBody>
        </p:sp>
        <p:sp>
          <p:nvSpPr>
            <p:cNvPr id="70676" name="Rectangle 7"/>
            <p:cNvSpPr>
              <a:spLocks noChangeArrowheads="1"/>
            </p:cNvSpPr>
            <p:nvPr/>
          </p:nvSpPr>
          <p:spPr bwMode="auto">
            <a:xfrm>
              <a:off x="4344" y="3168"/>
              <a:ext cx="960" cy="912"/>
            </a:xfrm>
            <a:prstGeom prst="rect">
              <a:avLst/>
            </a:prstGeom>
            <a:solidFill>
              <a:srgbClr val="00004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0661" name="Rectangle 8"/>
          <p:cNvSpPr>
            <a:spLocks noChangeArrowheads="1"/>
          </p:cNvSpPr>
          <p:nvPr/>
        </p:nvSpPr>
        <p:spPr bwMode="auto">
          <a:xfrm>
            <a:off x="685800" y="228600"/>
            <a:ext cx="15240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rtl="1"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ur-PK" sz="5400" b="0">
                <a:solidFill>
                  <a:srgbClr val="FF0000"/>
                </a:solidFill>
                <a:latin typeface="Arial" pitchFamily="34" charset="0"/>
                <a:cs typeface="Tajweed" pitchFamily="2" charset="-78"/>
              </a:rPr>
              <a:t>-</a:t>
            </a:r>
            <a:r>
              <a:rPr lang="ar-SA" sz="5400" b="0">
                <a:solidFill>
                  <a:srgbClr val="FF0000"/>
                </a:solidFill>
                <a:latin typeface="Arial" pitchFamily="34" charset="0"/>
                <a:cs typeface="Tajweed" pitchFamily="2" charset="-78"/>
              </a:rPr>
              <a:t> </a:t>
            </a:r>
            <a:r>
              <a:rPr lang="ur-PK" sz="5400" b="0">
                <a:solidFill>
                  <a:srgbClr val="FF0000"/>
                </a:solidFill>
                <a:latin typeface="Arial" pitchFamily="34" charset="0"/>
                <a:cs typeface="Tajweed" pitchFamily="2" charset="-78"/>
              </a:rPr>
              <a:t>هُ</a:t>
            </a:r>
          </a:p>
          <a:p>
            <a:pPr marL="342900" indent="-342900" algn="r" rtl="1"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ur-PK" sz="5400" b="0">
                <a:solidFill>
                  <a:srgbClr val="FF0000"/>
                </a:solidFill>
                <a:latin typeface="Arial" pitchFamily="34" charset="0"/>
                <a:cs typeface="Tajweed" pitchFamily="2" charset="-78"/>
              </a:rPr>
              <a:t>-</a:t>
            </a:r>
            <a:r>
              <a:rPr lang="ar-SA" sz="5400" b="0">
                <a:solidFill>
                  <a:srgbClr val="FF0000"/>
                </a:solidFill>
                <a:latin typeface="Arial" pitchFamily="34" charset="0"/>
                <a:cs typeface="Tajweed" pitchFamily="2" charset="-78"/>
              </a:rPr>
              <a:t> </a:t>
            </a:r>
            <a:r>
              <a:rPr lang="ur-PK" sz="5400" b="0">
                <a:solidFill>
                  <a:srgbClr val="FF3300"/>
                </a:solidFill>
                <a:latin typeface="Arial" pitchFamily="34" charset="0"/>
                <a:cs typeface="Tajweed" pitchFamily="2" charset="-78"/>
              </a:rPr>
              <a:t>هُمْ</a:t>
            </a:r>
          </a:p>
          <a:p>
            <a:pPr marL="342900" indent="-342900" algn="r" rtl="1"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ur-PK" sz="5400" b="0">
                <a:solidFill>
                  <a:srgbClr val="FFFF00"/>
                </a:solidFill>
                <a:latin typeface="Arial" pitchFamily="34" charset="0"/>
                <a:cs typeface="Tajweed" pitchFamily="2" charset="-78"/>
              </a:rPr>
              <a:t>-</a:t>
            </a:r>
            <a:r>
              <a:rPr lang="ar-SA" sz="5400" b="0">
                <a:solidFill>
                  <a:srgbClr val="FFFF00"/>
                </a:solidFill>
                <a:latin typeface="Arial" pitchFamily="34" charset="0"/>
                <a:cs typeface="Tajweed" pitchFamily="2" charset="-78"/>
              </a:rPr>
              <a:t> </a:t>
            </a:r>
            <a:r>
              <a:rPr lang="ur-PK" sz="5400" b="0">
                <a:solidFill>
                  <a:srgbClr val="FFFF00"/>
                </a:solidFill>
                <a:latin typeface="Arial" pitchFamily="34" charset="0"/>
                <a:cs typeface="Tajweed" pitchFamily="2" charset="-78"/>
              </a:rPr>
              <a:t>كَ</a:t>
            </a:r>
          </a:p>
          <a:p>
            <a:pPr marL="342900" indent="-342900" algn="r" rtl="1"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ur-PK" sz="5400" b="0">
                <a:solidFill>
                  <a:srgbClr val="FFFF00"/>
                </a:solidFill>
                <a:latin typeface="Arial" pitchFamily="34" charset="0"/>
                <a:cs typeface="Tajweed" pitchFamily="2" charset="-78"/>
              </a:rPr>
              <a:t>-</a:t>
            </a:r>
            <a:r>
              <a:rPr lang="ar-SA" sz="5400" b="0">
                <a:solidFill>
                  <a:srgbClr val="FFFF00"/>
                </a:solidFill>
                <a:latin typeface="Arial" pitchFamily="34" charset="0"/>
                <a:cs typeface="Tajweed" pitchFamily="2" charset="-78"/>
              </a:rPr>
              <a:t> </a:t>
            </a:r>
            <a:r>
              <a:rPr lang="ur-PK" sz="5400" b="0">
                <a:solidFill>
                  <a:srgbClr val="FFFF00"/>
                </a:solidFill>
                <a:latin typeface="Arial" pitchFamily="34" charset="0"/>
                <a:cs typeface="Tajweed" pitchFamily="2" charset="-78"/>
              </a:rPr>
              <a:t>كُمْ</a:t>
            </a:r>
          </a:p>
          <a:p>
            <a:pPr marL="342900" indent="-342900" algn="r" rtl="1"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ur-PK" sz="5400" b="0">
                <a:solidFill>
                  <a:srgbClr val="66FF33"/>
                </a:solidFill>
                <a:latin typeface="Arial" pitchFamily="34" charset="0"/>
                <a:cs typeface="Tajweed" pitchFamily="2" charset="-78"/>
              </a:rPr>
              <a:t>-</a:t>
            </a:r>
            <a:r>
              <a:rPr lang="ar-SA" sz="5400" b="0">
                <a:solidFill>
                  <a:srgbClr val="66FF33"/>
                </a:solidFill>
                <a:latin typeface="Arial" pitchFamily="34" charset="0"/>
                <a:cs typeface="Tajweed" pitchFamily="2" charset="-78"/>
              </a:rPr>
              <a:t> </a:t>
            </a:r>
            <a:r>
              <a:rPr lang="ur-PK" sz="5400" b="0">
                <a:solidFill>
                  <a:srgbClr val="66FF33"/>
                </a:solidFill>
                <a:latin typeface="Arial" pitchFamily="34" charset="0"/>
                <a:cs typeface="Tajweed" pitchFamily="2" charset="-78"/>
              </a:rPr>
              <a:t>ي</a:t>
            </a:r>
          </a:p>
          <a:p>
            <a:pPr marL="342900" indent="-342900" algn="r" rtl="1"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ur-PK" sz="5400" b="0">
                <a:solidFill>
                  <a:srgbClr val="66FF33"/>
                </a:solidFill>
                <a:latin typeface="Arial" pitchFamily="34" charset="0"/>
                <a:cs typeface="Tajweed" pitchFamily="2" charset="-78"/>
              </a:rPr>
              <a:t>-</a:t>
            </a:r>
            <a:r>
              <a:rPr lang="ar-SA" sz="5400" b="0">
                <a:solidFill>
                  <a:srgbClr val="66FF33"/>
                </a:solidFill>
                <a:latin typeface="Arial" pitchFamily="34" charset="0"/>
                <a:cs typeface="Tajweed" pitchFamily="2" charset="-78"/>
              </a:rPr>
              <a:t> </a:t>
            </a:r>
            <a:r>
              <a:rPr lang="ur-PK" sz="5400" b="0">
                <a:solidFill>
                  <a:srgbClr val="66FF33"/>
                </a:solidFill>
                <a:latin typeface="Arial" pitchFamily="34" charset="0"/>
                <a:cs typeface="Tajweed" pitchFamily="2" charset="-78"/>
              </a:rPr>
              <a:t>نَا</a:t>
            </a:r>
          </a:p>
          <a:p>
            <a:pPr marL="342900" indent="-342900" algn="r" rtl="1"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endParaRPr lang="en-US" sz="5400" b="0">
              <a:solidFill>
                <a:srgbClr val="66FF33"/>
              </a:solidFill>
              <a:latin typeface="Arial" pitchFamily="34" charset="0"/>
              <a:cs typeface="Tajweed" pitchFamily="2" charset="-78"/>
            </a:endParaRPr>
          </a:p>
        </p:txBody>
      </p:sp>
      <p:sp>
        <p:nvSpPr>
          <p:cNvPr id="70662" name="Text Box 9"/>
          <p:cNvSpPr txBox="1">
            <a:spLocks noChangeArrowheads="1"/>
          </p:cNvSpPr>
          <p:nvPr/>
        </p:nvSpPr>
        <p:spPr bwMode="auto">
          <a:xfrm>
            <a:off x="3352800" y="1295400"/>
            <a:ext cx="2133600" cy="4624388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ur-PK" sz="5400" b="0">
                <a:solidFill>
                  <a:srgbClr val="FFFF00"/>
                </a:solidFill>
                <a:latin typeface="Arial" pitchFamily="34" charset="0"/>
                <a:cs typeface="Traditional Arabic_bs" pitchFamily="2" charset="-78"/>
              </a:rPr>
              <a:t>بِ</a:t>
            </a:r>
            <a:endParaRPr lang="ar-SA" sz="5400" b="0">
              <a:solidFill>
                <a:srgbClr val="FFFF00"/>
              </a:solidFill>
              <a:latin typeface="Arial" pitchFamily="34" charset="0"/>
              <a:cs typeface="Traditional Arabic_bs" pitchFamily="2" charset="-78"/>
            </a:endParaRPr>
          </a:p>
          <a:p>
            <a:pPr algn="ctr" rtl="1"/>
            <a:r>
              <a:rPr lang="ur-PK" sz="5400" b="0">
                <a:solidFill>
                  <a:srgbClr val="FFFF00"/>
                </a:solidFill>
                <a:latin typeface="Arial" pitchFamily="34" charset="0"/>
                <a:cs typeface="Traditional Arabic_bs" pitchFamily="2" charset="-78"/>
              </a:rPr>
              <a:t>فِي</a:t>
            </a:r>
          </a:p>
          <a:p>
            <a:pPr algn="ctr" rtl="1"/>
            <a:r>
              <a:rPr lang="ur-PK" sz="5400" b="0">
                <a:solidFill>
                  <a:srgbClr val="FFFF00"/>
                </a:solidFill>
                <a:latin typeface="Arial" pitchFamily="34" charset="0"/>
                <a:cs typeface="Traditional Arabic_bs" pitchFamily="2" charset="-78"/>
              </a:rPr>
              <a:t>عَلَى</a:t>
            </a:r>
          </a:p>
          <a:p>
            <a:pPr algn="ctr" rtl="1"/>
            <a:r>
              <a:rPr lang="ur-PK" sz="5400" b="0">
                <a:solidFill>
                  <a:srgbClr val="FFFF00"/>
                </a:solidFill>
                <a:latin typeface="Arial" pitchFamily="34" charset="0"/>
                <a:cs typeface="Traditional Arabic_bs" pitchFamily="2" charset="-78"/>
              </a:rPr>
              <a:t>إِلَى</a:t>
            </a:r>
            <a:endParaRPr lang="en-US" sz="5400" b="0">
              <a:solidFill>
                <a:srgbClr val="FFFF00"/>
              </a:solidFill>
              <a:latin typeface="Arial" pitchFamily="34" charset="0"/>
              <a:cs typeface="Traditional Arabic_bs" pitchFamily="2" charset="-78"/>
            </a:endParaRPr>
          </a:p>
        </p:txBody>
      </p:sp>
      <p:sp>
        <p:nvSpPr>
          <p:cNvPr id="70663" name="Line 10"/>
          <p:cNvSpPr>
            <a:spLocks noChangeShapeType="1"/>
          </p:cNvSpPr>
          <p:nvPr/>
        </p:nvSpPr>
        <p:spPr bwMode="auto">
          <a:xfrm flipH="1" flipV="1">
            <a:off x="2362200" y="685800"/>
            <a:ext cx="99060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0664" name="Line 11"/>
          <p:cNvSpPr>
            <a:spLocks noChangeShapeType="1"/>
          </p:cNvSpPr>
          <p:nvPr/>
        </p:nvSpPr>
        <p:spPr bwMode="auto">
          <a:xfrm flipH="1" flipV="1">
            <a:off x="2362200" y="1676400"/>
            <a:ext cx="990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0665" name="Line 12"/>
          <p:cNvSpPr>
            <a:spLocks noChangeShapeType="1"/>
          </p:cNvSpPr>
          <p:nvPr/>
        </p:nvSpPr>
        <p:spPr bwMode="auto">
          <a:xfrm flipH="1" flipV="1">
            <a:off x="2362200" y="2590800"/>
            <a:ext cx="990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0666" name="Line 13"/>
          <p:cNvSpPr>
            <a:spLocks noChangeShapeType="1"/>
          </p:cNvSpPr>
          <p:nvPr/>
        </p:nvSpPr>
        <p:spPr bwMode="auto">
          <a:xfrm flipH="1">
            <a:off x="2362200" y="3505200"/>
            <a:ext cx="990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0667" name="Line 14"/>
          <p:cNvSpPr>
            <a:spLocks noChangeShapeType="1"/>
          </p:cNvSpPr>
          <p:nvPr/>
        </p:nvSpPr>
        <p:spPr bwMode="auto">
          <a:xfrm flipH="1">
            <a:off x="2362200" y="3505200"/>
            <a:ext cx="990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0668" name="Line 15"/>
          <p:cNvSpPr>
            <a:spLocks noChangeShapeType="1"/>
          </p:cNvSpPr>
          <p:nvPr/>
        </p:nvSpPr>
        <p:spPr bwMode="auto">
          <a:xfrm flipH="1">
            <a:off x="2362200" y="3505200"/>
            <a:ext cx="9906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0669" name="Line 16"/>
          <p:cNvSpPr>
            <a:spLocks noChangeShapeType="1"/>
          </p:cNvSpPr>
          <p:nvPr/>
        </p:nvSpPr>
        <p:spPr bwMode="auto">
          <a:xfrm flipH="1">
            <a:off x="2362200" y="3505200"/>
            <a:ext cx="99060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70670" name="Group 17"/>
          <p:cNvGrpSpPr>
            <a:grpSpLocks/>
          </p:cNvGrpSpPr>
          <p:nvPr/>
        </p:nvGrpSpPr>
        <p:grpSpPr bwMode="auto">
          <a:xfrm>
            <a:off x="5410200" y="2286000"/>
            <a:ext cx="3733800" cy="2895600"/>
            <a:chOff x="144" y="1152"/>
            <a:chExt cx="2976" cy="1824"/>
          </a:xfrm>
        </p:grpSpPr>
        <p:sp>
          <p:nvSpPr>
            <p:cNvPr id="70672" name="AutoShape 18"/>
            <p:cNvSpPr>
              <a:spLocks noChangeArrowheads="1"/>
            </p:cNvSpPr>
            <p:nvPr/>
          </p:nvSpPr>
          <p:spPr bwMode="auto">
            <a:xfrm>
              <a:off x="144" y="1152"/>
              <a:ext cx="2976" cy="1824"/>
            </a:xfrm>
            <a:prstGeom prst="irregularSeal1">
              <a:avLst/>
            </a:prstGeom>
            <a:solidFill>
              <a:srgbClr val="FF0000"/>
            </a:solidFill>
            <a:ln w="25400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76883" name="Text Box 19"/>
            <p:cNvSpPr txBox="1">
              <a:spLocks noChangeArrowheads="1"/>
            </p:cNvSpPr>
            <p:nvPr/>
          </p:nvSpPr>
          <p:spPr bwMode="auto">
            <a:xfrm>
              <a:off x="525" y="1594"/>
              <a:ext cx="2142" cy="94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rtl="1">
                <a:spcBef>
                  <a:spcPct val="0"/>
                </a:spcBef>
                <a:defRPr/>
              </a:pPr>
              <a:endParaRPr lang="ar-SA" sz="500" b="0" dirty="0">
                <a:effectLst>
                  <a:outerShdw blurRad="38100" dist="38100" dir="2700000" algn="tl">
                    <a:srgbClr val="000080"/>
                  </a:outerShdw>
                </a:effectLst>
                <a:cs typeface="Tahoma" pitchFamily="34" charset="0"/>
              </a:endParaRPr>
            </a:p>
            <a:p>
              <a:pPr algn="ctr">
                <a:spcBef>
                  <a:spcPct val="0"/>
                </a:spcBef>
                <a:defRPr/>
              </a:pPr>
              <a:r>
                <a:rPr lang="en-US" sz="1800" b="0" dirty="0">
                  <a:effectLst>
                    <a:outerShdw blurRad="38100" dist="38100" dir="2700000" algn="tl">
                      <a:srgbClr val="000080"/>
                    </a:outerShdw>
                  </a:effectLst>
                  <a:cs typeface="Tahoma" pitchFamily="34" charset="0"/>
                </a:rPr>
                <a:t>These prepositions have occurred </a:t>
              </a:r>
              <a:r>
                <a:rPr lang="ar-SA" sz="3200" dirty="0">
                  <a:effectLst>
                    <a:outerShdw blurRad="38100" dist="38100" dir="2700000" algn="tl">
                      <a:srgbClr val="000080"/>
                    </a:outerShdw>
                  </a:effectLst>
                  <a:cs typeface="Tahoma" pitchFamily="34" charset="0"/>
                </a:rPr>
                <a:t>4327</a:t>
              </a:r>
              <a:r>
                <a:rPr lang="en-US" sz="2400" b="0" dirty="0">
                  <a:effectLst>
                    <a:outerShdw blurRad="38100" dist="38100" dir="2700000" algn="tl">
                      <a:srgbClr val="000080"/>
                    </a:outerShdw>
                  </a:effectLst>
                  <a:cs typeface="Tahoma" pitchFamily="34" charset="0"/>
                </a:rPr>
                <a:t> </a:t>
              </a:r>
              <a:r>
                <a:rPr lang="en-US" sz="1800" b="0" dirty="0">
                  <a:effectLst>
                    <a:outerShdw blurRad="38100" dist="38100" dir="2700000" algn="tl">
                      <a:srgbClr val="000080"/>
                    </a:outerShdw>
                  </a:effectLst>
                  <a:cs typeface="Tahoma" pitchFamily="34" charset="0"/>
                </a:rPr>
                <a:t>times in the Quran with the 7 pronouns.</a:t>
              </a:r>
              <a:endParaRPr lang="ar-SA" sz="1800" b="0" dirty="0">
                <a:effectLst>
                  <a:outerShdw blurRad="38100" dist="38100" dir="2700000" algn="tl">
                    <a:srgbClr val="000080"/>
                  </a:outerShdw>
                </a:effectLst>
                <a:cs typeface="Tahoma" pitchFamily="34" charset="0"/>
              </a:endParaRPr>
            </a:p>
          </p:txBody>
        </p:sp>
      </p:grpSp>
      <p:sp>
        <p:nvSpPr>
          <p:cNvPr id="70671" name="Text Box 20"/>
          <p:cNvSpPr txBox="1">
            <a:spLocks noChangeArrowheads="1"/>
          </p:cNvSpPr>
          <p:nvPr/>
        </p:nvSpPr>
        <p:spPr bwMode="auto">
          <a:xfrm>
            <a:off x="7010400" y="365125"/>
            <a:ext cx="12192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0" dirty="0" smtClean="0">
                <a:cs typeface="Arial" pitchFamily="34" charset="0"/>
              </a:rPr>
              <a:t>This </a:t>
            </a:r>
            <a:r>
              <a:rPr lang="en-US" sz="2000" b="0" dirty="0">
                <a:cs typeface="Arial" pitchFamily="34" charset="0"/>
              </a:rPr>
              <a:t>Lesson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6324600" y="2438400"/>
            <a:ext cx="2362200" cy="3581400"/>
            <a:chOff x="6324600" y="1676400"/>
            <a:chExt cx="2362200" cy="3581400"/>
          </a:xfrm>
        </p:grpSpPr>
        <p:sp>
          <p:nvSpPr>
            <p:cNvPr id="71711" name="Oval 30"/>
            <p:cNvSpPr>
              <a:spLocks noChangeArrowheads="1"/>
            </p:cNvSpPr>
            <p:nvPr/>
          </p:nvSpPr>
          <p:spPr bwMode="auto">
            <a:xfrm>
              <a:off x="7086600" y="3129736"/>
              <a:ext cx="1066800" cy="2128064"/>
            </a:xfrm>
            <a:prstGeom prst="ellipse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square" anchor="ctr">
              <a:noAutofit/>
            </a:bodyPr>
            <a:lstStyle/>
            <a:p>
              <a:endParaRPr lang="en-US" sz="3600">
                <a:cs typeface="Arial" pitchFamily="34" charset="0"/>
              </a:endParaRPr>
            </a:p>
          </p:txBody>
        </p:sp>
        <p:sp>
          <p:nvSpPr>
            <p:cNvPr id="7" name="Rounded Rectangle 6"/>
            <p:cNvSpPr/>
            <p:nvPr/>
          </p:nvSpPr>
          <p:spPr bwMode="auto">
            <a:xfrm>
              <a:off x="6324600" y="1676400"/>
              <a:ext cx="2362200" cy="1524000"/>
            </a:xfrm>
            <a:prstGeom prst="roundRect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cs typeface="Alvi Nastaleeq" pitchFamily="2" charset="-78"/>
                </a:rPr>
                <a:t>in</a:t>
              </a:r>
            </a:p>
          </p:txBody>
        </p:sp>
      </p:grpSp>
      <p:graphicFrame>
        <p:nvGraphicFramePr>
          <p:cNvPr id="678969" name="Group 57"/>
          <p:cNvGraphicFramePr>
            <a:graphicFrameLocks noGrp="1"/>
          </p:cNvGraphicFramePr>
          <p:nvPr/>
        </p:nvGraphicFramePr>
        <p:xfrm>
          <a:off x="533400" y="152400"/>
          <a:ext cx="3222625" cy="6464808"/>
        </p:xfrm>
        <a:graphic>
          <a:graphicData uri="http://schemas.openxmlformats.org/drawingml/2006/table">
            <a:tbl>
              <a:tblPr rtl="1"/>
              <a:tblGrid>
                <a:gridCol w="1203325"/>
                <a:gridCol w="2019300"/>
              </a:tblGrid>
              <a:tr h="8032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Nafees Web Naskh" pitchFamily="2" charset="-78"/>
                          <a:cs typeface="Tajweed" pitchFamily="2" charset="-78"/>
                        </a:rPr>
                        <a:t>بِ</a:t>
                      </a:r>
                      <a:r>
                        <a:rPr kumimoji="0" lang="ar-SA" sz="5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Nafees Web Naskh" pitchFamily="2" charset="-78"/>
                          <a:cs typeface="Tajweed" pitchFamily="2" charset="-78"/>
                        </a:rPr>
                        <a:t>ه</a:t>
                      </a:r>
                      <a:r>
                        <a:rPr kumimoji="0" lang="ar-SA" sz="5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Nafees Web Naskh" pitchFamily="2" charset="-78"/>
                          <a:cs typeface="Tajweed" pitchFamily="2" charset="-78"/>
                        </a:rPr>
                        <a:t>ا</a:t>
                      </a:r>
                    </a:p>
                  </a:txBody>
                  <a:tcPr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in him</a:t>
                      </a:r>
                      <a:endParaRPr kumimoji="0" lang="ar-SA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8048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Nafees Web Naskh" pitchFamily="2" charset="-78"/>
                          <a:cs typeface="Tajweed" pitchFamily="2" charset="-78"/>
                        </a:rPr>
                        <a:t>بِ</a:t>
                      </a:r>
                      <a:r>
                        <a:rPr kumimoji="0" lang="ar-SA" sz="5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Nafees Web Naskh" pitchFamily="2" charset="-78"/>
                          <a:cs typeface="Tajweed" pitchFamily="2" charset="-78"/>
                        </a:rPr>
                        <a:t>هِ</a:t>
                      </a:r>
                      <a:r>
                        <a:rPr kumimoji="0" lang="ur-PK" sz="5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Nafees Web Naskh" pitchFamily="2" charset="-78"/>
                          <a:cs typeface="Tajweed" pitchFamily="2" charset="-78"/>
                        </a:rPr>
                        <a:t>مْ</a:t>
                      </a:r>
                      <a:endParaRPr kumimoji="0" lang="en-US" sz="5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Nafees Web Naskh" pitchFamily="2" charset="-78"/>
                        <a:cs typeface="Tajweed" pitchFamily="2" charset="-78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in them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8032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Nafees Web Naskh" pitchFamily="2" charset="-78"/>
                          <a:cs typeface="Tajweed" pitchFamily="2" charset="-78"/>
                        </a:rPr>
                        <a:t>بِكَ</a:t>
                      </a:r>
                      <a:endParaRPr kumimoji="0" lang="en-US" sz="5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Nafees Web Naskh" pitchFamily="2" charset="-78"/>
                        <a:cs typeface="Tajweed" pitchFamily="2" charset="-78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in you</a:t>
                      </a:r>
                      <a:endParaRPr kumimoji="0" lang="ar-SA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8048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Nafees Web Naskh" pitchFamily="2" charset="-78"/>
                          <a:cs typeface="Tajweed" pitchFamily="2" charset="-78"/>
                        </a:rPr>
                        <a:t>بِكُمْ</a:t>
                      </a:r>
                      <a:endParaRPr kumimoji="0" lang="en-US" sz="5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Nafees Web Naskh" pitchFamily="2" charset="-78"/>
                        <a:cs typeface="Tajweed" pitchFamily="2" charset="-78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in you all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8032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5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Nafees Web Naskh" pitchFamily="2" charset="-78"/>
                          <a:cs typeface="Tajweed" pitchFamily="2" charset="-78"/>
                        </a:rPr>
                        <a:t>بِي</a:t>
                      </a:r>
                      <a:endParaRPr kumimoji="0" lang="en-US" sz="5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Nafees Web Naskh" pitchFamily="2" charset="-78"/>
                        <a:cs typeface="Tajweed" pitchFamily="2" charset="-78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in me</a:t>
                      </a:r>
                      <a:endParaRPr kumimoji="0" lang="ar-SA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6937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5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Nafees Web Naskh" pitchFamily="2" charset="-78"/>
                          <a:cs typeface="Tajweed" pitchFamily="2" charset="-78"/>
                        </a:rPr>
                        <a:t>بِن</a:t>
                      </a:r>
                      <a:r>
                        <a:rPr kumimoji="0" lang="ur-PK" sz="5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Nafees Web Naskh" pitchFamily="2" charset="-78"/>
                          <a:cs typeface="Tajweed" pitchFamily="2" charset="-78"/>
                        </a:rPr>
                        <a:t>َا</a:t>
                      </a:r>
                      <a:endParaRPr kumimoji="0" lang="en-US" sz="5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Nafees Web Naskh" pitchFamily="2" charset="-78"/>
                        <a:cs typeface="Tajweed" pitchFamily="2" charset="-78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in us</a:t>
                      </a:r>
                      <a:endParaRPr kumimoji="0" lang="ar-SA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8032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Nafees Web Naskh" pitchFamily="2" charset="-78"/>
                          <a:cs typeface="Tajweed" pitchFamily="2" charset="-78"/>
                        </a:rPr>
                        <a:t>بِ</a:t>
                      </a:r>
                      <a:r>
                        <a:rPr kumimoji="0" lang="ar-SA" sz="5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Nafees Web Naskh" pitchFamily="2" charset="-78"/>
                          <a:cs typeface="Tajweed" pitchFamily="2" charset="-78"/>
                        </a:rPr>
                        <a:t>ه</a:t>
                      </a:r>
                      <a:r>
                        <a:rPr kumimoji="0" lang="ur-PK" sz="5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Nafees Web Naskh" pitchFamily="2" charset="-78"/>
                          <a:cs typeface="Tajweed" pitchFamily="2" charset="-78"/>
                        </a:rPr>
                        <a:t>َا</a:t>
                      </a:r>
                      <a:endParaRPr kumimoji="0" lang="en-US" sz="5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Nafees Web Naskh" pitchFamily="2" charset="-78"/>
                        <a:cs typeface="Tajweed" pitchFamily="2" charset="-78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in her</a:t>
                      </a:r>
                      <a:endParaRPr kumimoji="0" lang="ar-SA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</a:tr>
            </a:tbl>
          </a:graphicData>
        </a:graphic>
      </p:graphicFrame>
      <p:sp>
        <p:nvSpPr>
          <p:cNvPr id="71713" name="Text Box 32"/>
          <p:cNvSpPr txBox="1">
            <a:spLocks noChangeArrowheads="1"/>
          </p:cNvSpPr>
          <p:nvPr/>
        </p:nvSpPr>
        <p:spPr bwMode="auto">
          <a:xfrm>
            <a:off x="4191000" y="3992562"/>
            <a:ext cx="4343400" cy="187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ur-PK" sz="11700" b="0" dirty="0">
                <a:latin typeface="Arial" pitchFamily="34" charset="0"/>
                <a:cs typeface="Majidi" pitchFamily="2" charset="-78"/>
              </a:rPr>
              <a:t>بِسْمِ</a:t>
            </a:r>
            <a:r>
              <a:rPr lang="ur-PK" sz="6600" b="0" dirty="0">
                <a:latin typeface="Arial" pitchFamily="34" charset="0"/>
                <a:cs typeface="Majidi" pitchFamily="2" charset="-78"/>
              </a:rPr>
              <a:t> الله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7467600" y="381000"/>
          <a:ext cx="1066800" cy="558165"/>
        </p:xfrm>
        <a:graphic>
          <a:graphicData uri="http://schemas.openxmlformats.org/drawingml/2006/table">
            <a:tbl>
              <a:tblPr/>
              <a:tblGrid>
                <a:gridCol w="1066800"/>
              </a:tblGrid>
              <a:tr h="161925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3600" b="0" i="0" u="none" strike="noStrike" dirty="0" smtClean="0">
                          <a:latin typeface="Tahoma"/>
                        </a:rPr>
                        <a:t>510*</a:t>
                      </a:r>
                      <a:endParaRPr lang="en-US" sz="3600" b="0" i="0" u="none" strike="noStrike" dirty="0">
                        <a:latin typeface="Tahoma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8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210300" y="2209800"/>
            <a:ext cx="2362200" cy="3581400"/>
            <a:chOff x="6324600" y="1676400"/>
            <a:chExt cx="2362200" cy="3581400"/>
          </a:xfrm>
          <a:solidFill>
            <a:srgbClr val="FF0000"/>
          </a:solidFill>
        </p:grpSpPr>
        <p:sp>
          <p:nvSpPr>
            <p:cNvPr id="8" name="Oval 30"/>
            <p:cNvSpPr>
              <a:spLocks noChangeArrowheads="1"/>
            </p:cNvSpPr>
            <p:nvPr/>
          </p:nvSpPr>
          <p:spPr bwMode="auto">
            <a:xfrm>
              <a:off x="7086600" y="3129736"/>
              <a:ext cx="1066800" cy="2128064"/>
            </a:xfrm>
            <a:prstGeom prst="ellips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square" anchor="ctr">
              <a:noAutofit/>
            </a:bodyPr>
            <a:lstStyle/>
            <a:p>
              <a:endParaRPr lang="en-US" sz="3600">
                <a:cs typeface="Arial" pitchFamily="34" charset="0"/>
              </a:endParaRPr>
            </a:p>
          </p:txBody>
        </p:sp>
        <p:sp>
          <p:nvSpPr>
            <p:cNvPr id="9" name="Rounded Rectangle 8"/>
            <p:cNvSpPr/>
            <p:nvPr/>
          </p:nvSpPr>
          <p:spPr bwMode="auto">
            <a:xfrm>
              <a:off x="6324600" y="1676400"/>
              <a:ext cx="2362200" cy="1524000"/>
            </a:xfrm>
            <a:prstGeom prst="round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cs typeface="Alvi Nastaleeq" pitchFamily="2" charset="-78"/>
                </a:rPr>
                <a:t>in</a:t>
              </a:r>
            </a:p>
          </p:txBody>
        </p:sp>
      </p:grp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4343400" y="3840163"/>
            <a:ext cx="43434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ar-SA" sz="6600" b="0" dirty="0">
                <a:latin typeface="Arial" pitchFamily="34" charset="0"/>
                <a:cs typeface="Majidi" pitchFamily="2" charset="-78"/>
              </a:rPr>
              <a:t> </a:t>
            </a:r>
            <a:r>
              <a:rPr lang="ur-PK" sz="9600" b="0" dirty="0">
                <a:latin typeface="Arial" pitchFamily="34" charset="0"/>
                <a:cs typeface="Majidi" pitchFamily="2" charset="-78"/>
              </a:rPr>
              <a:t>فِي</a:t>
            </a:r>
            <a:r>
              <a:rPr lang="ur-PK" b="0" dirty="0">
                <a:latin typeface="Arial" pitchFamily="34" charset="0"/>
                <a:cs typeface="Majidi" pitchFamily="2" charset="-78"/>
              </a:rPr>
              <a:t> </a:t>
            </a:r>
            <a:r>
              <a:rPr lang="ur-PK" sz="6600" b="0" dirty="0">
                <a:latin typeface="Arial" pitchFamily="34" charset="0"/>
                <a:cs typeface="Majidi" pitchFamily="2" charset="-78"/>
              </a:rPr>
              <a:t>سَبِيلِ الله</a:t>
            </a:r>
            <a:endParaRPr lang="en-US" sz="6600" b="0" dirty="0">
              <a:latin typeface="Arial" pitchFamily="34" charset="0"/>
              <a:cs typeface="Majidi" pitchFamily="2" charset="-78"/>
            </a:endParaRPr>
          </a:p>
        </p:txBody>
      </p:sp>
      <p:graphicFrame>
        <p:nvGraphicFramePr>
          <p:cNvPr id="681009" name="Group 49"/>
          <p:cNvGraphicFramePr>
            <a:graphicFrameLocks noGrp="1"/>
          </p:cNvGraphicFramePr>
          <p:nvPr/>
        </p:nvGraphicFramePr>
        <p:xfrm>
          <a:off x="228600" y="304800"/>
          <a:ext cx="3397250" cy="6227064"/>
        </p:xfrm>
        <a:graphic>
          <a:graphicData uri="http://schemas.openxmlformats.org/drawingml/2006/table">
            <a:tbl>
              <a:tblPr rtl="1"/>
              <a:tblGrid>
                <a:gridCol w="1368425"/>
                <a:gridCol w="2028825"/>
              </a:tblGrid>
              <a:tr h="8032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Nafees Web Naskh" pitchFamily="2" charset="-78"/>
                          <a:cs typeface="Tajweed" pitchFamily="2" charset="-78"/>
                        </a:rPr>
                        <a:t>فِي</a:t>
                      </a:r>
                      <a:r>
                        <a:rPr kumimoji="0" lang="ar-SA" sz="5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Nafees Web Naskh" pitchFamily="2" charset="-78"/>
                          <a:cs typeface="Tajweed" pitchFamily="2" charset="-78"/>
                        </a:rPr>
                        <a:t>هِ</a:t>
                      </a:r>
                      <a:endParaRPr kumimoji="0" lang="ar-SA" sz="5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Nafees Web Naskh" pitchFamily="2" charset="-78"/>
                        <a:cs typeface="Tajweed" pitchFamily="2" charset="-78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in him</a:t>
                      </a:r>
                      <a:endParaRPr kumimoji="0" lang="ar-SA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8048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Nafees Web Naskh" pitchFamily="2" charset="-78"/>
                          <a:cs typeface="Tajweed" pitchFamily="2" charset="-78"/>
                        </a:rPr>
                        <a:t>فِي</a:t>
                      </a:r>
                      <a:r>
                        <a:rPr kumimoji="0" lang="ar-SA" sz="5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Nafees Web Naskh" pitchFamily="2" charset="-78"/>
                          <a:cs typeface="Tajweed" pitchFamily="2" charset="-78"/>
                        </a:rPr>
                        <a:t>هِ</a:t>
                      </a:r>
                      <a:r>
                        <a:rPr kumimoji="0" lang="ur-PK" sz="5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Nafees Web Naskh" pitchFamily="2" charset="-78"/>
                          <a:cs typeface="Tajweed" pitchFamily="2" charset="-78"/>
                        </a:rPr>
                        <a:t>مْ</a:t>
                      </a:r>
                      <a:endParaRPr kumimoji="0" lang="en-US" sz="5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Nafees Web Naskh" pitchFamily="2" charset="-78"/>
                        <a:cs typeface="Tajweed" pitchFamily="2" charset="-78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in them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8032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Nafees Web Naskh" pitchFamily="2" charset="-78"/>
                          <a:cs typeface="Tajweed" pitchFamily="2" charset="-78"/>
                        </a:rPr>
                        <a:t>فِيكَ</a:t>
                      </a:r>
                      <a:endParaRPr kumimoji="0" lang="en-US" sz="5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Nafees Web Naskh" pitchFamily="2" charset="-78"/>
                        <a:cs typeface="Tajweed" pitchFamily="2" charset="-78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in you</a:t>
                      </a:r>
                      <a:endParaRPr kumimoji="0" lang="ar-SA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8048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Nafees Web Naskh" pitchFamily="2" charset="-78"/>
                          <a:cs typeface="Tajweed" pitchFamily="2" charset="-78"/>
                        </a:rPr>
                        <a:t>فِيكُمْ</a:t>
                      </a:r>
                      <a:endParaRPr kumimoji="0" lang="en-US" sz="5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Nafees Web Naskh" pitchFamily="2" charset="-78"/>
                        <a:cs typeface="Tajweed" pitchFamily="2" charset="-78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in you all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8032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5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Nafees Web Naskh" pitchFamily="2" charset="-78"/>
                          <a:cs typeface="Tajweed" pitchFamily="2" charset="-78"/>
                        </a:rPr>
                        <a:t>فِيَّ</a:t>
                      </a:r>
                      <a:endParaRPr kumimoji="0" lang="en-US" sz="5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Nafees Web Naskh" pitchFamily="2" charset="-78"/>
                        <a:cs typeface="Tajweed" pitchFamily="2" charset="-78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in me</a:t>
                      </a:r>
                      <a:endParaRPr kumimoji="0" lang="ar-SA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6937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5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Nafees Web Naskh" pitchFamily="2" charset="-78"/>
                          <a:cs typeface="Tajweed" pitchFamily="2" charset="-78"/>
                        </a:rPr>
                        <a:t>فِين</a:t>
                      </a:r>
                      <a:r>
                        <a:rPr kumimoji="0" lang="ur-PK" sz="5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Nafees Web Naskh" pitchFamily="2" charset="-78"/>
                          <a:cs typeface="Tajweed" pitchFamily="2" charset="-78"/>
                        </a:rPr>
                        <a:t>َا</a:t>
                      </a:r>
                      <a:endParaRPr kumimoji="0" lang="en-US" sz="5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Nafees Web Naskh" pitchFamily="2" charset="-78"/>
                        <a:cs typeface="Tajweed" pitchFamily="2" charset="-78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in us</a:t>
                      </a:r>
                      <a:endParaRPr kumimoji="0" lang="ar-SA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8032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Nafees Web Naskh" pitchFamily="2" charset="-78"/>
                          <a:cs typeface="Tajweed" pitchFamily="2" charset="-78"/>
                        </a:rPr>
                        <a:t>فِي</a:t>
                      </a:r>
                      <a:r>
                        <a:rPr kumimoji="0" lang="ar-SA" sz="5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Nafees Web Naskh" pitchFamily="2" charset="-78"/>
                          <a:cs typeface="Tajweed" pitchFamily="2" charset="-78"/>
                        </a:rPr>
                        <a:t>ه</a:t>
                      </a:r>
                      <a:r>
                        <a:rPr kumimoji="0" lang="ur-PK" sz="5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Nafees Web Naskh" pitchFamily="2" charset="-78"/>
                          <a:cs typeface="Tajweed" pitchFamily="2" charset="-78"/>
                        </a:rPr>
                        <a:t>َا</a:t>
                      </a:r>
                      <a:endParaRPr kumimoji="0" lang="en-US" sz="5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Nafees Web Naskh" pitchFamily="2" charset="-78"/>
                        <a:cs typeface="Tajweed" pitchFamily="2" charset="-78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in her</a:t>
                      </a:r>
                      <a:endParaRPr kumimoji="0" lang="ar-SA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7391400" y="381000"/>
          <a:ext cx="1371600" cy="558165"/>
        </p:xfrm>
        <a:graphic>
          <a:graphicData uri="http://schemas.openxmlformats.org/drawingml/2006/table">
            <a:tbl>
              <a:tblPr/>
              <a:tblGrid>
                <a:gridCol w="1371600"/>
              </a:tblGrid>
              <a:tr h="161925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3600" b="0" i="0" u="none" strike="noStrike" dirty="0" smtClean="0">
                          <a:latin typeface="Tahoma"/>
                        </a:rPr>
                        <a:t>1658*</a:t>
                      </a:r>
                      <a:endParaRPr lang="en-US" sz="3600" b="0" i="0" u="none" strike="noStrike" dirty="0">
                        <a:latin typeface="Tahoma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7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5029200" y="2438400"/>
            <a:ext cx="2362200" cy="3581400"/>
            <a:chOff x="6324600" y="1676400"/>
            <a:chExt cx="2362200" cy="3581400"/>
          </a:xfrm>
        </p:grpSpPr>
        <p:sp>
          <p:nvSpPr>
            <p:cNvPr id="8" name="Oval 30"/>
            <p:cNvSpPr>
              <a:spLocks noChangeArrowheads="1"/>
            </p:cNvSpPr>
            <p:nvPr/>
          </p:nvSpPr>
          <p:spPr bwMode="auto">
            <a:xfrm>
              <a:off x="7086600" y="3129736"/>
              <a:ext cx="1066800" cy="2128064"/>
            </a:xfrm>
            <a:prstGeom prst="ellipse">
              <a:avLst/>
            </a:prstGeom>
            <a:solidFill>
              <a:srgbClr val="33CC33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square" anchor="ctr">
              <a:noAutofit/>
            </a:bodyPr>
            <a:lstStyle/>
            <a:p>
              <a:endParaRPr lang="en-US" sz="3600">
                <a:cs typeface="Arial" pitchFamily="34" charset="0"/>
              </a:endParaRPr>
            </a:p>
          </p:txBody>
        </p:sp>
        <p:sp>
          <p:nvSpPr>
            <p:cNvPr id="9" name="Rounded Rectangle 8"/>
            <p:cNvSpPr/>
            <p:nvPr/>
          </p:nvSpPr>
          <p:spPr bwMode="auto">
            <a:xfrm>
              <a:off x="6324600" y="1676400"/>
              <a:ext cx="2362200" cy="1524000"/>
            </a:xfrm>
            <a:prstGeom prst="roundRect">
              <a:avLst/>
            </a:prstGeom>
            <a:solidFill>
              <a:srgbClr val="33CC3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cs typeface="Alvi Nastaleeq" pitchFamily="2" charset="-78"/>
                </a:rPr>
                <a:t>on</a:t>
              </a:r>
            </a:p>
          </p:txBody>
        </p:sp>
      </p:grpSp>
      <p:sp>
        <p:nvSpPr>
          <p:cNvPr id="73732" name="Text Box 5"/>
          <p:cNvSpPr txBox="1">
            <a:spLocks noChangeArrowheads="1"/>
          </p:cNvSpPr>
          <p:nvPr/>
        </p:nvSpPr>
        <p:spPr bwMode="auto">
          <a:xfrm>
            <a:off x="4800600" y="4648200"/>
            <a:ext cx="4114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ur-PK" sz="7200" b="0" dirty="0">
                <a:latin typeface="Arial" pitchFamily="34" charset="0"/>
                <a:cs typeface="Majidi" pitchFamily="2" charset="-78"/>
              </a:rPr>
              <a:t>السَّلامُ عَلَيْكُمْ</a:t>
            </a:r>
            <a:endParaRPr lang="en-US" sz="7200" b="0" dirty="0">
              <a:latin typeface="Arial" pitchFamily="34" charset="0"/>
              <a:cs typeface="Majidi" pitchFamily="2" charset="-78"/>
            </a:endParaRPr>
          </a:p>
        </p:txBody>
      </p:sp>
      <p:graphicFrame>
        <p:nvGraphicFramePr>
          <p:cNvPr id="683057" name="Group 49"/>
          <p:cNvGraphicFramePr>
            <a:graphicFrameLocks noGrp="1"/>
          </p:cNvGraphicFramePr>
          <p:nvPr/>
        </p:nvGraphicFramePr>
        <p:xfrm>
          <a:off x="266700" y="152400"/>
          <a:ext cx="3741738" cy="6227064"/>
        </p:xfrm>
        <a:graphic>
          <a:graphicData uri="http://schemas.openxmlformats.org/drawingml/2006/table">
            <a:tbl>
              <a:tblPr rtl="1"/>
              <a:tblGrid>
                <a:gridCol w="1577975"/>
                <a:gridCol w="2163763"/>
              </a:tblGrid>
              <a:tr h="8032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Nafees Web Naskh" pitchFamily="2" charset="-78"/>
                          <a:cs typeface="Tajweed" pitchFamily="2" charset="-78"/>
                        </a:rPr>
                        <a:t>عَلَي</a:t>
                      </a:r>
                      <a:r>
                        <a:rPr kumimoji="0" lang="ar-SA" sz="5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Nafees Web Naskh" pitchFamily="2" charset="-78"/>
                          <a:cs typeface="Tajweed" pitchFamily="2" charset="-78"/>
                        </a:rPr>
                        <a:t>هِ</a:t>
                      </a:r>
                      <a:endParaRPr kumimoji="0" lang="ar-SA" sz="5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Nafees Web Naskh" pitchFamily="2" charset="-78"/>
                        <a:cs typeface="Tajweed" pitchFamily="2" charset="-78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on him</a:t>
                      </a:r>
                      <a:endParaRPr kumimoji="0" lang="ar-SA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8048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Nafees Web Naskh" pitchFamily="2" charset="-78"/>
                          <a:cs typeface="Tajweed" pitchFamily="2" charset="-78"/>
                        </a:rPr>
                        <a:t>عَلَي</a:t>
                      </a:r>
                      <a:r>
                        <a:rPr kumimoji="0" lang="ar-SA" sz="5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Nafees Web Naskh" pitchFamily="2" charset="-78"/>
                          <a:cs typeface="Tajweed" pitchFamily="2" charset="-78"/>
                        </a:rPr>
                        <a:t>هِ</a:t>
                      </a:r>
                      <a:r>
                        <a:rPr kumimoji="0" lang="ur-PK" sz="5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Nafees Web Naskh" pitchFamily="2" charset="-78"/>
                          <a:cs typeface="Tajweed" pitchFamily="2" charset="-78"/>
                        </a:rPr>
                        <a:t>مْ</a:t>
                      </a:r>
                      <a:endParaRPr kumimoji="0" lang="en-US" sz="5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Nafees Web Naskh" pitchFamily="2" charset="-78"/>
                        <a:cs typeface="Tajweed" pitchFamily="2" charset="-78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on them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8032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Nafees Web Naskh" pitchFamily="2" charset="-78"/>
                          <a:cs typeface="Tajweed" pitchFamily="2" charset="-78"/>
                        </a:rPr>
                        <a:t>عَلَيكَ</a:t>
                      </a:r>
                      <a:endParaRPr kumimoji="0" lang="en-US" sz="5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Nafees Web Naskh" pitchFamily="2" charset="-78"/>
                        <a:cs typeface="Tajweed" pitchFamily="2" charset="-78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on you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8048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Nafees Web Naskh" pitchFamily="2" charset="-78"/>
                          <a:cs typeface="Tajweed" pitchFamily="2" charset="-78"/>
                        </a:rPr>
                        <a:t>عَلَيكُمْ</a:t>
                      </a:r>
                      <a:endParaRPr kumimoji="0" lang="en-US" sz="5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Nafees Web Naskh" pitchFamily="2" charset="-78"/>
                        <a:cs typeface="Tajweed" pitchFamily="2" charset="-78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on you all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8032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5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Nafees Web Naskh" pitchFamily="2" charset="-78"/>
                          <a:cs typeface="Tajweed" pitchFamily="2" charset="-78"/>
                        </a:rPr>
                        <a:t>عَلَيَّ</a:t>
                      </a:r>
                      <a:endParaRPr kumimoji="0" lang="en-US" sz="5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Nafees Web Naskh" pitchFamily="2" charset="-78"/>
                        <a:cs typeface="Tajweed" pitchFamily="2" charset="-78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on 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6937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5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Nafees Web Naskh" pitchFamily="2" charset="-78"/>
                          <a:cs typeface="Tajweed" pitchFamily="2" charset="-78"/>
                        </a:rPr>
                        <a:t>عَلَين</a:t>
                      </a:r>
                      <a:r>
                        <a:rPr kumimoji="0" lang="ur-PK" sz="5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Nafees Web Naskh" pitchFamily="2" charset="-78"/>
                          <a:cs typeface="Tajweed" pitchFamily="2" charset="-78"/>
                        </a:rPr>
                        <a:t>َا</a:t>
                      </a:r>
                      <a:endParaRPr kumimoji="0" lang="en-US" sz="5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Nafees Web Naskh" pitchFamily="2" charset="-78"/>
                        <a:cs typeface="Tajweed" pitchFamily="2" charset="-78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on 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8032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Nafees Web Naskh" pitchFamily="2" charset="-78"/>
                          <a:cs typeface="Tajweed" pitchFamily="2" charset="-78"/>
                        </a:rPr>
                        <a:t>عَلَي</a:t>
                      </a:r>
                      <a:r>
                        <a:rPr kumimoji="0" lang="ar-SA" sz="5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Nafees Web Naskh" pitchFamily="2" charset="-78"/>
                          <a:cs typeface="Tajweed" pitchFamily="2" charset="-78"/>
                        </a:rPr>
                        <a:t>ه</a:t>
                      </a:r>
                      <a:r>
                        <a:rPr kumimoji="0" lang="ur-PK" sz="5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Nafees Web Naskh" pitchFamily="2" charset="-78"/>
                          <a:cs typeface="Tajweed" pitchFamily="2" charset="-78"/>
                        </a:rPr>
                        <a:t>َا</a:t>
                      </a:r>
                      <a:endParaRPr kumimoji="0" lang="en-US" sz="5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Nafees Web Naskh" pitchFamily="2" charset="-78"/>
                        <a:cs typeface="Tajweed" pitchFamily="2" charset="-78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on 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7162800" y="381000"/>
          <a:ext cx="1676400" cy="558165"/>
        </p:xfrm>
        <a:graphic>
          <a:graphicData uri="http://schemas.openxmlformats.org/drawingml/2006/table">
            <a:tbl>
              <a:tblPr/>
              <a:tblGrid>
                <a:gridCol w="1676400"/>
              </a:tblGrid>
              <a:tr h="161925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3600" b="0" i="0" u="none" strike="noStrike" dirty="0" smtClean="0">
                          <a:latin typeface="Tahoma"/>
                        </a:rPr>
                        <a:t>1423*</a:t>
                      </a:r>
                      <a:endParaRPr lang="en-US" sz="3600" b="0" i="0" u="none" strike="noStrike" dirty="0">
                        <a:latin typeface="Tahoma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7"/>
                                        </p:tgtEl>
                                      </p:cBhvr>
                                      <p:by x="115000" y="11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5105400" y="2286000"/>
            <a:ext cx="2470150" cy="3581400"/>
            <a:chOff x="6324600" y="1676400"/>
            <a:chExt cx="2362200" cy="3581400"/>
          </a:xfrm>
        </p:grpSpPr>
        <p:sp>
          <p:nvSpPr>
            <p:cNvPr id="8" name="Oval 30"/>
            <p:cNvSpPr>
              <a:spLocks noChangeArrowheads="1"/>
            </p:cNvSpPr>
            <p:nvPr/>
          </p:nvSpPr>
          <p:spPr bwMode="auto">
            <a:xfrm>
              <a:off x="7086600" y="3129736"/>
              <a:ext cx="1066800" cy="2128064"/>
            </a:xfrm>
            <a:prstGeom prst="ellipse">
              <a:avLst/>
            </a:prstGeom>
            <a:solidFill>
              <a:srgbClr val="A40079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square" anchor="ctr">
              <a:noAutofit/>
            </a:bodyPr>
            <a:lstStyle/>
            <a:p>
              <a:endParaRPr lang="en-US" sz="3600">
                <a:cs typeface="Arial" pitchFamily="34" charset="0"/>
              </a:endParaRPr>
            </a:p>
          </p:txBody>
        </p:sp>
        <p:sp>
          <p:nvSpPr>
            <p:cNvPr id="9" name="Rounded Rectangle 8"/>
            <p:cNvSpPr/>
            <p:nvPr/>
          </p:nvSpPr>
          <p:spPr bwMode="auto">
            <a:xfrm>
              <a:off x="6324600" y="1676400"/>
              <a:ext cx="2362200" cy="1524000"/>
            </a:xfrm>
            <a:prstGeom prst="roundRect">
              <a:avLst/>
            </a:prstGeom>
            <a:solidFill>
              <a:srgbClr val="A40079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cs typeface="Alvi Nastaleeq" pitchFamily="2" charset="-78"/>
                </a:rPr>
                <a:t>to</a:t>
              </a:r>
            </a:p>
          </p:txBody>
        </p:sp>
      </p:grpSp>
      <p:sp>
        <p:nvSpPr>
          <p:cNvPr id="75780" name="Text Box 31"/>
          <p:cNvSpPr txBox="1">
            <a:spLocks noChangeArrowheads="1"/>
          </p:cNvSpPr>
          <p:nvPr/>
        </p:nvSpPr>
        <p:spPr bwMode="auto">
          <a:xfrm>
            <a:off x="3613150" y="3852952"/>
            <a:ext cx="5835650" cy="186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ar-SA" b="0" dirty="0">
                <a:latin typeface="Arial" pitchFamily="34" charset="0"/>
                <a:cs typeface="Majidi" pitchFamily="2" charset="-78"/>
              </a:rPr>
              <a:t> </a:t>
            </a:r>
            <a:r>
              <a:rPr lang="ur-PK" b="0" dirty="0">
                <a:latin typeface="Arial" pitchFamily="34" charset="0"/>
                <a:cs typeface="Majidi" pitchFamily="2" charset="-78"/>
              </a:rPr>
              <a:t>إنَّا ِللهِ وَإِنَّا </a:t>
            </a:r>
            <a:r>
              <a:rPr lang="ur-PK" sz="11500" b="0" dirty="0">
                <a:latin typeface="Arial" pitchFamily="34" charset="0"/>
                <a:cs typeface="Majidi" pitchFamily="2" charset="-78"/>
              </a:rPr>
              <a:t>إِلَيْهِ</a:t>
            </a:r>
            <a:r>
              <a:rPr lang="ur-PK" b="0" dirty="0">
                <a:latin typeface="Arial" pitchFamily="34" charset="0"/>
                <a:cs typeface="Majidi" pitchFamily="2" charset="-78"/>
              </a:rPr>
              <a:t> رَاجِعُون</a:t>
            </a:r>
            <a:endParaRPr lang="en-US" b="0" dirty="0">
              <a:latin typeface="Arial" pitchFamily="34" charset="0"/>
              <a:cs typeface="Majidi" pitchFamily="2" charset="-78"/>
            </a:endParaRPr>
          </a:p>
        </p:txBody>
      </p:sp>
      <p:graphicFrame>
        <p:nvGraphicFramePr>
          <p:cNvPr id="688178" name="Group 50"/>
          <p:cNvGraphicFramePr>
            <a:graphicFrameLocks noGrp="1"/>
          </p:cNvGraphicFramePr>
          <p:nvPr/>
        </p:nvGraphicFramePr>
        <p:xfrm>
          <a:off x="381000" y="249936"/>
          <a:ext cx="3581400" cy="6227064"/>
        </p:xfrm>
        <a:graphic>
          <a:graphicData uri="http://schemas.openxmlformats.org/drawingml/2006/table">
            <a:tbl>
              <a:tblPr rtl="1"/>
              <a:tblGrid>
                <a:gridCol w="1524000"/>
                <a:gridCol w="2057400"/>
              </a:tblGrid>
              <a:tr h="8032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Nafees Web Naskh" pitchFamily="2" charset="-78"/>
                          <a:cs typeface="Tajweed" pitchFamily="2" charset="-78"/>
                        </a:rPr>
                        <a:t>إلَي</a:t>
                      </a:r>
                      <a:r>
                        <a:rPr kumimoji="0" lang="ar-SA" sz="5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Nafees Web Naskh" pitchFamily="2" charset="-78"/>
                          <a:cs typeface="Tajweed" pitchFamily="2" charset="-78"/>
                        </a:rPr>
                        <a:t>هِ</a:t>
                      </a:r>
                      <a:endParaRPr kumimoji="0" lang="ar-SA" sz="5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Nafees Web Naskh" pitchFamily="2" charset="-78"/>
                        <a:cs typeface="Tajweed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Alvi Nastaleeq" pitchFamily="2" charset="-78"/>
                        </a:rPr>
                        <a:t>to him</a:t>
                      </a:r>
                      <a:endParaRPr kumimoji="0" lang="ar-SA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lvi Nastaleeq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8048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Nafees Web Naskh" pitchFamily="2" charset="-78"/>
                          <a:cs typeface="Tajweed" pitchFamily="2" charset="-78"/>
                        </a:rPr>
                        <a:t>إلَي</a:t>
                      </a:r>
                      <a:r>
                        <a:rPr kumimoji="0" lang="ar-SA" sz="5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Nafees Web Naskh" pitchFamily="2" charset="-78"/>
                          <a:cs typeface="Tajweed" pitchFamily="2" charset="-78"/>
                        </a:rPr>
                        <a:t>هِ</a:t>
                      </a:r>
                      <a:r>
                        <a:rPr kumimoji="0" lang="ur-PK" sz="5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Nafees Web Naskh" pitchFamily="2" charset="-78"/>
                          <a:cs typeface="Tajweed" pitchFamily="2" charset="-78"/>
                        </a:rPr>
                        <a:t>مْ</a:t>
                      </a:r>
                      <a:endParaRPr kumimoji="0" lang="en-US" sz="5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Nafees Web Naskh" pitchFamily="2" charset="-78"/>
                        <a:cs typeface="Tajweed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Alvi Nastaleeq" pitchFamily="2" charset="-78"/>
                        </a:rPr>
                        <a:t>to them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8032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Nafees Web Naskh" pitchFamily="2" charset="-78"/>
                          <a:cs typeface="Tajweed" pitchFamily="2" charset="-78"/>
                        </a:rPr>
                        <a:t>إلَيكَ</a:t>
                      </a:r>
                      <a:endParaRPr kumimoji="0" lang="en-US" sz="5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Nafees Web Naskh" pitchFamily="2" charset="-78"/>
                        <a:cs typeface="Tajweed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lvi Nastaleeq" pitchFamily="2" charset="-78"/>
                        </a:rPr>
                        <a:t>to you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8048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Nafees Web Naskh" pitchFamily="2" charset="-78"/>
                          <a:cs typeface="Tajweed" pitchFamily="2" charset="-78"/>
                        </a:rPr>
                        <a:t>إلَيكُمْ</a:t>
                      </a:r>
                      <a:endParaRPr kumimoji="0" lang="en-US" sz="5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Nafees Web Naskh" pitchFamily="2" charset="-78"/>
                        <a:cs typeface="Tajweed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lvi Nastaleeq" pitchFamily="2" charset="-78"/>
                        </a:rPr>
                        <a:t>to you all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8032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5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Nafees Web Naskh" pitchFamily="2" charset="-78"/>
                          <a:cs typeface="Tajweed" pitchFamily="2" charset="-78"/>
                        </a:rPr>
                        <a:t>إلَيَّ</a:t>
                      </a:r>
                      <a:endParaRPr kumimoji="0" lang="en-US" sz="5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Nafees Web Naskh" pitchFamily="2" charset="-78"/>
                        <a:cs typeface="Tajweed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Alvi Nastaleeq" pitchFamily="2" charset="-78"/>
                        </a:rPr>
                        <a:t>to 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6937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5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Nafees Web Naskh" pitchFamily="2" charset="-78"/>
                          <a:cs typeface="Tajweed" pitchFamily="2" charset="-78"/>
                        </a:rPr>
                        <a:t>إلَين</a:t>
                      </a:r>
                      <a:r>
                        <a:rPr kumimoji="0" lang="ur-PK" sz="5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Nafees Web Naskh" pitchFamily="2" charset="-78"/>
                          <a:cs typeface="Tajweed" pitchFamily="2" charset="-78"/>
                        </a:rPr>
                        <a:t>َا</a:t>
                      </a:r>
                      <a:endParaRPr kumimoji="0" lang="en-US" sz="5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Nafees Web Naskh" pitchFamily="2" charset="-78"/>
                        <a:cs typeface="Tajweed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Alvi Nastaleeq" pitchFamily="2" charset="-78"/>
                        </a:rPr>
                        <a:t>to us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8032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Nafees Web Naskh" pitchFamily="2" charset="-78"/>
                          <a:cs typeface="Tajweed" pitchFamily="2" charset="-78"/>
                        </a:rPr>
                        <a:t>إلَي</a:t>
                      </a:r>
                      <a:r>
                        <a:rPr kumimoji="0" lang="ar-SA" sz="5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Nafees Web Naskh" pitchFamily="2" charset="-78"/>
                          <a:cs typeface="Tajweed" pitchFamily="2" charset="-78"/>
                        </a:rPr>
                        <a:t>ه</a:t>
                      </a:r>
                      <a:r>
                        <a:rPr kumimoji="0" lang="ur-PK" sz="5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Nafees Web Naskh" pitchFamily="2" charset="-78"/>
                          <a:cs typeface="Tajweed" pitchFamily="2" charset="-78"/>
                        </a:rPr>
                        <a:t>َا</a:t>
                      </a:r>
                      <a:endParaRPr kumimoji="0" lang="en-US" sz="5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Nafees Web Naskh" pitchFamily="2" charset="-78"/>
                        <a:cs typeface="Tajweed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Alvi Nastaleeq" pitchFamily="2" charset="-78"/>
                        </a:rPr>
                        <a:t>to her</a:t>
                      </a:r>
                      <a:endParaRPr kumimoji="0" lang="ar-SA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Alvi Nastaleeq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7467600" y="381000"/>
          <a:ext cx="1066800" cy="558165"/>
        </p:xfrm>
        <a:graphic>
          <a:graphicData uri="http://schemas.openxmlformats.org/drawingml/2006/table">
            <a:tbl>
              <a:tblPr/>
              <a:tblGrid>
                <a:gridCol w="1066800"/>
              </a:tblGrid>
              <a:tr h="161925"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3600" b="0" i="0" u="none" strike="noStrike" dirty="0" smtClean="0">
                          <a:latin typeface="Tahoma"/>
                        </a:rPr>
                        <a:t>736*</a:t>
                      </a:r>
                      <a:endParaRPr lang="en-US" sz="3600" b="0" i="0" u="none" strike="noStrike" dirty="0">
                        <a:latin typeface="Tahoma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7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447800"/>
            <a:ext cx="1524000" cy="1143000"/>
          </a:xfrm>
        </p:spPr>
        <p:txBody>
          <a:bodyPr/>
          <a:lstStyle/>
          <a:p>
            <a:pPr eaLnBrk="1" hangingPunct="1"/>
            <a:r>
              <a:rPr lang="ur-PK" sz="5400" dirty="0" smtClean="0">
                <a:cs typeface="Tajweed" pitchFamily="2" charset="-78"/>
              </a:rPr>
              <a:t>قواعد</a:t>
            </a:r>
            <a:endParaRPr lang="en-US" sz="5400" dirty="0" smtClean="0">
              <a:cs typeface="Tajweed" pitchFamily="2" charset="-78"/>
            </a:endParaRPr>
          </a:p>
        </p:txBody>
      </p:sp>
      <p:graphicFrame>
        <p:nvGraphicFramePr>
          <p:cNvPr id="1856625" name="Group 113"/>
          <p:cNvGraphicFramePr>
            <a:graphicFrameLocks noGrp="1"/>
          </p:cNvGraphicFramePr>
          <p:nvPr/>
        </p:nvGraphicFramePr>
        <p:xfrm>
          <a:off x="1828800" y="152400"/>
          <a:ext cx="7086600" cy="6140133"/>
        </p:xfrm>
        <a:graphic>
          <a:graphicData uri="http://schemas.openxmlformats.org/drawingml/2006/table">
            <a:tbl>
              <a:tblPr rtl="1"/>
              <a:tblGrid>
                <a:gridCol w="1771650"/>
                <a:gridCol w="1771650"/>
                <a:gridCol w="1771650"/>
                <a:gridCol w="177165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with, in</a:t>
                      </a:r>
                    </a:p>
                  </a:txBody>
                  <a:tcPr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in</a:t>
                      </a:r>
                    </a:p>
                  </a:txBody>
                  <a:tcPr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on</a:t>
                      </a:r>
                    </a:p>
                  </a:txBody>
                  <a:tcPr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to, toward</a:t>
                      </a:r>
                    </a:p>
                  </a:txBody>
                  <a:tcPr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96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بِه</a:t>
                      </a:r>
                      <a:r>
                        <a:rPr kumimoji="0" lang="ar-SA" sz="5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ا</a:t>
                      </a:r>
                      <a:endParaRPr kumimoji="0" lang="ar-SA" sz="5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Tajweed" pitchFamily="2" charset="-78"/>
                      </a:endParaRPr>
                    </a:p>
                  </a:txBody>
                  <a:tcPr marT="0" marB="0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فِيه</a:t>
                      </a:r>
                      <a:r>
                        <a:rPr kumimoji="0" lang="ar-SA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ِ</a:t>
                      </a:r>
                    </a:p>
                  </a:txBody>
                  <a:tcPr marT="0" marB="0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عَلَيْهِ</a:t>
                      </a: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إِلَيْهِ</a:t>
                      </a:r>
                    </a:p>
                  </a:txBody>
                  <a:tcPr marT="0" marB="0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7096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بِهِمْ</a:t>
                      </a:r>
                    </a:p>
                  </a:txBody>
                  <a:tcPr marT="0" marB="0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فِيهِمْ</a:t>
                      </a:r>
                    </a:p>
                  </a:txBody>
                  <a:tcPr marT="0" marB="0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عَلَيْهِمْ</a:t>
                      </a: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إِلَيْهِمْ</a:t>
                      </a:r>
                    </a:p>
                  </a:txBody>
                  <a:tcPr marT="0" marB="0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7096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بِكَ</a:t>
                      </a:r>
                    </a:p>
                  </a:txBody>
                  <a:tcPr marT="0" marB="0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فِيكَ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عَلَيْكَ</a:t>
                      </a:r>
                    </a:p>
                  </a:txBody>
                  <a:tcPr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إِلَيْكَ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70802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بِكُمْ</a:t>
                      </a:r>
                    </a:p>
                  </a:txBody>
                  <a:tcPr marT="0" marB="0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فِيكُمْ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عَلَيْكُمْ</a:t>
                      </a:r>
                    </a:p>
                  </a:txBody>
                  <a:tcPr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إِلَيْكُمْ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7096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بِي</a:t>
                      </a:r>
                    </a:p>
                  </a:txBody>
                  <a:tcPr marT="0" marB="0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فِيَّ</a:t>
                      </a:r>
                    </a:p>
                  </a:txBody>
                  <a:tcPr marT="0" marB="0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عَلَيَّ</a:t>
                      </a: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إِلَيَّ</a:t>
                      </a:r>
                    </a:p>
                  </a:txBody>
                  <a:tcPr marT="0" marB="0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7096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بِنَا</a:t>
                      </a:r>
                    </a:p>
                  </a:txBody>
                  <a:tcPr marT="0" marB="0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فِينَا</a:t>
                      </a:r>
                    </a:p>
                  </a:txBody>
                  <a:tcPr marT="0" marB="0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عَلَيْنَا</a:t>
                      </a: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إِلَيْنَا</a:t>
                      </a:r>
                    </a:p>
                  </a:txBody>
                  <a:tcPr marT="0" marB="0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7096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بِهَا</a:t>
                      </a:r>
                    </a:p>
                  </a:txBody>
                  <a:tcPr marT="0" marB="0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فِيهَا</a:t>
                      </a:r>
                    </a:p>
                  </a:txBody>
                  <a:tcPr marT="0" marB="0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عَلَيْهَا</a:t>
                      </a: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ajweed" pitchFamily="2" charset="-78"/>
                        </a:rPr>
                        <a:t>إِلَيْهَا</a:t>
                      </a:r>
                    </a:p>
                  </a:txBody>
                  <a:tcPr marT="0" marB="0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</a:tr>
            </a:tbl>
          </a:graphicData>
        </a:graphic>
      </p:graphicFrame>
      <p:pic>
        <p:nvPicPr>
          <p:cNvPr id="9" name="Picture 2" descr="j025234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063666" flipV="1">
            <a:off x="730250" y="2032522"/>
            <a:ext cx="11430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AutoShape 3"/>
          <p:cNvSpPr>
            <a:spLocks noChangeArrowheads="1"/>
          </p:cNvSpPr>
          <p:nvPr/>
        </p:nvSpPr>
        <p:spPr bwMode="auto">
          <a:xfrm>
            <a:off x="-533400" y="76200"/>
            <a:ext cx="2362200" cy="1752600"/>
          </a:xfrm>
          <a:prstGeom prst="irregularSeal1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4000">
              <a:cs typeface="Tajweed" pitchFamily="2" charset="-78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-198437" y="517525"/>
            <a:ext cx="1700212" cy="7016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ar-SA" sz="4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4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327</a:t>
            </a:r>
            <a:r>
              <a:rPr lang="en-US" sz="400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*</a:t>
            </a:r>
            <a:endParaRPr lang="en-US" sz="4000" baseline="300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ur-PK" sz="9600" smtClean="0">
                <a:cs typeface="Alvi Nastaleeq" pitchFamily="2" charset="-78"/>
              </a:rPr>
              <a:t>قواعد</a:t>
            </a:r>
            <a:r>
              <a:rPr lang="ur-PK" sz="8800" smtClean="0"/>
              <a:t> – </a:t>
            </a:r>
            <a:r>
              <a:rPr lang="en-US" sz="8800" smtClean="0"/>
              <a:t>Grammar</a:t>
            </a:r>
          </a:p>
        </p:txBody>
      </p:sp>
      <p:pic>
        <p:nvPicPr>
          <p:cNvPr id="58371" name="Picture 3" descr="j025234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063666" flipV="1">
            <a:off x="1794669" y="2667794"/>
            <a:ext cx="5129213" cy="312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3048000" y="1752600"/>
            <a:ext cx="55626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ur-PK" dirty="0">
                <a:solidFill>
                  <a:srgbClr val="FFFF00"/>
                </a:solidFill>
                <a:latin typeface="Arial" charset="0"/>
                <a:cs typeface="Tajweed" pitchFamily="2" charset="-78"/>
              </a:rPr>
              <a:t>بِ: </a:t>
            </a:r>
            <a:r>
              <a:rPr lang="ar-SA" dirty="0">
                <a:solidFill>
                  <a:srgbClr val="FFFF00"/>
                </a:solidFill>
                <a:latin typeface="Arial" charset="0"/>
                <a:cs typeface="Tajweed" pitchFamily="2" charset="-78"/>
              </a:rPr>
              <a:t>  </a:t>
            </a:r>
            <a:r>
              <a:rPr lang="ur-PK" dirty="0">
                <a:solidFill>
                  <a:srgbClr val="FFFF00"/>
                </a:solidFill>
                <a:latin typeface="Arial" charset="0"/>
                <a:cs typeface="Tajweed" pitchFamily="2" charset="-78"/>
              </a:rPr>
              <a:t>بِسْمِ الله</a:t>
            </a:r>
          </a:p>
          <a:p>
            <a:pPr algn="r" rtl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ur-PK" dirty="0">
                <a:solidFill>
                  <a:srgbClr val="FFFF00"/>
                </a:solidFill>
                <a:latin typeface="Arial" charset="0"/>
                <a:cs typeface="Tajweed" pitchFamily="2" charset="-78"/>
              </a:rPr>
              <a:t>فِي: </a:t>
            </a:r>
            <a:r>
              <a:rPr lang="ar-SA" dirty="0">
                <a:solidFill>
                  <a:srgbClr val="FFFF00"/>
                </a:solidFill>
                <a:latin typeface="Arial" charset="0"/>
                <a:cs typeface="Tajweed" pitchFamily="2" charset="-78"/>
              </a:rPr>
              <a:t>  </a:t>
            </a:r>
            <a:r>
              <a:rPr lang="ur-PK" dirty="0">
                <a:solidFill>
                  <a:srgbClr val="FFFF00"/>
                </a:solidFill>
                <a:latin typeface="Arial" charset="0"/>
                <a:cs typeface="Tajweed" pitchFamily="2" charset="-78"/>
              </a:rPr>
              <a:t>فِي سَبِيلِ الله</a:t>
            </a:r>
          </a:p>
          <a:p>
            <a:pPr algn="r" rtl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ur-PK" dirty="0">
                <a:solidFill>
                  <a:srgbClr val="FFFF00"/>
                </a:solidFill>
                <a:latin typeface="Arial" charset="0"/>
                <a:cs typeface="Tajweed" pitchFamily="2" charset="-78"/>
              </a:rPr>
              <a:t>عَلَى: </a:t>
            </a:r>
            <a:r>
              <a:rPr lang="ar-SA" dirty="0">
                <a:solidFill>
                  <a:srgbClr val="FFFF00"/>
                </a:solidFill>
                <a:latin typeface="Arial" charset="0"/>
                <a:cs typeface="Tajweed" pitchFamily="2" charset="-78"/>
              </a:rPr>
              <a:t> </a:t>
            </a:r>
            <a:r>
              <a:rPr lang="ur-PK" dirty="0">
                <a:solidFill>
                  <a:srgbClr val="FFFF00"/>
                </a:solidFill>
                <a:latin typeface="Arial" charset="0"/>
                <a:cs typeface="Tajweed" pitchFamily="2" charset="-78"/>
              </a:rPr>
              <a:t>السَّلامُ عَلَيْكُمْ</a:t>
            </a:r>
          </a:p>
          <a:p>
            <a:pPr algn="r" rtl="1"/>
            <a:r>
              <a:rPr lang="ur-PK" dirty="0">
                <a:solidFill>
                  <a:srgbClr val="FFFF00"/>
                </a:solidFill>
                <a:latin typeface="Arial" charset="0"/>
                <a:cs typeface="Tajweed" pitchFamily="2" charset="-78"/>
              </a:rPr>
              <a:t>إِلَى: </a:t>
            </a:r>
            <a:r>
              <a:rPr lang="ar-SA" dirty="0">
                <a:solidFill>
                  <a:srgbClr val="FFFF00"/>
                </a:solidFill>
                <a:latin typeface="Arial" charset="0"/>
                <a:cs typeface="Tajweed" pitchFamily="2" charset="-78"/>
              </a:rPr>
              <a:t>  </a:t>
            </a:r>
            <a:r>
              <a:rPr lang="ur-PK" dirty="0" smtClean="0">
                <a:solidFill>
                  <a:srgbClr val="FFFF00"/>
                </a:solidFill>
                <a:latin typeface="Arial" charset="0"/>
                <a:cs typeface="Tajweed" pitchFamily="2" charset="-78"/>
              </a:rPr>
              <a:t>إنَّا</a:t>
            </a:r>
            <a:r>
              <a:rPr lang="en-US" dirty="0" smtClean="0">
                <a:solidFill>
                  <a:srgbClr val="FFFF00"/>
                </a:solidFill>
                <a:latin typeface="Arial" charset="0"/>
                <a:cs typeface="Tajweed" pitchFamily="2" charset="-78"/>
              </a:rPr>
              <a:t> </a:t>
            </a:r>
            <a:r>
              <a:rPr lang="ur-PK" dirty="0" smtClean="0">
                <a:solidFill>
                  <a:srgbClr val="FFFF00"/>
                </a:solidFill>
                <a:latin typeface="Arial" charset="0"/>
                <a:cs typeface="Tajweed" pitchFamily="2" charset="-78"/>
              </a:rPr>
              <a:t> ِ</a:t>
            </a:r>
            <a:r>
              <a:rPr lang="ur-PK" b="0" dirty="0" smtClean="0">
                <a:solidFill>
                  <a:srgbClr val="FFFF00"/>
                </a:solidFill>
                <a:latin typeface="Arial" pitchFamily="34" charset="0"/>
                <a:cs typeface="Majidi" pitchFamily="2" charset="-78"/>
              </a:rPr>
              <a:t>للهِ</a:t>
            </a:r>
            <a:r>
              <a:rPr lang="ur-PK" dirty="0" smtClean="0">
                <a:solidFill>
                  <a:srgbClr val="FFFF00"/>
                </a:solidFill>
                <a:latin typeface="Arial" charset="0"/>
                <a:cs typeface="Tajweed" pitchFamily="2" charset="-78"/>
              </a:rPr>
              <a:t> </a:t>
            </a:r>
            <a:r>
              <a:rPr lang="ur-PK" dirty="0">
                <a:solidFill>
                  <a:srgbClr val="FFFF00"/>
                </a:solidFill>
                <a:latin typeface="Arial" charset="0"/>
                <a:cs typeface="Tajweed" pitchFamily="2" charset="-78"/>
              </a:rPr>
              <a:t>وَإِنَّا إِلَيْهِ رَاجِعُون</a:t>
            </a:r>
            <a:endParaRPr lang="en-US" dirty="0">
              <a:solidFill>
                <a:srgbClr val="FFFF00"/>
              </a:solidFill>
              <a:latin typeface="Arial" charset="0"/>
              <a:cs typeface="Tajweed" pitchFamily="2" charset="-78"/>
            </a:endParaRPr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152400" y="5857875"/>
            <a:ext cx="1905000" cy="771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ar-SA" sz="4400">
                <a:solidFill>
                  <a:srgbClr val="FF0000"/>
                </a:solidFill>
                <a:latin typeface="Arial" charset="0"/>
                <a:cs typeface="Tajweed" pitchFamily="2" charset="-78"/>
              </a:rPr>
              <a:t>--- هَا</a:t>
            </a:r>
            <a:endParaRPr lang="en-US" sz="4400">
              <a:solidFill>
                <a:srgbClr val="FF0000"/>
              </a:solidFill>
              <a:latin typeface="Arial" charset="0"/>
              <a:cs typeface="Tajweed" pitchFamily="2" charset="-78"/>
            </a:endParaRPr>
          </a:p>
        </p:txBody>
      </p:sp>
      <p:graphicFrame>
        <p:nvGraphicFramePr>
          <p:cNvPr id="2118663" name="Group 7"/>
          <p:cNvGraphicFramePr>
            <a:graphicFrameLocks noGrp="1"/>
          </p:cNvGraphicFramePr>
          <p:nvPr/>
        </p:nvGraphicFramePr>
        <p:xfrm>
          <a:off x="152400" y="219075"/>
          <a:ext cx="1943100" cy="5486400"/>
        </p:xfrm>
        <a:graphic>
          <a:graphicData uri="http://schemas.openxmlformats.org/drawingml/2006/table">
            <a:tbl>
              <a:tblPr/>
              <a:tblGrid>
                <a:gridCol w="1943100"/>
              </a:tblGrid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_ هٗ</a:t>
                      </a:r>
                      <a:endParaRPr kumimoji="0" lang="ar-SA" sz="6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_هُمْ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_كَ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_كُمْ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- ِي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-نَا</a:t>
                      </a: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111"/>
          <p:cNvSpPr>
            <a:spLocks noChangeArrowheads="1"/>
          </p:cNvSpPr>
          <p:nvPr/>
        </p:nvSpPr>
        <p:spPr bwMode="auto">
          <a:xfrm>
            <a:off x="6934200" y="304800"/>
            <a:ext cx="1828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>
              <a:spcBef>
                <a:spcPct val="0"/>
              </a:spcBef>
              <a:defRPr/>
            </a:pPr>
            <a:r>
              <a:rPr lang="en-US" sz="4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4327</a:t>
            </a:r>
            <a:br>
              <a:rPr lang="en-US" sz="4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</a:br>
            <a:r>
              <a:rPr lang="en-US" sz="4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times</a:t>
            </a:r>
            <a:endParaRPr lang="en-US" sz="40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8229600" cy="1143000"/>
          </a:xfrm>
        </p:spPr>
        <p:txBody>
          <a:bodyPr/>
          <a:lstStyle/>
          <a:p>
            <a:r>
              <a:rPr lang="en-US" sz="6600" b="1" dirty="0" smtClean="0"/>
              <a:t>TPS-W</a:t>
            </a:r>
          </a:p>
        </p:txBody>
      </p:sp>
      <p:sp>
        <p:nvSpPr>
          <p:cNvPr id="47107" name="TextBox 4"/>
          <p:cNvSpPr txBox="1">
            <a:spLocks noChangeArrowheads="1"/>
          </p:cNvSpPr>
          <p:nvPr/>
        </p:nvSpPr>
        <p:spPr bwMode="auto">
          <a:xfrm>
            <a:off x="-152400" y="3649663"/>
            <a:ext cx="3429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3200" dirty="0">
                <a:solidFill>
                  <a:srgbClr val="FFFFFF"/>
                </a:solidFill>
                <a:latin typeface="Tahoma"/>
                <a:cs typeface="Alvi Nastaleeq" pitchFamily="2" charset="-78"/>
              </a:rPr>
              <a:t>Pair &amp; Share</a:t>
            </a:r>
          </a:p>
        </p:txBody>
      </p:sp>
      <p:sp>
        <p:nvSpPr>
          <p:cNvPr id="47108" name="TextBox 8"/>
          <p:cNvSpPr txBox="1">
            <a:spLocks noChangeArrowheads="1"/>
          </p:cNvSpPr>
          <p:nvPr/>
        </p:nvSpPr>
        <p:spPr bwMode="auto">
          <a:xfrm>
            <a:off x="-152400" y="5021263"/>
            <a:ext cx="34290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4400" b="1">
                <a:solidFill>
                  <a:srgbClr val="FFFFFF"/>
                </a:solidFill>
                <a:latin typeface="Tahoma"/>
                <a:cs typeface="Alvi Nastaleeq" pitchFamily="2" charset="-78"/>
              </a:rPr>
              <a:t>Write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551238" y="2362200"/>
            <a:ext cx="5211762" cy="6572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endParaRPr lang="en-US" sz="4800" b="1" dirty="0">
              <a:solidFill>
                <a:srgbClr val="000066"/>
              </a:solidFill>
            </a:endParaRPr>
          </a:p>
        </p:txBody>
      </p:sp>
      <p:sp>
        <p:nvSpPr>
          <p:cNvPr id="47111" name="TextBox 6"/>
          <p:cNvSpPr txBox="1">
            <a:spLocks noChangeArrowheads="1"/>
          </p:cNvSpPr>
          <p:nvPr/>
        </p:nvSpPr>
        <p:spPr bwMode="auto">
          <a:xfrm>
            <a:off x="-152400" y="2362255"/>
            <a:ext cx="3429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3200" dirty="0">
                <a:solidFill>
                  <a:srgbClr val="FFFFFF"/>
                </a:solidFill>
                <a:latin typeface="Tahoma"/>
                <a:cs typeface="Alvi Nastaleeq" pitchFamily="2" charset="-78"/>
              </a:rPr>
              <a:t>Think</a:t>
            </a:r>
          </a:p>
        </p:txBody>
      </p:sp>
      <p:sp>
        <p:nvSpPr>
          <p:cNvPr id="47112" name="Rectangle 16"/>
          <p:cNvSpPr>
            <a:spLocks noChangeArrowheads="1"/>
          </p:cNvSpPr>
          <p:nvPr/>
        </p:nvSpPr>
        <p:spPr bwMode="auto">
          <a:xfrm>
            <a:off x="4654251" y="2340114"/>
            <a:ext cx="248177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 smtClean="0">
                <a:solidFill>
                  <a:srgbClr val="00B050"/>
                </a:solidFill>
                <a:latin typeface="Tahoma"/>
                <a:cs typeface="Alvi Nastaleeq" pitchFamily="2" charset="-78"/>
              </a:rPr>
              <a:t>1 minute</a:t>
            </a:r>
            <a:endParaRPr lang="en-US" sz="4000" b="1" dirty="0">
              <a:solidFill>
                <a:srgbClr val="00B050"/>
              </a:solidFill>
              <a:latin typeface="Tahoma"/>
              <a:cs typeface="Alvi Nastaleeq" pitchFamily="2" charset="-7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505200" y="2324100"/>
            <a:ext cx="5303520" cy="73152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ct val="50000"/>
              </a:spcBef>
            </a:pPr>
            <a:endParaRPr lang="en-US" sz="4800" b="1">
              <a:solidFill>
                <a:srgbClr val="FFFFFF"/>
              </a:solidFill>
              <a:latin typeface="Tahoma"/>
              <a:cs typeface="Alvi Nastaleeq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75038" y="3726180"/>
            <a:ext cx="5211762" cy="6572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endParaRPr lang="en-US" sz="4800" b="1" dirty="0">
              <a:solidFill>
                <a:srgbClr val="000066"/>
              </a:solidFill>
            </a:endParaRP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4445803" y="3704094"/>
            <a:ext cx="274626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 smtClean="0">
                <a:solidFill>
                  <a:srgbClr val="00B050"/>
                </a:solidFill>
                <a:latin typeface="Tahoma"/>
                <a:cs typeface="Alvi Nastaleeq" pitchFamily="2" charset="-78"/>
              </a:rPr>
              <a:t>2 </a:t>
            </a:r>
            <a:r>
              <a:rPr lang="en-US" sz="4000" b="1" dirty="0">
                <a:solidFill>
                  <a:srgbClr val="00B050"/>
                </a:solidFill>
                <a:latin typeface="Tahoma"/>
                <a:cs typeface="Alvi Nastaleeq" pitchFamily="2" charset="-78"/>
              </a:rPr>
              <a:t>minutes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3429000" y="3688080"/>
            <a:ext cx="5303520" cy="73152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ct val="50000"/>
              </a:spcBef>
            </a:pPr>
            <a:endParaRPr lang="en-US" sz="4800" b="1">
              <a:solidFill>
                <a:srgbClr val="FFFFFF"/>
              </a:solidFill>
              <a:latin typeface="Tahoma"/>
              <a:cs typeface="Alvi Nastaleeq" pitchFamily="2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75038" y="5097780"/>
            <a:ext cx="5211762" cy="6572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endParaRPr lang="en-US" sz="4800" b="1" dirty="0">
              <a:solidFill>
                <a:srgbClr val="000066"/>
              </a:solidFill>
            </a:endParaRPr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4445803" y="5075694"/>
            <a:ext cx="274626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 smtClean="0">
                <a:solidFill>
                  <a:srgbClr val="00B050"/>
                </a:solidFill>
                <a:latin typeface="Tahoma"/>
                <a:cs typeface="Alvi Nastaleeq" pitchFamily="2" charset="-78"/>
              </a:rPr>
              <a:t>4 </a:t>
            </a:r>
            <a:r>
              <a:rPr lang="en-US" sz="4000" b="1" dirty="0">
                <a:solidFill>
                  <a:srgbClr val="00B050"/>
                </a:solidFill>
                <a:latin typeface="Tahoma"/>
                <a:cs typeface="Alvi Nastaleeq" pitchFamily="2" charset="-78"/>
              </a:rPr>
              <a:t>minutes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429000" y="5059680"/>
            <a:ext cx="5303520" cy="73152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ct val="50000"/>
              </a:spcBef>
            </a:pPr>
            <a:endParaRPr lang="en-US" sz="4800" b="1">
              <a:solidFill>
                <a:srgbClr val="FFFFFF"/>
              </a:solidFill>
              <a:latin typeface="Tahoma"/>
              <a:cs typeface="Alvi Nastaleeq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94716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6" dur="6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11" dur="12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19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20000"/>
                            </p:stCondLst>
                            <p:childTnLst>
                              <p:par>
                                <p:cTn id="14" presetID="1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15" dur="24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239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0" grpId="0" animBg="1"/>
      <p:bldP spid="1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  <a:noFill/>
        </p:spPr>
        <p:txBody>
          <a:bodyPr/>
          <a:lstStyle/>
          <a:p>
            <a:pPr rtl="0"/>
            <a:r>
              <a:rPr lang="en-US" sz="8000" smtClean="0">
                <a:solidFill>
                  <a:srgbClr val="FFFF00"/>
                </a:solidFill>
                <a:effectLst/>
              </a:rPr>
              <a:t>Learning Tip</a:t>
            </a:r>
            <a:endParaRPr lang="ur-PK" sz="8000" smtClean="0">
              <a:solidFill>
                <a:srgbClr val="FFFF00"/>
              </a:solidFill>
              <a:effectLst/>
            </a:endParaRPr>
          </a:p>
        </p:txBody>
      </p:sp>
      <p:grpSp>
        <p:nvGrpSpPr>
          <p:cNvPr id="77827" name="Group 3"/>
          <p:cNvGrpSpPr>
            <a:grpSpLocks/>
          </p:cNvGrpSpPr>
          <p:nvPr/>
        </p:nvGrpSpPr>
        <p:grpSpPr bwMode="auto">
          <a:xfrm>
            <a:off x="3048000" y="2819400"/>
            <a:ext cx="3124200" cy="2233613"/>
            <a:chOff x="1824" y="1776"/>
            <a:chExt cx="1968" cy="1407"/>
          </a:xfrm>
        </p:grpSpPr>
        <p:sp>
          <p:nvSpPr>
            <p:cNvPr id="77828" name="Litebulb"/>
            <p:cNvSpPr>
              <a:spLocks noEditPoints="1" noChangeArrowheads="1"/>
            </p:cNvSpPr>
            <p:nvPr/>
          </p:nvSpPr>
          <p:spPr bwMode="auto">
            <a:xfrm>
              <a:off x="2496" y="2256"/>
              <a:ext cx="633" cy="927"/>
            </a:xfrm>
            <a:custGeom>
              <a:avLst/>
              <a:gdLst>
                <a:gd name="T0" fmla="*/ 317 w 21600"/>
                <a:gd name="T1" fmla="*/ 0 h 21600"/>
                <a:gd name="T2" fmla="*/ 633 w 21600"/>
                <a:gd name="T3" fmla="*/ 334 h 21600"/>
                <a:gd name="T4" fmla="*/ 0 w 21600"/>
                <a:gd name="T5" fmla="*/ 334 h 21600"/>
                <a:gd name="T6" fmla="*/ 317 w 21600"/>
                <a:gd name="T7" fmla="*/ 927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549 w 21600"/>
                <a:gd name="T13" fmla="*/ 2190 h 21600"/>
                <a:gd name="T14" fmla="*/ 18290 w 21600"/>
                <a:gd name="T15" fmla="*/ 927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0825" y="21723"/>
                  </a:moveTo>
                  <a:lnTo>
                    <a:pt x="11215" y="21723"/>
                  </a:lnTo>
                  <a:lnTo>
                    <a:pt x="11552" y="21688"/>
                  </a:lnTo>
                  <a:lnTo>
                    <a:pt x="11916" y="21617"/>
                  </a:lnTo>
                  <a:lnTo>
                    <a:pt x="12253" y="21547"/>
                  </a:lnTo>
                  <a:lnTo>
                    <a:pt x="12617" y="21441"/>
                  </a:lnTo>
                  <a:lnTo>
                    <a:pt x="12902" y="21317"/>
                  </a:lnTo>
                  <a:lnTo>
                    <a:pt x="13162" y="21176"/>
                  </a:lnTo>
                  <a:lnTo>
                    <a:pt x="13396" y="21000"/>
                  </a:lnTo>
                  <a:lnTo>
                    <a:pt x="13655" y="20841"/>
                  </a:lnTo>
                  <a:lnTo>
                    <a:pt x="13863" y="20629"/>
                  </a:lnTo>
                  <a:lnTo>
                    <a:pt x="14045" y="20435"/>
                  </a:lnTo>
                  <a:lnTo>
                    <a:pt x="14200" y="20223"/>
                  </a:lnTo>
                  <a:lnTo>
                    <a:pt x="14356" y="19994"/>
                  </a:lnTo>
                  <a:lnTo>
                    <a:pt x="14460" y="19747"/>
                  </a:lnTo>
                  <a:lnTo>
                    <a:pt x="14512" y="19482"/>
                  </a:lnTo>
                  <a:lnTo>
                    <a:pt x="14512" y="19235"/>
                  </a:lnTo>
                  <a:lnTo>
                    <a:pt x="14512" y="19147"/>
                  </a:lnTo>
                  <a:lnTo>
                    <a:pt x="14512" y="18900"/>
                  </a:lnTo>
                  <a:lnTo>
                    <a:pt x="14512" y="18529"/>
                  </a:lnTo>
                  <a:lnTo>
                    <a:pt x="14512" y="18052"/>
                  </a:lnTo>
                  <a:lnTo>
                    <a:pt x="14512" y="17505"/>
                  </a:lnTo>
                  <a:lnTo>
                    <a:pt x="14512" y="16976"/>
                  </a:lnTo>
                  <a:lnTo>
                    <a:pt x="14512" y="16464"/>
                  </a:lnTo>
                  <a:lnTo>
                    <a:pt x="14512" y="15952"/>
                  </a:lnTo>
                  <a:lnTo>
                    <a:pt x="14512" y="15758"/>
                  </a:lnTo>
                  <a:lnTo>
                    <a:pt x="14616" y="15547"/>
                  </a:lnTo>
                  <a:lnTo>
                    <a:pt x="14694" y="15352"/>
                  </a:lnTo>
                  <a:lnTo>
                    <a:pt x="14798" y="15141"/>
                  </a:lnTo>
                  <a:lnTo>
                    <a:pt x="15161" y="14735"/>
                  </a:lnTo>
                  <a:lnTo>
                    <a:pt x="15602" y="14329"/>
                  </a:lnTo>
                  <a:lnTo>
                    <a:pt x="16745" y="13552"/>
                  </a:lnTo>
                  <a:lnTo>
                    <a:pt x="18043" y="12670"/>
                  </a:lnTo>
                  <a:lnTo>
                    <a:pt x="18744" y="12194"/>
                  </a:lnTo>
                  <a:lnTo>
                    <a:pt x="19341" y="11647"/>
                  </a:lnTo>
                  <a:lnTo>
                    <a:pt x="19938" y="11099"/>
                  </a:lnTo>
                  <a:lnTo>
                    <a:pt x="20483" y="10464"/>
                  </a:lnTo>
                  <a:lnTo>
                    <a:pt x="20743" y="10164"/>
                  </a:lnTo>
                  <a:lnTo>
                    <a:pt x="20950" y="9794"/>
                  </a:lnTo>
                  <a:lnTo>
                    <a:pt x="21132" y="9441"/>
                  </a:lnTo>
                  <a:lnTo>
                    <a:pt x="21288" y="9035"/>
                  </a:lnTo>
                  <a:lnTo>
                    <a:pt x="21444" y="8664"/>
                  </a:lnTo>
                  <a:lnTo>
                    <a:pt x="21548" y="8223"/>
                  </a:lnTo>
                  <a:lnTo>
                    <a:pt x="21600" y="7782"/>
                  </a:lnTo>
                  <a:lnTo>
                    <a:pt x="21600" y="7341"/>
                  </a:lnTo>
                  <a:lnTo>
                    <a:pt x="21600" y="6935"/>
                  </a:lnTo>
                  <a:lnTo>
                    <a:pt x="21548" y="6564"/>
                  </a:lnTo>
                  <a:lnTo>
                    <a:pt x="21496" y="6229"/>
                  </a:lnTo>
                  <a:lnTo>
                    <a:pt x="21392" y="5858"/>
                  </a:lnTo>
                  <a:lnTo>
                    <a:pt x="21288" y="5523"/>
                  </a:lnTo>
                  <a:lnTo>
                    <a:pt x="21132" y="5135"/>
                  </a:lnTo>
                  <a:lnTo>
                    <a:pt x="20950" y="4800"/>
                  </a:lnTo>
                  <a:lnTo>
                    <a:pt x="20743" y="4464"/>
                  </a:lnTo>
                  <a:lnTo>
                    <a:pt x="20535" y="4164"/>
                  </a:lnTo>
                  <a:lnTo>
                    <a:pt x="20301" y="3847"/>
                  </a:lnTo>
                  <a:lnTo>
                    <a:pt x="20042" y="3547"/>
                  </a:lnTo>
                  <a:lnTo>
                    <a:pt x="19782" y="3247"/>
                  </a:lnTo>
                  <a:lnTo>
                    <a:pt x="19133" y="2664"/>
                  </a:lnTo>
                  <a:lnTo>
                    <a:pt x="18458" y="2152"/>
                  </a:lnTo>
                  <a:lnTo>
                    <a:pt x="17705" y="1694"/>
                  </a:lnTo>
                  <a:lnTo>
                    <a:pt x="16849" y="1252"/>
                  </a:lnTo>
                  <a:lnTo>
                    <a:pt x="16407" y="1076"/>
                  </a:lnTo>
                  <a:lnTo>
                    <a:pt x="15940" y="900"/>
                  </a:lnTo>
                  <a:lnTo>
                    <a:pt x="15499" y="741"/>
                  </a:lnTo>
                  <a:lnTo>
                    <a:pt x="15057" y="600"/>
                  </a:lnTo>
                  <a:lnTo>
                    <a:pt x="14564" y="458"/>
                  </a:lnTo>
                  <a:lnTo>
                    <a:pt x="14045" y="335"/>
                  </a:lnTo>
                  <a:lnTo>
                    <a:pt x="13500" y="229"/>
                  </a:lnTo>
                  <a:lnTo>
                    <a:pt x="13006" y="158"/>
                  </a:lnTo>
                  <a:lnTo>
                    <a:pt x="12461" y="88"/>
                  </a:lnTo>
                  <a:lnTo>
                    <a:pt x="11968" y="52"/>
                  </a:lnTo>
                  <a:lnTo>
                    <a:pt x="11423" y="17"/>
                  </a:lnTo>
                  <a:lnTo>
                    <a:pt x="10825" y="17"/>
                  </a:lnTo>
                  <a:lnTo>
                    <a:pt x="10254" y="17"/>
                  </a:lnTo>
                  <a:lnTo>
                    <a:pt x="9709" y="52"/>
                  </a:lnTo>
                  <a:lnTo>
                    <a:pt x="9216" y="88"/>
                  </a:lnTo>
                  <a:lnTo>
                    <a:pt x="8671" y="158"/>
                  </a:lnTo>
                  <a:lnTo>
                    <a:pt x="8177" y="229"/>
                  </a:lnTo>
                  <a:lnTo>
                    <a:pt x="7632" y="335"/>
                  </a:lnTo>
                  <a:lnTo>
                    <a:pt x="7113" y="458"/>
                  </a:lnTo>
                  <a:lnTo>
                    <a:pt x="6620" y="600"/>
                  </a:lnTo>
                  <a:lnTo>
                    <a:pt x="6178" y="741"/>
                  </a:lnTo>
                  <a:lnTo>
                    <a:pt x="5737" y="900"/>
                  </a:lnTo>
                  <a:lnTo>
                    <a:pt x="5270" y="1076"/>
                  </a:lnTo>
                  <a:lnTo>
                    <a:pt x="4828" y="1252"/>
                  </a:lnTo>
                  <a:lnTo>
                    <a:pt x="3972" y="1694"/>
                  </a:lnTo>
                  <a:lnTo>
                    <a:pt x="3219" y="2152"/>
                  </a:lnTo>
                  <a:lnTo>
                    <a:pt x="2544" y="2664"/>
                  </a:lnTo>
                  <a:lnTo>
                    <a:pt x="1895" y="3247"/>
                  </a:lnTo>
                  <a:lnTo>
                    <a:pt x="1635" y="3547"/>
                  </a:lnTo>
                  <a:lnTo>
                    <a:pt x="1375" y="3847"/>
                  </a:lnTo>
                  <a:lnTo>
                    <a:pt x="1142" y="4164"/>
                  </a:lnTo>
                  <a:lnTo>
                    <a:pt x="934" y="4464"/>
                  </a:lnTo>
                  <a:lnTo>
                    <a:pt x="726" y="4800"/>
                  </a:lnTo>
                  <a:lnTo>
                    <a:pt x="545" y="5135"/>
                  </a:lnTo>
                  <a:lnTo>
                    <a:pt x="389" y="5523"/>
                  </a:lnTo>
                  <a:lnTo>
                    <a:pt x="285" y="5858"/>
                  </a:lnTo>
                  <a:lnTo>
                    <a:pt x="181" y="6229"/>
                  </a:lnTo>
                  <a:lnTo>
                    <a:pt x="129" y="6564"/>
                  </a:lnTo>
                  <a:lnTo>
                    <a:pt x="77" y="6935"/>
                  </a:lnTo>
                  <a:lnTo>
                    <a:pt x="77" y="7341"/>
                  </a:lnTo>
                  <a:lnTo>
                    <a:pt x="77" y="7782"/>
                  </a:lnTo>
                  <a:lnTo>
                    <a:pt x="129" y="8223"/>
                  </a:lnTo>
                  <a:lnTo>
                    <a:pt x="233" y="8664"/>
                  </a:lnTo>
                  <a:lnTo>
                    <a:pt x="389" y="9035"/>
                  </a:lnTo>
                  <a:lnTo>
                    <a:pt x="545" y="9441"/>
                  </a:lnTo>
                  <a:lnTo>
                    <a:pt x="726" y="9794"/>
                  </a:lnTo>
                  <a:lnTo>
                    <a:pt x="934" y="10164"/>
                  </a:lnTo>
                  <a:lnTo>
                    <a:pt x="1194" y="10464"/>
                  </a:lnTo>
                  <a:lnTo>
                    <a:pt x="1739" y="11099"/>
                  </a:lnTo>
                  <a:lnTo>
                    <a:pt x="2336" y="11647"/>
                  </a:lnTo>
                  <a:lnTo>
                    <a:pt x="2933" y="12194"/>
                  </a:lnTo>
                  <a:lnTo>
                    <a:pt x="3634" y="12670"/>
                  </a:lnTo>
                  <a:lnTo>
                    <a:pt x="4932" y="13552"/>
                  </a:lnTo>
                  <a:lnTo>
                    <a:pt x="6075" y="14329"/>
                  </a:lnTo>
                  <a:lnTo>
                    <a:pt x="6516" y="14735"/>
                  </a:lnTo>
                  <a:lnTo>
                    <a:pt x="6879" y="15141"/>
                  </a:lnTo>
                  <a:lnTo>
                    <a:pt x="6983" y="15352"/>
                  </a:lnTo>
                  <a:lnTo>
                    <a:pt x="7061" y="15547"/>
                  </a:lnTo>
                  <a:lnTo>
                    <a:pt x="7165" y="15758"/>
                  </a:lnTo>
                  <a:lnTo>
                    <a:pt x="7165" y="15952"/>
                  </a:lnTo>
                  <a:lnTo>
                    <a:pt x="7165" y="16464"/>
                  </a:lnTo>
                  <a:lnTo>
                    <a:pt x="7165" y="16976"/>
                  </a:lnTo>
                  <a:lnTo>
                    <a:pt x="7165" y="17505"/>
                  </a:lnTo>
                  <a:lnTo>
                    <a:pt x="7165" y="18052"/>
                  </a:lnTo>
                  <a:lnTo>
                    <a:pt x="7165" y="18529"/>
                  </a:lnTo>
                  <a:lnTo>
                    <a:pt x="7165" y="18900"/>
                  </a:lnTo>
                  <a:lnTo>
                    <a:pt x="7165" y="19147"/>
                  </a:lnTo>
                  <a:lnTo>
                    <a:pt x="7165" y="19235"/>
                  </a:lnTo>
                  <a:lnTo>
                    <a:pt x="7165" y="19482"/>
                  </a:lnTo>
                  <a:lnTo>
                    <a:pt x="7217" y="19747"/>
                  </a:lnTo>
                  <a:lnTo>
                    <a:pt x="7321" y="19994"/>
                  </a:lnTo>
                  <a:lnTo>
                    <a:pt x="7476" y="20223"/>
                  </a:lnTo>
                  <a:lnTo>
                    <a:pt x="7632" y="20435"/>
                  </a:lnTo>
                  <a:lnTo>
                    <a:pt x="7814" y="20629"/>
                  </a:lnTo>
                  <a:lnTo>
                    <a:pt x="8022" y="20841"/>
                  </a:lnTo>
                  <a:lnTo>
                    <a:pt x="8281" y="21000"/>
                  </a:lnTo>
                  <a:lnTo>
                    <a:pt x="8515" y="21176"/>
                  </a:lnTo>
                  <a:lnTo>
                    <a:pt x="8775" y="21317"/>
                  </a:lnTo>
                  <a:lnTo>
                    <a:pt x="9060" y="21441"/>
                  </a:lnTo>
                  <a:lnTo>
                    <a:pt x="9424" y="21547"/>
                  </a:lnTo>
                  <a:lnTo>
                    <a:pt x="9761" y="21617"/>
                  </a:lnTo>
                  <a:lnTo>
                    <a:pt x="10125" y="21688"/>
                  </a:lnTo>
                  <a:lnTo>
                    <a:pt x="10462" y="21723"/>
                  </a:lnTo>
                  <a:lnTo>
                    <a:pt x="10825" y="21723"/>
                  </a:lnTo>
                  <a:close/>
                </a:path>
                <a:path w="21600" h="21600" extrusionOk="0">
                  <a:moveTo>
                    <a:pt x="9242" y="14417"/>
                  </a:moveTo>
                  <a:lnTo>
                    <a:pt x="8541" y="12035"/>
                  </a:lnTo>
                  <a:lnTo>
                    <a:pt x="7295" y="10129"/>
                  </a:lnTo>
                  <a:lnTo>
                    <a:pt x="6905" y="9652"/>
                  </a:lnTo>
                  <a:lnTo>
                    <a:pt x="8541" y="10182"/>
                  </a:lnTo>
                  <a:lnTo>
                    <a:pt x="9787" y="9547"/>
                  </a:lnTo>
                  <a:lnTo>
                    <a:pt x="11189" y="10129"/>
                  </a:lnTo>
                  <a:lnTo>
                    <a:pt x="12279" y="9547"/>
                  </a:lnTo>
                  <a:lnTo>
                    <a:pt x="13370" y="10076"/>
                  </a:lnTo>
                  <a:lnTo>
                    <a:pt x="14850" y="9652"/>
                  </a:lnTo>
                  <a:lnTo>
                    <a:pt x="12902" y="12247"/>
                  </a:lnTo>
                  <a:lnTo>
                    <a:pt x="12357" y="14417"/>
                  </a:lnTo>
                  <a:moveTo>
                    <a:pt x="7191" y="15952"/>
                  </a:moveTo>
                  <a:lnTo>
                    <a:pt x="14512" y="15952"/>
                  </a:lnTo>
                  <a:lnTo>
                    <a:pt x="14512" y="17064"/>
                  </a:lnTo>
                  <a:lnTo>
                    <a:pt x="7191" y="17047"/>
                  </a:lnTo>
                  <a:lnTo>
                    <a:pt x="7191" y="18123"/>
                  </a:lnTo>
                  <a:lnTo>
                    <a:pt x="14512" y="18158"/>
                  </a:lnTo>
                  <a:lnTo>
                    <a:pt x="14538" y="19182"/>
                  </a:lnTo>
                  <a:lnTo>
                    <a:pt x="7217" y="19182"/>
                  </a:lnTo>
                </a:path>
              </a:pathLst>
            </a:custGeom>
            <a:solidFill>
              <a:srgbClr val="FFFFCC"/>
            </a:solidFill>
            <a:ln w="571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829" name="Line 5"/>
            <p:cNvSpPr>
              <a:spLocks noChangeShapeType="1"/>
            </p:cNvSpPr>
            <p:nvPr/>
          </p:nvSpPr>
          <p:spPr bwMode="auto">
            <a:xfrm>
              <a:off x="3216" y="2832"/>
              <a:ext cx="52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77830" name="Line 6"/>
            <p:cNvSpPr>
              <a:spLocks noChangeShapeType="1"/>
            </p:cNvSpPr>
            <p:nvPr/>
          </p:nvSpPr>
          <p:spPr bwMode="auto">
            <a:xfrm>
              <a:off x="3264" y="254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77831" name="Line 7"/>
            <p:cNvSpPr>
              <a:spLocks noChangeShapeType="1"/>
            </p:cNvSpPr>
            <p:nvPr/>
          </p:nvSpPr>
          <p:spPr bwMode="auto">
            <a:xfrm flipV="1">
              <a:off x="3168" y="1968"/>
              <a:ext cx="38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77832" name="Line 8"/>
            <p:cNvSpPr>
              <a:spLocks noChangeShapeType="1"/>
            </p:cNvSpPr>
            <p:nvPr/>
          </p:nvSpPr>
          <p:spPr bwMode="auto">
            <a:xfrm flipV="1">
              <a:off x="2832" y="1776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77833" name="Line 9"/>
            <p:cNvSpPr>
              <a:spLocks noChangeShapeType="1"/>
            </p:cNvSpPr>
            <p:nvPr/>
          </p:nvSpPr>
          <p:spPr bwMode="auto">
            <a:xfrm flipH="1">
              <a:off x="1920" y="2832"/>
              <a:ext cx="52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77834" name="Line 10"/>
            <p:cNvSpPr>
              <a:spLocks noChangeShapeType="1"/>
            </p:cNvSpPr>
            <p:nvPr/>
          </p:nvSpPr>
          <p:spPr bwMode="auto">
            <a:xfrm flipH="1">
              <a:off x="1824" y="254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77835" name="Line 11"/>
            <p:cNvSpPr>
              <a:spLocks noChangeShapeType="1"/>
            </p:cNvSpPr>
            <p:nvPr/>
          </p:nvSpPr>
          <p:spPr bwMode="auto">
            <a:xfrm flipH="1" flipV="1">
              <a:off x="2016" y="1968"/>
              <a:ext cx="38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rtl="0"/>
            <a:r>
              <a:rPr lang="en-US" b="1" smtClean="0">
                <a:effectLst/>
              </a:rPr>
              <a:t>Inviting someone?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76800"/>
          </a:xfrm>
          <a:noFill/>
        </p:spPr>
        <p:txBody>
          <a:bodyPr/>
          <a:lstStyle/>
          <a:p>
            <a:pPr marL="457200" indent="-457200" algn="l" rtl="0"/>
            <a:r>
              <a:rPr lang="en-US" sz="3600" dirty="0" smtClean="0">
                <a:effectLst/>
                <a:cs typeface="Tahoma" pitchFamily="34" charset="0"/>
              </a:rPr>
              <a:t>Will you invite someone to a Dinner with a low spiritless voice?  </a:t>
            </a:r>
          </a:p>
          <a:p>
            <a:pPr marL="457200" indent="-457200" algn="ctr" rtl="0">
              <a:buNone/>
            </a:pPr>
            <a:endParaRPr lang="en-US" sz="3600" dirty="0" smtClean="0">
              <a:cs typeface="Tahoma" pitchFamily="34" charset="0"/>
            </a:endParaRPr>
          </a:p>
          <a:p>
            <a:pPr marL="457200" indent="-457200" algn="ctr" rtl="0">
              <a:buNone/>
            </a:pPr>
            <a:r>
              <a:rPr lang="en-US" sz="3600" dirty="0" smtClean="0">
                <a:effectLst/>
                <a:cs typeface="Tahoma" pitchFamily="34" charset="0"/>
              </a:rPr>
              <a:t>Never!</a:t>
            </a:r>
          </a:p>
          <a:p>
            <a:pPr marL="457200" indent="-457200" algn="l" rtl="0"/>
            <a:endParaRPr lang="en-US" sz="3600" dirty="0" smtClean="0">
              <a:cs typeface="Tahoma" pitchFamily="34" charset="0"/>
            </a:endParaRPr>
          </a:p>
          <a:p>
            <a:pPr marL="457200" indent="-457200" algn="l" rtl="0">
              <a:buNone/>
            </a:pPr>
            <a:endParaRPr lang="en-US" sz="3600" dirty="0" smtClean="0">
              <a:effectLst/>
              <a:cs typeface="Tahoma" pitchFamily="34" charset="0"/>
            </a:endParaRPr>
          </a:p>
          <a:p>
            <a:pPr marL="457200" indent="-457200" algn="l" rtl="0"/>
            <a:r>
              <a:rPr lang="en-US" sz="3600" b="1" dirty="0" smtClean="0">
                <a:effectLst/>
                <a:cs typeface="Tahoma" pitchFamily="34" charset="0"/>
              </a:rPr>
              <a:t>He would rather starve than respond to such an invitation!</a:t>
            </a:r>
            <a:endParaRPr lang="ar-SA" sz="3600" b="1" dirty="0" smtClean="0">
              <a:effectLst/>
              <a:cs typeface="Tahoma" pitchFamily="34" charset="0"/>
            </a:endParaRPr>
          </a:p>
        </p:txBody>
      </p:sp>
      <p:grpSp>
        <p:nvGrpSpPr>
          <p:cNvPr id="78853" name="Group 5"/>
          <p:cNvGrpSpPr>
            <a:grpSpLocks/>
          </p:cNvGrpSpPr>
          <p:nvPr/>
        </p:nvGrpSpPr>
        <p:grpSpPr bwMode="auto">
          <a:xfrm>
            <a:off x="762000" y="228600"/>
            <a:ext cx="931863" cy="990600"/>
            <a:chOff x="480" y="144"/>
            <a:chExt cx="587" cy="624"/>
          </a:xfrm>
        </p:grpSpPr>
        <p:sp>
          <p:nvSpPr>
            <p:cNvPr id="78855" name="Litebulb"/>
            <p:cNvSpPr>
              <a:spLocks noEditPoints="1" noChangeArrowheads="1"/>
            </p:cNvSpPr>
            <p:nvPr/>
          </p:nvSpPr>
          <p:spPr bwMode="auto">
            <a:xfrm>
              <a:off x="654" y="313"/>
              <a:ext cx="249" cy="455"/>
            </a:xfrm>
            <a:custGeom>
              <a:avLst/>
              <a:gdLst>
                <a:gd name="T0" fmla="*/ 125 w 21600"/>
                <a:gd name="T1" fmla="*/ 0 h 21600"/>
                <a:gd name="T2" fmla="*/ 249 w 21600"/>
                <a:gd name="T3" fmla="*/ 164 h 21600"/>
                <a:gd name="T4" fmla="*/ 0 w 21600"/>
                <a:gd name="T5" fmla="*/ 164 h 21600"/>
                <a:gd name="T6" fmla="*/ 125 w 21600"/>
                <a:gd name="T7" fmla="*/ 455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557 w 21600"/>
                <a:gd name="T13" fmla="*/ 2184 h 21600"/>
                <a:gd name="T14" fmla="*/ 18304 w 21600"/>
                <a:gd name="T15" fmla="*/ 930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0825" y="21723"/>
                  </a:moveTo>
                  <a:lnTo>
                    <a:pt x="11215" y="21723"/>
                  </a:lnTo>
                  <a:lnTo>
                    <a:pt x="11552" y="21688"/>
                  </a:lnTo>
                  <a:lnTo>
                    <a:pt x="11916" y="21617"/>
                  </a:lnTo>
                  <a:lnTo>
                    <a:pt x="12253" y="21547"/>
                  </a:lnTo>
                  <a:lnTo>
                    <a:pt x="12617" y="21441"/>
                  </a:lnTo>
                  <a:lnTo>
                    <a:pt x="12902" y="21317"/>
                  </a:lnTo>
                  <a:lnTo>
                    <a:pt x="13162" y="21176"/>
                  </a:lnTo>
                  <a:lnTo>
                    <a:pt x="13396" y="21000"/>
                  </a:lnTo>
                  <a:lnTo>
                    <a:pt x="13655" y="20841"/>
                  </a:lnTo>
                  <a:lnTo>
                    <a:pt x="13863" y="20629"/>
                  </a:lnTo>
                  <a:lnTo>
                    <a:pt x="14045" y="20435"/>
                  </a:lnTo>
                  <a:lnTo>
                    <a:pt x="14200" y="20223"/>
                  </a:lnTo>
                  <a:lnTo>
                    <a:pt x="14356" y="19994"/>
                  </a:lnTo>
                  <a:lnTo>
                    <a:pt x="14460" y="19747"/>
                  </a:lnTo>
                  <a:lnTo>
                    <a:pt x="14512" y="19482"/>
                  </a:lnTo>
                  <a:lnTo>
                    <a:pt x="14512" y="19235"/>
                  </a:lnTo>
                  <a:lnTo>
                    <a:pt x="14512" y="19147"/>
                  </a:lnTo>
                  <a:lnTo>
                    <a:pt x="14512" y="18900"/>
                  </a:lnTo>
                  <a:lnTo>
                    <a:pt x="14512" y="18529"/>
                  </a:lnTo>
                  <a:lnTo>
                    <a:pt x="14512" y="18052"/>
                  </a:lnTo>
                  <a:lnTo>
                    <a:pt x="14512" y="17505"/>
                  </a:lnTo>
                  <a:lnTo>
                    <a:pt x="14512" y="16976"/>
                  </a:lnTo>
                  <a:lnTo>
                    <a:pt x="14512" y="16464"/>
                  </a:lnTo>
                  <a:lnTo>
                    <a:pt x="14512" y="15952"/>
                  </a:lnTo>
                  <a:lnTo>
                    <a:pt x="14512" y="15758"/>
                  </a:lnTo>
                  <a:lnTo>
                    <a:pt x="14616" y="15547"/>
                  </a:lnTo>
                  <a:lnTo>
                    <a:pt x="14694" y="15352"/>
                  </a:lnTo>
                  <a:lnTo>
                    <a:pt x="14798" y="15141"/>
                  </a:lnTo>
                  <a:lnTo>
                    <a:pt x="15161" y="14735"/>
                  </a:lnTo>
                  <a:lnTo>
                    <a:pt x="15602" y="14329"/>
                  </a:lnTo>
                  <a:lnTo>
                    <a:pt x="16745" y="13552"/>
                  </a:lnTo>
                  <a:lnTo>
                    <a:pt x="18043" y="12670"/>
                  </a:lnTo>
                  <a:lnTo>
                    <a:pt x="18744" y="12194"/>
                  </a:lnTo>
                  <a:lnTo>
                    <a:pt x="19341" y="11647"/>
                  </a:lnTo>
                  <a:lnTo>
                    <a:pt x="19938" y="11099"/>
                  </a:lnTo>
                  <a:lnTo>
                    <a:pt x="20483" y="10464"/>
                  </a:lnTo>
                  <a:lnTo>
                    <a:pt x="20743" y="10164"/>
                  </a:lnTo>
                  <a:lnTo>
                    <a:pt x="20950" y="9794"/>
                  </a:lnTo>
                  <a:lnTo>
                    <a:pt x="21132" y="9441"/>
                  </a:lnTo>
                  <a:lnTo>
                    <a:pt x="21288" y="9035"/>
                  </a:lnTo>
                  <a:lnTo>
                    <a:pt x="21444" y="8664"/>
                  </a:lnTo>
                  <a:lnTo>
                    <a:pt x="21548" y="8223"/>
                  </a:lnTo>
                  <a:lnTo>
                    <a:pt x="21600" y="7782"/>
                  </a:lnTo>
                  <a:lnTo>
                    <a:pt x="21600" y="7341"/>
                  </a:lnTo>
                  <a:lnTo>
                    <a:pt x="21600" y="6935"/>
                  </a:lnTo>
                  <a:lnTo>
                    <a:pt x="21548" y="6564"/>
                  </a:lnTo>
                  <a:lnTo>
                    <a:pt x="21496" y="6229"/>
                  </a:lnTo>
                  <a:lnTo>
                    <a:pt x="21392" y="5858"/>
                  </a:lnTo>
                  <a:lnTo>
                    <a:pt x="21288" y="5523"/>
                  </a:lnTo>
                  <a:lnTo>
                    <a:pt x="21132" y="5135"/>
                  </a:lnTo>
                  <a:lnTo>
                    <a:pt x="20950" y="4800"/>
                  </a:lnTo>
                  <a:lnTo>
                    <a:pt x="20743" y="4464"/>
                  </a:lnTo>
                  <a:lnTo>
                    <a:pt x="20535" y="4164"/>
                  </a:lnTo>
                  <a:lnTo>
                    <a:pt x="20301" y="3847"/>
                  </a:lnTo>
                  <a:lnTo>
                    <a:pt x="20042" y="3547"/>
                  </a:lnTo>
                  <a:lnTo>
                    <a:pt x="19782" y="3247"/>
                  </a:lnTo>
                  <a:lnTo>
                    <a:pt x="19133" y="2664"/>
                  </a:lnTo>
                  <a:lnTo>
                    <a:pt x="18458" y="2152"/>
                  </a:lnTo>
                  <a:lnTo>
                    <a:pt x="17705" y="1694"/>
                  </a:lnTo>
                  <a:lnTo>
                    <a:pt x="16849" y="1252"/>
                  </a:lnTo>
                  <a:lnTo>
                    <a:pt x="16407" y="1076"/>
                  </a:lnTo>
                  <a:lnTo>
                    <a:pt x="15940" y="900"/>
                  </a:lnTo>
                  <a:lnTo>
                    <a:pt x="15499" y="741"/>
                  </a:lnTo>
                  <a:lnTo>
                    <a:pt x="15057" y="600"/>
                  </a:lnTo>
                  <a:lnTo>
                    <a:pt x="14564" y="458"/>
                  </a:lnTo>
                  <a:lnTo>
                    <a:pt x="14045" y="335"/>
                  </a:lnTo>
                  <a:lnTo>
                    <a:pt x="13500" y="229"/>
                  </a:lnTo>
                  <a:lnTo>
                    <a:pt x="13006" y="158"/>
                  </a:lnTo>
                  <a:lnTo>
                    <a:pt x="12461" y="88"/>
                  </a:lnTo>
                  <a:lnTo>
                    <a:pt x="11968" y="52"/>
                  </a:lnTo>
                  <a:lnTo>
                    <a:pt x="11423" y="17"/>
                  </a:lnTo>
                  <a:lnTo>
                    <a:pt x="10825" y="17"/>
                  </a:lnTo>
                  <a:lnTo>
                    <a:pt x="10254" y="17"/>
                  </a:lnTo>
                  <a:lnTo>
                    <a:pt x="9709" y="52"/>
                  </a:lnTo>
                  <a:lnTo>
                    <a:pt x="9216" y="88"/>
                  </a:lnTo>
                  <a:lnTo>
                    <a:pt x="8671" y="158"/>
                  </a:lnTo>
                  <a:lnTo>
                    <a:pt x="8177" y="229"/>
                  </a:lnTo>
                  <a:lnTo>
                    <a:pt x="7632" y="335"/>
                  </a:lnTo>
                  <a:lnTo>
                    <a:pt x="7113" y="458"/>
                  </a:lnTo>
                  <a:lnTo>
                    <a:pt x="6620" y="600"/>
                  </a:lnTo>
                  <a:lnTo>
                    <a:pt x="6178" y="741"/>
                  </a:lnTo>
                  <a:lnTo>
                    <a:pt x="5737" y="900"/>
                  </a:lnTo>
                  <a:lnTo>
                    <a:pt x="5270" y="1076"/>
                  </a:lnTo>
                  <a:lnTo>
                    <a:pt x="4828" y="1252"/>
                  </a:lnTo>
                  <a:lnTo>
                    <a:pt x="3972" y="1694"/>
                  </a:lnTo>
                  <a:lnTo>
                    <a:pt x="3219" y="2152"/>
                  </a:lnTo>
                  <a:lnTo>
                    <a:pt x="2544" y="2664"/>
                  </a:lnTo>
                  <a:lnTo>
                    <a:pt x="1895" y="3247"/>
                  </a:lnTo>
                  <a:lnTo>
                    <a:pt x="1635" y="3547"/>
                  </a:lnTo>
                  <a:lnTo>
                    <a:pt x="1375" y="3847"/>
                  </a:lnTo>
                  <a:lnTo>
                    <a:pt x="1142" y="4164"/>
                  </a:lnTo>
                  <a:lnTo>
                    <a:pt x="934" y="4464"/>
                  </a:lnTo>
                  <a:lnTo>
                    <a:pt x="726" y="4800"/>
                  </a:lnTo>
                  <a:lnTo>
                    <a:pt x="545" y="5135"/>
                  </a:lnTo>
                  <a:lnTo>
                    <a:pt x="389" y="5523"/>
                  </a:lnTo>
                  <a:lnTo>
                    <a:pt x="285" y="5858"/>
                  </a:lnTo>
                  <a:lnTo>
                    <a:pt x="181" y="6229"/>
                  </a:lnTo>
                  <a:lnTo>
                    <a:pt x="129" y="6564"/>
                  </a:lnTo>
                  <a:lnTo>
                    <a:pt x="77" y="6935"/>
                  </a:lnTo>
                  <a:lnTo>
                    <a:pt x="77" y="7341"/>
                  </a:lnTo>
                  <a:lnTo>
                    <a:pt x="77" y="7782"/>
                  </a:lnTo>
                  <a:lnTo>
                    <a:pt x="129" y="8223"/>
                  </a:lnTo>
                  <a:lnTo>
                    <a:pt x="233" y="8664"/>
                  </a:lnTo>
                  <a:lnTo>
                    <a:pt x="389" y="9035"/>
                  </a:lnTo>
                  <a:lnTo>
                    <a:pt x="545" y="9441"/>
                  </a:lnTo>
                  <a:lnTo>
                    <a:pt x="726" y="9794"/>
                  </a:lnTo>
                  <a:lnTo>
                    <a:pt x="934" y="10164"/>
                  </a:lnTo>
                  <a:lnTo>
                    <a:pt x="1194" y="10464"/>
                  </a:lnTo>
                  <a:lnTo>
                    <a:pt x="1739" y="11099"/>
                  </a:lnTo>
                  <a:lnTo>
                    <a:pt x="2336" y="11647"/>
                  </a:lnTo>
                  <a:lnTo>
                    <a:pt x="2933" y="12194"/>
                  </a:lnTo>
                  <a:lnTo>
                    <a:pt x="3634" y="12670"/>
                  </a:lnTo>
                  <a:lnTo>
                    <a:pt x="4932" y="13552"/>
                  </a:lnTo>
                  <a:lnTo>
                    <a:pt x="6075" y="14329"/>
                  </a:lnTo>
                  <a:lnTo>
                    <a:pt x="6516" y="14735"/>
                  </a:lnTo>
                  <a:lnTo>
                    <a:pt x="6879" y="15141"/>
                  </a:lnTo>
                  <a:lnTo>
                    <a:pt x="6983" y="15352"/>
                  </a:lnTo>
                  <a:lnTo>
                    <a:pt x="7061" y="15547"/>
                  </a:lnTo>
                  <a:lnTo>
                    <a:pt x="7165" y="15758"/>
                  </a:lnTo>
                  <a:lnTo>
                    <a:pt x="7165" y="15952"/>
                  </a:lnTo>
                  <a:lnTo>
                    <a:pt x="7165" y="16464"/>
                  </a:lnTo>
                  <a:lnTo>
                    <a:pt x="7165" y="16976"/>
                  </a:lnTo>
                  <a:lnTo>
                    <a:pt x="7165" y="17505"/>
                  </a:lnTo>
                  <a:lnTo>
                    <a:pt x="7165" y="18052"/>
                  </a:lnTo>
                  <a:lnTo>
                    <a:pt x="7165" y="18529"/>
                  </a:lnTo>
                  <a:lnTo>
                    <a:pt x="7165" y="18900"/>
                  </a:lnTo>
                  <a:lnTo>
                    <a:pt x="7165" y="19147"/>
                  </a:lnTo>
                  <a:lnTo>
                    <a:pt x="7165" y="19235"/>
                  </a:lnTo>
                  <a:lnTo>
                    <a:pt x="7165" y="19482"/>
                  </a:lnTo>
                  <a:lnTo>
                    <a:pt x="7217" y="19747"/>
                  </a:lnTo>
                  <a:lnTo>
                    <a:pt x="7321" y="19994"/>
                  </a:lnTo>
                  <a:lnTo>
                    <a:pt x="7476" y="20223"/>
                  </a:lnTo>
                  <a:lnTo>
                    <a:pt x="7632" y="20435"/>
                  </a:lnTo>
                  <a:lnTo>
                    <a:pt x="7814" y="20629"/>
                  </a:lnTo>
                  <a:lnTo>
                    <a:pt x="8022" y="20841"/>
                  </a:lnTo>
                  <a:lnTo>
                    <a:pt x="8281" y="21000"/>
                  </a:lnTo>
                  <a:lnTo>
                    <a:pt x="8515" y="21176"/>
                  </a:lnTo>
                  <a:lnTo>
                    <a:pt x="8775" y="21317"/>
                  </a:lnTo>
                  <a:lnTo>
                    <a:pt x="9060" y="21441"/>
                  </a:lnTo>
                  <a:lnTo>
                    <a:pt x="9424" y="21547"/>
                  </a:lnTo>
                  <a:lnTo>
                    <a:pt x="9761" y="21617"/>
                  </a:lnTo>
                  <a:lnTo>
                    <a:pt x="10125" y="21688"/>
                  </a:lnTo>
                  <a:lnTo>
                    <a:pt x="10462" y="21723"/>
                  </a:lnTo>
                  <a:lnTo>
                    <a:pt x="10825" y="21723"/>
                  </a:lnTo>
                  <a:close/>
                </a:path>
                <a:path w="21600" h="21600" extrusionOk="0">
                  <a:moveTo>
                    <a:pt x="9242" y="14417"/>
                  </a:moveTo>
                  <a:lnTo>
                    <a:pt x="8541" y="12035"/>
                  </a:lnTo>
                  <a:lnTo>
                    <a:pt x="7295" y="10129"/>
                  </a:lnTo>
                  <a:lnTo>
                    <a:pt x="6905" y="9652"/>
                  </a:lnTo>
                  <a:lnTo>
                    <a:pt x="8541" y="10182"/>
                  </a:lnTo>
                  <a:lnTo>
                    <a:pt x="9787" y="9547"/>
                  </a:lnTo>
                  <a:lnTo>
                    <a:pt x="11189" y="10129"/>
                  </a:lnTo>
                  <a:lnTo>
                    <a:pt x="12279" y="9547"/>
                  </a:lnTo>
                  <a:lnTo>
                    <a:pt x="13370" y="10076"/>
                  </a:lnTo>
                  <a:lnTo>
                    <a:pt x="14850" y="9652"/>
                  </a:lnTo>
                  <a:lnTo>
                    <a:pt x="12902" y="12247"/>
                  </a:lnTo>
                  <a:lnTo>
                    <a:pt x="12357" y="14417"/>
                  </a:lnTo>
                  <a:moveTo>
                    <a:pt x="7191" y="15952"/>
                  </a:moveTo>
                  <a:lnTo>
                    <a:pt x="14512" y="15952"/>
                  </a:lnTo>
                  <a:lnTo>
                    <a:pt x="14512" y="17064"/>
                  </a:lnTo>
                  <a:lnTo>
                    <a:pt x="7191" y="17047"/>
                  </a:lnTo>
                  <a:lnTo>
                    <a:pt x="7191" y="18123"/>
                  </a:lnTo>
                  <a:lnTo>
                    <a:pt x="14512" y="18158"/>
                  </a:lnTo>
                  <a:lnTo>
                    <a:pt x="14538" y="19182"/>
                  </a:lnTo>
                  <a:lnTo>
                    <a:pt x="7217" y="19182"/>
                  </a:lnTo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856" name="Line 7"/>
            <p:cNvSpPr>
              <a:spLocks noChangeShapeType="1"/>
            </p:cNvSpPr>
            <p:nvPr/>
          </p:nvSpPr>
          <p:spPr bwMode="auto">
            <a:xfrm>
              <a:off x="894" y="553"/>
              <a:ext cx="144" cy="96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78857" name="Line 8"/>
            <p:cNvSpPr>
              <a:spLocks noChangeShapeType="1"/>
            </p:cNvSpPr>
            <p:nvPr/>
          </p:nvSpPr>
          <p:spPr bwMode="auto">
            <a:xfrm flipV="1">
              <a:off x="786" y="144"/>
              <a:ext cx="0" cy="144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78858" name="Line 9"/>
            <p:cNvSpPr>
              <a:spLocks noChangeShapeType="1"/>
            </p:cNvSpPr>
            <p:nvPr/>
          </p:nvSpPr>
          <p:spPr bwMode="auto">
            <a:xfrm flipV="1">
              <a:off x="882" y="217"/>
              <a:ext cx="108" cy="119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78859" name="Line 10"/>
            <p:cNvSpPr>
              <a:spLocks noChangeShapeType="1"/>
            </p:cNvSpPr>
            <p:nvPr/>
          </p:nvSpPr>
          <p:spPr bwMode="auto">
            <a:xfrm flipV="1">
              <a:off x="520" y="553"/>
              <a:ext cx="134" cy="111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78860" name="Line 11"/>
            <p:cNvSpPr>
              <a:spLocks noChangeShapeType="1"/>
            </p:cNvSpPr>
            <p:nvPr/>
          </p:nvSpPr>
          <p:spPr bwMode="auto">
            <a:xfrm>
              <a:off x="558" y="226"/>
              <a:ext cx="96" cy="119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78861" name="Line 12"/>
            <p:cNvSpPr>
              <a:spLocks noChangeShapeType="1"/>
            </p:cNvSpPr>
            <p:nvPr/>
          </p:nvSpPr>
          <p:spPr bwMode="auto">
            <a:xfrm rot="16200000" flipV="1">
              <a:off x="552" y="384"/>
              <a:ext cx="0" cy="144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78862" name="Line 13"/>
            <p:cNvSpPr>
              <a:spLocks noChangeShapeType="1"/>
            </p:cNvSpPr>
            <p:nvPr/>
          </p:nvSpPr>
          <p:spPr bwMode="auto">
            <a:xfrm rot="16200000" flipV="1">
              <a:off x="995" y="375"/>
              <a:ext cx="0" cy="144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78854" name="Line 14"/>
          <p:cNvSpPr>
            <a:spLocks noChangeShapeType="1"/>
          </p:cNvSpPr>
          <p:nvPr/>
        </p:nvSpPr>
        <p:spPr bwMode="auto">
          <a:xfrm>
            <a:off x="0" y="1295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rtl="0"/>
            <a:r>
              <a:rPr lang="en-US" b="1" dirty="0" smtClean="0">
                <a:effectLst/>
              </a:rPr>
              <a:t>Inviting your Brain…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876800"/>
          </a:xfrm>
          <a:noFill/>
        </p:spPr>
        <p:txBody>
          <a:bodyPr/>
          <a:lstStyle/>
          <a:p>
            <a:pPr marL="457200" indent="-457200" algn="l" rtl="0"/>
            <a:r>
              <a:rPr lang="en-US" sz="3600" smtClean="0">
                <a:effectLst/>
                <a:cs typeface="Tahoma" pitchFamily="34" charset="0"/>
              </a:rPr>
              <a:t>So, how will ‘INVITE YOUR BRAIN’ to do the practice &amp; the translation?</a:t>
            </a:r>
          </a:p>
          <a:p>
            <a:pPr marL="457200" indent="-457200" algn="l" rtl="0"/>
            <a:r>
              <a:rPr lang="en-US" sz="3600" smtClean="0">
                <a:effectLst/>
                <a:cs typeface="Tahoma" pitchFamily="34" charset="0"/>
              </a:rPr>
              <a:t>Not like a tired or half-hearted... </a:t>
            </a:r>
          </a:p>
          <a:p>
            <a:pPr marL="457200" indent="-457200" algn="l" rtl="0"/>
            <a:r>
              <a:rPr lang="en-US" sz="3600" b="1" smtClean="0">
                <a:effectLst/>
                <a:cs typeface="Tahoma" pitchFamily="34" charset="0"/>
              </a:rPr>
              <a:t>Do all of these practices with love and enthusiasm, thanking Allah for giving this opportunity.</a:t>
            </a:r>
            <a:endParaRPr lang="ar-SA" sz="3600" b="1" smtClean="0">
              <a:effectLst/>
              <a:cs typeface="Tahoma" pitchFamily="34" charset="0"/>
            </a:endParaRPr>
          </a:p>
        </p:txBody>
      </p:sp>
      <p:grpSp>
        <p:nvGrpSpPr>
          <p:cNvPr id="79877" name="Group 5"/>
          <p:cNvGrpSpPr>
            <a:grpSpLocks/>
          </p:cNvGrpSpPr>
          <p:nvPr/>
        </p:nvGrpSpPr>
        <p:grpSpPr bwMode="auto">
          <a:xfrm>
            <a:off x="762000" y="228600"/>
            <a:ext cx="931863" cy="990600"/>
            <a:chOff x="480" y="144"/>
            <a:chExt cx="587" cy="624"/>
          </a:xfrm>
        </p:grpSpPr>
        <p:sp>
          <p:nvSpPr>
            <p:cNvPr id="79879" name="Litebulb"/>
            <p:cNvSpPr>
              <a:spLocks noEditPoints="1" noChangeArrowheads="1"/>
            </p:cNvSpPr>
            <p:nvPr/>
          </p:nvSpPr>
          <p:spPr bwMode="auto">
            <a:xfrm>
              <a:off x="654" y="313"/>
              <a:ext cx="249" cy="455"/>
            </a:xfrm>
            <a:custGeom>
              <a:avLst/>
              <a:gdLst>
                <a:gd name="T0" fmla="*/ 125 w 21600"/>
                <a:gd name="T1" fmla="*/ 0 h 21600"/>
                <a:gd name="T2" fmla="*/ 249 w 21600"/>
                <a:gd name="T3" fmla="*/ 164 h 21600"/>
                <a:gd name="T4" fmla="*/ 0 w 21600"/>
                <a:gd name="T5" fmla="*/ 164 h 21600"/>
                <a:gd name="T6" fmla="*/ 125 w 21600"/>
                <a:gd name="T7" fmla="*/ 455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557 w 21600"/>
                <a:gd name="T13" fmla="*/ 2184 h 21600"/>
                <a:gd name="T14" fmla="*/ 18304 w 21600"/>
                <a:gd name="T15" fmla="*/ 930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0825" y="21723"/>
                  </a:moveTo>
                  <a:lnTo>
                    <a:pt x="11215" y="21723"/>
                  </a:lnTo>
                  <a:lnTo>
                    <a:pt x="11552" y="21688"/>
                  </a:lnTo>
                  <a:lnTo>
                    <a:pt x="11916" y="21617"/>
                  </a:lnTo>
                  <a:lnTo>
                    <a:pt x="12253" y="21547"/>
                  </a:lnTo>
                  <a:lnTo>
                    <a:pt x="12617" y="21441"/>
                  </a:lnTo>
                  <a:lnTo>
                    <a:pt x="12902" y="21317"/>
                  </a:lnTo>
                  <a:lnTo>
                    <a:pt x="13162" y="21176"/>
                  </a:lnTo>
                  <a:lnTo>
                    <a:pt x="13396" y="21000"/>
                  </a:lnTo>
                  <a:lnTo>
                    <a:pt x="13655" y="20841"/>
                  </a:lnTo>
                  <a:lnTo>
                    <a:pt x="13863" y="20629"/>
                  </a:lnTo>
                  <a:lnTo>
                    <a:pt x="14045" y="20435"/>
                  </a:lnTo>
                  <a:lnTo>
                    <a:pt x="14200" y="20223"/>
                  </a:lnTo>
                  <a:lnTo>
                    <a:pt x="14356" y="19994"/>
                  </a:lnTo>
                  <a:lnTo>
                    <a:pt x="14460" y="19747"/>
                  </a:lnTo>
                  <a:lnTo>
                    <a:pt x="14512" y="19482"/>
                  </a:lnTo>
                  <a:lnTo>
                    <a:pt x="14512" y="19235"/>
                  </a:lnTo>
                  <a:lnTo>
                    <a:pt x="14512" y="19147"/>
                  </a:lnTo>
                  <a:lnTo>
                    <a:pt x="14512" y="18900"/>
                  </a:lnTo>
                  <a:lnTo>
                    <a:pt x="14512" y="18529"/>
                  </a:lnTo>
                  <a:lnTo>
                    <a:pt x="14512" y="18052"/>
                  </a:lnTo>
                  <a:lnTo>
                    <a:pt x="14512" y="17505"/>
                  </a:lnTo>
                  <a:lnTo>
                    <a:pt x="14512" y="16976"/>
                  </a:lnTo>
                  <a:lnTo>
                    <a:pt x="14512" y="16464"/>
                  </a:lnTo>
                  <a:lnTo>
                    <a:pt x="14512" y="15952"/>
                  </a:lnTo>
                  <a:lnTo>
                    <a:pt x="14512" y="15758"/>
                  </a:lnTo>
                  <a:lnTo>
                    <a:pt x="14616" y="15547"/>
                  </a:lnTo>
                  <a:lnTo>
                    <a:pt x="14694" y="15352"/>
                  </a:lnTo>
                  <a:lnTo>
                    <a:pt x="14798" y="15141"/>
                  </a:lnTo>
                  <a:lnTo>
                    <a:pt x="15161" y="14735"/>
                  </a:lnTo>
                  <a:lnTo>
                    <a:pt x="15602" y="14329"/>
                  </a:lnTo>
                  <a:lnTo>
                    <a:pt x="16745" y="13552"/>
                  </a:lnTo>
                  <a:lnTo>
                    <a:pt x="18043" y="12670"/>
                  </a:lnTo>
                  <a:lnTo>
                    <a:pt x="18744" y="12194"/>
                  </a:lnTo>
                  <a:lnTo>
                    <a:pt x="19341" y="11647"/>
                  </a:lnTo>
                  <a:lnTo>
                    <a:pt x="19938" y="11099"/>
                  </a:lnTo>
                  <a:lnTo>
                    <a:pt x="20483" y="10464"/>
                  </a:lnTo>
                  <a:lnTo>
                    <a:pt x="20743" y="10164"/>
                  </a:lnTo>
                  <a:lnTo>
                    <a:pt x="20950" y="9794"/>
                  </a:lnTo>
                  <a:lnTo>
                    <a:pt x="21132" y="9441"/>
                  </a:lnTo>
                  <a:lnTo>
                    <a:pt x="21288" y="9035"/>
                  </a:lnTo>
                  <a:lnTo>
                    <a:pt x="21444" y="8664"/>
                  </a:lnTo>
                  <a:lnTo>
                    <a:pt x="21548" y="8223"/>
                  </a:lnTo>
                  <a:lnTo>
                    <a:pt x="21600" y="7782"/>
                  </a:lnTo>
                  <a:lnTo>
                    <a:pt x="21600" y="7341"/>
                  </a:lnTo>
                  <a:lnTo>
                    <a:pt x="21600" y="6935"/>
                  </a:lnTo>
                  <a:lnTo>
                    <a:pt x="21548" y="6564"/>
                  </a:lnTo>
                  <a:lnTo>
                    <a:pt x="21496" y="6229"/>
                  </a:lnTo>
                  <a:lnTo>
                    <a:pt x="21392" y="5858"/>
                  </a:lnTo>
                  <a:lnTo>
                    <a:pt x="21288" y="5523"/>
                  </a:lnTo>
                  <a:lnTo>
                    <a:pt x="21132" y="5135"/>
                  </a:lnTo>
                  <a:lnTo>
                    <a:pt x="20950" y="4800"/>
                  </a:lnTo>
                  <a:lnTo>
                    <a:pt x="20743" y="4464"/>
                  </a:lnTo>
                  <a:lnTo>
                    <a:pt x="20535" y="4164"/>
                  </a:lnTo>
                  <a:lnTo>
                    <a:pt x="20301" y="3847"/>
                  </a:lnTo>
                  <a:lnTo>
                    <a:pt x="20042" y="3547"/>
                  </a:lnTo>
                  <a:lnTo>
                    <a:pt x="19782" y="3247"/>
                  </a:lnTo>
                  <a:lnTo>
                    <a:pt x="19133" y="2664"/>
                  </a:lnTo>
                  <a:lnTo>
                    <a:pt x="18458" y="2152"/>
                  </a:lnTo>
                  <a:lnTo>
                    <a:pt x="17705" y="1694"/>
                  </a:lnTo>
                  <a:lnTo>
                    <a:pt x="16849" y="1252"/>
                  </a:lnTo>
                  <a:lnTo>
                    <a:pt x="16407" y="1076"/>
                  </a:lnTo>
                  <a:lnTo>
                    <a:pt x="15940" y="900"/>
                  </a:lnTo>
                  <a:lnTo>
                    <a:pt x="15499" y="741"/>
                  </a:lnTo>
                  <a:lnTo>
                    <a:pt x="15057" y="600"/>
                  </a:lnTo>
                  <a:lnTo>
                    <a:pt x="14564" y="458"/>
                  </a:lnTo>
                  <a:lnTo>
                    <a:pt x="14045" y="335"/>
                  </a:lnTo>
                  <a:lnTo>
                    <a:pt x="13500" y="229"/>
                  </a:lnTo>
                  <a:lnTo>
                    <a:pt x="13006" y="158"/>
                  </a:lnTo>
                  <a:lnTo>
                    <a:pt x="12461" y="88"/>
                  </a:lnTo>
                  <a:lnTo>
                    <a:pt x="11968" y="52"/>
                  </a:lnTo>
                  <a:lnTo>
                    <a:pt x="11423" y="17"/>
                  </a:lnTo>
                  <a:lnTo>
                    <a:pt x="10825" y="17"/>
                  </a:lnTo>
                  <a:lnTo>
                    <a:pt x="10254" y="17"/>
                  </a:lnTo>
                  <a:lnTo>
                    <a:pt x="9709" y="52"/>
                  </a:lnTo>
                  <a:lnTo>
                    <a:pt x="9216" y="88"/>
                  </a:lnTo>
                  <a:lnTo>
                    <a:pt x="8671" y="158"/>
                  </a:lnTo>
                  <a:lnTo>
                    <a:pt x="8177" y="229"/>
                  </a:lnTo>
                  <a:lnTo>
                    <a:pt x="7632" y="335"/>
                  </a:lnTo>
                  <a:lnTo>
                    <a:pt x="7113" y="458"/>
                  </a:lnTo>
                  <a:lnTo>
                    <a:pt x="6620" y="600"/>
                  </a:lnTo>
                  <a:lnTo>
                    <a:pt x="6178" y="741"/>
                  </a:lnTo>
                  <a:lnTo>
                    <a:pt x="5737" y="900"/>
                  </a:lnTo>
                  <a:lnTo>
                    <a:pt x="5270" y="1076"/>
                  </a:lnTo>
                  <a:lnTo>
                    <a:pt x="4828" y="1252"/>
                  </a:lnTo>
                  <a:lnTo>
                    <a:pt x="3972" y="1694"/>
                  </a:lnTo>
                  <a:lnTo>
                    <a:pt x="3219" y="2152"/>
                  </a:lnTo>
                  <a:lnTo>
                    <a:pt x="2544" y="2664"/>
                  </a:lnTo>
                  <a:lnTo>
                    <a:pt x="1895" y="3247"/>
                  </a:lnTo>
                  <a:lnTo>
                    <a:pt x="1635" y="3547"/>
                  </a:lnTo>
                  <a:lnTo>
                    <a:pt x="1375" y="3847"/>
                  </a:lnTo>
                  <a:lnTo>
                    <a:pt x="1142" y="4164"/>
                  </a:lnTo>
                  <a:lnTo>
                    <a:pt x="934" y="4464"/>
                  </a:lnTo>
                  <a:lnTo>
                    <a:pt x="726" y="4800"/>
                  </a:lnTo>
                  <a:lnTo>
                    <a:pt x="545" y="5135"/>
                  </a:lnTo>
                  <a:lnTo>
                    <a:pt x="389" y="5523"/>
                  </a:lnTo>
                  <a:lnTo>
                    <a:pt x="285" y="5858"/>
                  </a:lnTo>
                  <a:lnTo>
                    <a:pt x="181" y="6229"/>
                  </a:lnTo>
                  <a:lnTo>
                    <a:pt x="129" y="6564"/>
                  </a:lnTo>
                  <a:lnTo>
                    <a:pt x="77" y="6935"/>
                  </a:lnTo>
                  <a:lnTo>
                    <a:pt x="77" y="7341"/>
                  </a:lnTo>
                  <a:lnTo>
                    <a:pt x="77" y="7782"/>
                  </a:lnTo>
                  <a:lnTo>
                    <a:pt x="129" y="8223"/>
                  </a:lnTo>
                  <a:lnTo>
                    <a:pt x="233" y="8664"/>
                  </a:lnTo>
                  <a:lnTo>
                    <a:pt x="389" y="9035"/>
                  </a:lnTo>
                  <a:lnTo>
                    <a:pt x="545" y="9441"/>
                  </a:lnTo>
                  <a:lnTo>
                    <a:pt x="726" y="9794"/>
                  </a:lnTo>
                  <a:lnTo>
                    <a:pt x="934" y="10164"/>
                  </a:lnTo>
                  <a:lnTo>
                    <a:pt x="1194" y="10464"/>
                  </a:lnTo>
                  <a:lnTo>
                    <a:pt x="1739" y="11099"/>
                  </a:lnTo>
                  <a:lnTo>
                    <a:pt x="2336" y="11647"/>
                  </a:lnTo>
                  <a:lnTo>
                    <a:pt x="2933" y="12194"/>
                  </a:lnTo>
                  <a:lnTo>
                    <a:pt x="3634" y="12670"/>
                  </a:lnTo>
                  <a:lnTo>
                    <a:pt x="4932" y="13552"/>
                  </a:lnTo>
                  <a:lnTo>
                    <a:pt x="6075" y="14329"/>
                  </a:lnTo>
                  <a:lnTo>
                    <a:pt x="6516" y="14735"/>
                  </a:lnTo>
                  <a:lnTo>
                    <a:pt x="6879" y="15141"/>
                  </a:lnTo>
                  <a:lnTo>
                    <a:pt x="6983" y="15352"/>
                  </a:lnTo>
                  <a:lnTo>
                    <a:pt x="7061" y="15547"/>
                  </a:lnTo>
                  <a:lnTo>
                    <a:pt x="7165" y="15758"/>
                  </a:lnTo>
                  <a:lnTo>
                    <a:pt x="7165" y="15952"/>
                  </a:lnTo>
                  <a:lnTo>
                    <a:pt x="7165" y="16464"/>
                  </a:lnTo>
                  <a:lnTo>
                    <a:pt x="7165" y="16976"/>
                  </a:lnTo>
                  <a:lnTo>
                    <a:pt x="7165" y="17505"/>
                  </a:lnTo>
                  <a:lnTo>
                    <a:pt x="7165" y="18052"/>
                  </a:lnTo>
                  <a:lnTo>
                    <a:pt x="7165" y="18529"/>
                  </a:lnTo>
                  <a:lnTo>
                    <a:pt x="7165" y="18900"/>
                  </a:lnTo>
                  <a:lnTo>
                    <a:pt x="7165" y="19147"/>
                  </a:lnTo>
                  <a:lnTo>
                    <a:pt x="7165" y="19235"/>
                  </a:lnTo>
                  <a:lnTo>
                    <a:pt x="7165" y="19482"/>
                  </a:lnTo>
                  <a:lnTo>
                    <a:pt x="7217" y="19747"/>
                  </a:lnTo>
                  <a:lnTo>
                    <a:pt x="7321" y="19994"/>
                  </a:lnTo>
                  <a:lnTo>
                    <a:pt x="7476" y="20223"/>
                  </a:lnTo>
                  <a:lnTo>
                    <a:pt x="7632" y="20435"/>
                  </a:lnTo>
                  <a:lnTo>
                    <a:pt x="7814" y="20629"/>
                  </a:lnTo>
                  <a:lnTo>
                    <a:pt x="8022" y="20841"/>
                  </a:lnTo>
                  <a:lnTo>
                    <a:pt x="8281" y="21000"/>
                  </a:lnTo>
                  <a:lnTo>
                    <a:pt x="8515" y="21176"/>
                  </a:lnTo>
                  <a:lnTo>
                    <a:pt x="8775" y="21317"/>
                  </a:lnTo>
                  <a:lnTo>
                    <a:pt x="9060" y="21441"/>
                  </a:lnTo>
                  <a:lnTo>
                    <a:pt x="9424" y="21547"/>
                  </a:lnTo>
                  <a:lnTo>
                    <a:pt x="9761" y="21617"/>
                  </a:lnTo>
                  <a:lnTo>
                    <a:pt x="10125" y="21688"/>
                  </a:lnTo>
                  <a:lnTo>
                    <a:pt x="10462" y="21723"/>
                  </a:lnTo>
                  <a:lnTo>
                    <a:pt x="10825" y="21723"/>
                  </a:lnTo>
                  <a:close/>
                </a:path>
                <a:path w="21600" h="21600" extrusionOk="0">
                  <a:moveTo>
                    <a:pt x="9242" y="14417"/>
                  </a:moveTo>
                  <a:lnTo>
                    <a:pt x="8541" y="12035"/>
                  </a:lnTo>
                  <a:lnTo>
                    <a:pt x="7295" y="10129"/>
                  </a:lnTo>
                  <a:lnTo>
                    <a:pt x="6905" y="9652"/>
                  </a:lnTo>
                  <a:lnTo>
                    <a:pt x="8541" y="10182"/>
                  </a:lnTo>
                  <a:lnTo>
                    <a:pt x="9787" y="9547"/>
                  </a:lnTo>
                  <a:lnTo>
                    <a:pt x="11189" y="10129"/>
                  </a:lnTo>
                  <a:lnTo>
                    <a:pt x="12279" y="9547"/>
                  </a:lnTo>
                  <a:lnTo>
                    <a:pt x="13370" y="10076"/>
                  </a:lnTo>
                  <a:lnTo>
                    <a:pt x="14850" y="9652"/>
                  </a:lnTo>
                  <a:lnTo>
                    <a:pt x="12902" y="12247"/>
                  </a:lnTo>
                  <a:lnTo>
                    <a:pt x="12357" y="14417"/>
                  </a:lnTo>
                  <a:moveTo>
                    <a:pt x="7191" y="15952"/>
                  </a:moveTo>
                  <a:lnTo>
                    <a:pt x="14512" y="15952"/>
                  </a:lnTo>
                  <a:lnTo>
                    <a:pt x="14512" y="17064"/>
                  </a:lnTo>
                  <a:lnTo>
                    <a:pt x="7191" y="17047"/>
                  </a:lnTo>
                  <a:lnTo>
                    <a:pt x="7191" y="18123"/>
                  </a:lnTo>
                  <a:lnTo>
                    <a:pt x="14512" y="18158"/>
                  </a:lnTo>
                  <a:lnTo>
                    <a:pt x="14538" y="19182"/>
                  </a:lnTo>
                  <a:lnTo>
                    <a:pt x="7217" y="19182"/>
                  </a:lnTo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880" name="Line 7"/>
            <p:cNvSpPr>
              <a:spLocks noChangeShapeType="1"/>
            </p:cNvSpPr>
            <p:nvPr/>
          </p:nvSpPr>
          <p:spPr bwMode="auto">
            <a:xfrm>
              <a:off x="894" y="553"/>
              <a:ext cx="144" cy="96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79881" name="Line 8"/>
            <p:cNvSpPr>
              <a:spLocks noChangeShapeType="1"/>
            </p:cNvSpPr>
            <p:nvPr/>
          </p:nvSpPr>
          <p:spPr bwMode="auto">
            <a:xfrm flipV="1">
              <a:off x="786" y="144"/>
              <a:ext cx="0" cy="144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79882" name="Line 9"/>
            <p:cNvSpPr>
              <a:spLocks noChangeShapeType="1"/>
            </p:cNvSpPr>
            <p:nvPr/>
          </p:nvSpPr>
          <p:spPr bwMode="auto">
            <a:xfrm flipV="1">
              <a:off x="882" y="217"/>
              <a:ext cx="108" cy="119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79883" name="Line 10"/>
            <p:cNvSpPr>
              <a:spLocks noChangeShapeType="1"/>
            </p:cNvSpPr>
            <p:nvPr/>
          </p:nvSpPr>
          <p:spPr bwMode="auto">
            <a:xfrm flipV="1">
              <a:off x="520" y="553"/>
              <a:ext cx="134" cy="111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79884" name="Line 11"/>
            <p:cNvSpPr>
              <a:spLocks noChangeShapeType="1"/>
            </p:cNvSpPr>
            <p:nvPr/>
          </p:nvSpPr>
          <p:spPr bwMode="auto">
            <a:xfrm>
              <a:off x="558" y="226"/>
              <a:ext cx="96" cy="119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79885" name="Line 12"/>
            <p:cNvSpPr>
              <a:spLocks noChangeShapeType="1"/>
            </p:cNvSpPr>
            <p:nvPr/>
          </p:nvSpPr>
          <p:spPr bwMode="auto">
            <a:xfrm rot="16200000" flipV="1">
              <a:off x="552" y="384"/>
              <a:ext cx="0" cy="144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79886" name="Line 13"/>
            <p:cNvSpPr>
              <a:spLocks noChangeShapeType="1"/>
            </p:cNvSpPr>
            <p:nvPr/>
          </p:nvSpPr>
          <p:spPr bwMode="auto">
            <a:xfrm rot="16200000" flipV="1">
              <a:off x="995" y="375"/>
              <a:ext cx="0" cy="144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79878" name="Line 14"/>
          <p:cNvSpPr>
            <a:spLocks noChangeShapeType="1"/>
          </p:cNvSpPr>
          <p:nvPr/>
        </p:nvSpPr>
        <p:spPr bwMode="auto">
          <a:xfrm>
            <a:off x="0" y="1295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auto">
          <a:xfrm>
            <a:off x="0" y="0"/>
            <a:ext cx="1295400" cy="6858000"/>
          </a:xfrm>
          <a:prstGeom prst="rect">
            <a:avLst/>
          </a:prstGeom>
          <a:solidFill>
            <a:schemeClr val="tx1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295400" y="2027238"/>
            <a:ext cx="7848600" cy="4525962"/>
          </a:xfrm>
        </p:spPr>
        <p:txBody>
          <a:bodyPr/>
          <a:lstStyle/>
          <a:p>
            <a:pPr algn="ctr" eaLnBrk="1" hangingPunct="1">
              <a:buNone/>
            </a:pPr>
            <a:r>
              <a:rPr lang="en-US" sz="3600" b="1" dirty="0" smtClean="0"/>
              <a:t>Learnt 42 words, which occur in Qur’an almost 22,894 times</a:t>
            </a:r>
            <a:endParaRPr lang="en-US" sz="2800" dirty="0" smtClean="0">
              <a:latin typeface="Alvi Nastaleeq" pitchFamily="2" charset="-78"/>
              <a:cs typeface="Alvi Nastaleeq" pitchFamily="2" charset="-78"/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US" sz="4000" dirty="0" smtClean="0">
              <a:latin typeface="Alvi Nastaleeq" pitchFamily="2" charset="-78"/>
              <a:cs typeface="Alvi Nastaleeq" pitchFamily="2" charset="-78"/>
            </a:endParaRPr>
          </a:p>
          <a:p>
            <a:pPr algn="ctr" eaLnBrk="1" hangingPunct="1">
              <a:buFont typeface="Wingdings" pitchFamily="2" charset="2"/>
              <a:buNone/>
            </a:pPr>
            <a:endParaRPr lang="ur-PK" sz="4000" dirty="0" smtClean="0">
              <a:latin typeface="Alvi Nastaleeq" pitchFamily="2" charset="-78"/>
              <a:cs typeface="Alvi Nastaleeq" pitchFamily="2" charset="-78"/>
            </a:endParaRPr>
          </a:p>
          <a:p>
            <a:pPr algn="ctr" rtl="0" eaLnBrk="1" hangingPunct="1">
              <a:buFont typeface="Wingdings" pitchFamily="2" charset="2"/>
              <a:buNone/>
            </a:pPr>
            <a:r>
              <a:rPr lang="en-US" dirty="0" smtClean="0">
                <a:cs typeface="Tahoma" pitchFamily="34" charset="0"/>
              </a:rPr>
              <a:t>There are 4,500 words in the Qur’an which are repeated </a:t>
            </a:r>
            <a:r>
              <a:rPr lang="en-US" smtClean="0">
                <a:cs typeface="Tahoma" pitchFamily="34" charset="0"/>
              </a:rPr>
              <a:t>almost 78,000 </a:t>
            </a:r>
            <a:r>
              <a:rPr lang="en-US" dirty="0" smtClean="0">
                <a:cs typeface="Tahoma" pitchFamily="34" charset="0"/>
              </a:rPr>
              <a:t>times</a:t>
            </a:r>
            <a:endParaRPr lang="ur-PK" dirty="0" smtClean="0">
              <a:cs typeface="Tahoma" pitchFamily="34" charset="0"/>
            </a:endParaRPr>
          </a:p>
        </p:txBody>
      </p:sp>
      <p:sp>
        <p:nvSpPr>
          <p:cNvPr id="80901" name="Rectangle 5"/>
          <p:cNvSpPr>
            <a:spLocks noChangeArrowheads="1"/>
          </p:cNvSpPr>
          <p:nvPr/>
        </p:nvSpPr>
        <p:spPr bwMode="auto">
          <a:xfrm>
            <a:off x="190500" y="381000"/>
            <a:ext cx="914400" cy="6477000"/>
          </a:xfrm>
          <a:prstGeom prst="rect">
            <a:avLst/>
          </a:prstGeom>
          <a:solidFill>
            <a:srgbClr val="FFD5AB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02" name="Rectangle 6"/>
          <p:cNvSpPr>
            <a:spLocks noChangeArrowheads="1"/>
          </p:cNvSpPr>
          <p:nvPr/>
        </p:nvSpPr>
        <p:spPr bwMode="auto">
          <a:xfrm>
            <a:off x="190500" y="5029200"/>
            <a:ext cx="914400" cy="1828800"/>
          </a:xfrm>
          <a:prstGeom prst="rect">
            <a:avLst/>
          </a:prstGeom>
          <a:solidFill>
            <a:srgbClr val="FF0000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03" name="AutoShape 7"/>
          <p:cNvSpPr>
            <a:spLocks noChangeArrowheads="1"/>
          </p:cNvSpPr>
          <p:nvPr/>
        </p:nvSpPr>
        <p:spPr bwMode="auto">
          <a:xfrm>
            <a:off x="333375" y="5029200"/>
            <a:ext cx="609600" cy="1828800"/>
          </a:xfrm>
          <a:prstGeom prst="upArrow">
            <a:avLst>
              <a:gd name="adj1" fmla="val 50000"/>
              <a:gd name="adj2" fmla="val 146094"/>
            </a:avLst>
          </a:prstGeom>
          <a:solidFill>
            <a:srgbClr val="FFFF00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0904" name="Text Box 8"/>
          <p:cNvSpPr txBox="1">
            <a:spLocks noChangeArrowheads="1"/>
          </p:cNvSpPr>
          <p:nvPr/>
        </p:nvSpPr>
        <p:spPr bwMode="auto">
          <a:xfrm>
            <a:off x="152400" y="4678362"/>
            <a:ext cx="12192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22,894</a:t>
            </a:r>
          </a:p>
        </p:txBody>
      </p:sp>
      <p:sp>
        <p:nvSpPr>
          <p:cNvPr id="80905" name="Text Box 9"/>
          <p:cNvSpPr txBox="1">
            <a:spLocks noChangeArrowheads="1"/>
          </p:cNvSpPr>
          <p:nvPr/>
        </p:nvSpPr>
        <p:spPr bwMode="auto">
          <a:xfrm>
            <a:off x="152400" y="30163"/>
            <a:ext cx="12192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78,000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title"/>
          </p:nvPr>
        </p:nvSpPr>
        <p:spPr>
          <a:xfrm>
            <a:off x="1371600" y="304800"/>
            <a:ext cx="7772400" cy="1524000"/>
          </a:xfrm>
        </p:spPr>
        <p:txBody>
          <a:bodyPr/>
          <a:lstStyle/>
          <a:p>
            <a:pPr rtl="0" eaLnBrk="1" hangingPunct="1"/>
            <a:r>
              <a:rPr lang="en-US" sz="5400" dirty="0" smtClean="0">
                <a:cs typeface="Tahoma" pitchFamily="34" charset="0"/>
              </a:rPr>
              <a:t>In the six lessons so far, we</a:t>
            </a:r>
            <a:endParaRPr lang="en-US" sz="4400" dirty="0" smtClean="0"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sz="4400" smtClean="0">
                <a:cs typeface="Tahoma" pitchFamily="34" charset="0"/>
              </a:rPr>
              <a:t>The best amongst you is the one learns and teaches Quran</a:t>
            </a:r>
            <a:endParaRPr lang="ar-SA" sz="4400" smtClean="0">
              <a:cs typeface="Tahoma" pitchFamily="34" charset="0"/>
            </a:endParaRP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228600" y="1981200"/>
            <a:ext cx="8686800" cy="2209800"/>
          </a:xfrm>
        </p:spPr>
        <p:txBody>
          <a:bodyPr/>
          <a:lstStyle/>
          <a:p>
            <a:pPr marL="990600" lvl="1" indent="-250825" algn="ctr" rtl="0">
              <a:buFont typeface="Symbol" pitchFamily="18" charset="2"/>
              <a:buNone/>
            </a:pPr>
            <a:r>
              <a:rPr lang="en-US" sz="3200" b="1" smtClean="0">
                <a:cs typeface="Tahoma" pitchFamily="34" charset="0"/>
              </a:rPr>
              <a:t>Allah has chosen you to learn Qur’an.  Thank Him &amp; don’t reject his selection by walking away!</a:t>
            </a:r>
          </a:p>
          <a:p>
            <a:pPr marL="990600" lvl="1" indent="-250825" algn="ctr" rtl="0">
              <a:buFont typeface="Symbol" pitchFamily="18" charset="2"/>
              <a:buNone/>
            </a:pPr>
            <a:r>
              <a:rPr lang="en-US" sz="3200" b="1" smtClean="0">
                <a:cs typeface="Tahoma" pitchFamily="34" charset="0"/>
              </a:rPr>
              <a:t>Don’t give up!  </a:t>
            </a:r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457200" y="4845050"/>
            <a:ext cx="8285163" cy="1555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rtl="1">
              <a:spcBef>
                <a:spcPct val="0"/>
              </a:spcBef>
            </a:pPr>
            <a:r>
              <a:rPr lang="ar-SA">
                <a:cs typeface="Traditional Arabic" pitchFamily="2" charset="-78"/>
              </a:rPr>
              <a:t>سُبْحَانَ اللهِ وَبِحَمْدِهِ سُبْحَانَكَ اللهُمَّ وَبِحَمْدِكَ </a:t>
            </a:r>
          </a:p>
          <a:p>
            <a:pPr algn="ctr" rtl="1">
              <a:spcBef>
                <a:spcPct val="0"/>
              </a:spcBef>
            </a:pPr>
            <a:r>
              <a:rPr lang="ar-SA">
                <a:cs typeface="Traditional Arabic" pitchFamily="2" charset="-78"/>
              </a:rPr>
              <a:t>نَشْهَدُ أَن لاَّ إِلَهَ إِلاَّ أَنْتَ نَسْتَغْفِرُكَ وَنَتُوبُ إِلَيْكَ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noFill/>
        </p:spPr>
        <p:txBody>
          <a:bodyPr/>
          <a:lstStyle/>
          <a:p>
            <a:pPr rtl="0"/>
            <a:r>
              <a:rPr lang="en-US" dirty="0" smtClean="0">
                <a:cs typeface="Tahoma" pitchFamily="34" charset="0"/>
              </a:rPr>
              <a:t>Use TPI</a:t>
            </a:r>
            <a:br>
              <a:rPr lang="en-US" dirty="0" smtClean="0">
                <a:cs typeface="Tahoma" pitchFamily="34" charset="0"/>
              </a:rPr>
            </a:br>
            <a:r>
              <a:rPr lang="en-US" sz="3200" b="0" dirty="0" smtClean="0">
                <a:cs typeface="Tahoma" pitchFamily="34" charset="0"/>
              </a:rPr>
              <a:t>(Total Physical Interaction)</a:t>
            </a:r>
            <a:endParaRPr lang="en-US" b="0" dirty="0" smtClean="0">
              <a:latin typeface="Nafees Nastaleeq v1.01" pitchFamily="2" charset="-78"/>
              <a:cs typeface="Nafees Nastaleeq v1.01" pitchFamily="2" charset="-78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93875"/>
            <a:ext cx="8229600" cy="4530725"/>
          </a:xfrm>
        </p:spPr>
        <p:txBody>
          <a:bodyPr/>
          <a:lstStyle/>
          <a:p>
            <a:pPr marL="635000" indent="-635000" algn="l" rtl="0">
              <a:lnSpc>
                <a:spcPct val="90000"/>
              </a:lnSpc>
              <a:spcBef>
                <a:spcPct val="60000"/>
              </a:spcBef>
              <a:buFont typeface="Wingdings" pitchFamily="2" charset="2"/>
              <a:buChar char="ü"/>
            </a:pPr>
            <a:r>
              <a:rPr lang="en-US" b="1" dirty="0" smtClean="0">
                <a:cs typeface="Tahoma" pitchFamily="34" charset="0"/>
              </a:rPr>
              <a:t>Hear it</a:t>
            </a:r>
          </a:p>
          <a:p>
            <a:pPr marL="635000" indent="-635000" algn="l" rtl="0">
              <a:lnSpc>
                <a:spcPct val="90000"/>
              </a:lnSpc>
              <a:spcBef>
                <a:spcPct val="60000"/>
              </a:spcBef>
              <a:buFont typeface="Wingdings" pitchFamily="2" charset="2"/>
              <a:buChar char="ü"/>
            </a:pPr>
            <a:r>
              <a:rPr lang="en-US" b="1" dirty="0" smtClean="0">
                <a:cs typeface="Tahoma" pitchFamily="34" charset="0"/>
              </a:rPr>
              <a:t>See it</a:t>
            </a:r>
          </a:p>
          <a:p>
            <a:pPr marL="635000" indent="-635000" algn="l" rtl="0">
              <a:lnSpc>
                <a:spcPct val="90000"/>
              </a:lnSpc>
              <a:spcBef>
                <a:spcPct val="60000"/>
              </a:spcBef>
              <a:buFont typeface="Wingdings" pitchFamily="2" charset="2"/>
              <a:buChar char="ü"/>
            </a:pPr>
            <a:r>
              <a:rPr lang="en-US" b="1" dirty="0" smtClean="0">
                <a:cs typeface="Tahoma" pitchFamily="34" charset="0"/>
              </a:rPr>
              <a:t>Think it</a:t>
            </a:r>
          </a:p>
          <a:p>
            <a:pPr marL="635000" indent="-635000" algn="l" rtl="0">
              <a:lnSpc>
                <a:spcPct val="90000"/>
              </a:lnSpc>
              <a:spcBef>
                <a:spcPct val="60000"/>
              </a:spcBef>
              <a:buFont typeface="Wingdings" pitchFamily="2" charset="2"/>
              <a:buChar char="ü"/>
            </a:pPr>
            <a:r>
              <a:rPr lang="en-US" b="1" dirty="0" smtClean="0">
                <a:cs typeface="Tahoma" pitchFamily="34" charset="0"/>
              </a:rPr>
              <a:t>Say it </a:t>
            </a:r>
          </a:p>
          <a:p>
            <a:pPr marL="635000" indent="-635000" algn="l" rtl="0">
              <a:lnSpc>
                <a:spcPct val="90000"/>
              </a:lnSpc>
              <a:spcBef>
                <a:spcPct val="60000"/>
              </a:spcBef>
              <a:buFont typeface="Wingdings" pitchFamily="2" charset="2"/>
              <a:buChar char="ü"/>
            </a:pPr>
            <a:r>
              <a:rPr lang="en-US" b="1" dirty="0" smtClean="0">
                <a:cs typeface="Tahoma" pitchFamily="34" charset="0"/>
              </a:rPr>
              <a:t>Show it</a:t>
            </a:r>
          </a:p>
          <a:p>
            <a:pPr marL="635000" indent="-635000" algn="l" rtl="0">
              <a:lnSpc>
                <a:spcPct val="90000"/>
              </a:lnSpc>
              <a:spcBef>
                <a:spcPct val="60000"/>
              </a:spcBef>
              <a:buFont typeface="Wingdings" pitchFamily="2" charset="2"/>
              <a:buChar char="ü"/>
            </a:pPr>
            <a:r>
              <a:rPr lang="en-US" b="1" dirty="0" smtClean="0">
                <a:cs typeface="Tahoma" pitchFamily="34" charset="0"/>
              </a:rPr>
              <a:t>Do it will love &amp; enthusiasm </a:t>
            </a:r>
          </a:p>
        </p:txBody>
      </p:sp>
    </p:spTree>
    <p:extLst>
      <p:ext uri="{BB962C8B-B14F-4D97-AF65-F5344CB8AC3E}">
        <p14:creationId xmlns:p14="http://schemas.microsoft.com/office/powerpoint/2010/main" val="27123753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AutoShape 3"/>
          <p:cNvSpPr>
            <a:spLocks noChangeArrowheads="1"/>
          </p:cNvSpPr>
          <p:nvPr/>
        </p:nvSpPr>
        <p:spPr bwMode="auto">
          <a:xfrm>
            <a:off x="228600" y="2057400"/>
            <a:ext cx="4191000" cy="2514600"/>
          </a:xfrm>
          <a:prstGeom prst="irregularSeal1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63716" name="Text Box 4"/>
          <p:cNvSpPr txBox="1">
            <a:spLocks noChangeArrowheads="1"/>
          </p:cNvSpPr>
          <p:nvPr/>
        </p:nvSpPr>
        <p:spPr bwMode="auto">
          <a:xfrm>
            <a:off x="685800" y="2667000"/>
            <a:ext cx="3260725" cy="8540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spcBef>
                <a:spcPct val="0"/>
              </a:spcBef>
              <a:defRPr/>
            </a:pPr>
            <a:endParaRPr lang="ar-SA" sz="600">
              <a:effectLst>
                <a:outerShdw blurRad="38100" dist="38100" dir="2700000" algn="tl">
                  <a:srgbClr val="000080"/>
                </a:outerShdw>
              </a:effectLst>
              <a:latin typeface="Nafees Web Naskh" pitchFamily="2" charset="-78"/>
              <a:cs typeface="Nafees Web Naskh" pitchFamily="2" charset="-78"/>
            </a:endParaRPr>
          </a:p>
          <a:p>
            <a:pPr algn="ctr" rtl="1">
              <a:spcBef>
                <a:spcPct val="0"/>
              </a:spcBef>
              <a:defRPr/>
            </a:pPr>
            <a:r>
              <a:rPr lang="ur-PK" sz="4400" b="0">
                <a:effectLst>
                  <a:outerShdw blurRad="38100" dist="38100" dir="2700000" algn="tl">
                    <a:srgbClr val="000080"/>
                  </a:outerShdw>
                </a:effectLst>
                <a:cs typeface="Tahoma" pitchFamily="34" charset="0"/>
              </a:rPr>
              <a:t> </a:t>
            </a:r>
            <a:r>
              <a:rPr lang="en-US" sz="4400" b="0">
                <a:effectLst>
                  <a:outerShdw blurRad="38100" dist="38100" dir="2700000" algn="tl">
                    <a:srgbClr val="000080"/>
                  </a:outerShdw>
                </a:effectLst>
                <a:cs typeface="Tahoma" pitchFamily="34" charset="0"/>
              </a:rPr>
              <a:t>1295 Times</a:t>
            </a:r>
            <a:endParaRPr lang="ur-PK" sz="4400" b="0">
              <a:effectLst>
                <a:outerShdw blurRad="38100" dist="38100" dir="2700000" algn="tl">
                  <a:srgbClr val="000080"/>
                </a:outerShdw>
              </a:effectLst>
              <a:cs typeface="Tahoma" pitchFamily="34" charset="0"/>
            </a:endParaRPr>
          </a:p>
        </p:txBody>
      </p:sp>
      <p:pic>
        <p:nvPicPr>
          <p:cNvPr id="60420" name="Picture 25" descr="j025234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063666" flipV="1">
            <a:off x="873125" y="498475"/>
            <a:ext cx="990600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6603" name="Group 43"/>
          <p:cNvGraphicFramePr>
            <a:graphicFrameLocks noGrp="1"/>
          </p:cNvGraphicFramePr>
          <p:nvPr>
            <p:ph/>
          </p:nvPr>
        </p:nvGraphicFramePr>
        <p:xfrm>
          <a:off x="4953000" y="277813"/>
          <a:ext cx="3200400" cy="6583680"/>
        </p:xfrm>
        <a:graphic>
          <a:graphicData uri="http://schemas.openxmlformats.org/drawingml/2006/table">
            <a:tbl>
              <a:tblPr/>
              <a:tblGrid>
                <a:gridCol w="1828800"/>
                <a:gridCol w="1371600"/>
              </a:tblGrid>
              <a:tr h="9763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He</a:t>
                      </a:r>
                      <a:endParaRPr kumimoji="0" lang="ar-SA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Tajweed" pitchFamily="2" charset="-78"/>
                        </a:rPr>
                        <a:t>هُوَ</a:t>
                      </a:r>
                      <a:endParaRPr kumimoji="0" lang="ar-SA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7472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They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Tajweed" pitchFamily="2" charset="-78"/>
                        </a:rPr>
                        <a:t>هُمْ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763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You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itchFamily="34" charset="0"/>
                          <a:cs typeface="Tajweed" pitchFamily="2" charset="-78"/>
                        </a:rPr>
                        <a:t>أَنْتَ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7472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You 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itchFamily="34" charset="0"/>
                          <a:cs typeface="Tajweed" pitchFamily="2" charset="-78"/>
                        </a:rPr>
                        <a:t>أَنْتُمْ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763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Tajweed" pitchFamily="2" charset="-78"/>
                        </a:rPr>
                        <a:t>أَنَا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97472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We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Tajweed" pitchFamily="2" charset="-78"/>
                        </a:rPr>
                        <a:t>نَحْنُ</a:t>
                      </a:r>
                      <a:endParaRPr kumimoji="0" lang="en-US" sz="6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2" descr="Image03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1219200"/>
            <a:ext cx="1190625" cy="110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43" name="Picture 23" descr="Image03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0"/>
            <a:ext cx="117633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44" name="Picture 24" descr="Image04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81200" y="1524000"/>
            <a:ext cx="1041400" cy="152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45" name="Picture 25" descr="Image04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81200" y="3276600"/>
            <a:ext cx="109537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46" name="Picture 26" descr="Image04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62400" y="5638800"/>
            <a:ext cx="990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47" name="Picture 27" descr="Image04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62400" y="4572000"/>
            <a:ext cx="998538" cy="110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48" name="Line 28"/>
          <p:cNvSpPr>
            <a:spLocks noChangeShapeType="1"/>
          </p:cNvSpPr>
          <p:nvPr/>
        </p:nvSpPr>
        <p:spPr bwMode="auto">
          <a:xfrm flipH="1" flipV="1">
            <a:off x="3124200" y="2514600"/>
            <a:ext cx="1752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449" name="Line 29"/>
          <p:cNvSpPr>
            <a:spLocks noChangeShapeType="1"/>
          </p:cNvSpPr>
          <p:nvPr/>
        </p:nvSpPr>
        <p:spPr bwMode="auto">
          <a:xfrm flipH="1">
            <a:off x="3200400" y="3962400"/>
            <a:ext cx="1676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165790" name="Text Box 30"/>
          <p:cNvSpPr txBox="1">
            <a:spLocks noChangeArrowheads="1"/>
          </p:cNvSpPr>
          <p:nvPr/>
        </p:nvSpPr>
        <p:spPr bwMode="auto">
          <a:xfrm>
            <a:off x="228600" y="152400"/>
            <a:ext cx="2895600" cy="1190625"/>
          </a:xfrm>
          <a:prstGeom prst="rect">
            <a:avLst/>
          </a:prstGeom>
          <a:solidFill>
            <a:srgbClr val="FF3300"/>
          </a:solidFill>
          <a:ln w="9525" algn="ctr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pPr algn="ctr"/>
            <a:r>
              <a:rPr lang="en-US" sz="1800" b="0">
                <a:solidFill>
                  <a:srgbClr val="FFFF00"/>
                </a:solidFill>
                <a:cs typeface="Arial" pitchFamily="34" charset="0"/>
              </a:rPr>
              <a:t>TPI (Total Physical Interaction): See it; say it; </a:t>
            </a:r>
            <a:r>
              <a:rPr lang="en-US" sz="1800" b="0" u="sng">
                <a:solidFill>
                  <a:srgbClr val="FFFF00"/>
                </a:solidFill>
                <a:cs typeface="Arial" pitchFamily="34" charset="0"/>
              </a:rPr>
              <a:t>show it</a:t>
            </a:r>
            <a:r>
              <a:rPr lang="en-US" sz="1800" b="0">
                <a:solidFill>
                  <a:srgbClr val="FFFF00"/>
                </a:solidFill>
                <a:cs typeface="Arial" pitchFamily="34" charset="0"/>
              </a:rPr>
              <a:t>; listen to it; think it;…</a:t>
            </a:r>
            <a:endParaRPr lang="en-US" sz="1800" b="0">
              <a:cs typeface="Arial" pitchFamily="34" charset="0"/>
            </a:endParaRPr>
          </a:p>
        </p:txBody>
      </p:sp>
      <p:graphicFrame>
        <p:nvGraphicFramePr>
          <p:cNvPr id="67622" name="Group 38"/>
          <p:cNvGraphicFramePr>
            <a:graphicFrameLocks noGrp="1"/>
          </p:cNvGraphicFramePr>
          <p:nvPr/>
        </p:nvGraphicFramePr>
        <p:xfrm>
          <a:off x="5181600" y="152400"/>
          <a:ext cx="3886200" cy="6583680"/>
        </p:xfrm>
        <a:graphic>
          <a:graphicData uri="http://schemas.openxmlformats.org/drawingml/2006/table">
            <a:tbl>
              <a:tblPr/>
              <a:tblGrid>
                <a:gridCol w="1943100"/>
                <a:gridCol w="1943100"/>
              </a:tblGrid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He</a:t>
                      </a:r>
                      <a:endParaRPr kumimoji="0" lang="ar-SA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هُوَ</a:t>
                      </a:r>
                      <a:endParaRPr kumimoji="0" lang="ar-SA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They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هُمْ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You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أَنْتَ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You 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أَنْتُمْ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أَنَا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WE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نَحْنُ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165790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579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43000"/>
          </a:xfrm>
          <a:noFill/>
        </p:spPr>
        <p:txBody>
          <a:bodyPr/>
          <a:lstStyle/>
          <a:p>
            <a:pPr rtl="0"/>
            <a:r>
              <a:rPr lang="en-US" sz="4000" smtClean="0">
                <a:effectLst/>
              </a:rPr>
              <a:t>Kinds of words that we speak or write (Kalimat)</a:t>
            </a:r>
            <a:endParaRPr lang="ar-SA" sz="4000" smtClean="0">
              <a:effectLst/>
            </a:endParaRPr>
          </a:p>
        </p:txBody>
      </p:sp>
      <p:graphicFrame>
        <p:nvGraphicFramePr>
          <p:cNvPr id="243715" name="Group 3"/>
          <p:cNvGraphicFramePr>
            <a:graphicFrameLocks noGrp="1"/>
          </p:cNvGraphicFramePr>
          <p:nvPr/>
        </p:nvGraphicFramePr>
        <p:xfrm>
          <a:off x="152400" y="2133600"/>
          <a:ext cx="8763000" cy="4064001"/>
        </p:xfrm>
        <a:graphic>
          <a:graphicData uri="http://schemas.openxmlformats.org/drawingml/2006/table">
            <a:tbl>
              <a:tblPr/>
              <a:tblGrid>
                <a:gridCol w="1905000"/>
                <a:gridCol w="1524000"/>
                <a:gridCol w="5334000"/>
              </a:tblGrid>
              <a:tr h="135413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8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اِسْم</a:t>
                      </a:r>
                      <a:endParaRPr kumimoji="0" lang="en-US" sz="8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Noun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Name (</a:t>
                      </a:r>
                      <a:r>
                        <a:rPr kumimoji="0" lang="ar-SA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كِتَاب، مَكَّة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Attribute (</a:t>
                      </a:r>
                      <a:r>
                        <a:rPr kumimoji="0" lang="ar-SA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مُسْلِم، مُؤمِن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5725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8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فِعْل</a:t>
                      </a:r>
                      <a:endParaRPr kumimoji="0" lang="en-US" sz="8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Verb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Tells us about an action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فَتَحَ، عَمِلُوا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413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7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حَرْف</a:t>
                      </a:r>
                      <a:endParaRPr kumimoji="0" lang="en-US" sz="7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Letter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Joins nouns and/or verbs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بِ، لِ، مِنْ، فِي، إنّ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 descr="j025234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063666" flipV="1">
            <a:off x="2366963" y="452437"/>
            <a:ext cx="11430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01925" name="Text Box 5"/>
          <p:cNvSpPr txBox="1">
            <a:spLocks noChangeArrowheads="1"/>
          </p:cNvSpPr>
          <p:nvPr/>
        </p:nvSpPr>
        <p:spPr bwMode="auto">
          <a:xfrm>
            <a:off x="685800" y="5867400"/>
            <a:ext cx="3810000" cy="528638"/>
          </a:xfrm>
          <a:prstGeom prst="rect">
            <a:avLst/>
          </a:prstGeom>
          <a:solidFill>
            <a:srgbClr val="0066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en-US" sz="2800" b="0" dirty="0">
                <a:solidFill>
                  <a:srgbClr val="FFFF00"/>
                </a:solidFill>
                <a:cs typeface="Tahoma" pitchFamily="34" charset="0"/>
              </a:rPr>
              <a:t>h</a:t>
            </a:r>
            <a:r>
              <a:rPr lang="en-US" sz="2800" b="0" dirty="0" smtClean="0">
                <a:solidFill>
                  <a:srgbClr val="FFFF00"/>
                </a:solidFill>
                <a:cs typeface="Tahoma" pitchFamily="34" charset="0"/>
              </a:rPr>
              <a:t>is</a:t>
            </a:r>
            <a:r>
              <a:rPr lang="en-US" sz="2800" b="0" dirty="0">
                <a:solidFill>
                  <a:srgbClr val="FFFF00"/>
                </a:solidFill>
                <a:cs typeface="Tahoma" pitchFamily="34" charset="0"/>
              </a:rPr>
              <a:t>, </a:t>
            </a:r>
            <a:r>
              <a:rPr lang="en-US" sz="2800" b="0" dirty="0" smtClean="0">
                <a:solidFill>
                  <a:srgbClr val="FFFF00"/>
                </a:solidFill>
                <a:cs typeface="Tahoma" pitchFamily="34" charset="0"/>
              </a:rPr>
              <a:t>him; </a:t>
            </a:r>
            <a:r>
              <a:rPr lang="en-US" sz="2800" b="0" dirty="0">
                <a:solidFill>
                  <a:srgbClr val="FFFF00"/>
                </a:solidFill>
                <a:cs typeface="Tahoma" pitchFamily="34" charset="0"/>
              </a:rPr>
              <a:t>their, them</a:t>
            </a:r>
            <a:endParaRPr lang="ar-SA" sz="2800" b="0" dirty="0">
              <a:solidFill>
                <a:srgbClr val="FFFF00"/>
              </a:solidFill>
              <a:cs typeface="Tahoma" pitchFamily="34" charset="0"/>
            </a:endParaRPr>
          </a:p>
        </p:txBody>
      </p:sp>
      <p:graphicFrame>
        <p:nvGraphicFramePr>
          <p:cNvPr id="309252" name="Group 4"/>
          <p:cNvGraphicFramePr>
            <a:graphicFrameLocks noGrp="1"/>
          </p:cNvGraphicFramePr>
          <p:nvPr/>
        </p:nvGraphicFramePr>
        <p:xfrm>
          <a:off x="5486400" y="228600"/>
          <a:ext cx="2438400" cy="6583680"/>
        </p:xfrm>
        <a:graphic>
          <a:graphicData uri="http://schemas.openxmlformats.org/drawingml/2006/table">
            <a:tbl>
              <a:tblPr/>
              <a:tblGrid>
                <a:gridCol w="1143000"/>
                <a:gridCol w="1295400"/>
              </a:tblGrid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his</a:t>
                      </a:r>
                      <a:endParaRPr kumimoji="0" lang="ar-SA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_ هٗ</a:t>
                      </a:r>
                      <a:endParaRPr kumimoji="0" lang="ar-SA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marL="0" marR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their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_هُمْ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marL="0" marR="0" anchor="b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your</a:t>
                      </a:r>
                      <a:endParaRPr kumimoji="0" lang="ar-SA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16161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_كَ</a:t>
                      </a:r>
                      <a:endParaRPr kumimoji="0" lang="en-US" sz="6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marL="0" marR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your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_كُمْ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marL="0" marR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my</a:t>
                      </a:r>
                      <a:endParaRPr kumimoji="0" lang="ar-SA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- ِي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marL="0" marR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our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6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-نَا</a:t>
                      </a:r>
                      <a:endParaRPr kumimoji="0" lang="en-US" sz="6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marL="0" marR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sp>
        <p:nvSpPr>
          <p:cNvPr id="63518" name="AutoShape 30"/>
          <p:cNvSpPr>
            <a:spLocks noChangeArrowheads="1"/>
          </p:cNvSpPr>
          <p:nvPr/>
        </p:nvSpPr>
        <p:spPr bwMode="auto">
          <a:xfrm>
            <a:off x="457200" y="1295400"/>
            <a:ext cx="4648200" cy="3810000"/>
          </a:xfrm>
          <a:prstGeom prst="irregularSeal1">
            <a:avLst/>
          </a:prstGeom>
          <a:solidFill>
            <a:srgbClr val="FF0000"/>
          </a:solidFill>
          <a:ln w="25400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3519" name="Text Box 31"/>
          <p:cNvSpPr txBox="1">
            <a:spLocks noChangeArrowheads="1"/>
          </p:cNvSpPr>
          <p:nvPr/>
        </p:nvSpPr>
        <p:spPr bwMode="auto">
          <a:xfrm>
            <a:off x="1219200" y="2543175"/>
            <a:ext cx="3276600" cy="134302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800">
                <a:cs typeface="Tahoma" pitchFamily="34" charset="0"/>
              </a:rPr>
              <a:t>These parts have come in almost every line of the Qur’an (almost </a:t>
            </a:r>
          </a:p>
          <a:p>
            <a:pPr algn="ctr">
              <a:spcBef>
                <a:spcPct val="0"/>
              </a:spcBef>
            </a:pPr>
            <a:r>
              <a:rPr lang="en-US" sz="2800">
                <a:cs typeface="Tahoma" pitchFamily="34" charset="0"/>
              </a:rPr>
              <a:t>10,000 times</a:t>
            </a:r>
            <a:r>
              <a:rPr lang="en-US" sz="1800">
                <a:cs typeface="Tahoma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00192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19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1347" name="Group 51"/>
          <p:cNvGraphicFramePr>
            <a:graphicFrameLocks noGrp="1"/>
          </p:cNvGraphicFramePr>
          <p:nvPr/>
        </p:nvGraphicFramePr>
        <p:xfrm>
          <a:off x="4038600" y="228600"/>
          <a:ext cx="3741737" cy="6400800"/>
        </p:xfrm>
        <a:graphic>
          <a:graphicData uri="http://schemas.openxmlformats.org/drawingml/2006/table">
            <a:tbl>
              <a:tblPr/>
              <a:tblGrid>
                <a:gridCol w="1916668"/>
                <a:gridCol w="1825069"/>
              </a:tblGrid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his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Rabb</a:t>
                      </a:r>
                      <a:endParaRPr kumimoji="0" lang="ar-S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  <a:cs typeface="Alvi Nastaleeq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رَبُّهٗ</a:t>
                      </a:r>
                      <a:endParaRPr kumimoji="0" lang="ar-SA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their Rabb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  <a:cs typeface="Alvi Nastaleeq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رَبُّهُمْ</a:t>
                      </a:r>
                      <a:endParaRPr kumimoji="0" 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your R</a:t>
                      </a:r>
                      <a:r>
                        <a:rPr kumimoji="0" lang="en-US" altLang="ug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bb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161616"/>
                        </a:solidFill>
                        <a:effectLst/>
                        <a:latin typeface="Tahoma" pitchFamily="34" charset="0"/>
                        <a:cs typeface="Alvi Nastaleeq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E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رَبُّكَ</a:t>
                      </a:r>
                      <a:endParaRPr kumimoji="0" lang="en-US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E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your R</a:t>
                      </a:r>
                      <a:r>
                        <a:rPr kumimoji="0" lang="en-US" altLang="ug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6161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bb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161616"/>
                        </a:solidFill>
                        <a:effectLst/>
                        <a:latin typeface="Tahoma" pitchFamily="34" charset="0"/>
                        <a:cs typeface="Alvi Nastaleeq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E00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رَبُّكُمْ</a:t>
                      </a:r>
                      <a:endParaRPr kumimoji="0" 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1E00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my R</a:t>
                      </a:r>
                      <a:r>
                        <a:rPr kumimoji="0" lang="en-US" altLang="ug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bb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  <a:cs typeface="Alvi Nastaleeq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رَبِّي</a:t>
                      </a:r>
                      <a:endParaRPr kumimoji="0" 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our R</a:t>
                      </a:r>
                      <a:r>
                        <a:rPr kumimoji="0" lang="en-US" altLang="ug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bb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  <a:cs typeface="Alvi Nastaleeq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رَبُّنَا</a:t>
                      </a:r>
                      <a:endParaRPr kumimoji="0" lang="en-US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her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R</a:t>
                      </a:r>
                      <a:r>
                        <a:rPr kumimoji="0" lang="en-US" altLang="ug-CN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a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bb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  <a:cs typeface="Alvi Nastaleeq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رَبُّ</a:t>
                      </a:r>
                      <a:r>
                        <a:rPr kumimoji="0" lang="ar-SA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هَ</a:t>
                      </a:r>
                      <a:r>
                        <a:rPr kumimoji="0" lang="ur-PK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Tajweed" pitchFamily="2" charset="-78"/>
                        </a:rPr>
                        <a:t>ا</a:t>
                      </a:r>
                      <a:endParaRPr kumimoji="0" lang="en-US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AutoShape 2"/>
          <p:cNvSpPr>
            <a:spLocks noChangeArrowheads="1"/>
          </p:cNvSpPr>
          <p:nvPr/>
        </p:nvSpPr>
        <p:spPr bwMode="auto">
          <a:xfrm>
            <a:off x="2971800" y="1647825"/>
            <a:ext cx="4221163" cy="4829175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en-US" sz="4000" dirty="0">
              <a:solidFill>
                <a:schemeClr val="bg1"/>
              </a:solidFill>
              <a:cs typeface="Tajweed" pitchFamily="2" charset="-78"/>
            </a:endParaRPr>
          </a:p>
        </p:txBody>
      </p:sp>
      <p:sp>
        <p:nvSpPr>
          <p:cNvPr id="194867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778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ar-SA" sz="11000" dirty="0" smtClean="0">
                <a:cs typeface="Tajweed" pitchFamily="2" charset="-78"/>
              </a:rPr>
              <a:t>حَرْف</a:t>
            </a:r>
          </a:p>
        </p:txBody>
      </p:sp>
      <p:sp>
        <p:nvSpPr>
          <p:cNvPr id="1948676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5486400" cy="5257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ar-SA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ajweed" pitchFamily="2" charset="-78"/>
              </a:rPr>
              <a:t>لِ</a:t>
            </a:r>
            <a:r>
              <a:rPr lang="ar-SA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		</a:t>
            </a:r>
            <a:endParaRPr lang="en-US" sz="6000" dirty="0" smtClean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ar-SA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ajweed" pitchFamily="2" charset="-78"/>
              </a:rPr>
              <a:t>مِنْ</a:t>
            </a:r>
            <a:r>
              <a:rPr lang="ar-SA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		</a:t>
            </a:r>
            <a:endParaRPr lang="ar-SA" sz="4800" dirty="0" smtClean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cs typeface="Alvi Nastaleeq" pitchFamily="2" charset="-78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ar-SA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ajweed" pitchFamily="2" charset="-78"/>
              </a:rPr>
              <a:t>عَلَى</a:t>
            </a:r>
            <a:r>
              <a:rPr lang="ar-SA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	</a:t>
            </a:r>
            <a:endParaRPr lang="ar-SA" sz="4800" dirty="0" smtClean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cs typeface="Alvi Nastaleeq" pitchFamily="2" charset="-78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ar-SA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ajweed" pitchFamily="2" charset="-78"/>
              </a:rPr>
              <a:t>أَنْ</a:t>
            </a:r>
            <a:r>
              <a:rPr lang="ar-SA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		</a:t>
            </a:r>
            <a:endParaRPr lang="ar-SA" sz="4800" dirty="0" smtClean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cs typeface="Alvi Nastaleeq" pitchFamily="2" charset="-78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ar-SA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ajweed" pitchFamily="2" charset="-78"/>
              </a:rPr>
              <a:t>إِنّ</a:t>
            </a:r>
            <a:r>
              <a:rPr lang="ar-SA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		</a:t>
            </a:r>
            <a:endParaRPr lang="ar-SA" sz="4800" dirty="0" smtClean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cs typeface="Alvi Nastaleeq" pitchFamily="2" charset="-78"/>
            </a:endParaRPr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6858000" y="609600"/>
            <a:ext cx="1946367" cy="76944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sz="4400" dirty="0">
                <a:latin typeface="Alvi Nastaleeq" pitchFamily="2" charset="-78"/>
                <a:cs typeface="Tajweed" pitchFamily="2" charset="-78"/>
              </a:rPr>
              <a:t>حروف جر </a:t>
            </a:r>
            <a:endParaRPr lang="en-US" sz="4400" dirty="0">
              <a:latin typeface="Alvi Nastaleeq" pitchFamily="2" charset="-78"/>
              <a:cs typeface="Tajweed" pitchFamily="2" charset="-78"/>
            </a:endParaRPr>
          </a:p>
        </p:txBody>
      </p:sp>
      <p:sp>
        <p:nvSpPr>
          <p:cNvPr id="65542" name="Rectangle 5"/>
          <p:cNvSpPr>
            <a:spLocks noChangeArrowheads="1"/>
          </p:cNvSpPr>
          <p:nvPr/>
        </p:nvSpPr>
        <p:spPr bwMode="auto">
          <a:xfrm>
            <a:off x="3810000" y="1828800"/>
            <a:ext cx="766763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3200" dirty="0">
                <a:cs typeface="Tahoma" pitchFamily="34" charset="0"/>
              </a:rPr>
              <a:t>for</a:t>
            </a:r>
            <a:endParaRPr lang="ar-SA" sz="3200" dirty="0">
              <a:cs typeface="Tahoma" pitchFamily="34" charset="0"/>
            </a:endParaRPr>
          </a:p>
        </p:txBody>
      </p:sp>
      <p:sp>
        <p:nvSpPr>
          <p:cNvPr id="65543" name="Rectangle 6"/>
          <p:cNvSpPr>
            <a:spLocks noChangeArrowheads="1"/>
          </p:cNvSpPr>
          <p:nvPr/>
        </p:nvSpPr>
        <p:spPr bwMode="auto">
          <a:xfrm>
            <a:off x="3582988" y="2819400"/>
            <a:ext cx="11541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dirty="0">
                <a:solidFill>
                  <a:schemeClr val="tx2"/>
                </a:solidFill>
                <a:cs typeface="Tahoma" pitchFamily="34" charset="0"/>
              </a:rPr>
              <a:t>from</a:t>
            </a:r>
          </a:p>
        </p:txBody>
      </p:sp>
      <p:sp>
        <p:nvSpPr>
          <p:cNvPr id="65544" name="Rectangle 7"/>
          <p:cNvSpPr>
            <a:spLocks noChangeArrowheads="1"/>
          </p:cNvSpPr>
          <p:nvPr/>
        </p:nvSpPr>
        <p:spPr bwMode="auto">
          <a:xfrm>
            <a:off x="3810000" y="3810000"/>
            <a:ext cx="695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dirty="0">
                <a:solidFill>
                  <a:schemeClr val="tx2"/>
                </a:solidFill>
                <a:cs typeface="Tahoma" pitchFamily="34" charset="0"/>
              </a:rPr>
              <a:t>on</a:t>
            </a:r>
          </a:p>
        </p:txBody>
      </p:sp>
      <p:sp>
        <p:nvSpPr>
          <p:cNvPr id="65545" name="Rectangle 8"/>
          <p:cNvSpPr>
            <a:spLocks noChangeArrowheads="1"/>
          </p:cNvSpPr>
          <p:nvPr/>
        </p:nvSpPr>
        <p:spPr bwMode="auto">
          <a:xfrm>
            <a:off x="3886200" y="4648200"/>
            <a:ext cx="692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dirty="0">
                <a:solidFill>
                  <a:schemeClr val="tx2"/>
                </a:solidFill>
                <a:cs typeface="Tahoma" pitchFamily="34" charset="0"/>
              </a:rPr>
              <a:t>So</a:t>
            </a:r>
          </a:p>
        </p:txBody>
      </p:sp>
      <p:sp>
        <p:nvSpPr>
          <p:cNvPr id="65546" name="Rectangle 9"/>
          <p:cNvSpPr>
            <a:spLocks noChangeArrowheads="1"/>
          </p:cNvSpPr>
          <p:nvPr/>
        </p:nvSpPr>
        <p:spPr bwMode="auto">
          <a:xfrm>
            <a:off x="3200400" y="5715000"/>
            <a:ext cx="16351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dirty="0">
                <a:solidFill>
                  <a:schemeClr val="tx2"/>
                </a:solidFill>
                <a:cs typeface="Tahoma" pitchFamily="34" charset="0"/>
              </a:rPr>
              <a:t>Indeed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Beam">
  <a:themeElements>
    <a:clrScheme name="6_Beam 1">
      <a:dk1>
        <a:srgbClr val="1A006C"/>
      </a:dk1>
      <a:lt1>
        <a:srgbClr val="FFFFFF"/>
      </a:lt1>
      <a:dk2>
        <a:srgbClr val="000066"/>
      </a:dk2>
      <a:lt2>
        <a:srgbClr val="CCCCFF"/>
      </a:lt2>
      <a:accent1>
        <a:srgbClr val="0099CC"/>
      </a:accent1>
      <a:accent2>
        <a:srgbClr val="6600CC"/>
      </a:accent2>
      <a:accent3>
        <a:srgbClr val="AAAAB8"/>
      </a:accent3>
      <a:accent4>
        <a:srgbClr val="DADADA"/>
      </a:accent4>
      <a:accent5>
        <a:srgbClr val="AACAE2"/>
      </a:accent5>
      <a:accent6>
        <a:srgbClr val="5C00B9"/>
      </a:accent6>
      <a:hlink>
        <a:srgbClr val="9999FF"/>
      </a:hlink>
      <a:folHlink>
        <a:srgbClr val="33CCCC"/>
      </a:folHlink>
    </a:clrScheme>
    <a:fontScheme name="6_Beam">
      <a:majorFont>
        <a:latin typeface="Tahoma"/>
        <a:ea typeface=""/>
        <a:cs typeface="Nafees Web Naskh"/>
      </a:majorFont>
      <a:minorFont>
        <a:latin typeface="Tahoma"/>
        <a:ea typeface=""/>
        <a:cs typeface="Nafees Web Nask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ar-SA" sz="4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lvi Nastaleeq" pitchFamily="2" charset="-7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ar-SA" sz="4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lvi Nastaleeq" pitchFamily="2" charset="-78"/>
          </a:defRPr>
        </a:defPPr>
      </a:lstStyle>
    </a:lnDef>
  </a:objectDefaults>
  <a:extraClrSchemeLst>
    <a:extraClrScheme>
      <a:clrScheme name="6_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19863</TotalTime>
  <Words>2397</Words>
  <Application>Microsoft Office PowerPoint</Application>
  <PresentationFormat>On-screen Show (4:3)</PresentationFormat>
  <Paragraphs>422</Paragraphs>
  <Slides>26</Slides>
  <Notes>22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6_Beam</vt:lpstr>
      <vt:lpstr>Understand Qur’an &amp; Salah The Easy Way</vt:lpstr>
      <vt:lpstr>قواعد – Grammar</vt:lpstr>
      <vt:lpstr>Use TPI (Total Physical Interaction)</vt:lpstr>
      <vt:lpstr>PowerPoint Presentation</vt:lpstr>
      <vt:lpstr>PowerPoint Presentation</vt:lpstr>
      <vt:lpstr>Kinds of words that we speak or write (Kalimat)</vt:lpstr>
      <vt:lpstr>PowerPoint Presentation</vt:lpstr>
      <vt:lpstr>PowerPoint Presentation</vt:lpstr>
      <vt:lpstr>حَرْف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قواعد</vt:lpstr>
      <vt:lpstr>PowerPoint Presentation</vt:lpstr>
      <vt:lpstr>TPS-W</vt:lpstr>
      <vt:lpstr>Learning Tip</vt:lpstr>
      <vt:lpstr>Inviting someone?</vt:lpstr>
      <vt:lpstr>Inviting your Brain…</vt:lpstr>
      <vt:lpstr>In the six lessons so far, we</vt:lpstr>
      <vt:lpstr>The best amongst you is the one learns and teaches Quran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نہيں، نہيں...</dc:title>
  <dc:creator>dr</dc:creator>
  <cp:lastModifiedBy>Dr.Abdul Aziz</cp:lastModifiedBy>
  <cp:revision>2421</cp:revision>
  <dcterms:created xsi:type="dcterms:W3CDTF">2005-07-29T08:30:06Z</dcterms:created>
  <dcterms:modified xsi:type="dcterms:W3CDTF">2011-05-18T20:34:18Z</dcterms:modified>
</cp:coreProperties>
</file>