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1"/>
  </p:sldMasterIdLst>
  <p:notesMasterIdLst>
    <p:notesMasterId r:id="rId55"/>
  </p:notesMasterIdLst>
  <p:handoutMasterIdLst>
    <p:handoutMasterId r:id="rId56"/>
  </p:handoutMasterIdLst>
  <p:sldIdLst>
    <p:sldId id="1117" r:id="rId2"/>
    <p:sldId id="1118" r:id="rId3"/>
    <p:sldId id="1097" r:id="rId4"/>
    <p:sldId id="1301" r:id="rId5"/>
    <p:sldId id="1302" r:id="rId6"/>
    <p:sldId id="1303" r:id="rId7"/>
    <p:sldId id="1304" r:id="rId8"/>
    <p:sldId id="1305" r:id="rId9"/>
    <p:sldId id="1306" r:id="rId10"/>
    <p:sldId id="1307" r:id="rId11"/>
    <p:sldId id="1308" r:id="rId12"/>
    <p:sldId id="1309" r:id="rId13"/>
    <p:sldId id="1357" r:id="rId14"/>
    <p:sldId id="1358" r:id="rId15"/>
    <p:sldId id="1310" r:id="rId16"/>
    <p:sldId id="1311" r:id="rId17"/>
    <p:sldId id="1312" r:id="rId18"/>
    <p:sldId id="1313" r:id="rId19"/>
    <p:sldId id="1314" r:id="rId20"/>
    <p:sldId id="1315" r:id="rId21"/>
    <p:sldId id="1316" r:id="rId22"/>
    <p:sldId id="1359" r:id="rId23"/>
    <p:sldId id="1317" r:id="rId24"/>
    <p:sldId id="1318" r:id="rId25"/>
    <p:sldId id="1319" r:id="rId26"/>
    <p:sldId id="1320" r:id="rId27"/>
    <p:sldId id="1321" r:id="rId28"/>
    <p:sldId id="1322" r:id="rId29"/>
    <p:sldId id="1323" r:id="rId30"/>
    <p:sldId id="1324" r:id="rId31"/>
    <p:sldId id="1325" r:id="rId32"/>
    <p:sldId id="1326" r:id="rId33"/>
    <p:sldId id="1327" r:id="rId34"/>
    <p:sldId id="1328" r:id="rId35"/>
    <p:sldId id="1329" r:id="rId36"/>
    <p:sldId id="1330" r:id="rId37"/>
    <p:sldId id="1331" r:id="rId38"/>
    <p:sldId id="1332" r:id="rId39"/>
    <p:sldId id="1333" r:id="rId40"/>
    <p:sldId id="1378" r:id="rId41"/>
    <p:sldId id="1334" r:id="rId42"/>
    <p:sldId id="1335" r:id="rId43"/>
    <p:sldId id="1377" r:id="rId44"/>
    <p:sldId id="1336" r:id="rId45"/>
    <p:sldId id="1337" r:id="rId46"/>
    <p:sldId id="1338" r:id="rId47"/>
    <p:sldId id="1339" r:id="rId48"/>
    <p:sldId id="1340" r:id="rId49"/>
    <p:sldId id="1380" r:id="rId50"/>
    <p:sldId id="1382" r:id="rId51"/>
    <p:sldId id="1383" r:id="rId52"/>
    <p:sldId id="1384" r:id="rId53"/>
    <p:sldId id="1381" r:id="rId54"/>
  </p:sldIdLst>
  <p:sldSz cx="9144000" cy="6858000" type="screen4x3"/>
  <p:notesSz cx="7023100" cy="9309100"/>
  <p:defaultTextStyle>
    <a:defPPr>
      <a:defRPr lang="ar-SA"/>
    </a:defPPr>
    <a:lvl1pPr algn="l" rtl="0" fontAlgn="base">
      <a:spcBef>
        <a:spcPct val="50000"/>
      </a:spcBef>
      <a:spcAft>
        <a:spcPct val="0"/>
      </a:spcAft>
      <a:defRPr sz="4800" b="1" kern="1200">
        <a:solidFill>
          <a:schemeClr val="tx1"/>
        </a:solidFill>
        <a:latin typeface="Tahoma" pitchFamily="34" charset="0"/>
        <a:ea typeface="+mn-ea"/>
        <a:cs typeface="Alvi Nastaleeq" pitchFamily="2" charset="-78"/>
      </a:defRPr>
    </a:lvl1pPr>
    <a:lvl2pPr marL="4572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2pPr>
    <a:lvl3pPr marL="9144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3pPr>
    <a:lvl4pPr marL="13716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4pPr>
    <a:lvl5pPr marL="18288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5pPr>
    <a:lvl6pPr marL="2286000" algn="l" defTabSz="914400" rtl="0" eaLnBrk="1" latinLnBrk="0" hangingPunct="1">
      <a:defRPr sz="4800" b="1" kern="1200">
        <a:solidFill>
          <a:schemeClr val="tx1"/>
        </a:solidFill>
        <a:latin typeface="Tahoma" pitchFamily="34" charset="0"/>
        <a:ea typeface="+mn-ea"/>
        <a:cs typeface="Alvi Nastaleeq" pitchFamily="2" charset="-78"/>
      </a:defRPr>
    </a:lvl6pPr>
    <a:lvl7pPr marL="2743200" algn="l" defTabSz="914400" rtl="0" eaLnBrk="1" latinLnBrk="0" hangingPunct="1">
      <a:defRPr sz="4800" b="1" kern="1200">
        <a:solidFill>
          <a:schemeClr val="tx1"/>
        </a:solidFill>
        <a:latin typeface="Tahoma" pitchFamily="34" charset="0"/>
        <a:ea typeface="+mn-ea"/>
        <a:cs typeface="Alvi Nastaleeq" pitchFamily="2" charset="-78"/>
      </a:defRPr>
    </a:lvl7pPr>
    <a:lvl8pPr marL="3200400" algn="l" defTabSz="914400" rtl="0" eaLnBrk="1" latinLnBrk="0" hangingPunct="1">
      <a:defRPr sz="4800" b="1" kern="1200">
        <a:solidFill>
          <a:schemeClr val="tx1"/>
        </a:solidFill>
        <a:latin typeface="Tahoma" pitchFamily="34" charset="0"/>
        <a:ea typeface="+mn-ea"/>
        <a:cs typeface="Alvi Nastaleeq" pitchFamily="2" charset="-78"/>
      </a:defRPr>
    </a:lvl8pPr>
    <a:lvl9pPr marL="3657600" algn="l" defTabSz="914400" rtl="0" eaLnBrk="1" latinLnBrk="0" hangingPunct="1">
      <a:defRPr sz="4800" b="1" kern="1200">
        <a:solidFill>
          <a:schemeClr val="tx1"/>
        </a:solidFill>
        <a:latin typeface="Tahoma" pitchFamily="34" charset="0"/>
        <a:ea typeface="+mn-ea"/>
        <a:cs typeface="Alvi Nastaleeq"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40079"/>
    <a:srgbClr val="33CC33"/>
    <a:srgbClr val="003300"/>
    <a:srgbClr val="FF9953"/>
    <a:srgbClr val="FF3300"/>
    <a:srgbClr val="000000"/>
    <a:srgbClr val="008000"/>
    <a:srgbClr val="800000"/>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81711" autoAdjust="0"/>
    <p:restoredTop sz="87692" autoAdjust="0"/>
  </p:normalViewPr>
  <p:slideViewPr>
    <p:cSldViewPr>
      <p:cViewPr>
        <p:scale>
          <a:sx n="50" d="100"/>
          <a:sy n="50" d="100"/>
        </p:scale>
        <p:origin x="-1758"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34"/>
    </p:cViewPr>
  </p:sorterViewPr>
  <p:notesViewPr>
    <p:cSldViewPr>
      <p:cViewPr varScale="1">
        <p:scale>
          <a:sx n="52" d="100"/>
          <a:sy n="52" d="100"/>
        </p:scale>
        <p:origin x="-1836" y="-90"/>
      </p:cViewPr>
      <p:guideLst>
        <p:guide orient="horz" pos="2932"/>
        <p:guide pos="2212"/>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082"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rtl="1">
              <a:spcBef>
                <a:spcPct val="0"/>
              </a:spcBef>
              <a:defRPr sz="1200" b="0">
                <a:latin typeface="Arial" charset="0"/>
                <a:cs typeface="Arial" charset="0"/>
              </a:defRPr>
            </a:lvl1pPr>
          </a:lstStyle>
          <a:p>
            <a:pPr>
              <a:defRPr/>
            </a:pPr>
            <a:endParaRPr lang="en-US"/>
          </a:p>
        </p:txBody>
      </p:sp>
      <p:sp>
        <p:nvSpPr>
          <p:cNvPr id="430083" name="Rectangle 3"/>
          <p:cNvSpPr>
            <a:spLocks noGrp="1" noChangeArrowheads="1"/>
          </p:cNvSpPr>
          <p:nvPr>
            <p:ph type="dt" sz="quarter" idx="1"/>
          </p:nvPr>
        </p:nvSpPr>
        <p:spPr bwMode="auto">
          <a:xfrm>
            <a:off x="1588"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rtl="1">
              <a:spcBef>
                <a:spcPct val="0"/>
              </a:spcBef>
              <a:defRPr sz="1200" b="0">
                <a:latin typeface="Arial" charset="0"/>
                <a:cs typeface="Arial" charset="0"/>
              </a:defRPr>
            </a:lvl1pPr>
          </a:lstStyle>
          <a:p>
            <a:pPr>
              <a:defRPr/>
            </a:pPr>
            <a:endParaRPr lang="en-US"/>
          </a:p>
        </p:txBody>
      </p:sp>
      <p:sp>
        <p:nvSpPr>
          <p:cNvPr id="430084" name="Rectangle 4"/>
          <p:cNvSpPr>
            <a:spLocks noGrp="1" noChangeArrowheads="1"/>
          </p:cNvSpPr>
          <p:nvPr>
            <p:ph type="ftr" sz="quarter" idx="2"/>
          </p:nvPr>
        </p:nvSpPr>
        <p:spPr bwMode="auto">
          <a:xfrm>
            <a:off x="3979863"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rtl="1">
              <a:spcBef>
                <a:spcPct val="0"/>
              </a:spcBef>
              <a:defRPr sz="1200" b="0">
                <a:latin typeface="Arial" charset="0"/>
                <a:cs typeface="Arial" charset="0"/>
              </a:defRPr>
            </a:lvl1pPr>
          </a:lstStyle>
          <a:p>
            <a:pPr>
              <a:defRPr/>
            </a:pPr>
            <a:endParaRPr lang="en-US"/>
          </a:p>
        </p:txBody>
      </p:sp>
      <p:sp>
        <p:nvSpPr>
          <p:cNvPr id="430085" name="Rectangle 5"/>
          <p:cNvSpPr>
            <a:spLocks noGrp="1" noChangeArrowheads="1"/>
          </p:cNvSpPr>
          <p:nvPr>
            <p:ph type="sldNum" sz="quarter" idx="3"/>
          </p:nvPr>
        </p:nvSpPr>
        <p:spPr bwMode="auto">
          <a:xfrm>
            <a:off x="1588"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rtl="1">
              <a:spcBef>
                <a:spcPct val="0"/>
              </a:spcBef>
              <a:defRPr sz="1200" b="0">
                <a:latin typeface="Arial" charset="0"/>
                <a:cs typeface="Arial" charset="0"/>
              </a:defRPr>
            </a:lvl1pPr>
          </a:lstStyle>
          <a:p>
            <a:pPr>
              <a:defRPr/>
            </a:pPr>
            <a:fld id="{31895CE6-A827-41BE-9ED5-F872B35A52B4}" type="slidenum">
              <a:rPr lang="ar-SA"/>
              <a:pPr>
                <a:defRPr/>
              </a:pPr>
              <a:t>‹#›</a:t>
            </a:fld>
            <a:endParaRPr lang="en-US"/>
          </a:p>
        </p:txBody>
      </p:sp>
    </p:spTree>
    <p:extLst>
      <p:ext uri="{BB962C8B-B14F-4D97-AF65-F5344CB8AC3E}">
        <p14:creationId xmlns:p14="http://schemas.microsoft.com/office/powerpoint/2010/main" xmlns="" val="1278497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1810"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spcBef>
                <a:spcPct val="0"/>
              </a:spcBef>
              <a:defRPr sz="1200" b="0">
                <a:latin typeface="Arial" charset="0"/>
                <a:cs typeface="Arial" charset="0"/>
              </a:defRPr>
            </a:lvl1pPr>
          </a:lstStyle>
          <a:p>
            <a:pPr>
              <a:defRPr/>
            </a:pPr>
            <a:endParaRPr lang="en-US"/>
          </a:p>
        </p:txBody>
      </p:sp>
      <p:sp>
        <p:nvSpPr>
          <p:cNvPr id="631811" name="Rectangle 3"/>
          <p:cNvSpPr>
            <a:spLocks noGrp="1" noChangeArrowheads="1"/>
          </p:cNvSpPr>
          <p:nvPr>
            <p:ph type="dt" idx="1"/>
          </p:nvPr>
        </p:nvSpPr>
        <p:spPr bwMode="auto">
          <a:xfrm>
            <a:off x="1588"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spcBef>
                <a:spcPct val="0"/>
              </a:spcBef>
              <a:defRPr sz="1200" b="0">
                <a:latin typeface="Arial" charset="0"/>
                <a:cs typeface="Arial" charset="0"/>
              </a:defRPr>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631813"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1814" name="Rectangle 6"/>
          <p:cNvSpPr>
            <a:spLocks noGrp="1" noChangeArrowheads="1"/>
          </p:cNvSpPr>
          <p:nvPr>
            <p:ph type="ftr" sz="quarter" idx="4"/>
          </p:nvPr>
        </p:nvSpPr>
        <p:spPr bwMode="auto">
          <a:xfrm>
            <a:off x="3979863"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spcBef>
                <a:spcPct val="0"/>
              </a:spcBef>
              <a:defRPr sz="1200" b="0">
                <a:latin typeface="Arial" charset="0"/>
                <a:cs typeface="Arial" charset="0"/>
              </a:defRPr>
            </a:lvl1pPr>
          </a:lstStyle>
          <a:p>
            <a:pPr>
              <a:defRPr/>
            </a:pPr>
            <a:endParaRPr lang="en-US"/>
          </a:p>
        </p:txBody>
      </p:sp>
      <p:sp>
        <p:nvSpPr>
          <p:cNvPr id="631815" name="Rectangle 7"/>
          <p:cNvSpPr>
            <a:spLocks noGrp="1" noChangeArrowheads="1"/>
          </p:cNvSpPr>
          <p:nvPr>
            <p:ph type="sldNum" sz="quarter" idx="5"/>
          </p:nvPr>
        </p:nvSpPr>
        <p:spPr bwMode="auto">
          <a:xfrm>
            <a:off x="1588"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spcBef>
                <a:spcPct val="0"/>
              </a:spcBef>
              <a:defRPr sz="1200" b="0">
                <a:latin typeface="Arial" charset="0"/>
                <a:cs typeface="Arial" charset="0"/>
              </a:defRPr>
            </a:lvl1pPr>
          </a:lstStyle>
          <a:p>
            <a:pPr>
              <a:defRPr/>
            </a:pPr>
            <a:fld id="{232620C7-E990-4445-88E8-82BB4D4B2D4C}" type="slidenum">
              <a:rPr lang="ar-SA"/>
              <a:pPr>
                <a:defRPr/>
              </a:pPr>
              <a:t>‹#›</a:t>
            </a:fld>
            <a:endParaRPr lang="en-US"/>
          </a:p>
        </p:txBody>
      </p:sp>
    </p:spTree>
    <p:extLst>
      <p:ext uri="{BB962C8B-B14F-4D97-AF65-F5344CB8AC3E}">
        <p14:creationId xmlns:p14="http://schemas.microsoft.com/office/powerpoint/2010/main" xmlns="" val="1098518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1pPr>
    <a:lvl2pPr marL="4572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2pPr>
    <a:lvl3pPr marL="9144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3pPr>
    <a:lvl4pPr marL="13716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4pPr>
    <a:lvl5pPr marL="18288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2784" tIns="46392" rIns="92784" bIns="46392" anchor="b"/>
          <a:lstStyle/>
          <a:p>
            <a:pPr defTabSz="927100" rtl="1">
              <a:spcBef>
                <a:spcPct val="0"/>
              </a:spcBef>
            </a:pPr>
            <a:fld id="{CF51F4FD-B1D1-47FC-848E-7745E43A1064}" type="slidenum">
              <a:rPr lang="ar-SA" sz="1200" b="0">
                <a:latin typeface="Arial" pitchFamily="34" charset="0"/>
                <a:cs typeface="Arial" pitchFamily="34" charset="0"/>
              </a:rPr>
              <a:pPr defTabSz="927100" rtl="1">
                <a:spcBef>
                  <a:spcPct val="0"/>
                </a:spcBef>
              </a:pPr>
              <a:t>2</a:t>
            </a:fld>
            <a:endParaRPr lang="en-US" sz="1200" b="0">
              <a:latin typeface="Arial" pitchFamily="34" charset="0"/>
              <a:cs typeface="Arial" pitchFamily="34"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700088" y="4421188"/>
            <a:ext cx="5622925" cy="4189412"/>
          </a:xfrm>
          <a:noFill/>
          <a:ln/>
        </p:spPr>
        <p:txBody>
          <a:bodyPr lIns="92784" tIns="46392" rIns="92784" bIns="46392"/>
          <a:lstStyle/>
          <a:p>
            <a:pPr eaLnBrk="1" hangingPunct="1"/>
            <a:r>
              <a:rPr lang="en-US" dirty="0" smtClean="0"/>
              <a:t>Allah has chosen you out of the thousands that are out there.  Thank Allah for this tremendous blessing by learning with full attention and interaction. </a:t>
            </a:r>
          </a:p>
          <a:p>
            <a:pPr eaLnBrk="1" hangingPunct="1"/>
            <a:r>
              <a:rPr lang="en-US" dirty="0" smtClean="0"/>
              <a:t>You have already come walking towards Allah.  Now He will come running towards you (as in </a:t>
            </a:r>
            <a:r>
              <a:rPr lang="en-US" dirty="0" err="1" smtClean="0"/>
              <a:t>Hadith</a:t>
            </a:r>
            <a:r>
              <a:rPr lang="en-US" dirty="0" smtClean="0"/>
              <a:t>).  </a:t>
            </a:r>
            <a:r>
              <a:rPr lang="en-US" dirty="0" err="1" smtClean="0"/>
              <a:t>InshaAllah</a:t>
            </a:r>
            <a:r>
              <a:rPr lang="en-US" dirty="0" smtClean="0"/>
              <a:t>, you will continue in this journey till the end.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1184275" y="700088"/>
            <a:ext cx="4652963" cy="3489325"/>
          </a:xfrm>
          <a:ln/>
        </p:spPr>
      </p:sp>
      <p:sp>
        <p:nvSpPr>
          <p:cNvPr id="93187"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1430" tIns="45714" rIns="91430" bIns="45714" anchor="b"/>
          <a:lstStyle/>
          <a:p>
            <a:pPr rtl="1">
              <a:spcBef>
                <a:spcPct val="0"/>
              </a:spcBef>
            </a:pPr>
            <a:fld id="{9FF2D9C2-554A-42A7-BE42-0837C5D23648}" type="slidenum">
              <a:rPr lang="ar-SA" sz="1200" b="0">
                <a:latin typeface="Arial" pitchFamily="34" charset="0"/>
                <a:cs typeface="Arial" pitchFamily="34" charset="0"/>
              </a:rPr>
              <a:pPr rtl="1">
                <a:spcBef>
                  <a:spcPct val="0"/>
                </a:spcBef>
              </a:pPr>
              <a:t>13</a:t>
            </a:fld>
            <a:endParaRPr lang="en-US" sz="1200" b="0">
              <a:latin typeface="Arial" pitchFamily="34" charset="0"/>
              <a:cs typeface="Arial" pitchFamily="34"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lIns="91430" tIns="45714" rIns="91430" bIns="45714"/>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1430" tIns="45714" rIns="91430" bIns="45714" anchor="b"/>
          <a:lstStyle/>
          <a:p>
            <a:pPr rtl="1">
              <a:spcBef>
                <a:spcPct val="0"/>
              </a:spcBef>
            </a:pPr>
            <a:fld id="{0C164C0E-02EF-4D26-9E26-80DAEA5A9C3C}" type="slidenum">
              <a:rPr lang="ar-SA" sz="1200" b="0">
                <a:latin typeface="Arial" pitchFamily="34" charset="0"/>
                <a:cs typeface="Arial" pitchFamily="34" charset="0"/>
              </a:rPr>
              <a:pPr rtl="1">
                <a:spcBef>
                  <a:spcPct val="0"/>
                </a:spcBef>
              </a:pPr>
              <a:t>14</a:t>
            </a:fld>
            <a:endParaRPr lang="en-US" sz="1200" b="0">
              <a:latin typeface="Arial" pitchFamily="34" charset="0"/>
              <a:cs typeface="Arial" pitchFamily="34"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lIns="91430" tIns="45714" rIns="91430" bIns="45714"/>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r>
              <a:rPr lang="en-US" smtClean="0"/>
              <a:t>Immediately pray to Allah: O Allah! Give me tawfeeq to learn Qur’an.  And then evaluate and plan (indi and grp).</a:t>
            </a:r>
          </a:p>
          <a:p>
            <a:r>
              <a:rPr lang="en-US" smtClean="0"/>
              <a:t>Was English easy?  Why did we learn?  Position and money.  Why not Qur’an (even when it was easy)?  What can we answer in front of Allah?</a:t>
            </a:r>
          </a:p>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r>
              <a:rPr lang="en-US" smtClean="0"/>
              <a:t>Purpose of revelation is: Tadabbur &amp; Tazakkur.  </a:t>
            </a:r>
          </a:p>
          <a:p>
            <a:r>
              <a:rPr lang="en-US" smtClean="0"/>
              <a:t>This should be done in Arabic Aayaat because Qur’an is in Arabic only.</a:t>
            </a:r>
          </a:p>
          <a:p>
            <a:r>
              <a:rPr lang="en-US" smtClean="0"/>
              <a:t>But Allah says that He has made is EXTREMELY EASY!</a:t>
            </a:r>
          </a:p>
          <a:p>
            <a:r>
              <a:rPr lang="en-US" smtClean="0"/>
              <a:t>And He is asking: Is there anyone?  WE should say:  O ALLAH! Here we are!  We want to understand and learn.  (Check-Plan-Propagate).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r>
              <a:rPr lang="en-US" smtClean="0"/>
              <a:t>Your group’s best; your society’s best; your team’s best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r>
              <a:rPr lang="en-US" smtClean="0"/>
              <a:t>How how this that became</a:t>
            </a:r>
          </a:p>
          <a:p>
            <a:r>
              <a:rPr lang="en-US" smtClean="0"/>
              <a:t>This that how how became!!!</a:t>
            </a:r>
          </a:p>
          <a:p>
            <a:r>
              <a:rPr lang="en-US" smtClean="0"/>
              <a:t>When human composition can not be translated, then how can Allah’s words be?</a:t>
            </a:r>
          </a:p>
          <a:p>
            <a:r>
              <a:rPr lang="en-US" smtClean="0"/>
              <a:t>Tranlsation is what a human (whoever he is) understood from Al-Qur’an and expressed in his language.  </a:t>
            </a:r>
          </a:p>
          <a:p>
            <a:r>
              <a:rPr lang="en-US" smtClean="0"/>
              <a:t>That is why we don’t find much force..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1184275" y="700088"/>
            <a:ext cx="4652963" cy="3489325"/>
          </a:xfrm>
          <a:ln/>
        </p:spPr>
      </p:sp>
      <p:sp>
        <p:nvSpPr>
          <p:cNvPr id="115715"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xfrm>
            <a:off x="1184275" y="700088"/>
            <a:ext cx="4652963" cy="3489325"/>
          </a:xfrm>
          <a:ln/>
        </p:spPr>
      </p:sp>
      <p:sp>
        <p:nvSpPr>
          <p:cNvPr id="116739"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xfrm>
            <a:off x="1184275" y="700088"/>
            <a:ext cx="4652963" cy="3489325"/>
          </a:xfrm>
          <a:ln/>
        </p:spPr>
      </p:sp>
      <p:sp>
        <p:nvSpPr>
          <p:cNvPr id="117763" name="Rectangle 3"/>
          <p:cNvSpPr>
            <a:spLocks noGrp="1" noChangeArrowheads="1"/>
          </p:cNvSpPr>
          <p:nvPr>
            <p:ph type="body" idx="1"/>
          </p:nvPr>
        </p:nvSpPr>
        <p:spPr>
          <a:xfrm>
            <a:off x="701675" y="4419600"/>
            <a:ext cx="5619750" cy="4189413"/>
          </a:xfrm>
          <a:noFill/>
          <a:ln/>
        </p:spPr>
        <p:txBody>
          <a:bodyPr/>
          <a:lstStyle/>
          <a:p>
            <a:r>
              <a:rPr lang="en-US" smtClean="0"/>
              <a:t>Our intention is to please Allah only.</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a:ln/>
        </p:spPr>
        <p:txBody>
          <a:bodyPr/>
          <a:lstStyle/>
          <a:p>
            <a:r>
              <a:rPr lang="en-US" smtClean="0"/>
              <a:t>Our intention is to please Allah only.</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xfrm>
            <a:off x="1184275" y="700088"/>
            <a:ext cx="4652963" cy="3489325"/>
          </a:xfrm>
          <a:ln/>
        </p:spPr>
      </p:sp>
      <p:sp>
        <p:nvSpPr>
          <p:cNvPr id="126979" name="Rectangle 3"/>
          <p:cNvSpPr>
            <a:spLocks noGrp="1" noChangeArrowheads="1"/>
          </p:cNvSpPr>
          <p:nvPr>
            <p:ph type="body" idx="1"/>
          </p:nvPr>
        </p:nvSpPr>
        <p:spPr>
          <a:xfrm>
            <a:off x="701675" y="4419600"/>
            <a:ext cx="5619750" cy="4189413"/>
          </a:xfrm>
          <a:noFill/>
          <a:ln/>
        </p:spPr>
        <p:txBody>
          <a:bodyPr/>
          <a:lstStyle/>
          <a:p>
            <a:r>
              <a:rPr lang="en-US" smtClean="0"/>
              <a:t>Our intention is to please Allah only.</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r>
              <a:rPr lang="en-US" dirty="0" smtClean="0"/>
              <a:t>Example:  If an English person says: How great the poetry of </a:t>
            </a:r>
            <a:r>
              <a:rPr lang="en-US" dirty="0" err="1" smtClean="0"/>
              <a:t>Allama</a:t>
            </a:r>
            <a:r>
              <a:rPr lang="en-US" dirty="0" smtClean="0"/>
              <a:t> </a:t>
            </a:r>
            <a:r>
              <a:rPr lang="en-US" dirty="0" err="1" smtClean="0"/>
              <a:t>Iqbal</a:t>
            </a:r>
            <a:r>
              <a:rPr lang="en-US" dirty="0" smtClean="0"/>
              <a:t> is!  I will ask: Do u understand Urdu?  And if he says no!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r>
              <a:rPr lang="en-US" smtClean="0"/>
              <a:t>Purpose of revelation is: Tadabbur &amp; Tazakkur.  </a:t>
            </a:r>
          </a:p>
          <a:p>
            <a:r>
              <a:rPr lang="en-US" smtClean="0"/>
              <a:t>This should be done in Arabic Aayaat because Qur’an is in Arabic only.</a:t>
            </a:r>
          </a:p>
          <a:p>
            <a:r>
              <a:rPr lang="en-US" smtClean="0"/>
              <a:t>But Allah says that He has made is EXTREMELY EASY!</a:t>
            </a:r>
          </a:p>
          <a:p>
            <a:r>
              <a:rPr lang="en-US" smtClean="0"/>
              <a:t>And He is asking: Is there anyone?  WE should say:  O ALLAH! Here we are!  We want to understand and learn.  (Check-Plan-Propagate).</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a:buFontTx/>
              <a:buChar char="•"/>
            </a:pPr>
            <a:r>
              <a:rPr lang="en-US" smtClean="0"/>
              <a:t>Student is mentioned first and then the teacher.  So, another push..</a:t>
            </a:r>
          </a:p>
          <a:p>
            <a:pPr>
              <a:buFontTx/>
              <a:buChar char="•"/>
            </a:pPr>
            <a:r>
              <a:rPr lang="en-US" smtClean="0"/>
              <a:t>Don’t stop at learning.  Plan for teaching too.  RIGHT NOW make Niyyah and you will get ajar.  </a:t>
            </a:r>
          </a:p>
          <a:p>
            <a:pPr>
              <a:buFontTx/>
              <a:buChar char="•"/>
            </a:pPr>
            <a:r>
              <a:rPr lang="en-US" smtClean="0"/>
              <a:t>List 2 names whom you will teach. Or start at your home.  It is a saying of Prophet Muhammad pbuh but actually it is from Allah. Allah is watching you; so respond now by making niyyah.</a:t>
            </a:r>
          </a:p>
          <a:p>
            <a:pPr>
              <a:buFontTx/>
              <a:buChar char="•"/>
            </a:pPr>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r>
              <a:rPr lang="en-US" smtClean="0"/>
              <a:t>Our intention is to please Allah only.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r>
              <a:rPr lang="en-US" smtClean="0"/>
              <a:t>It does not amount to degrading translations because for us translations are THE BRIDGE to reach Qur’an.  MAY ALLAH REWARD THOSE TRANSLATORS WHO MADE IT EASY FOR US TO REACH TO AL-QURAN.  But they are not our goals.  </a:t>
            </a:r>
          </a:p>
          <a:p>
            <a:r>
              <a:rPr lang="en-US" smtClean="0"/>
              <a:t>Doesn’t mean that once you understand this way, you reach that level immediately.  But you will surely enter a new world. </a:t>
            </a:r>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r>
              <a:rPr lang="en-US" dirty="0" smtClean="0"/>
              <a:t>Qur’an is the Word of Allah; Translations are works of humans.  They do contain the message but they are not the words of Allah.</a:t>
            </a:r>
          </a:p>
          <a:p>
            <a:r>
              <a:rPr lang="en-US" dirty="0" smtClean="0"/>
              <a:t>You can not have that level of spiritual voltage in any translation.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Green"/>
          <p:cNvPicPr>
            <a:picLocks noChangeAspect="1" noChangeArrowheads="1"/>
          </p:cNvPicPr>
          <p:nvPr/>
        </p:nvPicPr>
        <p:blipFill>
          <a:blip r:embed="rId2" cstate="print"/>
          <a:srcRect b="10001"/>
          <a:stretch>
            <a:fillRect/>
          </a:stretch>
        </p:blipFill>
        <p:spPr bwMode="auto">
          <a:xfrm>
            <a:off x="0" y="0"/>
            <a:ext cx="9144000" cy="6858000"/>
          </a:xfrm>
          <a:prstGeom prst="rect">
            <a:avLst/>
          </a:prstGeom>
          <a:noFill/>
          <a:ln w="9525">
            <a:noFill/>
            <a:miter lim="800000"/>
            <a:headEnd/>
            <a:tailEnd/>
          </a:ln>
        </p:spPr>
      </p:pic>
      <p:sp>
        <p:nvSpPr>
          <p:cNvPr id="2178051" name="Rectangle 3"/>
          <p:cNvSpPr>
            <a:spLocks noGrp="1" noChangeArrowheads="1"/>
          </p:cNvSpPr>
          <p:nvPr>
            <p:ph type="ctrTitle" sz="quarter"/>
          </p:nvPr>
        </p:nvSpPr>
        <p:spPr>
          <a:xfrm>
            <a:off x="457200" y="1600200"/>
            <a:ext cx="8229600" cy="1828800"/>
          </a:xfrm>
        </p:spPr>
        <p:txBody>
          <a:bodyPr/>
          <a:lstStyle>
            <a:lvl1pPr>
              <a:defRPr sz="4400"/>
            </a:lvl1pPr>
          </a:lstStyle>
          <a:p>
            <a:r>
              <a:rPr lang="en-US"/>
              <a:t>Click to edit Master title style</a:t>
            </a:r>
          </a:p>
        </p:txBody>
      </p:sp>
      <p:sp>
        <p:nvSpPr>
          <p:cNvPr id="2178052" name="Rectangle 4"/>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5" name="Rectangle 5"/>
          <p:cNvSpPr>
            <a:spLocks noGrp="1" noChangeArrowheads="1"/>
          </p:cNvSpPr>
          <p:nvPr>
            <p:ph type="dt" sz="quarter"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spcBef>
                <a:spcPct val="0"/>
              </a:spcBef>
              <a:defRPr sz="1200" b="0">
                <a:effectLst>
                  <a:outerShdw blurRad="38100" dist="38100" dir="2700000" algn="tl">
                    <a:srgbClr val="C0C0C0"/>
                  </a:outerShdw>
                </a:effectLst>
                <a:latin typeface="Arial" charset="0"/>
                <a:cs typeface="Arial" charset="0"/>
              </a:defRPr>
            </a:lvl1pPr>
          </a:lstStyle>
          <a:p>
            <a:pPr>
              <a:defRPr/>
            </a:pPr>
            <a:endParaRPr lang="en-US"/>
          </a:p>
        </p:txBody>
      </p:sp>
      <p:sp>
        <p:nvSpPr>
          <p:cNvPr id="6"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spcBef>
                <a:spcPct val="0"/>
              </a:spcBef>
              <a:defRPr sz="1200" b="0">
                <a:effectLst>
                  <a:outerShdw blurRad="38100" dist="38100" dir="2700000" algn="tl">
                    <a:srgbClr val="C0C0C0"/>
                  </a:outerShdw>
                </a:effectLst>
                <a:latin typeface="Arial" charset="0"/>
                <a:cs typeface="Arial" charset="0"/>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D0C8CAD3-9212-4693-B795-11EA24AC2E1F}"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A784CC3D-F071-4BE7-B70A-AB158819C4D3}"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D8606F46-161C-4053-B17A-025368DA88CD}"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5"/>
          <p:cNvSpPr>
            <a:spLocks noGrp="1" noChangeArrowheads="1"/>
          </p:cNvSpPr>
          <p:nvPr>
            <p:ph type="sldNum" sz="quarter" idx="10"/>
          </p:nvPr>
        </p:nvSpPr>
        <p:spPr>
          <a:ln/>
        </p:spPr>
        <p:txBody>
          <a:bodyPr/>
          <a:lstStyle>
            <a:lvl1pPr>
              <a:defRPr/>
            </a:lvl1pPr>
          </a:lstStyle>
          <a:p>
            <a:pPr>
              <a:defRPr/>
            </a:pPr>
            <a:fld id="{A93AF571-0086-4233-BF33-7C1F64865365}"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1F8C0C23-8426-4441-A88E-29940CE17CCA}"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B716B25-6719-4A8B-BCEE-911C1FBA7DA9}"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B1D2DFCA-8B04-41C8-9FC5-AC71D2A5410A}"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F99401B4-7007-4152-9A0C-29DDBAF868CE}"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46C21751-5716-42F6-B741-D1527672BAC7}"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CCD2E2AE-B654-4530-9898-DABDF8513841}"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EC112D96-5473-4372-B8A2-65ED04C46AFE}"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F34DA405-43C5-4FE7-8CD0-9EE08FC1FCB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FD98F196-1F4C-41B7-AFDF-46A99B867ADB}"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7" descr="Green"/>
          <p:cNvPicPr>
            <a:picLocks noChangeAspect="1" noChangeArrowheads="1"/>
          </p:cNvPicPr>
          <p:nvPr userDrawn="1"/>
        </p:nvPicPr>
        <p:blipFill>
          <a:blip r:embed="rId15" cstate="print"/>
          <a:srcRect l="6250" t="5624" r="5167" b="14651"/>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2778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177029" name="Rectangle 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effectLst>
                  <a:outerShdw blurRad="38100" dist="38100" dir="2700000" algn="tl">
                    <a:srgbClr val="C0C0C0"/>
                  </a:outerShdw>
                </a:effectLst>
                <a:latin typeface="Arial" charset="0"/>
                <a:cs typeface="Arial" charset="0"/>
              </a:defRPr>
            </a:lvl1pPr>
          </a:lstStyle>
          <a:p>
            <a:pPr>
              <a:defRPr/>
            </a:pPr>
            <a:fld id="{70D1FFF6-91AE-422F-9525-2D9AE4BC8D95}"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3919"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 id="2147483895" r:id="rId13"/>
  </p:sldLayoutIdLst>
  <p:timing>
    <p:tnLst>
      <p:par>
        <p:cTn id="1" dur="indefinite" restart="never" nodeType="tmRoot"/>
      </p:par>
    </p:tnLst>
  </p:timing>
  <p:txStyles>
    <p:titleStyle>
      <a:lvl1pPr algn="ctr" rtl="1" eaLnBrk="0" fontAlgn="base" hangingPunct="0">
        <a:spcBef>
          <a:spcPct val="0"/>
        </a:spcBef>
        <a:spcAft>
          <a:spcPct val="0"/>
        </a:spcAft>
        <a:defRPr sz="4000">
          <a:solidFill>
            <a:schemeClr val="tx1"/>
          </a:solidFill>
          <a:latin typeface="+mj-lt"/>
          <a:ea typeface="+mj-ea"/>
          <a:cs typeface="+mj-cs"/>
        </a:defRPr>
      </a:lvl1pPr>
      <a:lvl2pPr algn="ctr" rtl="1" eaLnBrk="0" fontAlgn="base" hangingPunct="0">
        <a:spcBef>
          <a:spcPct val="0"/>
        </a:spcBef>
        <a:spcAft>
          <a:spcPct val="0"/>
        </a:spcAft>
        <a:defRPr sz="4000">
          <a:solidFill>
            <a:schemeClr val="tx1"/>
          </a:solidFill>
          <a:latin typeface="Tahoma" pitchFamily="34" charset="0"/>
          <a:cs typeface="Nafees Web Naskh" pitchFamily="2" charset="-78"/>
        </a:defRPr>
      </a:lvl2pPr>
      <a:lvl3pPr algn="ctr" rtl="1" eaLnBrk="0" fontAlgn="base" hangingPunct="0">
        <a:spcBef>
          <a:spcPct val="0"/>
        </a:spcBef>
        <a:spcAft>
          <a:spcPct val="0"/>
        </a:spcAft>
        <a:defRPr sz="4000">
          <a:solidFill>
            <a:schemeClr val="tx1"/>
          </a:solidFill>
          <a:latin typeface="Tahoma" pitchFamily="34" charset="0"/>
          <a:cs typeface="Nafees Web Naskh" pitchFamily="2" charset="-78"/>
        </a:defRPr>
      </a:lvl3pPr>
      <a:lvl4pPr algn="ctr" rtl="1" eaLnBrk="0" fontAlgn="base" hangingPunct="0">
        <a:spcBef>
          <a:spcPct val="0"/>
        </a:spcBef>
        <a:spcAft>
          <a:spcPct val="0"/>
        </a:spcAft>
        <a:defRPr sz="4000">
          <a:solidFill>
            <a:schemeClr val="tx1"/>
          </a:solidFill>
          <a:latin typeface="Tahoma" pitchFamily="34" charset="0"/>
          <a:cs typeface="Nafees Web Naskh" pitchFamily="2" charset="-78"/>
        </a:defRPr>
      </a:lvl4pPr>
      <a:lvl5pPr algn="ctr" rtl="1" eaLnBrk="0" fontAlgn="base" hangingPunct="0">
        <a:spcBef>
          <a:spcPct val="0"/>
        </a:spcBef>
        <a:spcAft>
          <a:spcPct val="0"/>
        </a:spcAft>
        <a:defRPr sz="4000">
          <a:solidFill>
            <a:schemeClr val="tx1"/>
          </a:solidFill>
          <a:latin typeface="Tahoma" pitchFamily="34" charset="0"/>
          <a:cs typeface="Nafees Web Naskh" pitchFamily="2" charset="-78"/>
        </a:defRPr>
      </a:lvl5pPr>
      <a:lvl6pPr marL="457200" algn="ctr" rtl="1" fontAlgn="base">
        <a:spcBef>
          <a:spcPct val="0"/>
        </a:spcBef>
        <a:spcAft>
          <a:spcPct val="0"/>
        </a:spcAft>
        <a:defRPr sz="4000">
          <a:solidFill>
            <a:schemeClr val="tx1"/>
          </a:solidFill>
          <a:latin typeface="Tahoma" pitchFamily="34" charset="0"/>
          <a:cs typeface="Nafees Web Naskh" pitchFamily="2" charset="-78"/>
        </a:defRPr>
      </a:lvl6pPr>
      <a:lvl7pPr marL="914400" algn="ctr" rtl="1" fontAlgn="base">
        <a:spcBef>
          <a:spcPct val="0"/>
        </a:spcBef>
        <a:spcAft>
          <a:spcPct val="0"/>
        </a:spcAft>
        <a:defRPr sz="4000">
          <a:solidFill>
            <a:schemeClr val="tx1"/>
          </a:solidFill>
          <a:latin typeface="Tahoma" pitchFamily="34" charset="0"/>
          <a:cs typeface="Nafees Web Naskh" pitchFamily="2" charset="-78"/>
        </a:defRPr>
      </a:lvl7pPr>
      <a:lvl8pPr marL="1371600" algn="ctr" rtl="1" fontAlgn="base">
        <a:spcBef>
          <a:spcPct val="0"/>
        </a:spcBef>
        <a:spcAft>
          <a:spcPct val="0"/>
        </a:spcAft>
        <a:defRPr sz="4000">
          <a:solidFill>
            <a:schemeClr val="tx1"/>
          </a:solidFill>
          <a:latin typeface="Tahoma" pitchFamily="34" charset="0"/>
          <a:cs typeface="Nafees Web Naskh" pitchFamily="2" charset="-78"/>
        </a:defRPr>
      </a:lvl8pPr>
      <a:lvl9pPr marL="1828800" algn="ctr" rtl="1" fontAlgn="base">
        <a:spcBef>
          <a:spcPct val="0"/>
        </a:spcBef>
        <a:spcAft>
          <a:spcPct val="0"/>
        </a:spcAft>
        <a:defRPr sz="4000">
          <a:solidFill>
            <a:schemeClr val="tx1"/>
          </a:solidFill>
          <a:latin typeface="Tahoma" pitchFamily="34" charset="0"/>
          <a:cs typeface="Nafees Web Naskh" pitchFamily="2" charset="-78"/>
        </a:defRPr>
      </a:lvl9pPr>
    </p:titleStyle>
    <p:bodyStyle>
      <a:lvl1pPr marL="577850" indent="-577850" algn="r" rtl="1" eaLnBrk="0" fontAlgn="base" hangingPunct="0">
        <a:spcBef>
          <a:spcPct val="20000"/>
        </a:spcBef>
        <a:spcAft>
          <a:spcPct val="0"/>
        </a:spcAft>
        <a:buClr>
          <a:srgbClr val="FFFFFF"/>
        </a:buClr>
        <a:buSzPct val="90000"/>
        <a:buFont typeface="Wingdings" pitchFamily="2" charset="2"/>
        <a:buChar char="q"/>
        <a:defRPr sz="3200">
          <a:solidFill>
            <a:srgbClr val="FFFF00"/>
          </a:solidFill>
          <a:latin typeface="+mn-lt"/>
          <a:ea typeface="+mn-ea"/>
          <a:cs typeface="+mn-cs"/>
        </a:defRPr>
      </a:lvl1pPr>
      <a:lvl2pPr marL="1025525" indent="-285750" algn="r" rtl="1" eaLnBrk="0" fontAlgn="base" hangingPunct="0">
        <a:spcBef>
          <a:spcPct val="20000"/>
        </a:spcBef>
        <a:spcAft>
          <a:spcPct val="0"/>
        </a:spcAft>
        <a:buChar char="–"/>
        <a:defRPr sz="2800">
          <a:solidFill>
            <a:srgbClr val="FFFF00"/>
          </a:solidFill>
          <a:latin typeface="+mn-lt"/>
          <a:cs typeface="+mn-cs"/>
        </a:defRPr>
      </a:lvl2pPr>
      <a:lvl3pPr marL="1368425" indent="-228600" algn="r" rtl="1" eaLnBrk="0" fontAlgn="base" hangingPunct="0">
        <a:spcBef>
          <a:spcPct val="20000"/>
        </a:spcBef>
        <a:spcAft>
          <a:spcPct val="0"/>
        </a:spcAft>
        <a:buClr>
          <a:schemeClr val="accent2"/>
        </a:buClr>
        <a:buSzPct val="90000"/>
        <a:buFont typeface="Wingdings" pitchFamily="2" charset="2"/>
        <a:buBlip>
          <a:blip r:embed="rId16"/>
        </a:buBlip>
        <a:defRPr sz="2400">
          <a:solidFill>
            <a:srgbClr val="FFFF00"/>
          </a:solidFill>
          <a:latin typeface="+mn-lt"/>
          <a:cs typeface="+mn-cs"/>
        </a:defRPr>
      </a:lvl3pPr>
      <a:lvl4pPr marL="1711325" indent="-228600" algn="r" rtl="1" eaLnBrk="0" fontAlgn="base" hangingPunct="0">
        <a:spcBef>
          <a:spcPct val="20000"/>
        </a:spcBef>
        <a:spcAft>
          <a:spcPct val="0"/>
        </a:spcAft>
        <a:buChar char="–"/>
        <a:defRPr sz="2000">
          <a:solidFill>
            <a:srgbClr val="FFFF00"/>
          </a:solidFill>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429000" y="76200"/>
            <a:ext cx="2514600" cy="1403350"/>
          </a:xfrm>
          <a:prstGeom prst="rect">
            <a:avLst/>
          </a:prstGeom>
          <a:noFill/>
          <a:ln w="9525" algn="ctr">
            <a:noFill/>
            <a:miter lim="800000"/>
            <a:headEnd/>
            <a:tailEnd/>
          </a:ln>
        </p:spPr>
        <p:txBody>
          <a:bodyPr>
            <a:spAutoFit/>
          </a:bodyPr>
          <a:lstStyle/>
          <a:p>
            <a:pPr algn="ctr"/>
            <a:r>
              <a:rPr lang="en-US" sz="8600" b="0">
                <a:latin typeface="Alvi Nastaleeq" pitchFamily="2" charset="-78"/>
                <a:sym typeface="AGA Arabesque" pitchFamily="2" charset="2"/>
              </a:rPr>
              <a:t></a:t>
            </a:r>
          </a:p>
        </p:txBody>
      </p:sp>
      <p:sp>
        <p:nvSpPr>
          <p:cNvPr id="6147" name="Rectangle 3"/>
          <p:cNvSpPr>
            <a:spLocks noGrp="1" noChangeArrowheads="1"/>
          </p:cNvSpPr>
          <p:nvPr>
            <p:ph type="ctrTitle" idx="4294967295"/>
          </p:nvPr>
        </p:nvSpPr>
        <p:spPr>
          <a:xfrm>
            <a:off x="0" y="2286000"/>
            <a:ext cx="9144000" cy="1828800"/>
          </a:xfrm>
        </p:spPr>
        <p:txBody>
          <a:bodyPr/>
          <a:lstStyle/>
          <a:p>
            <a:pPr eaLnBrk="1" hangingPunct="1"/>
            <a:r>
              <a:rPr lang="en-US" sz="4800" b="1" dirty="0" smtClean="0">
                <a:solidFill>
                  <a:srgbClr val="FFFF00"/>
                </a:solidFill>
                <a:cs typeface="Tahoma" pitchFamily="34" charset="0"/>
              </a:rPr>
              <a:t>Understand Qur’an &amp; Salah</a:t>
            </a:r>
            <a:r>
              <a:rPr lang="ur-PK" sz="23900" dirty="0" smtClean="0">
                <a:solidFill>
                  <a:srgbClr val="FFFF00"/>
                </a:solidFill>
                <a:cs typeface="Tahoma" pitchFamily="34" charset="0"/>
              </a:rPr>
              <a:t/>
            </a:r>
            <a:br>
              <a:rPr lang="ur-PK" sz="23900" dirty="0" smtClean="0">
                <a:solidFill>
                  <a:srgbClr val="FFFF00"/>
                </a:solidFill>
                <a:cs typeface="Tahoma" pitchFamily="34" charset="0"/>
              </a:rPr>
            </a:br>
            <a:r>
              <a:rPr lang="en-US" sz="2800" b="1" dirty="0" smtClean="0">
                <a:solidFill>
                  <a:srgbClr val="FFFF00"/>
                </a:solidFill>
                <a:cs typeface="Tahoma" pitchFamily="34" charset="0"/>
              </a:rPr>
              <a:t>The Easy Way</a:t>
            </a:r>
            <a:endParaRPr lang="en-US" sz="4400" dirty="0" smtClean="0">
              <a:solidFill>
                <a:srgbClr val="FFFF00"/>
              </a:solidFill>
              <a:cs typeface="Tahoma" pitchFamily="34" charset="0"/>
            </a:endParaRPr>
          </a:p>
        </p:txBody>
      </p:sp>
      <p:sp>
        <p:nvSpPr>
          <p:cNvPr id="6148" name="Rectangle 4"/>
          <p:cNvSpPr>
            <a:spLocks noGrp="1" noChangeArrowheads="1"/>
          </p:cNvSpPr>
          <p:nvPr>
            <p:ph type="subTitle" idx="4294967295"/>
          </p:nvPr>
        </p:nvSpPr>
        <p:spPr>
          <a:xfrm>
            <a:off x="1371600" y="4800600"/>
            <a:ext cx="6400800" cy="1752600"/>
          </a:xfrm>
        </p:spPr>
        <p:txBody>
          <a:bodyPr/>
          <a:lstStyle/>
          <a:p>
            <a:pPr marL="0" indent="0" algn="ctr" eaLnBrk="1" hangingPunct="1">
              <a:buFont typeface="Wingdings" pitchFamily="2" charset="2"/>
              <a:buNone/>
            </a:pPr>
            <a:r>
              <a:rPr lang="en-US" sz="4000" b="1" dirty="0" smtClean="0">
                <a:solidFill>
                  <a:schemeClr val="tx1"/>
                </a:solidFill>
                <a:cs typeface="Tahoma" pitchFamily="34" charset="0"/>
              </a:rPr>
              <a:t>Lesson -6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565251" name="Group 3"/>
          <p:cNvGraphicFramePr>
            <a:graphicFrameLocks noGrp="1"/>
          </p:cNvGraphicFramePr>
          <p:nvPr/>
        </p:nvGraphicFramePr>
        <p:xfrm>
          <a:off x="152400" y="228600"/>
          <a:ext cx="8763000" cy="2438400"/>
        </p:xfrm>
        <a:graphic>
          <a:graphicData uri="http://schemas.openxmlformats.org/drawingml/2006/table">
            <a:tbl>
              <a:tblPr rtl="1"/>
              <a:tblGrid>
                <a:gridCol w="1676400"/>
                <a:gridCol w="3810000"/>
                <a:gridCol w="3276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وَلَقَدْ</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يَسَّرْنَا</a:t>
                      </a:r>
                      <a:r>
                        <a:rPr kumimoji="0" lang="ar-SA" sz="3000" b="1" i="0" u="none" strike="noStrike" cap="none" normalizeH="0" baseline="0" smtClean="0">
                          <a:ln>
                            <a:noFill/>
                          </a:ln>
                          <a:solidFill>
                            <a:srgbClr val="FFFFFF"/>
                          </a:solidFill>
                          <a:effectLst/>
                          <a:latin typeface="Tahoma" pitchFamily="34" charset="0"/>
                          <a:ea typeface="Times New Roman" pitchFamily="18" charset="0"/>
                          <a:cs typeface="Tajweed" pitchFamily="2" charset="-78"/>
                        </a:rPr>
                        <a:t> </a:t>
                      </a: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الْقُرْآنَ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لِلذِّكْرِ</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indeed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made the Qur'an easy</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understand and remember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4353" name="Rectangle 17"/>
          <p:cNvSpPr>
            <a:spLocks noChangeArrowheads="1"/>
          </p:cNvSpPr>
          <p:nvPr/>
        </p:nvSpPr>
        <p:spPr bwMode="auto">
          <a:xfrm>
            <a:off x="3362325" y="2927350"/>
            <a:ext cx="1590675" cy="0"/>
          </a:xfrm>
          <a:prstGeom prst="rect">
            <a:avLst/>
          </a:prstGeom>
          <a:noFill/>
          <a:ln w="9525">
            <a:noFill/>
            <a:miter lim="800000"/>
            <a:headEnd/>
            <a:tailEnd/>
          </a:ln>
        </p:spPr>
        <p:txBody>
          <a:bodyPr wrap="none">
            <a:spAutoFit/>
          </a:bodyPr>
          <a:lstStyle/>
          <a:p>
            <a:endParaRPr lang="en-US"/>
          </a:p>
        </p:txBody>
      </p:sp>
      <p:sp>
        <p:nvSpPr>
          <p:cNvPr id="14354" name="Freeform 18"/>
          <p:cNvSpPr>
            <a:spLocks noChangeAspect="1"/>
          </p:cNvSpPr>
          <p:nvPr/>
        </p:nvSpPr>
        <p:spPr bwMode="auto">
          <a:xfrm>
            <a:off x="1027113" y="3065463"/>
            <a:ext cx="176212" cy="147637"/>
          </a:xfrm>
          <a:custGeom>
            <a:avLst/>
            <a:gdLst>
              <a:gd name="T0" fmla="*/ 0 w 522"/>
              <a:gd name="T1" fmla="*/ 0 h 441"/>
              <a:gd name="T2" fmla="*/ 180 w 522"/>
              <a:gd name="T3" fmla="*/ 99 h 441"/>
              <a:gd name="T4" fmla="*/ 405 w 522"/>
              <a:gd name="T5" fmla="*/ 291 h 441"/>
              <a:gd name="T6" fmla="*/ 522 w 522"/>
              <a:gd name="T7" fmla="*/ 441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2700">
            <a:solidFill>
              <a:srgbClr val="008000"/>
            </a:solidFill>
            <a:round/>
            <a:headEnd/>
            <a:tailEnd type="triangle" w="med" len="med"/>
          </a:ln>
        </p:spPr>
        <p:txBody>
          <a:bodyPr/>
          <a:lstStyle/>
          <a:p>
            <a:endParaRPr lang="en-US"/>
          </a:p>
        </p:txBody>
      </p:sp>
      <p:sp>
        <p:nvSpPr>
          <p:cNvPr id="14355" name="Rectangle 19"/>
          <p:cNvSpPr>
            <a:spLocks noChangeArrowheads="1"/>
          </p:cNvSpPr>
          <p:nvPr/>
        </p:nvSpPr>
        <p:spPr bwMode="auto">
          <a:xfrm rot="-212374">
            <a:off x="228600" y="3165475"/>
            <a:ext cx="8229600" cy="3082925"/>
          </a:xfrm>
          <a:prstGeom prst="rect">
            <a:avLst/>
          </a:prstGeom>
          <a:noFill/>
          <a:ln w="9525">
            <a:noFill/>
            <a:miter lim="800000"/>
            <a:headEnd/>
            <a:tailEnd/>
          </a:ln>
        </p:spPr>
        <p:txBody>
          <a:bodyPr/>
          <a:lstStyle/>
          <a:p>
            <a:pPr marL="577850" indent="-577850" algn="ctr" rtl="1" eaLnBrk="0" hangingPunct="0">
              <a:spcBef>
                <a:spcPct val="0"/>
              </a:spcBef>
            </a:pPr>
            <a:r>
              <a:rPr lang="ar-SA" sz="18900">
                <a:solidFill>
                  <a:srgbClr val="FFFF00"/>
                </a:solidFill>
                <a:cs typeface="Tajweed" pitchFamily="2" charset="-78"/>
              </a:rPr>
              <a:t>وَ   لَ   قَدْ</a:t>
            </a:r>
            <a:endParaRPr lang="en-US" sz="18900">
              <a:solidFill>
                <a:srgbClr val="FFFF00"/>
              </a:solidFill>
              <a:cs typeface="Tajweed" pitchFamily="2" charset="-78"/>
            </a:endParaRPr>
          </a:p>
        </p:txBody>
      </p:sp>
      <p:sp>
        <p:nvSpPr>
          <p:cNvPr id="14356" name="Text Box 20"/>
          <p:cNvSpPr txBox="1">
            <a:spLocks noChangeArrowheads="1"/>
          </p:cNvSpPr>
          <p:nvPr/>
        </p:nvSpPr>
        <p:spPr bwMode="auto">
          <a:xfrm>
            <a:off x="381000" y="5562600"/>
            <a:ext cx="3657600" cy="823913"/>
          </a:xfrm>
          <a:prstGeom prst="rect">
            <a:avLst/>
          </a:prstGeom>
          <a:noFill/>
          <a:ln w="9525">
            <a:noFill/>
            <a:miter lim="800000"/>
            <a:headEnd/>
            <a:tailEnd/>
          </a:ln>
        </p:spPr>
        <p:txBody>
          <a:bodyPr>
            <a:spAutoFit/>
          </a:bodyPr>
          <a:lstStyle/>
          <a:p>
            <a:pPr>
              <a:spcBef>
                <a:spcPct val="0"/>
              </a:spcBef>
            </a:pPr>
            <a:r>
              <a:rPr lang="en-US">
                <a:latin typeface="Arial" pitchFamily="34" charset="0"/>
                <a:cs typeface="Arial" pitchFamily="34" charset="0"/>
              </a:rPr>
              <a:t>already</a:t>
            </a:r>
          </a:p>
        </p:txBody>
      </p:sp>
      <p:sp>
        <p:nvSpPr>
          <p:cNvPr id="14357" name="Text Box 21"/>
          <p:cNvSpPr txBox="1">
            <a:spLocks noChangeArrowheads="1"/>
          </p:cNvSpPr>
          <p:nvPr/>
        </p:nvSpPr>
        <p:spPr bwMode="auto">
          <a:xfrm>
            <a:off x="4038600" y="5562600"/>
            <a:ext cx="2209800" cy="823913"/>
          </a:xfrm>
          <a:prstGeom prst="rect">
            <a:avLst/>
          </a:prstGeom>
          <a:noFill/>
          <a:ln w="9525">
            <a:noFill/>
            <a:miter lim="800000"/>
            <a:headEnd/>
            <a:tailEnd/>
          </a:ln>
        </p:spPr>
        <p:txBody>
          <a:bodyPr>
            <a:spAutoFit/>
          </a:bodyPr>
          <a:lstStyle/>
          <a:p>
            <a:pPr algn="ctr">
              <a:spcBef>
                <a:spcPct val="0"/>
              </a:spcBef>
            </a:pPr>
            <a:r>
              <a:rPr lang="en-US">
                <a:latin typeface="Arial" pitchFamily="34" charset="0"/>
                <a:cs typeface="Arial" pitchFamily="34" charset="0"/>
              </a:rPr>
              <a:t>indeed </a:t>
            </a:r>
          </a:p>
        </p:txBody>
      </p:sp>
      <p:sp>
        <p:nvSpPr>
          <p:cNvPr id="14358" name="Text Box 22"/>
          <p:cNvSpPr txBox="1">
            <a:spLocks noChangeArrowheads="1"/>
          </p:cNvSpPr>
          <p:nvPr/>
        </p:nvSpPr>
        <p:spPr bwMode="auto">
          <a:xfrm>
            <a:off x="7010400" y="5500688"/>
            <a:ext cx="1295400" cy="823912"/>
          </a:xfrm>
          <a:prstGeom prst="rect">
            <a:avLst/>
          </a:prstGeom>
          <a:noFill/>
          <a:ln w="9525">
            <a:noFill/>
            <a:miter lim="800000"/>
            <a:headEnd/>
            <a:tailEnd/>
          </a:ln>
        </p:spPr>
        <p:txBody>
          <a:bodyPr>
            <a:spAutoFit/>
          </a:bodyPr>
          <a:lstStyle/>
          <a:p>
            <a:pPr algn="ctr">
              <a:spcBef>
                <a:spcPct val="0"/>
              </a:spcBef>
            </a:pPr>
            <a:r>
              <a:rPr lang="en-US">
                <a:latin typeface="Arial" pitchFamily="34" charset="0"/>
                <a:cs typeface="Arial" pitchFamily="34" charset="0"/>
              </a:rPr>
              <a:t>and</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567299" name="Group 3"/>
          <p:cNvGraphicFramePr>
            <a:graphicFrameLocks noGrp="1"/>
          </p:cNvGraphicFramePr>
          <p:nvPr/>
        </p:nvGraphicFramePr>
        <p:xfrm>
          <a:off x="152400" y="228600"/>
          <a:ext cx="8763000" cy="2438400"/>
        </p:xfrm>
        <a:graphic>
          <a:graphicData uri="http://schemas.openxmlformats.org/drawingml/2006/table">
            <a:tbl>
              <a:tblPr rtl="1"/>
              <a:tblGrid>
                <a:gridCol w="1676400"/>
                <a:gridCol w="3810000"/>
                <a:gridCol w="3276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وَلَقَدْ</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يَسَّرْنَا</a:t>
                      </a:r>
                      <a:r>
                        <a:rPr kumimoji="0" lang="ar-SA" sz="3000" b="1" i="0" u="none" strike="noStrike" cap="none" normalizeH="0" baseline="0" smtClean="0">
                          <a:ln>
                            <a:noFill/>
                          </a:ln>
                          <a:solidFill>
                            <a:srgbClr val="FFFFFF"/>
                          </a:solidFill>
                          <a:effectLst/>
                          <a:latin typeface="Tahoma" pitchFamily="34" charset="0"/>
                          <a:ea typeface="Times New Roman" pitchFamily="18" charset="0"/>
                          <a:cs typeface="Tajweed" pitchFamily="2" charset="-78"/>
                        </a:rPr>
                        <a:t> </a:t>
                      </a: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الْقُرْآنَ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لِلذِّكْرِ</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indeed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made the Qur'an easy</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understand and remember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5377" name="Rectangle 17"/>
          <p:cNvSpPr>
            <a:spLocks noChangeArrowheads="1"/>
          </p:cNvSpPr>
          <p:nvPr/>
        </p:nvSpPr>
        <p:spPr bwMode="auto">
          <a:xfrm>
            <a:off x="3362325" y="2927350"/>
            <a:ext cx="1590675" cy="0"/>
          </a:xfrm>
          <a:prstGeom prst="rect">
            <a:avLst/>
          </a:prstGeom>
          <a:noFill/>
          <a:ln w="9525">
            <a:noFill/>
            <a:miter lim="800000"/>
            <a:headEnd/>
            <a:tailEnd/>
          </a:ln>
        </p:spPr>
        <p:txBody>
          <a:bodyPr wrap="none">
            <a:spAutoFit/>
          </a:bodyPr>
          <a:lstStyle/>
          <a:p>
            <a:endParaRPr lang="en-US"/>
          </a:p>
        </p:txBody>
      </p:sp>
      <p:sp>
        <p:nvSpPr>
          <p:cNvPr id="15378" name="Freeform 18"/>
          <p:cNvSpPr>
            <a:spLocks noChangeAspect="1"/>
          </p:cNvSpPr>
          <p:nvPr/>
        </p:nvSpPr>
        <p:spPr bwMode="auto">
          <a:xfrm>
            <a:off x="1027113" y="3065463"/>
            <a:ext cx="176212" cy="147637"/>
          </a:xfrm>
          <a:custGeom>
            <a:avLst/>
            <a:gdLst>
              <a:gd name="T0" fmla="*/ 0 w 522"/>
              <a:gd name="T1" fmla="*/ 0 h 441"/>
              <a:gd name="T2" fmla="*/ 180 w 522"/>
              <a:gd name="T3" fmla="*/ 99 h 441"/>
              <a:gd name="T4" fmla="*/ 405 w 522"/>
              <a:gd name="T5" fmla="*/ 291 h 441"/>
              <a:gd name="T6" fmla="*/ 522 w 522"/>
              <a:gd name="T7" fmla="*/ 441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2700">
            <a:solidFill>
              <a:srgbClr val="008000"/>
            </a:solidFill>
            <a:round/>
            <a:headEnd/>
            <a:tailEnd type="triangle" w="med" len="med"/>
          </a:ln>
        </p:spPr>
        <p:txBody>
          <a:bodyPr/>
          <a:lstStyle/>
          <a:p>
            <a:endParaRPr lang="en-US"/>
          </a:p>
        </p:txBody>
      </p:sp>
      <p:sp>
        <p:nvSpPr>
          <p:cNvPr id="15379" name="Rectangle 19"/>
          <p:cNvSpPr>
            <a:spLocks noChangeArrowheads="1"/>
          </p:cNvSpPr>
          <p:nvPr/>
        </p:nvSpPr>
        <p:spPr bwMode="auto">
          <a:xfrm>
            <a:off x="228600" y="3165475"/>
            <a:ext cx="8229600" cy="3082925"/>
          </a:xfrm>
          <a:prstGeom prst="rect">
            <a:avLst/>
          </a:prstGeom>
          <a:noFill/>
          <a:ln w="9525">
            <a:noFill/>
            <a:miter lim="800000"/>
            <a:headEnd/>
            <a:tailEnd/>
          </a:ln>
        </p:spPr>
        <p:txBody>
          <a:bodyPr/>
          <a:lstStyle/>
          <a:p>
            <a:pPr marL="577850" indent="-577850" algn="ctr" rtl="1" eaLnBrk="0" hangingPunct="0">
              <a:spcBef>
                <a:spcPct val="0"/>
              </a:spcBef>
            </a:pPr>
            <a:r>
              <a:rPr lang="ar-SA" sz="12900">
                <a:solidFill>
                  <a:srgbClr val="FFFF00"/>
                </a:solidFill>
                <a:cs typeface="Tajweed" pitchFamily="2" charset="-78"/>
              </a:rPr>
              <a:t>قَدْ قَامَتِ الصَّلوة</a:t>
            </a:r>
            <a:endParaRPr lang="en-US" sz="12900">
              <a:solidFill>
                <a:srgbClr val="FFFF00"/>
              </a:solidFill>
              <a:cs typeface="Tajweed" pitchFamily="2" charset="-78"/>
            </a:endParaRPr>
          </a:p>
        </p:txBody>
      </p:sp>
      <p:sp>
        <p:nvSpPr>
          <p:cNvPr id="15380" name="Text Box 20"/>
          <p:cNvSpPr txBox="1">
            <a:spLocks noChangeArrowheads="1"/>
          </p:cNvSpPr>
          <p:nvPr/>
        </p:nvSpPr>
        <p:spPr bwMode="auto">
          <a:xfrm>
            <a:off x="304800" y="5424488"/>
            <a:ext cx="8915400" cy="823912"/>
          </a:xfrm>
          <a:prstGeom prst="rect">
            <a:avLst/>
          </a:prstGeom>
          <a:noFill/>
          <a:ln w="9525">
            <a:noFill/>
            <a:miter lim="800000"/>
            <a:headEnd/>
            <a:tailEnd/>
          </a:ln>
        </p:spPr>
        <p:txBody>
          <a:bodyPr>
            <a:spAutoFit/>
          </a:bodyPr>
          <a:lstStyle/>
          <a:p>
            <a:pPr>
              <a:spcBef>
                <a:spcPct val="0"/>
              </a:spcBef>
            </a:pPr>
            <a:r>
              <a:rPr lang="en-US">
                <a:latin typeface="Arial" pitchFamily="34" charset="0"/>
                <a:cs typeface="Arial" pitchFamily="34" charset="0"/>
              </a:rPr>
              <a:t>Salah is </a:t>
            </a:r>
            <a:r>
              <a:rPr lang="en-US" u="sng">
                <a:latin typeface="Arial" pitchFamily="34" charset="0"/>
                <a:cs typeface="Arial" pitchFamily="34" charset="0"/>
              </a:rPr>
              <a:t>already</a:t>
            </a:r>
            <a:r>
              <a:rPr lang="en-US">
                <a:latin typeface="Arial" pitchFamily="34" charset="0"/>
                <a:cs typeface="Arial" pitchFamily="34" charset="0"/>
              </a:rPr>
              <a:t> established</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body" idx="4294967295"/>
          </p:nvPr>
        </p:nvSpPr>
        <p:spPr>
          <a:xfrm>
            <a:off x="304800" y="1752600"/>
            <a:ext cx="8458200" cy="3276600"/>
          </a:xfrm>
          <a:solidFill>
            <a:srgbClr val="003300"/>
          </a:solidFill>
        </p:spPr>
        <p:txBody>
          <a:bodyPr/>
          <a:lstStyle/>
          <a:p>
            <a:pPr>
              <a:buFont typeface="Wingdings" pitchFamily="2" charset="2"/>
              <a:buNone/>
            </a:pPr>
            <a:r>
              <a:rPr lang="ar-SA" sz="9600" dirty="0" smtClean="0">
                <a:cs typeface="Tajweed" pitchFamily="2" charset="-78"/>
              </a:rPr>
              <a:t>لَ : </a:t>
            </a:r>
            <a:r>
              <a:rPr lang="ar-SA" sz="8800" dirty="0" smtClean="0">
                <a:cs typeface="Tajweed" pitchFamily="2" charset="-78"/>
              </a:rPr>
              <a:t>وَلَقَدْ يَسَّرْنَا الْقُرْآن</a:t>
            </a:r>
          </a:p>
          <a:p>
            <a:pPr>
              <a:buNone/>
            </a:pPr>
            <a:r>
              <a:rPr lang="ar-SA" sz="9600" dirty="0">
                <a:cs typeface="Tajweed" pitchFamily="2" charset="-78"/>
              </a:rPr>
              <a:t>لِ : </a:t>
            </a:r>
            <a:r>
              <a:rPr lang="ar-SA" sz="8800" dirty="0" smtClean="0">
                <a:latin typeface="Nafees Web Naskh" pitchFamily="2" charset="-78"/>
                <a:cs typeface="Tajweed" pitchFamily="2" charset="-78"/>
              </a:rPr>
              <a:t>لِيدَّبَّرُوا آيَاتِه وَلِيَتَذَكَّرَ</a:t>
            </a:r>
            <a:r>
              <a:rPr lang="en-US" sz="9600" dirty="0" smtClean="0">
                <a:latin typeface="Nafees Web Naskh" pitchFamily="2" charset="-78"/>
                <a:cs typeface="Tajweed" pitchFamily="2" charset="-78"/>
              </a:rPr>
              <a:t>	</a:t>
            </a:r>
            <a:endParaRPr lang="en-US" sz="9600" dirty="0" smtClean="0">
              <a:cs typeface="Tajweed" pitchFamily="2" charset="-78"/>
            </a:endParaRPr>
          </a:p>
        </p:txBody>
      </p:sp>
      <p:sp>
        <p:nvSpPr>
          <p:cNvPr id="16387" name="AutoShape 3"/>
          <p:cNvSpPr>
            <a:spLocks noChangeArrowheads="1"/>
          </p:cNvSpPr>
          <p:nvPr/>
        </p:nvSpPr>
        <p:spPr bwMode="auto">
          <a:xfrm>
            <a:off x="3962400" y="-58738"/>
            <a:ext cx="3352800" cy="1354138"/>
          </a:xfrm>
          <a:prstGeom prst="wedgeEllipseCallout">
            <a:avLst>
              <a:gd name="adj1" fmla="val 23579"/>
              <a:gd name="adj2" fmla="val 83995"/>
            </a:avLst>
          </a:prstGeom>
          <a:solidFill>
            <a:srgbClr val="CC3300"/>
          </a:solidFill>
          <a:ln w="9525" algn="ctr">
            <a:solidFill>
              <a:schemeClr val="tx1"/>
            </a:solidFill>
            <a:miter lim="800000"/>
            <a:headEnd/>
            <a:tailEnd/>
          </a:ln>
        </p:spPr>
        <p:txBody>
          <a:bodyPr lIns="0" rIns="0"/>
          <a:lstStyle/>
          <a:p>
            <a:pPr algn="ctr">
              <a:lnSpc>
                <a:spcPct val="90000"/>
              </a:lnSpc>
            </a:pPr>
            <a:r>
              <a:rPr lang="en-US" sz="5100">
                <a:solidFill>
                  <a:srgbClr val="66FF33"/>
                </a:solidFill>
                <a:cs typeface="Arial" pitchFamily="34" charset="0"/>
              </a:rPr>
              <a:t>Indeed</a:t>
            </a:r>
            <a:endParaRPr lang="ar-SA" sz="5100">
              <a:solidFill>
                <a:srgbClr val="66FF33"/>
              </a:solidFill>
              <a:cs typeface="Arial" pitchFamily="34" charset="0"/>
            </a:endParaRPr>
          </a:p>
        </p:txBody>
      </p:sp>
      <p:sp>
        <p:nvSpPr>
          <p:cNvPr id="16388" name="AutoShape 4"/>
          <p:cNvSpPr>
            <a:spLocks noChangeArrowheads="1"/>
          </p:cNvSpPr>
          <p:nvPr/>
        </p:nvSpPr>
        <p:spPr bwMode="auto">
          <a:xfrm>
            <a:off x="3657600" y="5562600"/>
            <a:ext cx="3429000" cy="1219200"/>
          </a:xfrm>
          <a:prstGeom prst="wedgeEllipseCallout">
            <a:avLst>
              <a:gd name="adj1" fmla="val 41250"/>
              <a:gd name="adj2" fmla="val -118491"/>
            </a:avLst>
          </a:prstGeom>
          <a:solidFill>
            <a:srgbClr val="CC3300"/>
          </a:solidFill>
          <a:ln w="9525" algn="ctr">
            <a:solidFill>
              <a:schemeClr val="tx1"/>
            </a:solidFill>
            <a:miter lim="800000"/>
            <a:headEnd/>
            <a:tailEnd/>
          </a:ln>
        </p:spPr>
        <p:txBody>
          <a:bodyPr/>
          <a:lstStyle/>
          <a:p>
            <a:pPr algn="ctr" rtl="1">
              <a:lnSpc>
                <a:spcPct val="115000"/>
              </a:lnSpc>
            </a:pPr>
            <a:r>
              <a:rPr lang="en-US">
                <a:solidFill>
                  <a:srgbClr val="66FF33"/>
                </a:solidFill>
                <a:cs typeface="Arial" pitchFamily="34" charset="0"/>
              </a:rPr>
              <a:t>So that </a:t>
            </a:r>
            <a:endParaRPr lang="ar-SA">
              <a:solidFill>
                <a:srgbClr val="66FF33"/>
              </a:solidFill>
              <a:cs typeface="Arial" pitchFamily="34" charset="0"/>
            </a:endParaRPr>
          </a:p>
        </p:txBody>
      </p:sp>
      <p:sp>
        <p:nvSpPr>
          <p:cNvPr id="16389" name="AutoShape 5"/>
          <p:cNvSpPr>
            <a:spLocks noChangeArrowheads="1"/>
          </p:cNvSpPr>
          <p:nvPr/>
        </p:nvSpPr>
        <p:spPr bwMode="auto">
          <a:xfrm>
            <a:off x="3657600" y="5562600"/>
            <a:ext cx="3429000" cy="1219200"/>
          </a:xfrm>
          <a:prstGeom prst="wedgeEllipseCallout">
            <a:avLst>
              <a:gd name="adj1" fmla="val -85278"/>
              <a:gd name="adj2" fmla="val -122134"/>
            </a:avLst>
          </a:prstGeom>
          <a:solidFill>
            <a:srgbClr val="CC3300"/>
          </a:solidFill>
          <a:ln w="9525" algn="ctr">
            <a:solidFill>
              <a:schemeClr val="tx1"/>
            </a:solidFill>
            <a:miter lim="800000"/>
            <a:headEnd/>
            <a:tailEnd/>
          </a:ln>
        </p:spPr>
        <p:txBody>
          <a:bodyPr/>
          <a:lstStyle/>
          <a:p>
            <a:pPr algn="ctr" rtl="1">
              <a:lnSpc>
                <a:spcPct val="115000"/>
              </a:lnSpc>
            </a:pPr>
            <a:r>
              <a:rPr lang="en-US">
                <a:solidFill>
                  <a:srgbClr val="66FF33"/>
                </a:solidFill>
                <a:cs typeface="Arial" pitchFamily="34" charset="0"/>
              </a:rPr>
              <a:t>So that </a:t>
            </a:r>
            <a:endParaRPr lang="ar-SA">
              <a:solidFill>
                <a:srgbClr val="66FF33"/>
              </a:solidFill>
              <a:cs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2"/>
          <p:cNvSpPr>
            <a:spLocks noGrp="1" noChangeArrowheads="1"/>
          </p:cNvSpPr>
          <p:nvPr>
            <p:ph type="body" idx="4294967295"/>
          </p:nvPr>
        </p:nvSpPr>
        <p:spPr>
          <a:xfrm>
            <a:off x="0" y="2362200"/>
            <a:ext cx="8915400" cy="4724400"/>
          </a:xfrm>
          <a:noFill/>
        </p:spPr>
        <p:txBody>
          <a:bodyPr/>
          <a:lstStyle/>
          <a:p>
            <a:pPr algn="ctr" eaLnBrk="1" hangingPunct="1">
              <a:buFont typeface="Wingdings" pitchFamily="2" charset="2"/>
              <a:buNone/>
            </a:pPr>
            <a:r>
              <a:rPr lang="ar-SA" sz="11700" smtClean="0">
                <a:cs typeface="Tajweed" pitchFamily="2" charset="-78"/>
              </a:rPr>
              <a:t>لَ</a:t>
            </a:r>
            <a:r>
              <a:rPr lang="en-US" sz="8000" smtClean="0"/>
              <a:t> </a:t>
            </a:r>
            <a:r>
              <a:rPr lang="ar-SA" sz="8000" smtClean="0"/>
              <a:t>:</a:t>
            </a:r>
            <a:r>
              <a:rPr lang="ur-PK" sz="8000" smtClean="0"/>
              <a:t> </a:t>
            </a:r>
            <a:r>
              <a:rPr lang="ar-SA" sz="8000" smtClean="0"/>
              <a:t>     </a:t>
            </a:r>
            <a:r>
              <a:rPr lang="en-US" sz="5400" smtClean="0">
                <a:cs typeface="Tahoma" pitchFamily="34" charset="0"/>
              </a:rPr>
              <a:t>indeed</a:t>
            </a:r>
            <a:r>
              <a:rPr lang="ar-SA" sz="6600" smtClean="0">
                <a:latin typeface="Nafees Web Naskh" pitchFamily="2" charset="-78"/>
              </a:rPr>
              <a:t> </a:t>
            </a:r>
            <a:r>
              <a:rPr lang="ar-SA" sz="2400" smtClean="0">
                <a:latin typeface="Nafees Web Naskh" pitchFamily="2" charset="-78"/>
              </a:rPr>
              <a:t>	</a:t>
            </a:r>
            <a:endParaRPr lang="ar-SA" sz="2400" smtClean="0"/>
          </a:p>
          <a:p>
            <a:pPr algn="ctr" eaLnBrk="1" hangingPunct="1">
              <a:buFont typeface="Wingdings" pitchFamily="2" charset="2"/>
              <a:buNone/>
            </a:pPr>
            <a:r>
              <a:rPr lang="ar-SA" sz="11700" smtClean="0">
                <a:cs typeface="Tajweed" pitchFamily="2" charset="-78"/>
              </a:rPr>
              <a:t>قَدْ</a:t>
            </a:r>
            <a:r>
              <a:rPr lang="en-US" sz="8000" smtClean="0"/>
              <a:t> </a:t>
            </a:r>
            <a:r>
              <a:rPr lang="ar-SA" sz="8000" smtClean="0"/>
              <a:t>:          </a:t>
            </a:r>
            <a:r>
              <a:rPr lang="en-US" sz="5400" smtClean="0">
                <a:cs typeface="Tahoma" pitchFamily="34" charset="0"/>
              </a:rPr>
              <a:t>already</a:t>
            </a:r>
            <a:r>
              <a:rPr lang="en-US" sz="6600" smtClean="0">
                <a:latin typeface="Nafees Web Naskh" pitchFamily="2" charset="-78"/>
              </a:rPr>
              <a:t> </a:t>
            </a:r>
            <a:r>
              <a:rPr lang="ar-SA" sz="6600" smtClean="0">
                <a:latin typeface="Nafees Web Naskh" pitchFamily="2" charset="-78"/>
              </a:rPr>
              <a:t>  </a:t>
            </a:r>
            <a:r>
              <a:rPr lang="ar-SA" smtClean="0">
                <a:latin typeface="Nafees Web Naskh" pitchFamily="2" charset="-78"/>
              </a:rPr>
              <a:t>			</a:t>
            </a:r>
          </a:p>
        </p:txBody>
      </p:sp>
      <p:sp>
        <p:nvSpPr>
          <p:cNvPr id="17411" name="Rectangle 3"/>
          <p:cNvSpPr>
            <a:spLocks noGrp="1" noChangeArrowheads="1"/>
          </p:cNvSpPr>
          <p:nvPr>
            <p:ph type="title" idx="4294967295"/>
          </p:nvPr>
        </p:nvSpPr>
        <p:spPr>
          <a:xfrm>
            <a:off x="1371600" y="152400"/>
            <a:ext cx="6324600" cy="1447800"/>
          </a:xfrm>
          <a:solidFill>
            <a:srgbClr val="FF3300"/>
          </a:solidFill>
        </p:spPr>
        <p:txBody>
          <a:bodyPr/>
          <a:lstStyle/>
          <a:p>
            <a:pPr eaLnBrk="1" hangingPunct="1">
              <a:lnSpc>
                <a:spcPct val="180000"/>
              </a:lnSpc>
            </a:pPr>
            <a:r>
              <a:rPr lang="ar-SA" sz="11000" smtClean="0">
                <a:solidFill>
                  <a:srgbClr val="FFFF00"/>
                </a:solidFill>
                <a:cs typeface="Traditional Arabic_bs" pitchFamily="2" charset="-78"/>
              </a:rPr>
              <a:t>لَقَدْ = لَ + قَدْ</a:t>
            </a:r>
            <a:endParaRPr lang="en-US" sz="11000" smtClean="0">
              <a:solidFill>
                <a:srgbClr val="FFFF00"/>
              </a:solidFill>
              <a:cs typeface="Traditional Arabic_bs" pitchFamily="2" charset="-7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val 2"/>
          <p:cNvSpPr>
            <a:spLocks noChangeArrowheads="1"/>
          </p:cNvSpPr>
          <p:nvPr/>
        </p:nvSpPr>
        <p:spPr bwMode="auto">
          <a:xfrm>
            <a:off x="7975600" y="2212975"/>
            <a:ext cx="381000" cy="1230313"/>
          </a:xfrm>
          <a:prstGeom prst="ellipse">
            <a:avLst/>
          </a:prstGeom>
          <a:noFill/>
          <a:ln w="28575" algn="ctr">
            <a:solidFill>
              <a:schemeClr val="tx1"/>
            </a:solidFill>
            <a:round/>
            <a:headEnd/>
            <a:tailEnd/>
          </a:ln>
        </p:spPr>
        <p:txBody>
          <a:bodyPr anchor="ctr">
            <a:spAutoFit/>
          </a:bodyPr>
          <a:lstStyle/>
          <a:p>
            <a:endParaRPr lang="en-US" sz="4000">
              <a:cs typeface="Tajweed" pitchFamily="2" charset="-78"/>
            </a:endParaRPr>
          </a:p>
        </p:txBody>
      </p:sp>
      <p:sp>
        <p:nvSpPr>
          <p:cNvPr id="18435" name="AutoShape 3"/>
          <p:cNvSpPr>
            <a:spLocks noChangeArrowheads="1"/>
          </p:cNvSpPr>
          <p:nvPr/>
        </p:nvSpPr>
        <p:spPr bwMode="auto">
          <a:xfrm>
            <a:off x="6019800" y="1676400"/>
            <a:ext cx="2286000" cy="820738"/>
          </a:xfrm>
          <a:prstGeom prst="wedgeEllipseCallout">
            <a:avLst>
              <a:gd name="adj1" fmla="val 49375"/>
              <a:gd name="adj2" fmla="val 9380"/>
            </a:avLst>
          </a:prstGeom>
          <a:solidFill>
            <a:srgbClr val="CC3300"/>
          </a:solidFill>
          <a:ln w="9525" algn="ctr">
            <a:solidFill>
              <a:schemeClr val="tx1"/>
            </a:solidFill>
            <a:miter lim="800000"/>
            <a:headEnd/>
            <a:tailEnd/>
          </a:ln>
        </p:spPr>
        <p:txBody>
          <a:bodyPr lIns="0" rIns="0"/>
          <a:lstStyle/>
          <a:p>
            <a:pPr algn="ctr">
              <a:lnSpc>
                <a:spcPct val="90000"/>
              </a:lnSpc>
            </a:pPr>
            <a:r>
              <a:rPr lang="en-US" sz="3500" dirty="0">
                <a:solidFill>
                  <a:srgbClr val="66FF33"/>
                </a:solidFill>
                <a:cs typeface="Tahoma" pitchFamily="34" charset="0"/>
              </a:rPr>
              <a:t>Indeed</a:t>
            </a:r>
            <a:endParaRPr lang="ar-SA" sz="3500" dirty="0">
              <a:solidFill>
                <a:srgbClr val="66FF33"/>
              </a:solidFill>
              <a:cs typeface="Tahoma" pitchFamily="34" charset="0"/>
            </a:endParaRPr>
          </a:p>
        </p:txBody>
      </p:sp>
      <p:sp>
        <p:nvSpPr>
          <p:cNvPr id="18436" name="Oval 4"/>
          <p:cNvSpPr>
            <a:spLocks noChangeArrowheads="1"/>
          </p:cNvSpPr>
          <p:nvPr/>
        </p:nvSpPr>
        <p:spPr bwMode="auto">
          <a:xfrm>
            <a:off x="6054725" y="4838700"/>
            <a:ext cx="574675" cy="1866900"/>
          </a:xfrm>
          <a:prstGeom prst="ellipse">
            <a:avLst/>
          </a:prstGeom>
          <a:noFill/>
          <a:ln w="9525" algn="ctr">
            <a:solidFill>
              <a:schemeClr val="tx1"/>
            </a:solidFill>
            <a:round/>
            <a:headEnd/>
            <a:tailEnd/>
          </a:ln>
        </p:spPr>
        <p:txBody>
          <a:bodyPr anchor="ctr">
            <a:spAutoFit/>
          </a:bodyPr>
          <a:lstStyle/>
          <a:p>
            <a:endParaRPr lang="en-US" sz="4000">
              <a:cs typeface="Tajweed" pitchFamily="2" charset="-78"/>
            </a:endParaRPr>
          </a:p>
        </p:txBody>
      </p:sp>
      <p:sp>
        <p:nvSpPr>
          <p:cNvPr id="18437" name="AutoShape 5"/>
          <p:cNvSpPr>
            <a:spLocks noChangeArrowheads="1"/>
          </p:cNvSpPr>
          <p:nvPr/>
        </p:nvSpPr>
        <p:spPr bwMode="auto">
          <a:xfrm>
            <a:off x="4572000" y="4343400"/>
            <a:ext cx="2362200" cy="982663"/>
          </a:xfrm>
          <a:prstGeom prst="wedgeEllipseCallout">
            <a:avLst>
              <a:gd name="adj1" fmla="val 8670"/>
              <a:gd name="adj2" fmla="val 49679"/>
            </a:avLst>
          </a:prstGeom>
          <a:solidFill>
            <a:srgbClr val="CC3300"/>
          </a:solidFill>
          <a:ln w="9525" algn="ctr">
            <a:solidFill>
              <a:schemeClr val="tx1"/>
            </a:solidFill>
            <a:miter lim="800000"/>
            <a:headEnd/>
            <a:tailEnd/>
          </a:ln>
        </p:spPr>
        <p:txBody>
          <a:bodyPr/>
          <a:lstStyle/>
          <a:p>
            <a:pPr algn="ctr" rtl="1">
              <a:lnSpc>
                <a:spcPct val="115000"/>
              </a:lnSpc>
            </a:pPr>
            <a:r>
              <a:rPr lang="en-US" sz="3200">
                <a:solidFill>
                  <a:srgbClr val="66FF33"/>
                </a:solidFill>
                <a:cs typeface="Tahoma" pitchFamily="34" charset="0"/>
              </a:rPr>
              <a:t>So that </a:t>
            </a:r>
            <a:endParaRPr lang="ar-SA" sz="3200">
              <a:solidFill>
                <a:srgbClr val="66FF33"/>
              </a:solidFill>
              <a:cs typeface="Tahoma" pitchFamily="34" charset="0"/>
            </a:endParaRPr>
          </a:p>
        </p:txBody>
      </p:sp>
      <p:sp>
        <p:nvSpPr>
          <p:cNvPr id="18438" name="Rectangle 6"/>
          <p:cNvSpPr>
            <a:spLocks noChangeArrowheads="1"/>
          </p:cNvSpPr>
          <p:nvPr/>
        </p:nvSpPr>
        <p:spPr bwMode="auto">
          <a:xfrm>
            <a:off x="914400" y="2376488"/>
            <a:ext cx="7866063" cy="1433512"/>
          </a:xfrm>
          <a:prstGeom prst="rect">
            <a:avLst/>
          </a:prstGeom>
          <a:noFill/>
          <a:ln w="9525" algn="ctr">
            <a:noFill/>
            <a:miter lim="800000"/>
            <a:headEnd/>
            <a:tailEnd/>
          </a:ln>
        </p:spPr>
        <p:txBody>
          <a:bodyPr wrap="none">
            <a:spAutoFit/>
          </a:bodyPr>
          <a:lstStyle/>
          <a:p>
            <a:pPr algn="r" rtl="1"/>
            <a:r>
              <a:rPr lang="ar-SA" sz="8800" b="0">
                <a:latin typeface="Arial" pitchFamily="34" charset="0"/>
                <a:cs typeface="Traditional Arabic_bs" pitchFamily="2" charset="-78"/>
              </a:rPr>
              <a:t>وَ</a:t>
            </a:r>
            <a:r>
              <a:rPr lang="ar-SA" sz="8800" b="0">
                <a:solidFill>
                  <a:srgbClr val="66CCFF"/>
                </a:solidFill>
                <a:latin typeface="Arial" pitchFamily="34" charset="0"/>
                <a:cs typeface="Traditional Arabic_bs" pitchFamily="2" charset="-78"/>
              </a:rPr>
              <a:t>لَ</a:t>
            </a:r>
            <a:r>
              <a:rPr lang="ar-SA" sz="8800" b="0">
                <a:latin typeface="Arial" pitchFamily="34" charset="0"/>
                <a:cs typeface="Traditional Arabic_bs" pitchFamily="2" charset="-78"/>
              </a:rPr>
              <a:t>قَدْ</a:t>
            </a:r>
            <a:r>
              <a:rPr lang="ar-SA" sz="8800" b="0">
                <a:solidFill>
                  <a:srgbClr val="FFFF00"/>
                </a:solidFill>
                <a:latin typeface="Arial" pitchFamily="34" charset="0"/>
                <a:cs typeface="Traditional Arabic_bs" pitchFamily="2" charset="-78"/>
              </a:rPr>
              <a:t> </a:t>
            </a:r>
            <a:r>
              <a:rPr lang="ar-SA" sz="8800" b="0">
                <a:solidFill>
                  <a:srgbClr val="66FF66"/>
                </a:solidFill>
                <a:latin typeface="Arial" pitchFamily="34" charset="0"/>
                <a:cs typeface="Traditional Arabic_bs" pitchFamily="2" charset="-78"/>
              </a:rPr>
              <a:t>يَسَّرْنَا</a:t>
            </a:r>
            <a:r>
              <a:rPr lang="ar-SA" sz="8800" b="0">
                <a:solidFill>
                  <a:srgbClr val="FFFF00"/>
                </a:solidFill>
                <a:latin typeface="Arial" pitchFamily="34" charset="0"/>
                <a:cs typeface="Traditional Arabic_bs" pitchFamily="2" charset="-78"/>
              </a:rPr>
              <a:t> </a:t>
            </a:r>
            <a:r>
              <a:rPr lang="ar-SA" sz="8800" b="0">
                <a:latin typeface="Arial" pitchFamily="34" charset="0"/>
                <a:cs typeface="Traditional Arabic_bs" pitchFamily="2" charset="-78"/>
              </a:rPr>
              <a:t>الْقُرْآنَ</a:t>
            </a:r>
            <a:r>
              <a:rPr lang="ar-SA" sz="8800" b="0">
                <a:solidFill>
                  <a:srgbClr val="FFFF00"/>
                </a:solidFill>
                <a:latin typeface="Arial" pitchFamily="34" charset="0"/>
                <a:cs typeface="Traditional Arabic_bs" pitchFamily="2" charset="-78"/>
              </a:rPr>
              <a:t> </a:t>
            </a:r>
            <a:r>
              <a:rPr lang="ar-SA" sz="8800" b="0">
                <a:latin typeface="Arial" pitchFamily="34" charset="0"/>
                <a:cs typeface="Traditional Arabic_bs" pitchFamily="2" charset="-78"/>
              </a:rPr>
              <a:t>لِل</a:t>
            </a:r>
            <a:r>
              <a:rPr lang="ar-SA" sz="8800" b="0">
                <a:solidFill>
                  <a:srgbClr val="FF9953"/>
                </a:solidFill>
                <a:latin typeface="Arial" pitchFamily="34" charset="0"/>
                <a:cs typeface="Traditional Arabic_bs" pitchFamily="2" charset="-78"/>
              </a:rPr>
              <a:t>ذِّكْرِ</a:t>
            </a:r>
            <a:endParaRPr lang="en-US" sz="8800" b="0">
              <a:solidFill>
                <a:srgbClr val="FF9953"/>
              </a:solidFill>
              <a:latin typeface="Arial" pitchFamily="34" charset="0"/>
              <a:cs typeface="Traditional Arabic_bs" pitchFamily="2" charset="-78"/>
            </a:endParaRPr>
          </a:p>
        </p:txBody>
      </p:sp>
      <p:sp>
        <p:nvSpPr>
          <p:cNvPr id="18439" name="Rectangle 7"/>
          <p:cNvSpPr>
            <a:spLocks noChangeArrowheads="1"/>
          </p:cNvSpPr>
          <p:nvPr/>
        </p:nvSpPr>
        <p:spPr bwMode="auto">
          <a:xfrm>
            <a:off x="1968500" y="5329238"/>
            <a:ext cx="4503738" cy="1300162"/>
          </a:xfrm>
          <a:prstGeom prst="rect">
            <a:avLst/>
          </a:prstGeom>
          <a:noFill/>
          <a:ln w="9525" algn="ctr">
            <a:noFill/>
            <a:miter lim="800000"/>
            <a:headEnd/>
            <a:tailEnd/>
          </a:ln>
        </p:spPr>
        <p:txBody>
          <a:bodyPr wrap="none">
            <a:spAutoFit/>
          </a:bodyPr>
          <a:lstStyle/>
          <a:p>
            <a:pPr algn="r" rtl="1">
              <a:lnSpc>
                <a:spcPct val="90000"/>
              </a:lnSpc>
              <a:buClr>
                <a:schemeClr val="hlink"/>
              </a:buClr>
              <a:buSzPct val="90000"/>
              <a:buFont typeface="Wingdings" pitchFamily="2" charset="2"/>
              <a:buNone/>
            </a:pPr>
            <a:r>
              <a:rPr lang="ar-SA" sz="8800" b="0">
                <a:latin typeface="Arial" pitchFamily="34" charset="0"/>
                <a:cs typeface="Traditional Arabic_bs" pitchFamily="2" charset="-78"/>
              </a:rPr>
              <a:t>لِّ</a:t>
            </a:r>
            <a:r>
              <a:rPr lang="ar-SA" sz="8800" b="0">
                <a:solidFill>
                  <a:srgbClr val="FF3300"/>
                </a:solidFill>
                <a:latin typeface="Arial" pitchFamily="34" charset="0"/>
                <a:cs typeface="Traditional Arabic_bs" pitchFamily="2" charset="-78"/>
              </a:rPr>
              <a:t>يَدَّبَّرُوا</a:t>
            </a:r>
            <a:r>
              <a:rPr lang="ar-SA" sz="8800" b="0">
                <a:latin typeface="Arial" pitchFamily="34" charset="0"/>
                <a:cs typeface="Traditional Arabic_bs" pitchFamily="2" charset="-78"/>
              </a:rPr>
              <a:t> آيَاتِ</a:t>
            </a:r>
            <a:r>
              <a:rPr lang="ar-SA" sz="8800" b="0">
                <a:solidFill>
                  <a:srgbClr val="FF3300"/>
                </a:solidFill>
                <a:latin typeface="Arial" pitchFamily="34" charset="0"/>
                <a:cs typeface="Traditional Arabic_bs" pitchFamily="2" charset="-78"/>
              </a:rPr>
              <a:t>هِ..</a:t>
            </a:r>
          </a:p>
        </p:txBody>
      </p:sp>
      <p:sp>
        <p:nvSpPr>
          <p:cNvPr id="18440" name="Rectangle 8"/>
          <p:cNvSpPr>
            <a:spLocks noGrp="1" noChangeArrowheads="1"/>
          </p:cNvSpPr>
          <p:nvPr>
            <p:ph type="title" idx="4294967295"/>
          </p:nvPr>
        </p:nvSpPr>
        <p:spPr>
          <a:xfrm>
            <a:off x="1447800" y="152400"/>
            <a:ext cx="6248400" cy="1371600"/>
          </a:xfrm>
          <a:solidFill>
            <a:srgbClr val="FF3300"/>
          </a:solidFill>
        </p:spPr>
        <p:txBody>
          <a:bodyPr/>
          <a:lstStyle/>
          <a:p>
            <a:pPr eaLnBrk="1" hangingPunct="1"/>
            <a:r>
              <a:rPr lang="ar-SA" sz="9600" smtClean="0">
                <a:cs typeface="Tajweed" pitchFamily="2" charset="-78"/>
              </a:rPr>
              <a:t>لَ   لِ</a:t>
            </a:r>
            <a:endParaRPr lang="en-US" sz="9600" smtClean="0">
              <a:cs typeface="Tajweed" pitchFamily="2" charset="-78"/>
            </a:endParaRPr>
          </a:p>
        </p:txBody>
      </p:sp>
      <p:sp>
        <p:nvSpPr>
          <p:cNvPr id="2165769" name="Rectangle 9"/>
          <p:cNvSpPr>
            <a:spLocks noChangeArrowheads="1"/>
          </p:cNvSpPr>
          <p:nvPr/>
        </p:nvSpPr>
        <p:spPr bwMode="auto">
          <a:xfrm>
            <a:off x="8378825" y="2133600"/>
            <a:ext cx="688975" cy="396875"/>
          </a:xfrm>
          <a:prstGeom prst="rect">
            <a:avLst/>
          </a:prstGeom>
          <a:noFill/>
          <a:ln w="9525" algn="ctr">
            <a:noFill/>
            <a:miter lim="800000"/>
            <a:headEnd/>
            <a:tailEnd/>
          </a:ln>
        </p:spPr>
        <p:txBody>
          <a:bodyPr wrap="none">
            <a:spAutoFit/>
          </a:bodyPr>
          <a:lstStyle/>
          <a:p>
            <a:r>
              <a:rPr lang="en-US" sz="2000" b="0">
                <a:solidFill>
                  <a:srgbClr val="F2B300"/>
                </a:solidFill>
                <a:cs typeface="Arial" pitchFamily="34" charset="0"/>
              </a:rPr>
              <a:t>409</a:t>
            </a:r>
            <a:r>
              <a:rPr lang="en-US" sz="2000" b="0" baseline="30000">
                <a:solidFill>
                  <a:srgbClr val="F2B300"/>
                </a:solidFill>
                <a:cs typeface="Arial" pitchFamily="34" charset="0"/>
              </a:rPr>
              <a:t>*</a:t>
            </a:r>
          </a:p>
        </p:txBody>
      </p:sp>
      <p:sp>
        <p:nvSpPr>
          <p:cNvPr id="2165770" name="Rectangle 10"/>
          <p:cNvSpPr>
            <a:spLocks noChangeArrowheads="1"/>
          </p:cNvSpPr>
          <p:nvPr/>
        </p:nvSpPr>
        <p:spPr bwMode="auto">
          <a:xfrm>
            <a:off x="3810000" y="2041525"/>
            <a:ext cx="550863" cy="396875"/>
          </a:xfrm>
          <a:prstGeom prst="rect">
            <a:avLst/>
          </a:prstGeom>
          <a:noFill/>
          <a:ln w="9525" algn="ctr">
            <a:noFill/>
            <a:miter lim="800000"/>
            <a:headEnd/>
            <a:tailEnd/>
          </a:ln>
        </p:spPr>
        <p:txBody>
          <a:bodyPr wrap="none">
            <a:spAutoFit/>
          </a:bodyPr>
          <a:lstStyle/>
          <a:p>
            <a:r>
              <a:rPr lang="en-US" sz="2000" b="0">
                <a:solidFill>
                  <a:srgbClr val="F2B300"/>
                </a:solidFill>
                <a:cs typeface="Arial" pitchFamily="34" charset="0"/>
              </a:rPr>
              <a:t>70</a:t>
            </a:r>
            <a:r>
              <a:rPr lang="en-US" sz="2000" b="0" baseline="30000">
                <a:solidFill>
                  <a:srgbClr val="F2B300"/>
                </a:solidFill>
                <a:cs typeface="Arial" pitchFamily="34" charset="0"/>
              </a:rPr>
              <a:t>*</a:t>
            </a:r>
          </a:p>
        </p:txBody>
      </p:sp>
      <p:sp>
        <p:nvSpPr>
          <p:cNvPr id="18443" name="AutoShape 11"/>
          <p:cNvSpPr>
            <a:spLocks noChangeArrowheads="1"/>
          </p:cNvSpPr>
          <p:nvPr/>
        </p:nvSpPr>
        <p:spPr bwMode="auto">
          <a:xfrm>
            <a:off x="76200" y="5684044"/>
            <a:ext cx="1673225" cy="1021556"/>
          </a:xfrm>
          <a:prstGeom prst="roundRect">
            <a:avLst>
              <a:gd name="adj" fmla="val 16667"/>
            </a:avLst>
          </a:prstGeom>
          <a:solidFill>
            <a:schemeClr val="accent1"/>
          </a:solidFill>
          <a:ln w="9525" algn="ctr">
            <a:solidFill>
              <a:schemeClr val="tx1"/>
            </a:solidFill>
            <a:round/>
            <a:headEnd/>
            <a:tailEnd/>
          </a:ln>
        </p:spPr>
        <p:txBody>
          <a:bodyPr wrap="square" anchor="ctr">
            <a:spAutoFit/>
          </a:bodyPr>
          <a:lstStyle/>
          <a:p>
            <a:pPr algn="ctr"/>
            <a:r>
              <a:rPr lang="en-US" sz="1800" b="0" dirty="0" smtClean="0"/>
              <a:t>Other meanings later on</a:t>
            </a:r>
            <a:endParaRPr lang="ar-SA" sz="1800" b="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1000" fill="hold"/>
                                        <p:tgtEl>
                                          <p:spTgt spid="2165769"/>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1000" fill="hold"/>
                                        <p:tgtEl>
                                          <p:spTgt spid="216577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5769" grpId="0"/>
      <p:bldP spid="216577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flipV="1">
            <a:off x="457200" y="4445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571395" name="Group 3"/>
          <p:cNvGraphicFramePr>
            <a:graphicFrameLocks noGrp="1"/>
          </p:cNvGraphicFramePr>
          <p:nvPr/>
        </p:nvGraphicFramePr>
        <p:xfrm>
          <a:off x="152400" y="139700"/>
          <a:ext cx="8763000" cy="2438400"/>
        </p:xfrm>
        <a:graphic>
          <a:graphicData uri="http://schemas.openxmlformats.org/drawingml/2006/table">
            <a:tbl>
              <a:tblPr rtl="1"/>
              <a:tblGrid>
                <a:gridCol w="1676400"/>
                <a:gridCol w="3810000"/>
                <a:gridCol w="3276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وَلَقَدْ</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يَسَّرْنَا الْقُرْآنَ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لِلذِّكْرِ</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indeed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have made the Qur'an easy</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understand and remember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9473" name="Rectangle 17"/>
          <p:cNvSpPr>
            <a:spLocks noChangeArrowheads="1"/>
          </p:cNvSpPr>
          <p:nvPr/>
        </p:nvSpPr>
        <p:spPr bwMode="auto">
          <a:xfrm>
            <a:off x="3362325" y="2760663"/>
            <a:ext cx="1590675" cy="0"/>
          </a:xfrm>
          <a:prstGeom prst="rect">
            <a:avLst/>
          </a:prstGeom>
          <a:noFill/>
          <a:ln w="9525">
            <a:noFill/>
            <a:miter lim="800000"/>
            <a:headEnd/>
            <a:tailEnd/>
          </a:ln>
        </p:spPr>
        <p:txBody>
          <a:bodyPr wrap="none">
            <a:spAutoFit/>
          </a:bodyPr>
          <a:lstStyle/>
          <a:p>
            <a:endParaRPr lang="en-US"/>
          </a:p>
        </p:txBody>
      </p:sp>
      <p:sp>
        <p:nvSpPr>
          <p:cNvPr id="19474" name="Freeform 18"/>
          <p:cNvSpPr>
            <a:spLocks noChangeAspect="1"/>
          </p:cNvSpPr>
          <p:nvPr/>
        </p:nvSpPr>
        <p:spPr bwMode="auto">
          <a:xfrm>
            <a:off x="1027113" y="2976563"/>
            <a:ext cx="176212" cy="147637"/>
          </a:xfrm>
          <a:custGeom>
            <a:avLst/>
            <a:gdLst>
              <a:gd name="T0" fmla="*/ 0 w 522"/>
              <a:gd name="T1" fmla="*/ 0 h 441"/>
              <a:gd name="T2" fmla="*/ 180 w 522"/>
              <a:gd name="T3" fmla="*/ 99 h 441"/>
              <a:gd name="T4" fmla="*/ 405 w 522"/>
              <a:gd name="T5" fmla="*/ 291 h 441"/>
              <a:gd name="T6" fmla="*/ 522 w 522"/>
              <a:gd name="T7" fmla="*/ 441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2700">
            <a:solidFill>
              <a:srgbClr val="008000"/>
            </a:solidFill>
            <a:round/>
            <a:headEnd/>
            <a:tailEnd type="triangle" w="med" len="med"/>
          </a:ln>
        </p:spPr>
        <p:txBody>
          <a:bodyPr/>
          <a:lstStyle/>
          <a:p>
            <a:endParaRPr lang="en-US"/>
          </a:p>
        </p:txBody>
      </p:sp>
      <p:sp>
        <p:nvSpPr>
          <p:cNvPr id="19475" name="Text Box 19"/>
          <p:cNvSpPr txBox="1">
            <a:spLocks noChangeArrowheads="1"/>
          </p:cNvSpPr>
          <p:nvPr/>
        </p:nvSpPr>
        <p:spPr bwMode="auto">
          <a:xfrm>
            <a:off x="5562600" y="2528887"/>
            <a:ext cx="1447800" cy="519113"/>
          </a:xfrm>
          <a:prstGeom prst="rect">
            <a:avLst/>
          </a:prstGeom>
          <a:noFill/>
          <a:ln w="9525">
            <a:noFill/>
            <a:miter lim="800000"/>
            <a:headEnd/>
            <a:tailEnd/>
          </a:ln>
        </p:spPr>
        <p:txBody>
          <a:bodyPr>
            <a:spAutoFit/>
          </a:bodyPr>
          <a:lstStyle/>
          <a:p>
            <a:pPr algn="ctr" rtl="1"/>
            <a:r>
              <a:rPr lang="ar-SA" sz="2800" b="0">
                <a:cs typeface="Arial" pitchFamily="34" charset="0"/>
              </a:rPr>
              <a:t>ي س ر</a:t>
            </a:r>
            <a:endParaRPr lang="en-US" sz="2800" b="0">
              <a:cs typeface="Arial" pitchFamily="34" charset="0"/>
            </a:endParaRPr>
          </a:p>
        </p:txBody>
      </p:sp>
      <p:sp>
        <p:nvSpPr>
          <p:cNvPr id="19476" name="Text Box 20"/>
          <p:cNvSpPr txBox="1">
            <a:spLocks noChangeArrowheads="1"/>
          </p:cNvSpPr>
          <p:nvPr/>
        </p:nvSpPr>
        <p:spPr bwMode="auto">
          <a:xfrm>
            <a:off x="3733800" y="2528887"/>
            <a:ext cx="1447800" cy="519113"/>
          </a:xfrm>
          <a:prstGeom prst="rect">
            <a:avLst/>
          </a:prstGeom>
          <a:noFill/>
          <a:ln w="9525">
            <a:noFill/>
            <a:miter lim="800000"/>
            <a:headEnd/>
            <a:tailEnd/>
          </a:ln>
        </p:spPr>
        <p:txBody>
          <a:bodyPr>
            <a:spAutoFit/>
          </a:bodyPr>
          <a:lstStyle/>
          <a:p>
            <a:pPr algn="ctr" rtl="1"/>
            <a:r>
              <a:rPr lang="ar-SA" sz="2800" b="0" dirty="0">
                <a:cs typeface="Arial" pitchFamily="34" charset="0"/>
              </a:rPr>
              <a:t>ق ر ء</a:t>
            </a:r>
            <a:endParaRPr lang="en-US" sz="2800" b="0" dirty="0">
              <a:cs typeface="Arial" pitchFamily="34" charset="0"/>
            </a:endParaRPr>
          </a:p>
        </p:txBody>
      </p:sp>
      <p:sp>
        <p:nvSpPr>
          <p:cNvPr id="19477" name="Text Box 21"/>
          <p:cNvSpPr txBox="1">
            <a:spLocks noChangeArrowheads="1"/>
          </p:cNvSpPr>
          <p:nvPr/>
        </p:nvSpPr>
        <p:spPr bwMode="auto">
          <a:xfrm>
            <a:off x="914400" y="3429000"/>
            <a:ext cx="5105400" cy="3140075"/>
          </a:xfrm>
          <a:prstGeom prst="rect">
            <a:avLst/>
          </a:prstGeom>
          <a:noFill/>
          <a:ln w="9525">
            <a:noFill/>
            <a:miter lim="800000"/>
            <a:headEnd/>
            <a:tailEnd/>
          </a:ln>
        </p:spPr>
        <p:txBody>
          <a:bodyPr>
            <a:spAutoFit/>
          </a:bodyPr>
          <a:lstStyle/>
          <a:p>
            <a:r>
              <a:rPr lang="en-US" sz="8000">
                <a:latin typeface="Arial" pitchFamily="34" charset="0"/>
                <a:cs typeface="Arial" pitchFamily="34" charset="0"/>
              </a:rPr>
              <a:t>easy</a:t>
            </a:r>
          </a:p>
          <a:p>
            <a:r>
              <a:rPr lang="en-US" sz="8000">
                <a:latin typeface="Arial" pitchFamily="34" charset="0"/>
                <a:cs typeface="Arial" pitchFamily="34" charset="0"/>
              </a:rPr>
              <a:t>difficult</a:t>
            </a:r>
          </a:p>
        </p:txBody>
      </p:sp>
      <p:sp>
        <p:nvSpPr>
          <p:cNvPr id="19478" name="Rectangle 22"/>
          <p:cNvSpPr>
            <a:spLocks noChangeArrowheads="1"/>
          </p:cNvSpPr>
          <p:nvPr/>
        </p:nvSpPr>
        <p:spPr bwMode="auto">
          <a:xfrm>
            <a:off x="2362200" y="3124200"/>
            <a:ext cx="5562600" cy="3082925"/>
          </a:xfrm>
          <a:prstGeom prst="rect">
            <a:avLst/>
          </a:prstGeom>
          <a:noFill/>
          <a:ln w="9525">
            <a:noFill/>
            <a:miter lim="800000"/>
            <a:headEnd/>
            <a:tailEnd/>
          </a:ln>
        </p:spPr>
        <p:txBody>
          <a:bodyPr/>
          <a:lstStyle/>
          <a:p>
            <a:pPr marL="577850" indent="-577850" algn="r" rtl="1" eaLnBrk="0" hangingPunct="0">
              <a:lnSpc>
                <a:spcPct val="80000"/>
              </a:lnSpc>
              <a:spcBef>
                <a:spcPct val="0"/>
              </a:spcBef>
            </a:pPr>
            <a:r>
              <a:rPr lang="ar-SA" sz="15600">
                <a:solidFill>
                  <a:srgbClr val="FFFF00"/>
                </a:solidFill>
                <a:cs typeface="Tajweed" pitchFamily="2" charset="-78"/>
              </a:rPr>
              <a:t>يُسْر</a:t>
            </a:r>
          </a:p>
          <a:p>
            <a:pPr marL="577850" indent="-577850" algn="r" rtl="1" eaLnBrk="0" hangingPunct="0">
              <a:lnSpc>
                <a:spcPct val="80000"/>
              </a:lnSpc>
              <a:spcBef>
                <a:spcPct val="0"/>
              </a:spcBef>
            </a:pPr>
            <a:r>
              <a:rPr lang="ar-SA" sz="15600">
                <a:solidFill>
                  <a:srgbClr val="FFFF00"/>
                </a:solidFill>
                <a:cs typeface="Tajweed" pitchFamily="2" charset="-78"/>
              </a:rPr>
              <a:t>عُسْر</a:t>
            </a:r>
            <a:endParaRPr lang="en-US" sz="15600">
              <a:solidFill>
                <a:srgbClr val="FFFF00"/>
              </a:solidFill>
              <a:cs typeface="Tajweed" pitchFamily="2" charset="-78"/>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573443" name="Group 3"/>
          <p:cNvGraphicFramePr>
            <a:graphicFrameLocks noGrp="1"/>
          </p:cNvGraphicFramePr>
          <p:nvPr/>
        </p:nvGraphicFramePr>
        <p:xfrm>
          <a:off x="152400" y="77788"/>
          <a:ext cx="8763000" cy="2438400"/>
        </p:xfrm>
        <a:graphic>
          <a:graphicData uri="http://schemas.openxmlformats.org/drawingml/2006/table">
            <a:tbl>
              <a:tblPr rtl="1"/>
              <a:tblGrid>
                <a:gridCol w="1676400"/>
                <a:gridCol w="3810000"/>
                <a:gridCol w="3276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وَلَقَدْ</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يَسَّرْنَا الْقُرْآنَ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لِلذِّكْرِ</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indeed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have made the Qur'an easy</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understand and remember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0497" name="Rectangle 17"/>
          <p:cNvSpPr>
            <a:spLocks noChangeArrowheads="1"/>
          </p:cNvSpPr>
          <p:nvPr/>
        </p:nvSpPr>
        <p:spPr bwMode="auto">
          <a:xfrm>
            <a:off x="3362325" y="2760663"/>
            <a:ext cx="1590675" cy="0"/>
          </a:xfrm>
          <a:prstGeom prst="rect">
            <a:avLst/>
          </a:prstGeom>
          <a:noFill/>
          <a:ln w="9525">
            <a:noFill/>
            <a:miter lim="800000"/>
            <a:headEnd/>
            <a:tailEnd/>
          </a:ln>
        </p:spPr>
        <p:txBody>
          <a:bodyPr wrap="none">
            <a:spAutoFit/>
          </a:bodyPr>
          <a:lstStyle/>
          <a:p>
            <a:endParaRPr lang="en-US"/>
          </a:p>
        </p:txBody>
      </p:sp>
      <p:sp>
        <p:nvSpPr>
          <p:cNvPr id="20498" name="Freeform 18"/>
          <p:cNvSpPr>
            <a:spLocks noChangeAspect="1"/>
          </p:cNvSpPr>
          <p:nvPr/>
        </p:nvSpPr>
        <p:spPr bwMode="auto">
          <a:xfrm>
            <a:off x="1027113" y="3065463"/>
            <a:ext cx="176212" cy="147637"/>
          </a:xfrm>
          <a:custGeom>
            <a:avLst/>
            <a:gdLst>
              <a:gd name="T0" fmla="*/ 0 w 522"/>
              <a:gd name="T1" fmla="*/ 0 h 441"/>
              <a:gd name="T2" fmla="*/ 180 w 522"/>
              <a:gd name="T3" fmla="*/ 99 h 441"/>
              <a:gd name="T4" fmla="*/ 405 w 522"/>
              <a:gd name="T5" fmla="*/ 291 h 441"/>
              <a:gd name="T6" fmla="*/ 522 w 522"/>
              <a:gd name="T7" fmla="*/ 441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2700">
            <a:solidFill>
              <a:srgbClr val="008000"/>
            </a:solidFill>
            <a:round/>
            <a:headEnd/>
            <a:tailEnd type="triangle" w="med" len="med"/>
          </a:ln>
        </p:spPr>
        <p:txBody>
          <a:bodyPr/>
          <a:lstStyle/>
          <a:p>
            <a:endParaRPr lang="en-US"/>
          </a:p>
        </p:txBody>
      </p:sp>
      <p:sp>
        <p:nvSpPr>
          <p:cNvPr id="20499" name="Text Box 19"/>
          <p:cNvSpPr txBox="1">
            <a:spLocks noChangeArrowheads="1"/>
          </p:cNvSpPr>
          <p:nvPr/>
        </p:nvSpPr>
        <p:spPr bwMode="auto">
          <a:xfrm>
            <a:off x="5562600" y="2438400"/>
            <a:ext cx="1447800" cy="519113"/>
          </a:xfrm>
          <a:prstGeom prst="rect">
            <a:avLst/>
          </a:prstGeom>
          <a:noFill/>
          <a:ln w="9525">
            <a:noFill/>
            <a:miter lim="800000"/>
            <a:headEnd/>
            <a:tailEnd/>
          </a:ln>
        </p:spPr>
        <p:txBody>
          <a:bodyPr>
            <a:spAutoFit/>
          </a:bodyPr>
          <a:lstStyle/>
          <a:p>
            <a:pPr algn="ctr" rtl="1"/>
            <a:r>
              <a:rPr lang="ar-SA" sz="2800" b="0">
                <a:cs typeface="Arial" pitchFamily="34" charset="0"/>
              </a:rPr>
              <a:t>ي س ر</a:t>
            </a:r>
            <a:endParaRPr lang="en-US" sz="2800" b="0">
              <a:cs typeface="Arial" pitchFamily="34" charset="0"/>
            </a:endParaRPr>
          </a:p>
        </p:txBody>
      </p:sp>
      <p:sp>
        <p:nvSpPr>
          <p:cNvPr id="20500" name="Text Box 20"/>
          <p:cNvSpPr txBox="1">
            <a:spLocks noChangeArrowheads="1"/>
          </p:cNvSpPr>
          <p:nvPr/>
        </p:nvSpPr>
        <p:spPr bwMode="auto">
          <a:xfrm>
            <a:off x="3733800" y="2438400"/>
            <a:ext cx="1447800" cy="519113"/>
          </a:xfrm>
          <a:prstGeom prst="rect">
            <a:avLst/>
          </a:prstGeom>
          <a:noFill/>
          <a:ln w="9525">
            <a:noFill/>
            <a:miter lim="800000"/>
            <a:headEnd/>
            <a:tailEnd/>
          </a:ln>
        </p:spPr>
        <p:txBody>
          <a:bodyPr>
            <a:spAutoFit/>
          </a:bodyPr>
          <a:lstStyle/>
          <a:p>
            <a:pPr algn="ctr" rtl="1"/>
            <a:r>
              <a:rPr lang="ar-SA" sz="2800" b="0">
                <a:cs typeface="Arial" pitchFamily="34" charset="0"/>
              </a:rPr>
              <a:t>ق ر ء</a:t>
            </a:r>
            <a:endParaRPr lang="en-US" sz="2800" b="0">
              <a:cs typeface="Arial" pitchFamily="34" charset="0"/>
            </a:endParaRPr>
          </a:p>
        </p:txBody>
      </p:sp>
      <p:sp>
        <p:nvSpPr>
          <p:cNvPr id="20501" name="Text Box 21"/>
          <p:cNvSpPr txBox="1">
            <a:spLocks noChangeArrowheads="1"/>
          </p:cNvSpPr>
          <p:nvPr/>
        </p:nvSpPr>
        <p:spPr bwMode="auto">
          <a:xfrm>
            <a:off x="228600" y="3505200"/>
            <a:ext cx="5105400" cy="3019425"/>
          </a:xfrm>
          <a:prstGeom prst="rect">
            <a:avLst/>
          </a:prstGeom>
          <a:noFill/>
          <a:ln w="9525">
            <a:noFill/>
            <a:miter lim="800000"/>
            <a:headEnd/>
            <a:tailEnd/>
          </a:ln>
        </p:spPr>
        <p:txBody>
          <a:bodyPr>
            <a:spAutoFit/>
          </a:bodyPr>
          <a:lstStyle/>
          <a:p>
            <a:r>
              <a:rPr lang="en-US" sz="6000" b="0">
                <a:latin typeface="Arial" pitchFamily="34" charset="0"/>
                <a:cs typeface="Arial" pitchFamily="34" charset="0"/>
              </a:rPr>
              <a:t>			  easy</a:t>
            </a:r>
          </a:p>
          <a:p>
            <a:endParaRPr lang="en-US" sz="2800" b="0">
              <a:latin typeface="Arial" pitchFamily="34" charset="0"/>
              <a:cs typeface="Arial" pitchFamily="34" charset="0"/>
            </a:endParaRPr>
          </a:p>
          <a:p>
            <a:r>
              <a:rPr lang="en-US" sz="6000" b="0">
                <a:latin typeface="Arial" pitchFamily="34" charset="0"/>
                <a:cs typeface="Arial" pitchFamily="34" charset="0"/>
              </a:rPr>
              <a:t>we made easy</a:t>
            </a:r>
          </a:p>
        </p:txBody>
      </p:sp>
      <p:sp>
        <p:nvSpPr>
          <p:cNvPr id="20502" name="Rectangle 22"/>
          <p:cNvSpPr>
            <a:spLocks noChangeArrowheads="1"/>
          </p:cNvSpPr>
          <p:nvPr/>
        </p:nvSpPr>
        <p:spPr bwMode="auto">
          <a:xfrm>
            <a:off x="2895600" y="2590800"/>
            <a:ext cx="5562600" cy="3082925"/>
          </a:xfrm>
          <a:prstGeom prst="rect">
            <a:avLst/>
          </a:prstGeom>
          <a:noFill/>
          <a:ln w="9525">
            <a:noFill/>
            <a:miter lim="800000"/>
            <a:headEnd/>
            <a:tailEnd/>
          </a:ln>
        </p:spPr>
        <p:txBody>
          <a:bodyPr/>
          <a:lstStyle/>
          <a:p>
            <a:pPr marL="577850" indent="-577850" algn="r" rtl="1" eaLnBrk="0" hangingPunct="0">
              <a:spcBef>
                <a:spcPct val="0"/>
              </a:spcBef>
            </a:pPr>
            <a:r>
              <a:rPr lang="ar-SA" sz="14200">
                <a:solidFill>
                  <a:srgbClr val="FFFF00"/>
                </a:solidFill>
                <a:cs typeface="Tajweed" pitchFamily="2" charset="-78"/>
              </a:rPr>
              <a:t>يُسْر</a:t>
            </a:r>
          </a:p>
          <a:p>
            <a:pPr marL="577850" indent="-577850" algn="r" rtl="1" eaLnBrk="0" hangingPunct="0">
              <a:spcBef>
                <a:spcPct val="0"/>
              </a:spcBef>
            </a:pPr>
            <a:r>
              <a:rPr lang="ar-SA" sz="14200">
                <a:solidFill>
                  <a:srgbClr val="FFFF00"/>
                </a:solidFill>
                <a:cs typeface="Tajweed" pitchFamily="2" charset="-78"/>
              </a:rPr>
              <a:t>يَسَّرْنَا</a:t>
            </a:r>
            <a:endParaRPr lang="en-US" sz="14200">
              <a:solidFill>
                <a:srgbClr val="FFFF00"/>
              </a:solidFill>
              <a:cs typeface="Tajweed" pitchFamily="2" charset="-78"/>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575491" name="Group 3"/>
          <p:cNvGraphicFramePr>
            <a:graphicFrameLocks noGrp="1"/>
          </p:cNvGraphicFramePr>
          <p:nvPr/>
        </p:nvGraphicFramePr>
        <p:xfrm>
          <a:off x="152400" y="77788"/>
          <a:ext cx="8763000" cy="2438400"/>
        </p:xfrm>
        <a:graphic>
          <a:graphicData uri="http://schemas.openxmlformats.org/drawingml/2006/table">
            <a:tbl>
              <a:tblPr rtl="1"/>
              <a:tblGrid>
                <a:gridCol w="1676400"/>
                <a:gridCol w="3810000"/>
                <a:gridCol w="3276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وَلَقَدْ</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يَسَّرْنَا الْقُرْآنَ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لِلذِّكْرِ</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indeed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have made the Qur'an easy</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understand and remember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1521" name="Rectangle 17"/>
          <p:cNvSpPr>
            <a:spLocks noChangeArrowheads="1"/>
          </p:cNvSpPr>
          <p:nvPr/>
        </p:nvSpPr>
        <p:spPr bwMode="auto">
          <a:xfrm>
            <a:off x="3362325" y="2760663"/>
            <a:ext cx="1590675" cy="0"/>
          </a:xfrm>
          <a:prstGeom prst="rect">
            <a:avLst/>
          </a:prstGeom>
          <a:noFill/>
          <a:ln w="9525">
            <a:noFill/>
            <a:miter lim="800000"/>
            <a:headEnd/>
            <a:tailEnd/>
          </a:ln>
        </p:spPr>
        <p:txBody>
          <a:bodyPr wrap="none">
            <a:spAutoFit/>
          </a:bodyPr>
          <a:lstStyle/>
          <a:p>
            <a:endParaRPr lang="en-US"/>
          </a:p>
        </p:txBody>
      </p:sp>
      <p:sp>
        <p:nvSpPr>
          <p:cNvPr id="21522" name="Freeform 18"/>
          <p:cNvSpPr>
            <a:spLocks noChangeAspect="1"/>
          </p:cNvSpPr>
          <p:nvPr/>
        </p:nvSpPr>
        <p:spPr bwMode="auto">
          <a:xfrm>
            <a:off x="1027113" y="3065463"/>
            <a:ext cx="176212" cy="147637"/>
          </a:xfrm>
          <a:custGeom>
            <a:avLst/>
            <a:gdLst>
              <a:gd name="T0" fmla="*/ 0 w 522"/>
              <a:gd name="T1" fmla="*/ 0 h 441"/>
              <a:gd name="T2" fmla="*/ 180 w 522"/>
              <a:gd name="T3" fmla="*/ 99 h 441"/>
              <a:gd name="T4" fmla="*/ 405 w 522"/>
              <a:gd name="T5" fmla="*/ 291 h 441"/>
              <a:gd name="T6" fmla="*/ 522 w 522"/>
              <a:gd name="T7" fmla="*/ 441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2700">
            <a:solidFill>
              <a:srgbClr val="008000"/>
            </a:solidFill>
            <a:round/>
            <a:headEnd/>
            <a:tailEnd type="triangle" w="med" len="med"/>
          </a:ln>
        </p:spPr>
        <p:txBody>
          <a:bodyPr/>
          <a:lstStyle/>
          <a:p>
            <a:endParaRPr lang="en-US"/>
          </a:p>
        </p:txBody>
      </p:sp>
      <p:sp>
        <p:nvSpPr>
          <p:cNvPr id="21523" name="Text Box 19"/>
          <p:cNvSpPr txBox="1">
            <a:spLocks noChangeArrowheads="1"/>
          </p:cNvSpPr>
          <p:nvPr/>
        </p:nvSpPr>
        <p:spPr bwMode="auto">
          <a:xfrm>
            <a:off x="5562600" y="2438400"/>
            <a:ext cx="1447800" cy="519113"/>
          </a:xfrm>
          <a:prstGeom prst="rect">
            <a:avLst/>
          </a:prstGeom>
          <a:noFill/>
          <a:ln w="9525">
            <a:noFill/>
            <a:miter lim="800000"/>
            <a:headEnd/>
            <a:tailEnd/>
          </a:ln>
        </p:spPr>
        <p:txBody>
          <a:bodyPr>
            <a:spAutoFit/>
          </a:bodyPr>
          <a:lstStyle/>
          <a:p>
            <a:pPr algn="ctr" rtl="1"/>
            <a:r>
              <a:rPr lang="ar-SA" sz="2800" b="0">
                <a:cs typeface="Arial" pitchFamily="34" charset="0"/>
              </a:rPr>
              <a:t>ي س ر</a:t>
            </a:r>
            <a:endParaRPr lang="en-US" sz="2800" b="0">
              <a:cs typeface="Arial" pitchFamily="34" charset="0"/>
            </a:endParaRPr>
          </a:p>
        </p:txBody>
      </p:sp>
      <p:sp>
        <p:nvSpPr>
          <p:cNvPr id="21524" name="Text Box 20"/>
          <p:cNvSpPr txBox="1">
            <a:spLocks noChangeArrowheads="1"/>
          </p:cNvSpPr>
          <p:nvPr/>
        </p:nvSpPr>
        <p:spPr bwMode="auto">
          <a:xfrm>
            <a:off x="3733800" y="2438400"/>
            <a:ext cx="1447800" cy="519113"/>
          </a:xfrm>
          <a:prstGeom prst="rect">
            <a:avLst/>
          </a:prstGeom>
          <a:noFill/>
          <a:ln w="9525">
            <a:noFill/>
            <a:miter lim="800000"/>
            <a:headEnd/>
            <a:tailEnd/>
          </a:ln>
        </p:spPr>
        <p:txBody>
          <a:bodyPr>
            <a:spAutoFit/>
          </a:bodyPr>
          <a:lstStyle/>
          <a:p>
            <a:pPr algn="ctr" rtl="1"/>
            <a:r>
              <a:rPr lang="ar-SA" sz="2800" b="0">
                <a:cs typeface="Arial" pitchFamily="34" charset="0"/>
              </a:rPr>
              <a:t>ق ر ء</a:t>
            </a:r>
            <a:endParaRPr lang="en-US" sz="2800" b="0">
              <a:cs typeface="Arial" pitchFamily="34" charset="0"/>
            </a:endParaRPr>
          </a:p>
        </p:txBody>
      </p:sp>
      <p:sp>
        <p:nvSpPr>
          <p:cNvPr id="21525" name="Text Box 21"/>
          <p:cNvSpPr txBox="1">
            <a:spLocks noChangeArrowheads="1"/>
          </p:cNvSpPr>
          <p:nvPr/>
        </p:nvSpPr>
        <p:spPr bwMode="auto">
          <a:xfrm>
            <a:off x="609600" y="4175125"/>
            <a:ext cx="5105400" cy="1006475"/>
          </a:xfrm>
          <a:prstGeom prst="rect">
            <a:avLst/>
          </a:prstGeom>
          <a:noFill/>
          <a:ln w="9525">
            <a:noFill/>
            <a:miter lim="800000"/>
            <a:headEnd/>
            <a:tailEnd/>
          </a:ln>
        </p:spPr>
        <p:txBody>
          <a:bodyPr>
            <a:spAutoFit/>
          </a:bodyPr>
          <a:lstStyle/>
          <a:p>
            <a:r>
              <a:rPr lang="en-US" sz="6000" b="0">
                <a:latin typeface="Arial" pitchFamily="34" charset="0"/>
                <a:cs typeface="Arial" pitchFamily="34" charset="0"/>
              </a:rPr>
              <a:t>Often recited </a:t>
            </a:r>
          </a:p>
        </p:txBody>
      </p:sp>
      <p:sp>
        <p:nvSpPr>
          <p:cNvPr id="21526" name="Rectangle 22"/>
          <p:cNvSpPr>
            <a:spLocks noChangeArrowheads="1"/>
          </p:cNvSpPr>
          <p:nvPr/>
        </p:nvSpPr>
        <p:spPr bwMode="auto">
          <a:xfrm>
            <a:off x="2895600" y="3622675"/>
            <a:ext cx="5562600" cy="2244725"/>
          </a:xfrm>
          <a:prstGeom prst="rect">
            <a:avLst/>
          </a:prstGeom>
          <a:noFill/>
          <a:ln w="9525">
            <a:noFill/>
            <a:miter lim="800000"/>
            <a:headEnd/>
            <a:tailEnd/>
          </a:ln>
        </p:spPr>
        <p:txBody>
          <a:bodyPr/>
          <a:lstStyle/>
          <a:p>
            <a:pPr marL="577850" indent="-577850" algn="r" rtl="1" eaLnBrk="0" hangingPunct="0">
              <a:spcBef>
                <a:spcPct val="0"/>
              </a:spcBef>
            </a:pPr>
            <a:r>
              <a:rPr lang="ar-SA" sz="14200">
                <a:solidFill>
                  <a:srgbClr val="FFFF00"/>
                </a:solidFill>
                <a:cs typeface="Tajweed" pitchFamily="2" charset="-78"/>
              </a:rPr>
              <a:t>قُرآن</a:t>
            </a:r>
            <a:endParaRPr lang="en-US" sz="14200">
              <a:solidFill>
                <a:srgbClr val="FFFF00"/>
              </a:solidFill>
              <a:cs typeface="Tajweed" pitchFamily="2" charset="-78"/>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577539" name="Group 3"/>
          <p:cNvGraphicFramePr>
            <a:graphicFrameLocks noGrp="1"/>
          </p:cNvGraphicFramePr>
          <p:nvPr/>
        </p:nvGraphicFramePr>
        <p:xfrm>
          <a:off x="152400" y="228600"/>
          <a:ext cx="8763000" cy="2362200"/>
        </p:xfrm>
        <a:graphic>
          <a:graphicData uri="http://schemas.openxmlformats.org/drawingml/2006/table">
            <a:tbl>
              <a:tblPr rtl="1"/>
              <a:tblGrid>
                <a:gridCol w="1676400"/>
                <a:gridCol w="3810000"/>
                <a:gridCol w="32766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وَلَقَدْ</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يَسَّرْنَا الْقُرْآنَ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لِلذِّكْرِ</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indeed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made the Qur'an easy</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understand and remember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2545" name="Rectangle 17"/>
          <p:cNvSpPr>
            <a:spLocks noChangeArrowheads="1"/>
          </p:cNvSpPr>
          <p:nvPr/>
        </p:nvSpPr>
        <p:spPr bwMode="auto">
          <a:xfrm>
            <a:off x="3362325" y="2927350"/>
            <a:ext cx="1590675" cy="0"/>
          </a:xfrm>
          <a:prstGeom prst="rect">
            <a:avLst/>
          </a:prstGeom>
          <a:noFill/>
          <a:ln w="9525">
            <a:noFill/>
            <a:miter lim="800000"/>
            <a:headEnd/>
            <a:tailEnd/>
          </a:ln>
        </p:spPr>
        <p:txBody>
          <a:bodyPr wrap="none">
            <a:spAutoFit/>
          </a:bodyPr>
          <a:lstStyle/>
          <a:p>
            <a:endParaRPr lang="en-US"/>
          </a:p>
        </p:txBody>
      </p:sp>
      <p:sp>
        <p:nvSpPr>
          <p:cNvPr id="22546" name="Freeform 18"/>
          <p:cNvSpPr>
            <a:spLocks noChangeAspect="1"/>
          </p:cNvSpPr>
          <p:nvPr/>
        </p:nvSpPr>
        <p:spPr bwMode="auto">
          <a:xfrm>
            <a:off x="1027113" y="3065463"/>
            <a:ext cx="176212" cy="147637"/>
          </a:xfrm>
          <a:custGeom>
            <a:avLst/>
            <a:gdLst>
              <a:gd name="T0" fmla="*/ 0 w 522"/>
              <a:gd name="T1" fmla="*/ 0 h 441"/>
              <a:gd name="T2" fmla="*/ 180 w 522"/>
              <a:gd name="T3" fmla="*/ 99 h 441"/>
              <a:gd name="T4" fmla="*/ 405 w 522"/>
              <a:gd name="T5" fmla="*/ 291 h 441"/>
              <a:gd name="T6" fmla="*/ 522 w 522"/>
              <a:gd name="T7" fmla="*/ 441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2700">
            <a:solidFill>
              <a:srgbClr val="008000"/>
            </a:solidFill>
            <a:round/>
            <a:headEnd/>
            <a:tailEnd type="triangle" w="med" len="med"/>
          </a:ln>
        </p:spPr>
        <p:txBody>
          <a:bodyPr/>
          <a:lstStyle/>
          <a:p>
            <a:endParaRPr lang="en-US"/>
          </a:p>
        </p:txBody>
      </p:sp>
      <p:sp>
        <p:nvSpPr>
          <p:cNvPr id="22547" name="Text Box 19"/>
          <p:cNvSpPr txBox="1">
            <a:spLocks noChangeArrowheads="1"/>
          </p:cNvSpPr>
          <p:nvPr/>
        </p:nvSpPr>
        <p:spPr bwMode="auto">
          <a:xfrm>
            <a:off x="457200" y="2514600"/>
            <a:ext cx="1447800" cy="519113"/>
          </a:xfrm>
          <a:prstGeom prst="rect">
            <a:avLst/>
          </a:prstGeom>
          <a:noFill/>
          <a:ln w="9525">
            <a:noFill/>
            <a:miter lim="800000"/>
            <a:headEnd/>
            <a:tailEnd/>
          </a:ln>
        </p:spPr>
        <p:txBody>
          <a:bodyPr>
            <a:spAutoFit/>
          </a:bodyPr>
          <a:lstStyle/>
          <a:p>
            <a:pPr algn="ctr" rtl="1"/>
            <a:r>
              <a:rPr lang="ar-SA" sz="2800" b="0" dirty="0">
                <a:cs typeface="Arial" pitchFamily="34" charset="0"/>
              </a:rPr>
              <a:t>ذ ك ر</a:t>
            </a:r>
            <a:endParaRPr lang="en-US" sz="2800" b="0" dirty="0">
              <a:cs typeface="Arial" pitchFamily="34" charset="0"/>
            </a:endParaRPr>
          </a:p>
        </p:txBody>
      </p:sp>
      <p:sp>
        <p:nvSpPr>
          <p:cNvPr id="22548" name="Rectangle 20"/>
          <p:cNvSpPr>
            <a:spLocks noGrp="1" noChangeArrowheads="1"/>
          </p:cNvSpPr>
          <p:nvPr>
            <p:ph type="body" idx="4294967295"/>
          </p:nvPr>
        </p:nvSpPr>
        <p:spPr>
          <a:xfrm>
            <a:off x="381000" y="2667000"/>
            <a:ext cx="8534400" cy="3082925"/>
          </a:xfrm>
          <a:noFill/>
        </p:spPr>
        <p:txBody>
          <a:bodyPr/>
          <a:lstStyle/>
          <a:p>
            <a:pPr algn="ctr">
              <a:spcBef>
                <a:spcPct val="0"/>
              </a:spcBef>
              <a:buClrTx/>
              <a:buSzTx/>
              <a:buFontTx/>
              <a:buNone/>
            </a:pPr>
            <a:r>
              <a:rPr lang="ar-SA" sz="20800" b="1" dirty="0" smtClean="0">
                <a:cs typeface="Tajweed" pitchFamily="2" charset="-78"/>
              </a:rPr>
              <a:t>لِ    الذِّكْر 			</a:t>
            </a:r>
            <a:endParaRPr lang="en-US" sz="20800" b="1" dirty="0" smtClean="0">
              <a:cs typeface="Tajweed" pitchFamily="2" charset="-78"/>
            </a:endParaRPr>
          </a:p>
        </p:txBody>
      </p:sp>
      <p:sp>
        <p:nvSpPr>
          <p:cNvPr id="22549" name="Text Box 21"/>
          <p:cNvSpPr txBox="1">
            <a:spLocks noChangeArrowheads="1"/>
          </p:cNvSpPr>
          <p:nvPr/>
        </p:nvSpPr>
        <p:spPr bwMode="auto">
          <a:xfrm>
            <a:off x="609600" y="5410200"/>
            <a:ext cx="5105400" cy="1431925"/>
          </a:xfrm>
          <a:prstGeom prst="rect">
            <a:avLst/>
          </a:prstGeom>
          <a:noFill/>
          <a:ln w="9525">
            <a:noFill/>
            <a:miter lim="800000"/>
            <a:headEnd/>
            <a:tailEnd/>
          </a:ln>
        </p:spPr>
        <p:txBody>
          <a:bodyPr>
            <a:spAutoFit/>
          </a:bodyPr>
          <a:lstStyle/>
          <a:p>
            <a:r>
              <a:rPr lang="en-US" sz="4400" b="0">
                <a:latin typeface="Arial" pitchFamily="34" charset="0"/>
                <a:cs typeface="Arial" pitchFamily="34" charset="0"/>
              </a:rPr>
              <a:t>Understand and remember</a:t>
            </a:r>
          </a:p>
        </p:txBody>
      </p:sp>
      <p:sp>
        <p:nvSpPr>
          <p:cNvPr id="22550" name="Text Box 22"/>
          <p:cNvSpPr txBox="1">
            <a:spLocks noChangeArrowheads="1"/>
          </p:cNvSpPr>
          <p:nvPr/>
        </p:nvSpPr>
        <p:spPr bwMode="auto">
          <a:xfrm>
            <a:off x="6553200" y="5791200"/>
            <a:ext cx="2286000" cy="914400"/>
          </a:xfrm>
          <a:prstGeom prst="rect">
            <a:avLst/>
          </a:prstGeom>
          <a:noFill/>
          <a:ln w="9525">
            <a:noFill/>
            <a:miter lim="800000"/>
            <a:headEnd/>
            <a:tailEnd/>
          </a:ln>
        </p:spPr>
        <p:txBody>
          <a:bodyPr>
            <a:spAutoFit/>
          </a:bodyPr>
          <a:lstStyle/>
          <a:p>
            <a:pPr algn="ctr"/>
            <a:r>
              <a:rPr lang="en-US" sz="5400" b="0">
                <a:latin typeface="Arial" pitchFamily="34" charset="0"/>
                <a:cs typeface="Arial" pitchFamily="34" charset="0"/>
              </a:rPr>
              <a:t>for, to</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579587" name="Group 3"/>
          <p:cNvGraphicFramePr>
            <a:graphicFrameLocks noGrp="1"/>
          </p:cNvGraphicFramePr>
          <p:nvPr/>
        </p:nvGraphicFramePr>
        <p:xfrm>
          <a:off x="152400" y="228600"/>
          <a:ext cx="8763000" cy="2362200"/>
        </p:xfrm>
        <a:graphic>
          <a:graphicData uri="http://schemas.openxmlformats.org/drawingml/2006/table">
            <a:tbl>
              <a:tblPr rtl="1"/>
              <a:tblGrid>
                <a:gridCol w="1676400"/>
                <a:gridCol w="3810000"/>
                <a:gridCol w="32766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وَلَقَدْ</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يَسَّرْنَا الْقُرْآنَ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لِلذِّكْرِ</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indeed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made the Qur'an easy</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understand and remember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3569" name="Rectangle 17"/>
          <p:cNvSpPr>
            <a:spLocks noChangeArrowheads="1"/>
          </p:cNvSpPr>
          <p:nvPr/>
        </p:nvSpPr>
        <p:spPr bwMode="auto">
          <a:xfrm>
            <a:off x="3362325" y="2927350"/>
            <a:ext cx="1590675" cy="0"/>
          </a:xfrm>
          <a:prstGeom prst="rect">
            <a:avLst/>
          </a:prstGeom>
          <a:noFill/>
          <a:ln w="9525">
            <a:noFill/>
            <a:miter lim="800000"/>
            <a:headEnd/>
            <a:tailEnd/>
          </a:ln>
        </p:spPr>
        <p:txBody>
          <a:bodyPr wrap="none">
            <a:spAutoFit/>
          </a:bodyPr>
          <a:lstStyle/>
          <a:p>
            <a:endParaRPr lang="en-US"/>
          </a:p>
        </p:txBody>
      </p:sp>
      <p:sp>
        <p:nvSpPr>
          <p:cNvPr id="23570" name="Freeform 18"/>
          <p:cNvSpPr>
            <a:spLocks noChangeAspect="1"/>
          </p:cNvSpPr>
          <p:nvPr/>
        </p:nvSpPr>
        <p:spPr bwMode="auto">
          <a:xfrm>
            <a:off x="1027113" y="3065463"/>
            <a:ext cx="176212" cy="147637"/>
          </a:xfrm>
          <a:custGeom>
            <a:avLst/>
            <a:gdLst>
              <a:gd name="T0" fmla="*/ 0 w 522"/>
              <a:gd name="T1" fmla="*/ 0 h 441"/>
              <a:gd name="T2" fmla="*/ 180 w 522"/>
              <a:gd name="T3" fmla="*/ 99 h 441"/>
              <a:gd name="T4" fmla="*/ 405 w 522"/>
              <a:gd name="T5" fmla="*/ 291 h 441"/>
              <a:gd name="T6" fmla="*/ 522 w 522"/>
              <a:gd name="T7" fmla="*/ 441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2700">
            <a:solidFill>
              <a:srgbClr val="008000"/>
            </a:solidFill>
            <a:round/>
            <a:headEnd/>
            <a:tailEnd type="triangle" w="med" len="med"/>
          </a:ln>
        </p:spPr>
        <p:txBody>
          <a:bodyPr/>
          <a:lstStyle/>
          <a:p>
            <a:endParaRPr lang="en-US"/>
          </a:p>
        </p:txBody>
      </p:sp>
      <p:sp>
        <p:nvSpPr>
          <p:cNvPr id="23571" name="Text Box 19"/>
          <p:cNvSpPr txBox="1">
            <a:spLocks noChangeArrowheads="1"/>
          </p:cNvSpPr>
          <p:nvPr/>
        </p:nvSpPr>
        <p:spPr bwMode="auto">
          <a:xfrm>
            <a:off x="838200" y="2605087"/>
            <a:ext cx="1447800" cy="519113"/>
          </a:xfrm>
          <a:prstGeom prst="rect">
            <a:avLst/>
          </a:prstGeom>
          <a:noFill/>
          <a:ln w="9525">
            <a:noFill/>
            <a:miter lim="800000"/>
            <a:headEnd/>
            <a:tailEnd/>
          </a:ln>
        </p:spPr>
        <p:txBody>
          <a:bodyPr>
            <a:spAutoFit/>
          </a:bodyPr>
          <a:lstStyle/>
          <a:p>
            <a:pPr algn="ctr" rtl="1"/>
            <a:r>
              <a:rPr lang="ar-SA" sz="2800" b="0" dirty="0">
                <a:cs typeface="Arial" pitchFamily="34" charset="0"/>
              </a:rPr>
              <a:t>ذ ك ر</a:t>
            </a:r>
            <a:endParaRPr lang="en-US" sz="2800" b="0" dirty="0">
              <a:cs typeface="Arial" pitchFamily="34" charset="0"/>
            </a:endParaRPr>
          </a:p>
        </p:txBody>
      </p:sp>
      <p:sp>
        <p:nvSpPr>
          <p:cNvPr id="23572" name="Rectangle 20"/>
          <p:cNvSpPr>
            <a:spLocks noGrp="1" noChangeArrowheads="1"/>
          </p:cNvSpPr>
          <p:nvPr>
            <p:ph type="body" idx="4294967295"/>
          </p:nvPr>
        </p:nvSpPr>
        <p:spPr>
          <a:xfrm>
            <a:off x="5638800" y="3317875"/>
            <a:ext cx="3124200" cy="3082925"/>
          </a:xfrm>
          <a:noFill/>
        </p:spPr>
        <p:txBody>
          <a:bodyPr/>
          <a:lstStyle/>
          <a:p>
            <a:pPr>
              <a:spcBef>
                <a:spcPct val="0"/>
              </a:spcBef>
              <a:buClrTx/>
              <a:buSzTx/>
              <a:buFontTx/>
              <a:buNone/>
            </a:pPr>
            <a:r>
              <a:rPr lang="ar-SA" sz="20800" b="1" smtClean="0">
                <a:cs typeface="Tajweed" pitchFamily="2" charset="-78"/>
              </a:rPr>
              <a:t>ذِكْر</a:t>
            </a:r>
            <a:endParaRPr lang="en-US" sz="20800" b="1" smtClean="0">
              <a:cs typeface="Tajweed" pitchFamily="2" charset="-78"/>
            </a:endParaRPr>
          </a:p>
        </p:txBody>
      </p:sp>
      <p:sp>
        <p:nvSpPr>
          <p:cNvPr id="23573" name="Text Box 21"/>
          <p:cNvSpPr txBox="1">
            <a:spLocks noChangeArrowheads="1"/>
          </p:cNvSpPr>
          <p:nvPr/>
        </p:nvSpPr>
        <p:spPr bwMode="auto">
          <a:xfrm>
            <a:off x="381000" y="3719513"/>
            <a:ext cx="5410200" cy="2169825"/>
          </a:xfrm>
          <a:prstGeom prst="rect">
            <a:avLst/>
          </a:prstGeom>
          <a:noFill/>
          <a:ln w="9525">
            <a:noFill/>
            <a:miter lim="800000"/>
            <a:headEnd/>
            <a:tailEnd/>
          </a:ln>
        </p:spPr>
        <p:txBody>
          <a:bodyPr>
            <a:spAutoFit/>
          </a:bodyPr>
          <a:lstStyle/>
          <a:p>
            <a:pPr marL="573088" indent="-573088">
              <a:buFontTx/>
              <a:buAutoNum type="arabicPeriod"/>
            </a:pPr>
            <a:r>
              <a:rPr lang="en-US" sz="5400" dirty="0">
                <a:latin typeface="Arial" pitchFamily="34" charset="0"/>
                <a:cs typeface="Arial" pitchFamily="34" charset="0"/>
              </a:rPr>
              <a:t> </a:t>
            </a:r>
            <a:r>
              <a:rPr lang="en-US" sz="5400" dirty="0" smtClean="0">
                <a:latin typeface="Arial" pitchFamily="34" charset="0"/>
                <a:cs typeface="Arial" pitchFamily="34" charset="0"/>
              </a:rPr>
              <a:t>Understand</a:t>
            </a:r>
            <a:endParaRPr lang="en-US" sz="5400" dirty="0">
              <a:latin typeface="Arial" pitchFamily="34" charset="0"/>
              <a:cs typeface="Arial" pitchFamily="34" charset="0"/>
            </a:endParaRPr>
          </a:p>
          <a:p>
            <a:pPr marL="573088" indent="-573088">
              <a:buFontTx/>
              <a:buAutoNum type="arabicPeriod"/>
            </a:pPr>
            <a:r>
              <a:rPr lang="en-US" sz="5400" dirty="0">
                <a:latin typeface="Arial" pitchFamily="34" charset="0"/>
                <a:cs typeface="Arial" pitchFamily="34" charset="0"/>
              </a:rPr>
              <a:t> Remember</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457200"/>
            <a:ext cx="8229600" cy="768350"/>
          </a:xfrm>
          <a:prstGeom prst="rect">
            <a:avLst/>
          </a:prstGeom>
          <a:noFill/>
          <a:ln w="9525">
            <a:noFill/>
            <a:miter lim="800000"/>
            <a:headEnd/>
            <a:tailEnd/>
          </a:ln>
        </p:spPr>
        <p:txBody>
          <a:bodyPr anchor="ctr"/>
          <a:lstStyle/>
          <a:p>
            <a:pPr algn="ctr" eaLnBrk="0" hangingPunct="0">
              <a:spcBef>
                <a:spcPct val="0"/>
              </a:spcBef>
            </a:pPr>
            <a:r>
              <a:rPr lang="en-US">
                <a:cs typeface="Tahoma" pitchFamily="34" charset="0"/>
              </a:rPr>
              <a:t>In this lesson…</a:t>
            </a:r>
          </a:p>
        </p:txBody>
      </p:sp>
      <p:graphicFrame>
        <p:nvGraphicFramePr>
          <p:cNvPr id="186399" name="Group 31"/>
          <p:cNvGraphicFramePr>
            <a:graphicFrameLocks noGrp="1"/>
          </p:cNvGraphicFramePr>
          <p:nvPr/>
        </p:nvGraphicFramePr>
        <p:xfrm>
          <a:off x="152400" y="1600200"/>
          <a:ext cx="8839200" cy="3287396"/>
        </p:xfrm>
        <a:graphic>
          <a:graphicData uri="http://schemas.openxmlformats.org/drawingml/2006/table">
            <a:tbl>
              <a:tblPr/>
              <a:tblGrid>
                <a:gridCol w="8839200"/>
              </a:tblGrid>
              <a:tr h="1101725">
                <a:tc>
                  <a:txBody>
                    <a:bodyPr/>
                    <a:lstStyle/>
                    <a:p>
                      <a:pPr marL="0" marR="0" lvl="0" indent="0" algn="l" defTabSz="914400" rtl="0" eaLnBrk="0" fontAlgn="base" latinLnBrk="0" hangingPunct="0">
                        <a:lnSpc>
                          <a:spcPct val="100000"/>
                        </a:lnSpc>
                        <a:spcBef>
                          <a:spcPts val="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Qur</a:t>
                      </a:r>
                      <a:r>
                        <a:rPr kumimoji="0" lang="en-US" sz="3600" b="1" i="0" u="none" strike="noStrike" cap="none" normalizeH="0" baseline="0" dirty="0" smtClean="0">
                          <a:ln>
                            <a:noFill/>
                          </a:ln>
                          <a:solidFill>
                            <a:srgbClr val="FFFF00"/>
                          </a:solidFill>
                          <a:effectLst/>
                          <a:latin typeface="Nafees Web Naskh"/>
                          <a:cs typeface="Nafees Web Naskh" pitchFamily="2" charset="-78"/>
                        </a:rPr>
                        <a:t>’</a:t>
                      </a: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an:     </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Easy to learn </a:t>
                      </a:r>
                    </a:p>
                    <a:p>
                      <a:pPr marL="0" marR="0" lvl="0" indent="0" algn="l" defTabSz="914400" rtl="0" eaLnBrk="0" fontAlgn="base" latinLnBrk="0" hangingPunct="0">
                        <a:lnSpc>
                          <a:spcPct val="100000"/>
                        </a:lnSpc>
                        <a:spcBef>
                          <a:spcPts val="0"/>
                        </a:spcBef>
                        <a:spcAft>
                          <a:spcPct val="0"/>
                        </a:spcAft>
                        <a:buClr>
                          <a:srgbClr val="FFFFFF"/>
                        </a:buClr>
                        <a:buSzPct val="90000"/>
                        <a:buFont typeface="Wingdings" pitchFamily="2" charset="2"/>
                        <a:buNone/>
                        <a:tabLst/>
                      </a:pPr>
                      <a:r>
                        <a:rPr kumimoji="0" lang="en-US" sz="3600" b="1" i="0" u="none" strike="noStrike" kern="1200" cap="none" normalizeH="0" baseline="0" dirty="0" smtClean="0">
                          <a:ln>
                            <a:noFill/>
                          </a:ln>
                          <a:solidFill>
                            <a:srgbClr val="FFFF00"/>
                          </a:solidFill>
                          <a:effectLst/>
                          <a:latin typeface="Tahoma" pitchFamily="34" charset="0"/>
                          <a:ea typeface="+mn-ea"/>
                          <a:cs typeface="Nafees Web Naskh" pitchFamily="2" charset="-78"/>
                        </a:rPr>
                        <a:t>/ </a:t>
                      </a:r>
                      <a:r>
                        <a:rPr kumimoji="0" lang="en-US" sz="3600" b="1" i="0" u="none" strike="noStrike" kern="1200" cap="none" normalizeH="0" baseline="0" dirty="0" err="1" smtClean="0">
                          <a:ln>
                            <a:noFill/>
                          </a:ln>
                          <a:solidFill>
                            <a:srgbClr val="FFFF00"/>
                          </a:solidFill>
                          <a:effectLst/>
                          <a:latin typeface="Tahoma" pitchFamily="34" charset="0"/>
                          <a:ea typeface="+mn-ea"/>
                          <a:cs typeface="Nafees Web Naskh" pitchFamily="2" charset="-78"/>
                        </a:rPr>
                        <a:t>Hadith</a:t>
                      </a:r>
                      <a:r>
                        <a:rPr kumimoji="0" lang="en-US" sz="3600" b="1" i="0" u="none" strike="noStrike" kern="1200" cap="none" normalizeH="0" baseline="0" dirty="0" smtClean="0">
                          <a:ln>
                            <a:noFill/>
                          </a:ln>
                          <a:solidFill>
                            <a:srgbClr val="FFFF00"/>
                          </a:solidFill>
                          <a:effectLst/>
                          <a:latin typeface="Tahoma" pitchFamily="34" charset="0"/>
                          <a:ea typeface="+mn-ea"/>
                          <a:cs typeface="Nafees Web Naskh" pitchFamily="2" charset="-78"/>
                        </a:rPr>
                        <a:t>        </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and the best thing is to learn it</a:t>
                      </a:r>
                      <a:endParaRPr kumimoji="0" lang="en-US" sz="2000" b="1" i="0" u="none" strike="noStrike" cap="none" normalizeH="0" baseline="0" dirty="0" smtClean="0">
                        <a:ln>
                          <a:noFill/>
                        </a:ln>
                        <a:solidFill>
                          <a:srgbClr val="FFFF00"/>
                        </a:solidFill>
                        <a:effectLst/>
                        <a:latin typeface="Tahoma" pitchFamily="34" charset="0"/>
                        <a:cs typeface="Nafees Web Naskh"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r h="1049338">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Tahoma" pitchFamily="34" charset="0"/>
                        </a:rPr>
                        <a:t>Grammar </a:t>
                      </a:r>
                      <a:r>
                        <a:rPr kumimoji="0" lang="en-US" altLang="zh-TW" sz="4000" b="0" i="0" u="none" strike="noStrike" cap="none" normalizeH="0" baseline="0" dirty="0" smtClean="0">
                          <a:ln>
                            <a:noFill/>
                          </a:ln>
                          <a:solidFill>
                            <a:srgbClr val="FFFF00"/>
                          </a:solidFill>
                          <a:effectLst/>
                          <a:latin typeface="Nafees Naskh" pitchFamily="2" charset="-78"/>
                          <a:ea typeface="PMingLiU" pitchFamily="18" charset="-120"/>
                          <a:cs typeface="Nafees Web Naskh" pitchFamily="2" charset="-78"/>
                        </a:rPr>
                        <a:t>:</a:t>
                      </a:r>
                      <a:r>
                        <a:rPr kumimoji="0" lang="ar-SA" altLang="zh-TW" sz="4000" b="0" i="0" u="none" strike="noStrike" cap="none" normalizeH="0" baseline="0" dirty="0" smtClean="0">
                          <a:ln>
                            <a:noFill/>
                          </a:ln>
                          <a:solidFill>
                            <a:srgbClr val="FFFF00"/>
                          </a:solidFill>
                          <a:effectLst/>
                          <a:latin typeface="Nafees Naskh" pitchFamily="2" charset="-78"/>
                          <a:cs typeface="Nafees Web Naskh" pitchFamily="2" charset="-78"/>
                        </a:rPr>
                        <a:t>     </a:t>
                      </a:r>
                      <a:r>
                        <a:rPr kumimoji="0" lang="en-US" altLang="zh-TW" sz="4000" b="0" i="0" u="none" strike="noStrike" cap="none" normalizeH="0" baseline="0" dirty="0" smtClean="0">
                          <a:ln>
                            <a:noFill/>
                          </a:ln>
                          <a:solidFill>
                            <a:srgbClr val="FFFF00"/>
                          </a:solidFill>
                          <a:effectLst/>
                          <a:latin typeface="Nafees Naskh" pitchFamily="2" charset="-78"/>
                          <a:ea typeface="PMingLiU" pitchFamily="18" charset="-120"/>
                          <a:cs typeface="Nafees Web Naskh" pitchFamily="2" charset="-78"/>
                        </a:rPr>
                        <a:t> </a:t>
                      </a:r>
                      <a:r>
                        <a:rPr kumimoji="0" lang="ar-SA" altLang="zh-TW" sz="2800" b="0" i="0" u="none" strike="noStrike" cap="none" normalizeH="0" baseline="0" dirty="0" smtClean="0">
                          <a:ln>
                            <a:noFill/>
                          </a:ln>
                          <a:solidFill>
                            <a:srgbClr val="FFFF00"/>
                          </a:solidFill>
                          <a:effectLst/>
                          <a:latin typeface="Tahoma" pitchFamily="34" charset="0"/>
                          <a:cs typeface="Majidi" pitchFamily="2" charset="-78"/>
                        </a:rPr>
                        <a:t>ب</a:t>
                      </a:r>
                      <a:r>
                        <a:rPr kumimoji="0" lang="ar-SA" sz="2800" b="0" i="0" u="none" strike="noStrike" cap="none" normalizeH="0" baseline="0" dirty="0" smtClean="0">
                          <a:ln>
                            <a:noFill/>
                          </a:ln>
                          <a:solidFill>
                            <a:srgbClr val="FFFF00"/>
                          </a:solidFill>
                          <a:effectLst/>
                          <a:latin typeface="Tahoma" pitchFamily="34" charset="0"/>
                          <a:cs typeface="Majidi" pitchFamily="2" charset="-78"/>
                        </a:rPr>
                        <a:t>ِ</a:t>
                      </a:r>
                      <a:r>
                        <a:rPr kumimoji="0" lang="en-US" sz="2800" b="0" i="0" u="none" strike="noStrike" cap="none" normalizeH="0" baseline="0" dirty="0" smtClean="0">
                          <a:ln>
                            <a:noFill/>
                          </a:ln>
                          <a:solidFill>
                            <a:srgbClr val="FFFF00"/>
                          </a:solidFill>
                          <a:effectLst/>
                          <a:latin typeface="Tahoma" pitchFamily="34" charset="0"/>
                          <a:cs typeface="Majidi" pitchFamily="2" charset="-78"/>
                        </a:rPr>
                        <a:t>، </a:t>
                      </a:r>
                      <a:r>
                        <a:rPr kumimoji="0" lang="ar-SA" sz="2800" b="0" i="0" u="none" strike="noStrike" cap="none" normalizeH="0" baseline="0" dirty="0" smtClean="0">
                          <a:ln>
                            <a:noFill/>
                          </a:ln>
                          <a:solidFill>
                            <a:srgbClr val="FFFF00"/>
                          </a:solidFill>
                          <a:effectLst/>
                          <a:latin typeface="Tahoma" pitchFamily="34" charset="0"/>
                          <a:cs typeface="Majidi" pitchFamily="2" charset="-78"/>
                        </a:rPr>
                        <a:t>فِى</a:t>
                      </a:r>
                      <a:r>
                        <a:rPr kumimoji="0" lang="en-US" sz="2800" b="0" i="0" u="none" strike="noStrike" cap="none" normalizeH="0" baseline="0" dirty="0" smtClean="0">
                          <a:ln>
                            <a:noFill/>
                          </a:ln>
                          <a:solidFill>
                            <a:srgbClr val="FFFF00"/>
                          </a:solidFill>
                          <a:effectLst/>
                          <a:latin typeface="Tahoma" pitchFamily="34" charset="0"/>
                          <a:cs typeface="Majidi" pitchFamily="2" charset="-78"/>
                        </a:rPr>
                        <a:t>، </a:t>
                      </a:r>
                      <a:r>
                        <a:rPr kumimoji="0" lang="ar-SA" sz="2800" b="0" i="0" u="none" strike="noStrike" cap="none" normalizeH="0" baseline="0" dirty="0" smtClean="0">
                          <a:ln>
                            <a:noFill/>
                          </a:ln>
                          <a:solidFill>
                            <a:srgbClr val="FFFF00"/>
                          </a:solidFill>
                          <a:effectLst/>
                          <a:latin typeface="Tahoma" pitchFamily="34" charset="0"/>
                          <a:cs typeface="Majidi" pitchFamily="2" charset="-78"/>
                        </a:rPr>
                        <a:t>إِلَى</a:t>
                      </a:r>
                      <a:r>
                        <a:rPr kumimoji="0" lang="en-US" sz="2800" b="0" i="0" u="none" strike="noStrike" cap="none" normalizeH="0" baseline="0" dirty="0" smtClean="0">
                          <a:ln>
                            <a:noFill/>
                          </a:ln>
                          <a:solidFill>
                            <a:srgbClr val="FFFF00"/>
                          </a:solidFill>
                          <a:effectLst/>
                          <a:latin typeface="Tahoma" pitchFamily="34" charset="0"/>
                          <a:cs typeface="Majidi" pitchFamily="2" charset="-78"/>
                        </a:rPr>
                        <a:t>، </a:t>
                      </a:r>
                      <a:r>
                        <a:rPr kumimoji="0" lang="ar-SA" sz="2800" b="0" i="0" u="none" strike="noStrike" cap="none" normalizeH="0" baseline="0" dirty="0" smtClean="0">
                          <a:ln>
                            <a:noFill/>
                          </a:ln>
                          <a:solidFill>
                            <a:srgbClr val="FFFF00"/>
                          </a:solidFill>
                          <a:effectLst/>
                          <a:latin typeface="Tahoma" pitchFamily="34" charset="0"/>
                          <a:cs typeface="Majidi" pitchFamily="2" charset="-78"/>
                        </a:rPr>
                        <a:t>عَلَى</a:t>
                      </a:r>
                      <a:endParaRPr kumimoji="0" lang="en-US" sz="2800" b="0" i="0" u="none" strike="noStrike" cap="none" normalizeH="0" baseline="0" dirty="0" smtClean="0">
                        <a:ln>
                          <a:noFill/>
                        </a:ln>
                        <a:solidFill>
                          <a:srgbClr val="FFFF00"/>
                        </a:solidFill>
                        <a:effectLst/>
                        <a:latin typeface="Tahoma" pitchFamily="34" charset="0"/>
                        <a:cs typeface="Majidi"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33"/>
                    </a:solidFill>
                  </a:tcPr>
                </a:tc>
              </a:tr>
              <a:tr h="1049338">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Educational tip: </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Inviting your brain</a:t>
                      </a:r>
                      <a:endParaRPr kumimoji="0" lang="ar-SA" sz="2800" b="1" i="0" u="none" strike="noStrike" cap="none" normalizeH="0" baseline="0" dirty="0" smtClean="0">
                        <a:ln>
                          <a:noFill/>
                        </a:ln>
                        <a:solidFill>
                          <a:srgbClr val="FFFF00"/>
                        </a:solidFill>
                        <a:effectLst/>
                        <a:latin typeface="Tahoma" pitchFamily="34" charset="0"/>
                        <a:cs typeface="Nafees Web Naskh"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
        <p:nvSpPr>
          <p:cNvPr id="7181" name="Rectangle 13"/>
          <p:cNvSpPr>
            <a:spLocks noChangeArrowheads="1"/>
          </p:cNvSpPr>
          <p:nvPr/>
        </p:nvSpPr>
        <p:spPr bwMode="auto">
          <a:xfrm>
            <a:off x="228600" y="5334000"/>
            <a:ext cx="8686800" cy="1524000"/>
          </a:xfrm>
          <a:prstGeom prst="rect">
            <a:avLst/>
          </a:prstGeom>
          <a:noFill/>
          <a:ln w="9525">
            <a:noFill/>
            <a:miter lim="800000"/>
            <a:headEnd/>
            <a:tailEnd/>
          </a:ln>
        </p:spPr>
        <p:txBody>
          <a:bodyPr/>
          <a:lstStyle/>
          <a:p>
            <a:pPr marL="577850" indent="-577850" algn="ctr" eaLnBrk="0" hangingPunct="0">
              <a:lnSpc>
                <a:spcPct val="90000"/>
              </a:lnSpc>
              <a:spcBef>
                <a:spcPct val="20000"/>
              </a:spcBef>
              <a:buClr>
                <a:srgbClr val="FFFFFF"/>
              </a:buClr>
              <a:buSzPct val="90000"/>
              <a:buFont typeface="Wingdings" pitchFamily="2" charset="2"/>
              <a:buNone/>
            </a:pPr>
            <a:r>
              <a:rPr lang="en-US" sz="3200" b="0" dirty="0">
                <a:solidFill>
                  <a:srgbClr val="FFFF00"/>
                </a:solidFill>
                <a:cs typeface="Tahoma" pitchFamily="34" charset="0"/>
              </a:rPr>
              <a:t>In this lesson you will learn </a:t>
            </a:r>
            <a:r>
              <a:rPr lang="ar-SA" sz="4000" dirty="0">
                <a:cs typeface="Tahoma" pitchFamily="34" charset="0"/>
              </a:rPr>
              <a:t>10</a:t>
            </a:r>
            <a:r>
              <a:rPr lang="en-US" sz="3200" b="0" dirty="0">
                <a:solidFill>
                  <a:srgbClr val="FFFF00"/>
                </a:solidFill>
                <a:cs typeface="Tahoma" pitchFamily="34" charset="0"/>
              </a:rPr>
              <a:t> new words which occur in Quran almost </a:t>
            </a:r>
            <a:r>
              <a:rPr lang="ar-SA" sz="4000" dirty="0" smtClean="0">
                <a:cs typeface="Tahoma" pitchFamily="34" charset="0"/>
              </a:rPr>
              <a:t>6</a:t>
            </a:r>
            <a:r>
              <a:rPr lang="en-US" sz="4000" dirty="0" smtClean="0">
                <a:cs typeface="Tahoma" pitchFamily="34" charset="0"/>
              </a:rPr>
              <a:t>,</a:t>
            </a:r>
            <a:r>
              <a:rPr lang="ar-SA" sz="4000" dirty="0" smtClean="0">
                <a:cs typeface="Tahoma" pitchFamily="34" charset="0"/>
              </a:rPr>
              <a:t>002</a:t>
            </a:r>
            <a:r>
              <a:rPr lang="en-US" sz="3200" b="0" dirty="0" smtClean="0">
                <a:solidFill>
                  <a:srgbClr val="FFFF00"/>
                </a:solidFill>
                <a:cs typeface="Tahoma" pitchFamily="34" charset="0"/>
              </a:rPr>
              <a:t> </a:t>
            </a:r>
            <a:r>
              <a:rPr lang="en-US" sz="3200" b="0" dirty="0">
                <a:solidFill>
                  <a:srgbClr val="FFFF00"/>
                </a:solidFill>
                <a:cs typeface="Tahoma" pitchFamily="34" charset="0"/>
              </a:rPr>
              <a:t>times</a:t>
            </a:r>
            <a:endParaRPr lang="ur-PK" sz="3200" b="0" dirty="0">
              <a:solidFill>
                <a:srgbClr val="FFFF00"/>
              </a:solidFill>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581635" name="Group 3"/>
          <p:cNvGraphicFramePr>
            <a:graphicFrameLocks noGrp="1"/>
          </p:cNvGraphicFramePr>
          <p:nvPr/>
        </p:nvGraphicFramePr>
        <p:xfrm>
          <a:off x="152400" y="609600"/>
          <a:ext cx="8763000" cy="2362200"/>
        </p:xfrm>
        <a:graphic>
          <a:graphicData uri="http://schemas.openxmlformats.org/drawingml/2006/table">
            <a:tbl>
              <a:tblPr rtl="1"/>
              <a:tblGrid>
                <a:gridCol w="1676400"/>
                <a:gridCol w="3810000"/>
                <a:gridCol w="32766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وَلَقَدْ</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يَسَّرْنَا الْقُرْآنَ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لِلذِّكْرِ</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indeed</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made the Qur'an easy</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understand and remember</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4593" name="Rectangle 17"/>
          <p:cNvSpPr>
            <a:spLocks noChangeArrowheads="1"/>
          </p:cNvSpPr>
          <p:nvPr/>
        </p:nvSpPr>
        <p:spPr bwMode="auto">
          <a:xfrm>
            <a:off x="3362325" y="2927350"/>
            <a:ext cx="1590675" cy="0"/>
          </a:xfrm>
          <a:prstGeom prst="rect">
            <a:avLst/>
          </a:prstGeom>
          <a:noFill/>
          <a:ln w="9525">
            <a:noFill/>
            <a:miter lim="800000"/>
            <a:headEnd/>
            <a:tailEnd/>
          </a:ln>
        </p:spPr>
        <p:txBody>
          <a:bodyPr wrap="none">
            <a:spAutoFit/>
          </a:bodyPr>
          <a:lstStyle/>
          <a:p>
            <a:endParaRPr lang="en-US"/>
          </a:p>
        </p:txBody>
      </p:sp>
      <p:sp>
        <p:nvSpPr>
          <p:cNvPr id="24594" name="Freeform 18"/>
          <p:cNvSpPr>
            <a:spLocks noChangeAspect="1"/>
          </p:cNvSpPr>
          <p:nvPr/>
        </p:nvSpPr>
        <p:spPr bwMode="auto">
          <a:xfrm>
            <a:off x="1027113" y="3065463"/>
            <a:ext cx="176212" cy="147637"/>
          </a:xfrm>
          <a:custGeom>
            <a:avLst/>
            <a:gdLst>
              <a:gd name="T0" fmla="*/ 0 w 522"/>
              <a:gd name="T1" fmla="*/ 0 h 441"/>
              <a:gd name="T2" fmla="*/ 180 w 522"/>
              <a:gd name="T3" fmla="*/ 99 h 441"/>
              <a:gd name="T4" fmla="*/ 405 w 522"/>
              <a:gd name="T5" fmla="*/ 291 h 441"/>
              <a:gd name="T6" fmla="*/ 522 w 522"/>
              <a:gd name="T7" fmla="*/ 441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2700">
            <a:solidFill>
              <a:srgbClr val="008000"/>
            </a:solidFill>
            <a:round/>
            <a:headEnd/>
            <a:tailEnd type="triangle" w="med" len="med"/>
          </a:ln>
        </p:spPr>
        <p:txBody>
          <a:bodyPr/>
          <a:lstStyle/>
          <a:p>
            <a:endParaRPr lang="en-US"/>
          </a:p>
        </p:txBody>
      </p:sp>
      <p:sp>
        <p:nvSpPr>
          <p:cNvPr id="24595" name="Rectangle 19"/>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24596" name="Rectangle 20"/>
          <p:cNvSpPr>
            <a:spLocks noGrp="1" noChangeArrowheads="1"/>
          </p:cNvSpPr>
          <p:nvPr>
            <p:ph type="body" idx="4294967295"/>
          </p:nvPr>
        </p:nvSpPr>
        <p:spPr>
          <a:xfrm>
            <a:off x="152400" y="3352800"/>
            <a:ext cx="7848600" cy="3124200"/>
          </a:xfrm>
          <a:noFill/>
        </p:spPr>
        <p:txBody>
          <a:bodyPr/>
          <a:lstStyle/>
          <a:p>
            <a:pPr algn="l" rtl="0"/>
            <a:r>
              <a:rPr lang="en-US" dirty="0" smtClean="0"/>
              <a:t>For memorizing, for understanding and taking lessons from it</a:t>
            </a:r>
          </a:p>
          <a:p>
            <a:pPr algn="l" rtl="0"/>
            <a:r>
              <a:rPr lang="en-US" dirty="0" smtClean="0"/>
              <a:t>Thank Allah sincerely … by your action i.e. by studying the Qur’an. </a:t>
            </a:r>
          </a:p>
          <a:p>
            <a:pPr algn="l" rtl="0"/>
            <a:r>
              <a:rPr lang="en-US" dirty="0" smtClean="0"/>
              <a:t>Can give </a:t>
            </a:r>
            <a:r>
              <a:rPr lang="en-US" dirty="0" err="1" smtClean="0"/>
              <a:t>Fatwas</a:t>
            </a:r>
            <a:r>
              <a:rPr lang="en-US" dirty="0" smtClean="0"/>
              <a:t> also, but just need to study hard for years…. </a:t>
            </a:r>
          </a:p>
          <a:p>
            <a:pPr algn="l" rtl="0"/>
            <a:endParaRPr lang="en-US" dirty="0" smtClean="0"/>
          </a:p>
        </p:txBody>
      </p:sp>
      <p:pic>
        <p:nvPicPr>
          <p:cNvPr id="24597" name="Picture 21"/>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762000" y="609600"/>
            <a:ext cx="7772400" cy="914400"/>
          </a:xfrm>
        </p:spPr>
        <p:txBody>
          <a:bodyPr/>
          <a:lstStyle/>
          <a:p>
            <a:pPr rtl="0"/>
            <a:r>
              <a:rPr lang="en-US" sz="4800" smtClean="0">
                <a:cs typeface="Nafees Nastaleeq v1.01" pitchFamily="2" charset="-78"/>
              </a:rPr>
              <a:t>Very big misunderstanding</a:t>
            </a:r>
            <a:endParaRPr lang="ar-SA" sz="4800" smtClean="0">
              <a:cs typeface="Nafees Nastaleeq v1.01" pitchFamily="2" charset="-78"/>
            </a:endParaRPr>
          </a:p>
        </p:txBody>
      </p:sp>
      <p:sp>
        <p:nvSpPr>
          <p:cNvPr id="26627" name="Rectangle 3"/>
          <p:cNvSpPr>
            <a:spLocks noGrp="1" noChangeArrowheads="1"/>
          </p:cNvSpPr>
          <p:nvPr>
            <p:ph type="body" idx="4294967295"/>
          </p:nvPr>
        </p:nvSpPr>
        <p:spPr>
          <a:xfrm>
            <a:off x="304800" y="2895600"/>
            <a:ext cx="8458200" cy="2362200"/>
          </a:xfrm>
        </p:spPr>
        <p:txBody>
          <a:bodyPr/>
          <a:lstStyle/>
          <a:p>
            <a:pPr algn="ctr">
              <a:lnSpc>
                <a:spcPct val="150000"/>
              </a:lnSpc>
              <a:buFont typeface="Wingdings" pitchFamily="2" charset="2"/>
              <a:buNone/>
            </a:pPr>
            <a:r>
              <a:rPr lang="en-US" sz="6600" dirty="0" smtClean="0">
                <a:cs typeface="Nafees Nastaleeq v1.01" pitchFamily="2" charset="-78"/>
              </a:rPr>
              <a:t>Due to mix-up of both</a:t>
            </a:r>
            <a:endParaRPr lang="ar-SA" sz="6600" dirty="0" smtClean="0">
              <a:cs typeface="Nafees Nastaleeq v1.01"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667651" name="Group 3"/>
          <p:cNvGraphicFramePr>
            <a:graphicFrameLocks noGrp="1"/>
          </p:cNvGraphicFramePr>
          <p:nvPr/>
        </p:nvGraphicFramePr>
        <p:xfrm>
          <a:off x="152400" y="609600"/>
          <a:ext cx="8763000" cy="2362200"/>
        </p:xfrm>
        <a:graphic>
          <a:graphicData uri="http://schemas.openxmlformats.org/drawingml/2006/table">
            <a:tbl>
              <a:tblPr rtl="1"/>
              <a:tblGrid>
                <a:gridCol w="1676400"/>
                <a:gridCol w="3810000"/>
                <a:gridCol w="32766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وَلَقَدْ</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يَسَّرْنَا الْقُرْآنَ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لِلذِّكْرِ</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indeed</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made the Qur'an easy</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understand and remember</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5617" name="Rectangle 17"/>
          <p:cNvSpPr>
            <a:spLocks noChangeArrowheads="1"/>
          </p:cNvSpPr>
          <p:nvPr/>
        </p:nvSpPr>
        <p:spPr bwMode="auto">
          <a:xfrm>
            <a:off x="3362325" y="2927350"/>
            <a:ext cx="1590675" cy="0"/>
          </a:xfrm>
          <a:prstGeom prst="rect">
            <a:avLst/>
          </a:prstGeom>
          <a:noFill/>
          <a:ln w="9525">
            <a:noFill/>
            <a:miter lim="800000"/>
            <a:headEnd/>
            <a:tailEnd/>
          </a:ln>
        </p:spPr>
        <p:txBody>
          <a:bodyPr wrap="none">
            <a:spAutoFit/>
          </a:bodyPr>
          <a:lstStyle/>
          <a:p>
            <a:endParaRPr lang="en-US"/>
          </a:p>
        </p:txBody>
      </p:sp>
      <p:sp>
        <p:nvSpPr>
          <p:cNvPr id="25618" name="Freeform 18"/>
          <p:cNvSpPr>
            <a:spLocks noChangeAspect="1"/>
          </p:cNvSpPr>
          <p:nvPr/>
        </p:nvSpPr>
        <p:spPr bwMode="auto">
          <a:xfrm>
            <a:off x="1027113" y="3065463"/>
            <a:ext cx="176212" cy="147637"/>
          </a:xfrm>
          <a:custGeom>
            <a:avLst/>
            <a:gdLst>
              <a:gd name="T0" fmla="*/ 0 w 522"/>
              <a:gd name="T1" fmla="*/ 0 h 441"/>
              <a:gd name="T2" fmla="*/ 180 w 522"/>
              <a:gd name="T3" fmla="*/ 99 h 441"/>
              <a:gd name="T4" fmla="*/ 405 w 522"/>
              <a:gd name="T5" fmla="*/ 291 h 441"/>
              <a:gd name="T6" fmla="*/ 522 w 522"/>
              <a:gd name="T7" fmla="*/ 441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2700">
            <a:solidFill>
              <a:srgbClr val="008000"/>
            </a:solidFill>
            <a:round/>
            <a:headEnd/>
            <a:tailEnd type="triangle" w="med" len="med"/>
          </a:ln>
        </p:spPr>
        <p:txBody>
          <a:bodyPr/>
          <a:lstStyle/>
          <a:p>
            <a:endParaRPr lang="en-US"/>
          </a:p>
        </p:txBody>
      </p:sp>
      <p:sp>
        <p:nvSpPr>
          <p:cNvPr id="25619" name="Rectangle 19"/>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25620" name="Rectangle 20"/>
          <p:cNvSpPr>
            <a:spLocks noGrp="1" noChangeArrowheads="1"/>
          </p:cNvSpPr>
          <p:nvPr>
            <p:ph type="body" idx="4294967295"/>
          </p:nvPr>
        </p:nvSpPr>
        <p:spPr>
          <a:xfrm>
            <a:off x="76200" y="3352800"/>
            <a:ext cx="8382000" cy="3352800"/>
          </a:xfrm>
          <a:noFill/>
        </p:spPr>
        <p:txBody>
          <a:bodyPr/>
          <a:lstStyle/>
          <a:p>
            <a:pPr algn="l" rtl="0">
              <a:lnSpc>
                <a:spcPct val="90000"/>
              </a:lnSpc>
            </a:pPr>
            <a:r>
              <a:rPr lang="en-US" sz="2400" dirty="0" smtClean="0"/>
              <a:t>Make a Plan: to understand the complete Quran ASAP.  </a:t>
            </a:r>
          </a:p>
          <a:p>
            <a:pPr algn="l" rtl="0">
              <a:lnSpc>
                <a:spcPct val="90000"/>
              </a:lnSpc>
            </a:pPr>
            <a:r>
              <a:rPr lang="en-US" sz="2400" dirty="0" smtClean="0"/>
              <a:t>This is the answer to the false claims of difficulty in learning Quran.</a:t>
            </a:r>
          </a:p>
          <a:p>
            <a:pPr algn="l" rtl="0">
              <a:lnSpc>
                <a:spcPct val="90000"/>
              </a:lnSpc>
              <a:buNone/>
            </a:pPr>
            <a:r>
              <a:rPr lang="en-US" sz="2400" dirty="0" smtClean="0"/>
              <a:t> </a:t>
            </a:r>
          </a:p>
          <a:p>
            <a:pPr algn="l" rtl="0">
              <a:lnSpc>
                <a:spcPct val="90000"/>
              </a:lnSpc>
            </a:pPr>
            <a:r>
              <a:rPr lang="en-US" sz="2400" dirty="0" smtClean="0"/>
              <a:t>Learning is easy. But one needs to make effort for it.</a:t>
            </a:r>
          </a:p>
          <a:p>
            <a:pPr algn="l" rtl="0">
              <a:lnSpc>
                <a:spcPct val="90000"/>
              </a:lnSpc>
            </a:pPr>
            <a:r>
              <a:rPr lang="en-US" sz="2400" dirty="0" smtClean="0"/>
              <a:t>Remember, Allah comes running towards the one who walks towards him. So let’s start walking towards Allah. </a:t>
            </a:r>
          </a:p>
          <a:p>
            <a:pPr algn="l" rtl="0">
              <a:lnSpc>
                <a:spcPct val="90000"/>
              </a:lnSpc>
            </a:pPr>
            <a:endParaRPr lang="en-US" sz="2400" dirty="0" smtClean="0"/>
          </a:p>
        </p:txBody>
      </p:sp>
      <p:pic>
        <p:nvPicPr>
          <p:cNvPr id="25621" name="Picture 21"/>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762000" y="457200"/>
            <a:ext cx="7772400" cy="914400"/>
          </a:xfrm>
        </p:spPr>
        <p:txBody>
          <a:bodyPr/>
          <a:lstStyle/>
          <a:p>
            <a:pPr rtl="0"/>
            <a:r>
              <a:rPr lang="en-US" sz="4800" smtClean="0"/>
              <a:t>Easy to understand</a:t>
            </a:r>
          </a:p>
        </p:txBody>
      </p:sp>
      <p:sp>
        <p:nvSpPr>
          <p:cNvPr id="27651" name="Rectangle 3"/>
          <p:cNvSpPr>
            <a:spLocks noGrp="1" noChangeArrowheads="1"/>
          </p:cNvSpPr>
          <p:nvPr>
            <p:ph type="body" idx="4294967295"/>
          </p:nvPr>
        </p:nvSpPr>
        <p:spPr>
          <a:xfrm>
            <a:off x="-228600" y="1295400"/>
            <a:ext cx="9144000" cy="5486400"/>
          </a:xfrm>
        </p:spPr>
        <p:txBody>
          <a:bodyPr/>
          <a:lstStyle/>
          <a:p>
            <a:pPr>
              <a:lnSpc>
                <a:spcPct val="150000"/>
              </a:lnSpc>
              <a:buFont typeface="Wingdings" pitchFamily="2" charset="2"/>
              <a:buNone/>
            </a:pPr>
            <a:r>
              <a:rPr lang="ar-SA" sz="8000" smtClean="0">
                <a:cs typeface="Tajweed" pitchFamily="2" charset="-78"/>
              </a:rPr>
              <a:t>وَ</a:t>
            </a:r>
            <a:r>
              <a:rPr lang="ar-SA" sz="8000" smtClean="0">
                <a:solidFill>
                  <a:srgbClr val="66CCFF"/>
                </a:solidFill>
                <a:cs typeface="Tajweed" pitchFamily="2" charset="-78"/>
              </a:rPr>
              <a:t>لَ</a:t>
            </a:r>
            <a:r>
              <a:rPr lang="ar-SA" sz="8000" smtClean="0">
                <a:cs typeface="Tajweed" pitchFamily="2" charset="-78"/>
              </a:rPr>
              <a:t>قَدْ   </a:t>
            </a:r>
            <a:r>
              <a:rPr lang="ar-SA" sz="8000" smtClean="0">
                <a:solidFill>
                  <a:srgbClr val="66FF66"/>
                </a:solidFill>
                <a:cs typeface="Tajweed" pitchFamily="2" charset="-78"/>
              </a:rPr>
              <a:t>يَسَّرْنَا</a:t>
            </a:r>
            <a:r>
              <a:rPr lang="ar-SA" sz="8000" smtClean="0">
                <a:cs typeface="Tajweed" pitchFamily="2" charset="-78"/>
              </a:rPr>
              <a:t>  الْقُرْآنَ   لِل</a:t>
            </a:r>
            <a:r>
              <a:rPr lang="ar-SA" sz="8000" smtClean="0">
                <a:solidFill>
                  <a:srgbClr val="FF9953"/>
                </a:solidFill>
                <a:cs typeface="Tajweed" pitchFamily="2" charset="-78"/>
              </a:rPr>
              <a:t>ذِّكْرِ</a:t>
            </a:r>
          </a:p>
          <a:p>
            <a:pPr algn="ctr">
              <a:lnSpc>
                <a:spcPct val="150000"/>
              </a:lnSpc>
              <a:buFont typeface="Wingdings" pitchFamily="2" charset="2"/>
              <a:buNone/>
            </a:pPr>
            <a:r>
              <a:rPr lang="en-US" sz="4800" smtClean="0">
                <a:solidFill>
                  <a:srgbClr val="FF9953"/>
                </a:solidFill>
              </a:rPr>
              <a:t>Immediate Pray</a:t>
            </a:r>
            <a:endParaRPr lang="ar-SA" sz="4800" smtClean="0">
              <a:solidFill>
                <a:srgbClr val="FF9953"/>
              </a:solidFill>
            </a:endParaRPr>
          </a:p>
          <a:p>
            <a:pPr algn="ctr">
              <a:lnSpc>
                <a:spcPct val="150000"/>
              </a:lnSpc>
              <a:buFont typeface="Wingdings" pitchFamily="2" charset="2"/>
              <a:buNone/>
            </a:pPr>
            <a:r>
              <a:rPr lang="en-US" sz="3600" smtClean="0">
                <a:solidFill>
                  <a:srgbClr val="FF9953"/>
                </a:solidFill>
              </a:rPr>
              <a:t>Moreover call from Allah</a:t>
            </a:r>
            <a:r>
              <a:rPr lang="en-US" sz="3600" smtClean="0">
                <a:solidFill>
                  <a:srgbClr val="FF9953"/>
                </a:solidFill>
                <a:latin typeface="Nafees Web Naskh" pitchFamily="2" charset="-78"/>
              </a:rPr>
              <a:t>…</a:t>
            </a:r>
            <a:endParaRPr lang="ar-SA" sz="3600" smtClean="0">
              <a:solidFill>
                <a:srgbClr val="FF9953"/>
              </a:solidFill>
            </a:endParaRPr>
          </a:p>
          <a:p>
            <a:pPr algn="ctr">
              <a:lnSpc>
                <a:spcPct val="90000"/>
              </a:lnSpc>
              <a:buFont typeface="Wingdings" pitchFamily="2" charset="2"/>
              <a:buNone/>
            </a:pPr>
            <a:r>
              <a:rPr lang="ar-SA" sz="8000" smtClean="0"/>
              <a:t> </a:t>
            </a:r>
            <a:r>
              <a:rPr lang="ar-SA" sz="6000" smtClean="0">
                <a:cs typeface="Tajweed" pitchFamily="2" charset="-78"/>
              </a:rPr>
              <a:t>فَهَلْ مِن مُّدَّكِرٍ</a:t>
            </a:r>
            <a:r>
              <a:rPr lang="ar-SA" sz="8000" smtClean="0"/>
              <a:t> </a:t>
            </a:r>
            <a:endParaRPr lang="ur-PK" sz="8000" smtClean="0"/>
          </a:p>
        </p:txBody>
      </p:sp>
      <p:sp>
        <p:nvSpPr>
          <p:cNvPr id="585732" name="Rectangle 4"/>
          <p:cNvSpPr>
            <a:spLocks noChangeArrowheads="1"/>
          </p:cNvSpPr>
          <p:nvPr/>
        </p:nvSpPr>
        <p:spPr bwMode="auto">
          <a:xfrm>
            <a:off x="7540625" y="1279525"/>
            <a:ext cx="688975" cy="396875"/>
          </a:xfrm>
          <a:prstGeom prst="rect">
            <a:avLst/>
          </a:prstGeom>
          <a:noFill/>
          <a:ln w="9525" algn="ctr">
            <a:noFill/>
            <a:miter lim="800000"/>
            <a:headEnd/>
            <a:tailEnd/>
          </a:ln>
        </p:spPr>
        <p:txBody>
          <a:bodyPr wrap="none">
            <a:spAutoFit/>
          </a:bodyPr>
          <a:lstStyle/>
          <a:p>
            <a:r>
              <a:rPr lang="en-US" sz="2000" b="0">
                <a:solidFill>
                  <a:srgbClr val="F2B300"/>
                </a:solidFill>
                <a:cs typeface="Arial" pitchFamily="34" charset="0"/>
              </a:rPr>
              <a:t>409</a:t>
            </a:r>
            <a:r>
              <a:rPr lang="en-US" sz="2000" b="0" baseline="30000">
                <a:solidFill>
                  <a:srgbClr val="F2B300"/>
                </a:solidFill>
                <a:cs typeface="Arial" pitchFamily="34" charset="0"/>
              </a:rPr>
              <a:t>*</a:t>
            </a:r>
          </a:p>
        </p:txBody>
      </p:sp>
      <p:sp>
        <p:nvSpPr>
          <p:cNvPr id="585733" name="Rectangle 5"/>
          <p:cNvSpPr>
            <a:spLocks noChangeArrowheads="1"/>
          </p:cNvSpPr>
          <p:nvPr/>
        </p:nvSpPr>
        <p:spPr bwMode="auto">
          <a:xfrm>
            <a:off x="3563938" y="1295400"/>
            <a:ext cx="550862" cy="396875"/>
          </a:xfrm>
          <a:prstGeom prst="rect">
            <a:avLst/>
          </a:prstGeom>
          <a:noFill/>
          <a:ln w="9525" algn="ctr">
            <a:noFill/>
            <a:miter lim="800000"/>
            <a:headEnd/>
            <a:tailEnd/>
          </a:ln>
        </p:spPr>
        <p:txBody>
          <a:bodyPr wrap="none">
            <a:spAutoFit/>
          </a:bodyPr>
          <a:lstStyle/>
          <a:p>
            <a:r>
              <a:rPr lang="en-US" sz="2000" b="0">
                <a:solidFill>
                  <a:srgbClr val="F2B300"/>
                </a:solidFill>
                <a:cs typeface="Arial" pitchFamily="34" charset="0"/>
              </a:rPr>
              <a:t>70</a:t>
            </a:r>
            <a:r>
              <a:rPr lang="en-US" sz="2000" b="0" baseline="30000">
                <a:solidFill>
                  <a:srgbClr val="F2B300"/>
                </a:solidFill>
                <a:cs typeface="Arial"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1000" fill="hold"/>
                                        <p:tgtEl>
                                          <p:spTgt spid="585732"/>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1000" fill="hold"/>
                                        <p:tgtEl>
                                          <p:spTgt spid="585733"/>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732" grpId="0"/>
      <p:bldP spid="58573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457200" y="-152400"/>
            <a:ext cx="8229600" cy="838200"/>
          </a:xfrm>
          <a:noFill/>
        </p:spPr>
        <p:txBody>
          <a:bodyPr/>
          <a:lstStyle/>
          <a:p>
            <a:r>
              <a:rPr lang="en-US" sz="2800" b="1" smtClean="0"/>
              <a:t>Practice</a:t>
            </a:r>
            <a:endParaRPr lang="ar-SA" sz="2800" b="1" smtClean="0"/>
          </a:p>
        </p:txBody>
      </p:sp>
      <p:sp>
        <p:nvSpPr>
          <p:cNvPr id="28675" name="AutoShape 3"/>
          <p:cNvSpPr>
            <a:spLocks noChangeArrowheads="1"/>
          </p:cNvSpPr>
          <p:nvPr/>
        </p:nvSpPr>
        <p:spPr bwMode="auto">
          <a:xfrm rot="-2539146">
            <a:off x="1108075" y="3200400"/>
            <a:ext cx="2473325" cy="3406775"/>
          </a:xfrm>
          <a:prstGeom prst="rightArrow">
            <a:avLst>
              <a:gd name="adj1" fmla="val 46120"/>
              <a:gd name="adj2" fmla="val 48324"/>
            </a:avLst>
          </a:prstGeom>
          <a:solidFill>
            <a:srgbClr val="FF0000"/>
          </a:solidFill>
          <a:ln w="9525" algn="ctr">
            <a:solidFill>
              <a:schemeClr val="tx1"/>
            </a:solidFill>
            <a:miter lim="800000"/>
            <a:headEnd/>
            <a:tailEnd/>
          </a:ln>
        </p:spPr>
        <p:txBody>
          <a:bodyPr anchor="ctr">
            <a:spAutoFit/>
          </a:bodyPr>
          <a:lstStyle/>
          <a:p>
            <a:pPr algn="ctr">
              <a:spcBef>
                <a:spcPct val="0"/>
              </a:spcBef>
            </a:pPr>
            <a:r>
              <a:rPr lang="en-US" sz="2000">
                <a:cs typeface="Arial" pitchFamily="34" charset="0"/>
              </a:rPr>
              <a:t>Esp. with Imagination &amp; feelings; Prayer &amp; Evaluation</a:t>
            </a:r>
            <a:endParaRPr lang="en-US" sz="5400">
              <a:cs typeface="Arial" pitchFamily="34" charset="0"/>
            </a:endParaRPr>
          </a:p>
        </p:txBody>
      </p:sp>
      <p:pic>
        <p:nvPicPr>
          <p:cNvPr id="28676" name="Picture 4" descr="DPPR-LOGO-English"/>
          <p:cNvPicPr>
            <a:picLocks noChangeAspect="1" noChangeArrowheads="1"/>
          </p:cNvPicPr>
          <p:nvPr/>
        </p:nvPicPr>
        <p:blipFill>
          <a:blip r:embed="rId2" cstate="print"/>
          <a:srcRect/>
          <a:stretch>
            <a:fillRect/>
          </a:stretch>
        </p:blipFill>
        <p:spPr bwMode="auto">
          <a:xfrm>
            <a:off x="0" y="5105400"/>
            <a:ext cx="1479550" cy="1752600"/>
          </a:xfrm>
          <a:prstGeom prst="rect">
            <a:avLst/>
          </a:prstGeom>
          <a:noFill/>
          <a:ln w="9525">
            <a:noFill/>
            <a:miter lim="800000"/>
            <a:headEnd/>
            <a:tailEnd/>
          </a:ln>
        </p:spPr>
      </p:pic>
      <p:graphicFrame>
        <p:nvGraphicFramePr>
          <p:cNvPr id="587781" name="Group 5"/>
          <p:cNvGraphicFramePr>
            <a:graphicFrameLocks noGrp="1"/>
          </p:cNvGraphicFramePr>
          <p:nvPr/>
        </p:nvGraphicFramePr>
        <p:xfrm>
          <a:off x="152400" y="609600"/>
          <a:ext cx="8763000" cy="2438400"/>
        </p:xfrm>
        <a:graphic>
          <a:graphicData uri="http://schemas.openxmlformats.org/drawingml/2006/table">
            <a:tbl>
              <a:tblPr rtl="1"/>
              <a:tblGrid>
                <a:gridCol w="1676400"/>
                <a:gridCol w="3810000"/>
                <a:gridCol w="3276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وَلَقَدْ</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يَسَّرْنَا الْقُرْآنَ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لِلذِّكْرِ</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indeed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made the Qur'an easy</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understand and remember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flipV="1">
            <a:off x="457200" y="2376488"/>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588829" name="Group 29"/>
          <p:cNvGraphicFramePr>
            <a:graphicFrameLocks noGrp="1"/>
          </p:cNvGraphicFramePr>
          <p:nvPr/>
        </p:nvGraphicFramePr>
        <p:xfrm>
          <a:off x="152400" y="1616075"/>
          <a:ext cx="8763000" cy="2562226"/>
        </p:xfrm>
        <a:graphic>
          <a:graphicData uri="http://schemas.openxmlformats.org/drawingml/2006/table">
            <a:tbl>
              <a:tblPr rtl="1"/>
              <a:tblGrid>
                <a:gridCol w="1828800"/>
                <a:gridCol w="1676400"/>
                <a:gridCol w="3048000"/>
                <a:gridCol w="2209800"/>
              </a:tblGrid>
              <a:tr h="15097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خَيْرُكُمْ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تَعَلَّمَ الْقُرْآنَ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وَعَلَّمَه</a:t>
                      </a:r>
                      <a:r>
                        <a:rPr kumimoji="0" lang="ar-SA" sz="6600" b="1" i="0" u="none" strike="noStrike" cap="none" normalizeH="0" baseline="30000" dirty="0" smtClean="0">
                          <a:ln>
                            <a:noFill/>
                          </a:ln>
                          <a:solidFill>
                            <a:srgbClr val="FFFF00"/>
                          </a:solidFill>
                          <a:effectLst/>
                          <a:latin typeface="Tahoma" pitchFamily="34" charset="0"/>
                          <a:ea typeface="Times New Roman" pitchFamily="18" charset="0"/>
                          <a:cs typeface="Tajweed" pitchFamily="2" charset="-78"/>
                        </a:rPr>
                        <a:t>،</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best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the one) who</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learns the Qur'an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teaches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9716" name="Rectangle 21"/>
          <p:cNvSpPr>
            <a:spLocks noChangeArrowheads="1"/>
          </p:cNvSpPr>
          <p:nvPr/>
        </p:nvSpPr>
        <p:spPr bwMode="auto">
          <a:xfrm>
            <a:off x="76200" y="2819400"/>
            <a:ext cx="817563" cy="366713"/>
          </a:xfrm>
          <a:prstGeom prst="rect">
            <a:avLst/>
          </a:prstGeom>
          <a:noFill/>
          <a:ln w="9525">
            <a:noFill/>
            <a:miter lim="800000"/>
            <a:headEnd/>
            <a:tailEnd/>
          </a:ln>
        </p:spPr>
        <p:txBody>
          <a:bodyPr wrap="none">
            <a:spAutoFit/>
          </a:bodyPr>
          <a:lstStyle/>
          <a:p>
            <a:pPr rtl="1">
              <a:spcBef>
                <a:spcPct val="0"/>
              </a:spcBef>
            </a:pPr>
            <a:r>
              <a:rPr lang="ar-SA" sz="1800" dirty="0">
                <a:solidFill>
                  <a:srgbClr val="FFFFFF"/>
                </a:solidFill>
                <a:latin typeface="Arial" pitchFamily="34" charset="0"/>
                <a:cs typeface="Arial" pitchFamily="34" charset="0"/>
              </a:rPr>
              <a:t>(بخارى)</a:t>
            </a:r>
          </a:p>
        </p:txBody>
      </p:sp>
      <p:sp>
        <p:nvSpPr>
          <p:cNvPr id="29717" name="Rectangle 22"/>
          <p:cNvSpPr>
            <a:spLocks noChangeArrowheads="1"/>
          </p:cNvSpPr>
          <p:nvPr/>
        </p:nvSpPr>
        <p:spPr bwMode="auto">
          <a:xfrm>
            <a:off x="8305800" y="381000"/>
            <a:ext cx="549275" cy="771525"/>
          </a:xfrm>
          <a:prstGeom prst="rect">
            <a:avLst/>
          </a:prstGeom>
          <a:solidFill>
            <a:schemeClr val="accent1"/>
          </a:solidFill>
          <a:ln w="9525" algn="ctr">
            <a:solidFill>
              <a:schemeClr val="tx1"/>
            </a:solidFill>
            <a:miter lim="800000"/>
            <a:headEnd/>
            <a:tailEnd/>
          </a:ln>
        </p:spPr>
        <p:txBody>
          <a:bodyPr wrap="none" anchor="ctr">
            <a:spAutoFit/>
          </a:bodyPr>
          <a:lstStyle/>
          <a:p>
            <a:pPr algn="ctr"/>
            <a:r>
              <a:rPr lang="en-US" sz="4400" dirty="0">
                <a:cs typeface="Arial" pitchFamily="34" charset="0"/>
              </a:rPr>
              <a:t>2</a:t>
            </a:r>
          </a:p>
        </p:txBody>
      </p:sp>
      <p:sp>
        <p:nvSpPr>
          <p:cNvPr id="29718" name="Rectangle 23"/>
          <p:cNvSpPr>
            <a:spLocks noChangeArrowheads="1"/>
          </p:cNvSpPr>
          <p:nvPr/>
        </p:nvSpPr>
        <p:spPr bwMode="auto">
          <a:xfrm>
            <a:off x="-76200" y="381000"/>
            <a:ext cx="8610600" cy="769441"/>
          </a:xfrm>
          <a:prstGeom prst="rect">
            <a:avLst/>
          </a:prstGeom>
          <a:noFill/>
          <a:ln w="9525" algn="ctr">
            <a:noFill/>
            <a:miter lim="800000"/>
            <a:headEnd/>
            <a:tailEnd/>
          </a:ln>
        </p:spPr>
        <p:txBody>
          <a:bodyPr wrap="square">
            <a:spAutoFit/>
          </a:bodyPr>
          <a:lstStyle/>
          <a:p>
            <a:r>
              <a:rPr lang="en-US" sz="4400" b="0" dirty="0">
                <a:ea typeface="Tahoma" pitchFamily="34" charset="0"/>
                <a:cs typeface="Tahoma" pitchFamily="34" charset="0"/>
              </a:rPr>
              <a:t>Not </a:t>
            </a:r>
            <a:r>
              <a:rPr lang="en-US" sz="4400" b="0" dirty="0" smtClean="0">
                <a:ea typeface="Tahoma" pitchFamily="34" charset="0"/>
                <a:cs typeface="Tahoma" pitchFamily="34" charset="0"/>
              </a:rPr>
              <a:t>only easy, </a:t>
            </a:r>
            <a:r>
              <a:rPr lang="en-US" sz="4400" b="0" dirty="0">
                <a:ea typeface="Tahoma" pitchFamily="34" charset="0"/>
                <a:cs typeface="Tahoma" pitchFamily="34" charset="0"/>
              </a:rPr>
              <a:t>but </a:t>
            </a:r>
            <a:r>
              <a:rPr lang="en-US" sz="4400" b="0" dirty="0" smtClean="0">
                <a:ea typeface="Tahoma" pitchFamily="34" charset="0"/>
                <a:cs typeface="Tahoma" pitchFamily="34" charset="0"/>
              </a:rPr>
              <a:t>a great job too</a:t>
            </a:r>
            <a:endParaRPr lang="en-US" sz="4400" b="0" dirty="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590851" name="Group 3"/>
          <p:cNvGraphicFramePr>
            <a:graphicFrameLocks noGrp="1"/>
          </p:cNvGraphicFramePr>
          <p:nvPr/>
        </p:nvGraphicFramePr>
        <p:xfrm>
          <a:off x="152400" y="166688"/>
          <a:ext cx="8763000" cy="2347913"/>
        </p:xfrm>
        <a:graphic>
          <a:graphicData uri="http://schemas.openxmlformats.org/drawingml/2006/table">
            <a:tbl>
              <a:tblPr rtl="1"/>
              <a:tblGrid>
                <a:gridCol w="1905000"/>
                <a:gridCol w="1676400"/>
                <a:gridCol w="228600"/>
                <a:gridCol w="2743200"/>
                <a:gridCol w="2209800"/>
              </a:tblGrid>
              <a:tr h="12811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خَيْرُكُمْ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تَعَلَّمَ الْقُرْآنَ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وَعَلَّمَه</a:t>
                      </a:r>
                      <a:r>
                        <a:rPr kumimoji="0" lang="ar-SA" sz="6600" b="1" i="0" u="none" strike="noStrike" cap="none" normalizeH="0" baseline="30000" dirty="0" smtClean="0">
                          <a:ln>
                            <a:noFill/>
                          </a:ln>
                          <a:solidFill>
                            <a:srgbClr val="FFFF00"/>
                          </a:solidFill>
                          <a:effectLst/>
                          <a:latin typeface="Tahoma" pitchFamily="34" charset="0"/>
                          <a:ea typeface="Times New Roman" pitchFamily="18" charset="0"/>
                          <a:cs typeface="Tajweed" pitchFamily="2" charset="-78"/>
                        </a:rPr>
                        <a:t>،</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best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the one) who</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learns the Qur'an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teaches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0741" name="Rectangle 21"/>
          <p:cNvSpPr>
            <a:spLocks noChangeArrowheads="1"/>
          </p:cNvSpPr>
          <p:nvPr/>
        </p:nvSpPr>
        <p:spPr bwMode="auto">
          <a:xfrm>
            <a:off x="152400" y="1143000"/>
            <a:ext cx="817563" cy="366713"/>
          </a:xfrm>
          <a:prstGeom prst="rect">
            <a:avLst/>
          </a:prstGeom>
          <a:noFill/>
          <a:ln w="9525">
            <a:noFill/>
            <a:miter lim="800000"/>
            <a:headEnd/>
            <a:tailEnd/>
          </a:ln>
        </p:spPr>
        <p:txBody>
          <a:bodyPr wrap="none">
            <a:spAutoFit/>
          </a:bodyPr>
          <a:lstStyle/>
          <a:p>
            <a:pPr rtl="1">
              <a:spcBef>
                <a:spcPct val="0"/>
              </a:spcBef>
            </a:pPr>
            <a:r>
              <a:rPr lang="ar-SA" sz="1800">
                <a:solidFill>
                  <a:srgbClr val="FFFFFF"/>
                </a:solidFill>
                <a:latin typeface="Arial" pitchFamily="34" charset="0"/>
                <a:cs typeface="Arial" pitchFamily="34" charset="0"/>
              </a:rPr>
              <a:t>(بخارى)</a:t>
            </a:r>
          </a:p>
        </p:txBody>
      </p:sp>
      <p:sp>
        <p:nvSpPr>
          <p:cNvPr id="30742" name="Rectangle 22"/>
          <p:cNvSpPr>
            <a:spLocks noChangeArrowheads="1"/>
          </p:cNvSpPr>
          <p:nvPr/>
        </p:nvSpPr>
        <p:spPr bwMode="auto">
          <a:xfrm>
            <a:off x="2021564" y="2895600"/>
            <a:ext cx="5104282" cy="2492990"/>
          </a:xfrm>
          <a:prstGeom prst="rect">
            <a:avLst/>
          </a:prstGeom>
          <a:noFill/>
          <a:ln w="9525">
            <a:noFill/>
            <a:miter lim="800000"/>
            <a:headEnd/>
            <a:tailEnd/>
          </a:ln>
        </p:spPr>
        <p:txBody>
          <a:bodyPr wrap="none">
            <a:spAutoFit/>
          </a:bodyPr>
          <a:lstStyle/>
          <a:p>
            <a:pPr algn="r" rtl="1">
              <a:spcBef>
                <a:spcPct val="0"/>
              </a:spcBef>
            </a:pPr>
            <a:r>
              <a:rPr lang="ar-SA" sz="15600" dirty="0" smtClean="0">
                <a:solidFill>
                  <a:srgbClr val="FFFF00"/>
                </a:solidFill>
                <a:ea typeface="Times New Roman" pitchFamily="18" charset="0"/>
                <a:cs typeface="Tajweed" pitchFamily="2" charset="-78"/>
              </a:rPr>
              <a:t>خَيْرُ</a:t>
            </a:r>
            <a:r>
              <a:rPr lang="en-US" sz="15600" dirty="0" smtClean="0">
                <a:solidFill>
                  <a:srgbClr val="FFFF00"/>
                </a:solidFill>
                <a:ea typeface="Times New Roman" pitchFamily="18" charset="0"/>
                <a:cs typeface="Tajweed" pitchFamily="2" charset="-78"/>
              </a:rPr>
              <a:t>  </a:t>
            </a:r>
            <a:r>
              <a:rPr lang="ar-SA" sz="15600" dirty="0" smtClean="0">
                <a:solidFill>
                  <a:srgbClr val="FFFF00"/>
                </a:solidFill>
                <a:ea typeface="Times New Roman" pitchFamily="18" charset="0"/>
                <a:cs typeface="Tajweed" pitchFamily="2" charset="-78"/>
              </a:rPr>
              <a:t>كُمْ</a:t>
            </a:r>
            <a:endParaRPr lang="en-US" sz="15600" dirty="0">
              <a:solidFill>
                <a:srgbClr val="FFFF00"/>
              </a:solidFill>
              <a:ea typeface="Times New Roman" pitchFamily="18" charset="0"/>
              <a:cs typeface="Tajweed" pitchFamily="2" charset="-78"/>
            </a:endParaRPr>
          </a:p>
        </p:txBody>
      </p:sp>
      <p:sp>
        <p:nvSpPr>
          <p:cNvPr id="30743" name="Text Box 23"/>
          <p:cNvSpPr txBox="1">
            <a:spLocks noChangeArrowheads="1"/>
          </p:cNvSpPr>
          <p:nvPr/>
        </p:nvSpPr>
        <p:spPr bwMode="auto">
          <a:xfrm>
            <a:off x="0" y="5562600"/>
            <a:ext cx="8839200" cy="1754326"/>
          </a:xfrm>
          <a:prstGeom prst="rect">
            <a:avLst/>
          </a:prstGeom>
          <a:noFill/>
          <a:ln w="9525">
            <a:noFill/>
            <a:miter lim="800000"/>
            <a:headEnd/>
            <a:tailEnd/>
          </a:ln>
        </p:spPr>
        <p:txBody>
          <a:bodyPr wrap="square">
            <a:spAutoFit/>
          </a:bodyPr>
          <a:lstStyle/>
          <a:p>
            <a:pPr marL="573088" indent="-573088" algn="r" rtl="1"/>
            <a:r>
              <a:rPr lang="en-US" sz="5400" dirty="0" smtClean="0">
                <a:latin typeface="Arial" pitchFamily="34" charset="0"/>
                <a:cs typeface="Arial" pitchFamily="34" charset="0"/>
              </a:rPr>
              <a:t>    Good </a:t>
            </a:r>
            <a:r>
              <a:rPr lang="en-US" sz="5400" dirty="0">
                <a:latin typeface="Arial" pitchFamily="34" charset="0"/>
                <a:cs typeface="Arial" pitchFamily="34" charset="0"/>
              </a:rPr>
              <a:t>/ </a:t>
            </a:r>
            <a:r>
              <a:rPr lang="en-US" sz="5400" dirty="0" smtClean="0">
                <a:latin typeface="Arial" pitchFamily="34" charset="0"/>
                <a:cs typeface="Arial" pitchFamily="34" charset="0"/>
              </a:rPr>
              <a:t>Best</a:t>
            </a:r>
            <a:r>
              <a:rPr lang="en-US" sz="5400" dirty="0">
                <a:latin typeface="Arial" pitchFamily="34" charset="0"/>
                <a:cs typeface="Arial" pitchFamily="34" charset="0"/>
              </a:rPr>
              <a:t>	</a:t>
            </a:r>
            <a:r>
              <a:rPr lang="en-US" sz="5400" dirty="0" smtClean="0">
                <a:latin typeface="Arial" pitchFamily="34" charset="0"/>
                <a:cs typeface="Arial" pitchFamily="34" charset="0"/>
              </a:rPr>
              <a:t>     of you</a:t>
            </a:r>
            <a:r>
              <a:rPr lang="en-US" sz="5400" dirty="0">
                <a:latin typeface="Arial" pitchFamily="34" charset="0"/>
                <a:cs typeface="Arial" pitchFamily="34" charset="0"/>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592899" name="Group 3"/>
          <p:cNvGraphicFramePr>
            <a:graphicFrameLocks noGrp="1"/>
          </p:cNvGraphicFramePr>
          <p:nvPr/>
        </p:nvGraphicFramePr>
        <p:xfrm>
          <a:off x="152400" y="166688"/>
          <a:ext cx="8763000" cy="2271713"/>
        </p:xfrm>
        <a:graphic>
          <a:graphicData uri="http://schemas.openxmlformats.org/drawingml/2006/table">
            <a:tbl>
              <a:tblPr rtl="1"/>
              <a:tblGrid>
                <a:gridCol w="1905000"/>
                <a:gridCol w="1676400"/>
                <a:gridCol w="228600"/>
                <a:gridCol w="2743200"/>
                <a:gridCol w="2209800"/>
              </a:tblGrid>
              <a:tr h="12049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خَيْرُكُمْ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تَعَلَّمَ الْقُرْآنَ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وَعَلَّمَه</a:t>
                      </a:r>
                      <a:r>
                        <a:rPr kumimoji="0" lang="ar-SA" sz="6600" b="1" i="0" u="none" strike="noStrike" cap="none" normalizeH="0" baseline="30000" dirty="0" smtClean="0">
                          <a:ln>
                            <a:noFill/>
                          </a:ln>
                          <a:solidFill>
                            <a:srgbClr val="FFFF00"/>
                          </a:solidFill>
                          <a:effectLst/>
                          <a:latin typeface="Tahoma" pitchFamily="34" charset="0"/>
                          <a:ea typeface="Times New Roman" pitchFamily="18" charset="0"/>
                          <a:cs typeface="Tajweed" pitchFamily="2" charset="-78"/>
                        </a:rPr>
                        <a:t>،</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best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(is the one) who</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learns the Qur'an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teaches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1765" name="Rectangle 21"/>
          <p:cNvSpPr>
            <a:spLocks noChangeArrowheads="1"/>
          </p:cNvSpPr>
          <p:nvPr/>
        </p:nvSpPr>
        <p:spPr bwMode="auto">
          <a:xfrm>
            <a:off x="228600" y="2362200"/>
            <a:ext cx="817563" cy="366713"/>
          </a:xfrm>
          <a:prstGeom prst="rect">
            <a:avLst/>
          </a:prstGeom>
          <a:noFill/>
          <a:ln w="9525">
            <a:noFill/>
            <a:miter lim="800000"/>
            <a:headEnd/>
            <a:tailEnd/>
          </a:ln>
        </p:spPr>
        <p:txBody>
          <a:bodyPr wrap="none">
            <a:spAutoFit/>
          </a:bodyPr>
          <a:lstStyle/>
          <a:p>
            <a:pPr rtl="1">
              <a:spcBef>
                <a:spcPct val="0"/>
              </a:spcBef>
            </a:pPr>
            <a:r>
              <a:rPr lang="ar-SA" sz="1800">
                <a:solidFill>
                  <a:srgbClr val="FFFFFF"/>
                </a:solidFill>
                <a:latin typeface="Arial" pitchFamily="34" charset="0"/>
                <a:cs typeface="Arial" pitchFamily="34" charset="0"/>
              </a:rPr>
              <a:t>(بخارى)</a:t>
            </a:r>
          </a:p>
        </p:txBody>
      </p:sp>
      <p:sp>
        <p:nvSpPr>
          <p:cNvPr id="31766" name="Rectangle 22"/>
          <p:cNvSpPr>
            <a:spLocks noChangeArrowheads="1"/>
          </p:cNvSpPr>
          <p:nvPr/>
        </p:nvSpPr>
        <p:spPr bwMode="auto">
          <a:xfrm>
            <a:off x="3109913" y="3200400"/>
            <a:ext cx="5729287" cy="2713038"/>
          </a:xfrm>
          <a:prstGeom prst="rect">
            <a:avLst/>
          </a:prstGeom>
          <a:noFill/>
          <a:ln w="9525">
            <a:noFill/>
            <a:miter lim="800000"/>
            <a:headEnd/>
            <a:tailEnd/>
          </a:ln>
        </p:spPr>
        <p:txBody>
          <a:bodyPr wrap="none">
            <a:spAutoFit/>
          </a:bodyPr>
          <a:lstStyle/>
          <a:p>
            <a:pPr rtl="1"/>
            <a:r>
              <a:rPr lang="ar-SA" sz="17200" b="0">
                <a:solidFill>
                  <a:srgbClr val="FFFF00"/>
                </a:solidFill>
                <a:latin typeface="Nafees Web Naskh" pitchFamily="2" charset="-78"/>
                <a:cs typeface="Traditional Arabic_bs" pitchFamily="2" charset="-78"/>
              </a:rPr>
              <a:t>مَنْ رَبُّكَ؟</a:t>
            </a:r>
            <a:endParaRPr lang="en-US" sz="17200" b="0">
              <a:solidFill>
                <a:srgbClr val="FFFF00"/>
              </a:solidFill>
              <a:latin typeface="Nafees Web Naskh" pitchFamily="2" charset="-78"/>
              <a:cs typeface="Traditional Arabic_bs" pitchFamily="2" charset="-78"/>
            </a:endParaRPr>
          </a:p>
        </p:txBody>
      </p:sp>
      <p:sp>
        <p:nvSpPr>
          <p:cNvPr id="31767" name="Text Box 23"/>
          <p:cNvSpPr txBox="1">
            <a:spLocks noChangeArrowheads="1"/>
          </p:cNvSpPr>
          <p:nvPr/>
        </p:nvSpPr>
        <p:spPr bwMode="auto">
          <a:xfrm>
            <a:off x="2209800" y="5715000"/>
            <a:ext cx="6705600" cy="823913"/>
          </a:xfrm>
          <a:prstGeom prst="rect">
            <a:avLst/>
          </a:prstGeom>
          <a:noFill/>
          <a:ln w="9525">
            <a:noFill/>
            <a:miter lim="800000"/>
            <a:headEnd/>
            <a:tailEnd/>
          </a:ln>
        </p:spPr>
        <p:txBody>
          <a:bodyPr>
            <a:spAutoFit/>
          </a:bodyPr>
          <a:lstStyle/>
          <a:p>
            <a:pPr algn="r"/>
            <a:r>
              <a:rPr lang="en-US" b="0">
                <a:latin typeface="Arial" pitchFamily="34" charset="0"/>
                <a:cs typeface="Arial" pitchFamily="34" charset="0"/>
              </a:rPr>
              <a:t>your Lord			who</a:t>
            </a:r>
          </a:p>
        </p:txBody>
      </p:sp>
      <p:sp>
        <p:nvSpPr>
          <p:cNvPr id="31768" name="Oval 24"/>
          <p:cNvSpPr>
            <a:spLocks noChangeArrowheads="1"/>
          </p:cNvSpPr>
          <p:nvPr/>
        </p:nvSpPr>
        <p:spPr bwMode="auto">
          <a:xfrm rot="-2949513">
            <a:off x="-285750" y="3714750"/>
            <a:ext cx="3771900" cy="2133600"/>
          </a:xfrm>
          <a:prstGeom prst="ellipse">
            <a:avLst/>
          </a:prstGeom>
          <a:solidFill>
            <a:schemeClr val="accent1"/>
          </a:solidFill>
          <a:ln w="9525">
            <a:solidFill>
              <a:schemeClr val="tx1"/>
            </a:solidFill>
            <a:round/>
            <a:headEnd/>
            <a:tailEnd/>
          </a:ln>
        </p:spPr>
        <p:txBody>
          <a:bodyPr anchor="ctr"/>
          <a:lstStyle/>
          <a:p>
            <a:pPr algn="ctr">
              <a:spcBef>
                <a:spcPct val="0"/>
              </a:spcBef>
            </a:pPr>
            <a:r>
              <a:rPr lang="en-US" sz="2800">
                <a:latin typeface="Arial" pitchFamily="34" charset="0"/>
                <a:cs typeface="Arial" pitchFamily="34" charset="0"/>
              </a:rPr>
              <a:t>First question in the grave.</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4294967295"/>
          </p:nvPr>
        </p:nvSpPr>
        <p:spPr>
          <a:xfrm>
            <a:off x="1981200" y="152400"/>
            <a:ext cx="6324600" cy="1066800"/>
          </a:xfrm>
          <a:noFill/>
        </p:spPr>
        <p:txBody>
          <a:bodyPr/>
          <a:lstStyle/>
          <a:p>
            <a:pPr algn="ctr">
              <a:buFont typeface="Wingdings" pitchFamily="2" charset="2"/>
              <a:buNone/>
            </a:pPr>
            <a:r>
              <a:rPr lang="ar-SA" sz="18900" smtClean="0">
                <a:cs typeface="Tajweed" pitchFamily="2" charset="-78"/>
              </a:rPr>
              <a:t>مَنْ</a:t>
            </a:r>
          </a:p>
          <a:p>
            <a:pPr algn="ctr">
              <a:buFont typeface="Wingdings" pitchFamily="2" charset="2"/>
              <a:buNone/>
            </a:pPr>
            <a:endParaRPr lang="en-US" sz="18900" smtClean="0">
              <a:cs typeface="Tajweed" pitchFamily="2" charset="-78"/>
            </a:endParaRPr>
          </a:p>
        </p:txBody>
      </p:sp>
      <p:sp>
        <p:nvSpPr>
          <p:cNvPr id="32771" name="Line 3"/>
          <p:cNvSpPr>
            <a:spLocks noChangeShapeType="1"/>
          </p:cNvSpPr>
          <p:nvPr/>
        </p:nvSpPr>
        <p:spPr bwMode="auto">
          <a:xfrm>
            <a:off x="5410200" y="2286000"/>
            <a:ext cx="0" cy="914400"/>
          </a:xfrm>
          <a:prstGeom prst="line">
            <a:avLst/>
          </a:prstGeom>
          <a:noFill/>
          <a:ln w="57150">
            <a:solidFill>
              <a:srgbClr val="FFFF00"/>
            </a:solidFill>
            <a:round/>
            <a:headEnd/>
            <a:tailEnd type="triangle" w="med" len="med"/>
          </a:ln>
        </p:spPr>
        <p:txBody>
          <a:bodyPr>
            <a:spAutoFit/>
          </a:bodyPr>
          <a:lstStyle/>
          <a:p>
            <a:endParaRPr lang="en-US"/>
          </a:p>
        </p:txBody>
      </p:sp>
      <p:sp>
        <p:nvSpPr>
          <p:cNvPr id="32772" name="Text Box 4"/>
          <p:cNvSpPr txBox="1">
            <a:spLocks noChangeArrowheads="1"/>
          </p:cNvSpPr>
          <p:nvPr/>
        </p:nvSpPr>
        <p:spPr bwMode="auto">
          <a:xfrm>
            <a:off x="3962400" y="3048000"/>
            <a:ext cx="2667000" cy="823913"/>
          </a:xfrm>
          <a:prstGeom prst="rect">
            <a:avLst/>
          </a:prstGeom>
          <a:noFill/>
          <a:ln w="9525" algn="ctr">
            <a:noFill/>
            <a:miter lim="800000"/>
            <a:headEnd/>
            <a:tailEnd/>
          </a:ln>
        </p:spPr>
        <p:txBody>
          <a:bodyPr>
            <a:spAutoFit/>
          </a:bodyPr>
          <a:lstStyle/>
          <a:p>
            <a:pPr algn="ctr"/>
            <a:r>
              <a:rPr lang="en-US">
                <a:solidFill>
                  <a:srgbClr val="FFFF00"/>
                </a:solidFill>
                <a:cs typeface="Arial" pitchFamily="34" charset="0"/>
              </a:rPr>
              <a:t>who</a:t>
            </a:r>
          </a:p>
        </p:txBody>
      </p:sp>
      <p:sp>
        <p:nvSpPr>
          <p:cNvPr id="32773" name="AutoShape 5"/>
          <p:cNvSpPr>
            <a:spLocks noChangeArrowheads="1"/>
          </p:cNvSpPr>
          <p:nvPr/>
        </p:nvSpPr>
        <p:spPr bwMode="auto">
          <a:xfrm>
            <a:off x="6400800" y="4648200"/>
            <a:ext cx="2438400" cy="1524000"/>
          </a:xfrm>
          <a:prstGeom prst="wedgeRoundRectCallout">
            <a:avLst>
              <a:gd name="adj1" fmla="val -79491"/>
              <a:gd name="adj2" fmla="val -107083"/>
              <a:gd name="adj3" fmla="val 16667"/>
            </a:avLst>
          </a:prstGeom>
          <a:solidFill>
            <a:srgbClr val="FF0000"/>
          </a:solidFill>
          <a:ln w="9525" algn="ctr">
            <a:solidFill>
              <a:schemeClr val="tx1"/>
            </a:solidFill>
            <a:miter lim="800000"/>
            <a:headEnd/>
            <a:tailEnd/>
          </a:ln>
        </p:spPr>
        <p:txBody>
          <a:bodyPr/>
          <a:lstStyle/>
          <a:p>
            <a:pPr algn="ctr"/>
            <a:r>
              <a:rPr lang="en-US" sz="3600">
                <a:solidFill>
                  <a:srgbClr val="FFFF00"/>
                </a:solidFill>
                <a:cs typeface="Arial" pitchFamily="34" charset="0"/>
              </a:rPr>
              <a:t>Who are you?</a:t>
            </a:r>
          </a:p>
        </p:txBody>
      </p:sp>
      <p:sp>
        <p:nvSpPr>
          <p:cNvPr id="32774" name="AutoShape 6"/>
          <p:cNvSpPr>
            <a:spLocks noChangeArrowheads="1"/>
          </p:cNvSpPr>
          <p:nvPr/>
        </p:nvSpPr>
        <p:spPr bwMode="auto">
          <a:xfrm>
            <a:off x="1219200" y="4800600"/>
            <a:ext cx="3276600" cy="1524000"/>
          </a:xfrm>
          <a:prstGeom prst="wedgeRoundRectCallout">
            <a:avLst>
              <a:gd name="adj1" fmla="val 56639"/>
              <a:gd name="adj2" fmla="val -113333"/>
              <a:gd name="adj3" fmla="val 16667"/>
            </a:avLst>
          </a:prstGeom>
          <a:solidFill>
            <a:srgbClr val="FF0000"/>
          </a:solidFill>
          <a:ln w="9525" algn="ctr">
            <a:solidFill>
              <a:schemeClr val="tx1"/>
            </a:solidFill>
            <a:miter lim="800000"/>
            <a:headEnd/>
            <a:tailEnd/>
          </a:ln>
        </p:spPr>
        <p:txBody>
          <a:bodyPr/>
          <a:lstStyle/>
          <a:p>
            <a:pPr algn="ctr"/>
            <a:r>
              <a:rPr lang="en-US" sz="3600">
                <a:solidFill>
                  <a:srgbClr val="FFFF00"/>
                </a:solidFill>
                <a:cs typeface="Arial" pitchFamily="34" charset="0"/>
              </a:rPr>
              <a:t>I am the one who …</a:t>
            </a:r>
          </a:p>
        </p:txBody>
      </p:sp>
      <p:sp>
        <p:nvSpPr>
          <p:cNvPr id="32775" name="Rectangle 7"/>
          <p:cNvSpPr>
            <a:spLocks noGrp="1" noChangeArrowheads="1"/>
          </p:cNvSpPr>
          <p:nvPr>
            <p:ph type="title" idx="4294967295"/>
          </p:nvPr>
        </p:nvSpPr>
        <p:spPr/>
        <p:txBody>
          <a:bodyPr/>
          <a:lstStyle/>
          <a:p>
            <a:r>
              <a:rPr lang="ar-SA" smtClean="0"/>
              <a:t> </a:t>
            </a:r>
            <a:endParaRPr lang="en-US" smtClean="0"/>
          </a:p>
        </p:txBody>
      </p:sp>
      <p:sp>
        <p:nvSpPr>
          <p:cNvPr id="32776" name="Text Box 8"/>
          <p:cNvSpPr txBox="1">
            <a:spLocks noChangeArrowheads="1"/>
          </p:cNvSpPr>
          <p:nvPr/>
        </p:nvSpPr>
        <p:spPr bwMode="auto">
          <a:xfrm>
            <a:off x="6019800" y="2743200"/>
            <a:ext cx="3124200" cy="1189038"/>
          </a:xfrm>
          <a:prstGeom prst="rect">
            <a:avLst/>
          </a:prstGeom>
          <a:noFill/>
          <a:ln w="9525" algn="ctr">
            <a:noFill/>
            <a:miter lim="800000"/>
            <a:headEnd/>
            <a:tailEnd/>
          </a:ln>
        </p:spPr>
        <p:txBody>
          <a:bodyPr>
            <a:spAutoFit/>
          </a:bodyPr>
          <a:lstStyle/>
          <a:p>
            <a:pPr algn="ctr" rtl="1"/>
            <a:r>
              <a:rPr lang="ar-SA" sz="7200" b="0">
                <a:solidFill>
                  <a:srgbClr val="FFFF00"/>
                </a:solidFill>
                <a:latin typeface="Nafees Web Naskh" pitchFamily="2" charset="-78"/>
                <a:cs typeface="Traditional Arabic_bs" pitchFamily="2" charset="-78"/>
              </a:rPr>
              <a:t>مَنْ رَبُّكَ؟</a:t>
            </a:r>
            <a:endParaRPr lang="en-US" sz="7200" b="0">
              <a:solidFill>
                <a:srgbClr val="FFFF00"/>
              </a:solidFill>
              <a:latin typeface="Nafees Web Naskh" pitchFamily="2" charset="-78"/>
              <a:cs typeface="Traditional Arabic_bs" pitchFamily="2" charset="-78"/>
            </a:endParaRPr>
          </a:p>
        </p:txBody>
      </p:sp>
      <p:sp>
        <p:nvSpPr>
          <p:cNvPr id="32777" name="Text Box 9"/>
          <p:cNvSpPr txBox="1">
            <a:spLocks noChangeArrowheads="1"/>
          </p:cNvSpPr>
          <p:nvPr/>
        </p:nvSpPr>
        <p:spPr bwMode="auto">
          <a:xfrm>
            <a:off x="0" y="2438400"/>
            <a:ext cx="4648200" cy="2105025"/>
          </a:xfrm>
          <a:prstGeom prst="rect">
            <a:avLst/>
          </a:prstGeom>
          <a:noFill/>
          <a:ln w="9525" algn="ctr">
            <a:noFill/>
            <a:miter lim="800000"/>
            <a:headEnd/>
            <a:tailEnd/>
          </a:ln>
        </p:spPr>
        <p:txBody>
          <a:bodyPr>
            <a:spAutoFit/>
          </a:bodyPr>
          <a:lstStyle/>
          <a:p>
            <a:pPr algn="ctr"/>
            <a:r>
              <a:rPr lang="ar-SA" sz="6600" b="0">
                <a:solidFill>
                  <a:srgbClr val="FFFF00"/>
                </a:solidFill>
                <a:cs typeface="Traditional Arabic_bs" pitchFamily="2" charset="-78"/>
              </a:rPr>
              <a:t>خَيركُمْ مَّنْ تَعَلَّمَ القرآن وعلّمه</a:t>
            </a:r>
            <a:r>
              <a:rPr lang="ar-SA" sz="6600">
                <a:cs typeface="Traditional Arabic_bs" pitchFamily="2" charset="-78"/>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596995" name="Group 3"/>
          <p:cNvGraphicFramePr>
            <a:graphicFrameLocks noGrp="1"/>
          </p:cNvGraphicFramePr>
          <p:nvPr/>
        </p:nvGraphicFramePr>
        <p:xfrm>
          <a:off x="152400" y="76200"/>
          <a:ext cx="8763000" cy="2424113"/>
        </p:xfrm>
        <a:graphic>
          <a:graphicData uri="http://schemas.openxmlformats.org/drawingml/2006/table">
            <a:tbl>
              <a:tblPr rtl="1"/>
              <a:tblGrid>
                <a:gridCol w="1905000"/>
                <a:gridCol w="1676400"/>
                <a:gridCol w="228600"/>
                <a:gridCol w="2743200"/>
                <a:gridCol w="2209800"/>
              </a:tblGrid>
              <a:tr h="13573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خَيْرُكُمْ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تَعَلَّمَ الْقُرْآنَ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وَعَلَّمَه</a:t>
                      </a:r>
                      <a:r>
                        <a:rPr kumimoji="0" lang="ar-SA" sz="6600" b="1" i="0" u="none" strike="noStrike" cap="none" normalizeH="0" baseline="30000" dirty="0" smtClean="0">
                          <a:ln>
                            <a:noFill/>
                          </a:ln>
                          <a:solidFill>
                            <a:srgbClr val="FFFF00"/>
                          </a:solidFill>
                          <a:effectLst/>
                          <a:latin typeface="Tahoma" pitchFamily="34" charset="0"/>
                          <a:ea typeface="Times New Roman" pitchFamily="18" charset="0"/>
                          <a:cs typeface="Tajweed" pitchFamily="2" charset="-78"/>
                        </a:rPr>
                        <a:t>،</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best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the one) who</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learns the Qur'an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teaches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3813" name="Rectangle 21"/>
          <p:cNvSpPr>
            <a:spLocks noChangeArrowheads="1"/>
          </p:cNvSpPr>
          <p:nvPr/>
        </p:nvSpPr>
        <p:spPr bwMode="auto">
          <a:xfrm>
            <a:off x="152400" y="1119188"/>
            <a:ext cx="817563" cy="366712"/>
          </a:xfrm>
          <a:prstGeom prst="rect">
            <a:avLst/>
          </a:prstGeom>
          <a:noFill/>
          <a:ln w="9525">
            <a:noFill/>
            <a:miter lim="800000"/>
            <a:headEnd/>
            <a:tailEnd/>
          </a:ln>
        </p:spPr>
        <p:txBody>
          <a:bodyPr wrap="none">
            <a:spAutoFit/>
          </a:bodyPr>
          <a:lstStyle/>
          <a:p>
            <a:pPr rtl="1">
              <a:spcBef>
                <a:spcPct val="0"/>
              </a:spcBef>
            </a:pPr>
            <a:r>
              <a:rPr lang="ar-SA" sz="1800" dirty="0">
                <a:solidFill>
                  <a:srgbClr val="FFFFFF"/>
                </a:solidFill>
                <a:latin typeface="Arial" pitchFamily="34" charset="0"/>
                <a:cs typeface="Arial" pitchFamily="34" charset="0"/>
              </a:rPr>
              <a:t>(بخارى)</a:t>
            </a:r>
          </a:p>
        </p:txBody>
      </p:sp>
      <p:sp>
        <p:nvSpPr>
          <p:cNvPr id="33814" name="Text Box 22"/>
          <p:cNvSpPr txBox="1">
            <a:spLocks noChangeArrowheads="1"/>
          </p:cNvSpPr>
          <p:nvPr/>
        </p:nvSpPr>
        <p:spPr bwMode="auto">
          <a:xfrm>
            <a:off x="3886200" y="2452687"/>
            <a:ext cx="1447800" cy="519113"/>
          </a:xfrm>
          <a:prstGeom prst="rect">
            <a:avLst/>
          </a:prstGeom>
          <a:noFill/>
          <a:ln w="9525">
            <a:noFill/>
            <a:miter lim="800000"/>
            <a:headEnd/>
            <a:tailEnd/>
          </a:ln>
        </p:spPr>
        <p:txBody>
          <a:bodyPr>
            <a:spAutoFit/>
          </a:bodyPr>
          <a:lstStyle/>
          <a:p>
            <a:pPr algn="ctr" rtl="1"/>
            <a:r>
              <a:rPr lang="ar-SA" sz="2800" b="0" dirty="0">
                <a:cs typeface="Arial" pitchFamily="34" charset="0"/>
              </a:rPr>
              <a:t>ع ل م</a:t>
            </a:r>
            <a:endParaRPr lang="en-US" sz="2800" b="0" dirty="0">
              <a:cs typeface="Arial" pitchFamily="34" charset="0"/>
            </a:endParaRPr>
          </a:p>
        </p:txBody>
      </p:sp>
      <p:sp>
        <p:nvSpPr>
          <p:cNvPr id="33815" name="Text Box 23"/>
          <p:cNvSpPr txBox="1">
            <a:spLocks noChangeArrowheads="1"/>
          </p:cNvSpPr>
          <p:nvPr/>
        </p:nvSpPr>
        <p:spPr bwMode="auto">
          <a:xfrm>
            <a:off x="2209800" y="2452687"/>
            <a:ext cx="1447800" cy="519113"/>
          </a:xfrm>
          <a:prstGeom prst="rect">
            <a:avLst/>
          </a:prstGeom>
          <a:noFill/>
          <a:ln w="9525">
            <a:noFill/>
            <a:miter lim="800000"/>
            <a:headEnd/>
            <a:tailEnd/>
          </a:ln>
        </p:spPr>
        <p:txBody>
          <a:bodyPr>
            <a:spAutoFit/>
          </a:bodyPr>
          <a:lstStyle/>
          <a:p>
            <a:pPr algn="ctr" rtl="1"/>
            <a:r>
              <a:rPr lang="ar-SA" sz="2800" b="0" dirty="0">
                <a:cs typeface="Arial" pitchFamily="34" charset="0"/>
              </a:rPr>
              <a:t>ق ر ء</a:t>
            </a:r>
            <a:endParaRPr lang="en-US" sz="2800" b="0" dirty="0">
              <a:cs typeface="Arial" pitchFamily="34" charset="0"/>
            </a:endParaRPr>
          </a:p>
        </p:txBody>
      </p:sp>
      <p:sp>
        <p:nvSpPr>
          <p:cNvPr id="33816" name="Rectangle 24"/>
          <p:cNvSpPr>
            <a:spLocks noGrp="1" noChangeArrowheads="1"/>
          </p:cNvSpPr>
          <p:nvPr>
            <p:ph type="body" idx="4294967295"/>
          </p:nvPr>
        </p:nvSpPr>
        <p:spPr>
          <a:xfrm>
            <a:off x="6248400" y="3394075"/>
            <a:ext cx="2133600" cy="3082925"/>
          </a:xfrm>
          <a:noFill/>
        </p:spPr>
        <p:txBody>
          <a:bodyPr/>
          <a:lstStyle/>
          <a:p>
            <a:pPr>
              <a:spcBef>
                <a:spcPct val="0"/>
              </a:spcBef>
              <a:buFont typeface="Wingdings" pitchFamily="2" charset="2"/>
              <a:buNone/>
            </a:pPr>
            <a:endParaRPr lang="ar-SA" sz="4400" smtClean="0"/>
          </a:p>
          <a:p>
            <a:pPr>
              <a:spcBef>
                <a:spcPct val="0"/>
              </a:spcBef>
              <a:buFont typeface="Wingdings" pitchFamily="2" charset="2"/>
              <a:buNone/>
            </a:pPr>
            <a:endParaRPr lang="ar-SA" sz="7200" smtClean="0">
              <a:cs typeface="Nafees Nastaleeq v1.01" pitchFamily="2" charset="-78"/>
            </a:endParaRPr>
          </a:p>
        </p:txBody>
      </p:sp>
      <p:graphicFrame>
        <p:nvGraphicFramePr>
          <p:cNvPr id="597017" name="Group 25"/>
          <p:cNvGraphicFramePr>
            <a:graphicFrameLocks noGrp="1"/>
          </p:cNvGraphicFramePr>
          <p:nvPr/>
        </p:nvGraphicFramePr>
        <p:xfrm>
          <a:off x="685800" y="3048000"/>
          <a:ext cx="7772400" cy="3657600"/>
        </p:xfrm>
        <a:graphic>
          <a:graphicData uri="http://schemas.openxmlformats.org/drawingml/2006/table">
            <a:tbl>
              <a:tblPr/>
              <a:tblGrid>
                <a:gridCol w="3886200"/>
                <a:gridCol w="3886200"/>
              </a:tblGrid>
              <a:tr h="182880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7200" b="1" i="0" u="none" strike="noStrike" cap="none" normalizeH="0" baseline="0" smtClean="0">
                          <a:ln>
                            <a:noFill/>
                          </a:ln>
                          <a:solidFill>
                            <a:srgbClr val="FFFF00"/>
                          </a:solidFill>
                          <a:effectLst/>
                          <a:latin typeface="Tahoma" pitchFamily="34" charset="0"/>
                          <a:cs typeface="Nafees Web Naskh" pitchFamily="2" charset="-78"/>
                        </a:rPr>
                        <a:t>learnt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9300" b="0" i="0" u="none" strike="noStrike" cap="none" normalizeH="0" baseline="0" smtClean="0">
                          <a:ln>
                            <a:noFill/>
                          </a:ln>
                          <a:solidFill>
                            <a:srgbClr val="FFFF00"/>
                          </a:solidFill>
                          <a:effectLst/>
                          <a:latin typeface="Tahoma" pitchFamily="34" charset="0"/>
                          <a:cs typeface="Tajweed" pitchFamily="2" charset="-78"/>
                        </a:rPr>
                        <a:t>تَعَلَّمَ</a:t>
                      </a:r>
                      <a:endParaRPr kumimoji="0" lang="en-US" sz="9300" b="0" i="0" u="none" strike="noStrike" cap="none" normalizeH="0" baseline="0" smtClean="0">
                        <a:ln>
                          <a:noFill/>
                        </a:ln>
                        <a:solidFill>
                          <a:srgbClr val="FFFF00"/>
                        </a:solidFill>
                        <a:effectLst/>
                        <a:latin typeface="Tahoma" pitchFamily="34"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7200" b="1" i="0" u="none" strike="noStrike" cap="none" normalizeH="0" baseline="0" smtClean="0">
                          <a:ln>
                            <a:noFill/>
                          </a:ln>
                          <a:solidFill>
                            <a:srgbClr val="FFFF00"/>
                          </a:solidFill>
                          <a:effectLst/>
                          <a:latin typeface="Tahoma" pitchFamily="34" charset="0"/>
                          <a:cs typeface="Nafees Web Naskh" pitchFamily="2" charset="-78"/>
                        </a:rPr>
                        <a:t>taught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9300" b="0" i="0" u="none" strike="noStrike" cap="none" normalizeH="0" baseline="0" smtClean="0">
                          <a:ln>
                            <a:noFill/>
                          </a:ln>
                          <a:solidFill>
                            <a:srgbClr val="FFFF00"/>
                          </a:solidFill>
                          <a:effectLst/>
                          <a:latin typeface="Tahoma" pitchFamily="34" charset="0"/>
                          <a:cs typeface="Tajweed" pitchFamily="2" charset="-78"/>
                        </a:rPr>
                        <a:t>عَلَّمَ</a:t>
                      </a:r>
                      <a:endParaRPr kumimoji="0" lang="en-US" sz="9300" b="0" i="0" u="none" strike="noStrike" cap="none" normalizeH="0" baseline="0" smtClean="0">
                        <a:ln>
                          <a:noFill/>
                        </a:ln>
                        <a:solidFill>
                          <a:srgbClr val="FFFF00"/>
                        </a:solidFill>
                        <a:effectLst/>
                        <a:latin typeface="Tahoma" pitchFamily="34"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0" y="0"/>
            <a:ext cx="1295400" cy="6858000"/>
          </a:xfrm>
          <a:prstGeom prst="rect">
            <a:avLst/>
          </a:prstGeom>
          <a:solidFill>
            <a:schemeClr val="tx1"/>
          </a:solidFill>
          <a:ln w="9525">
            <a:solidFill>
              <a:srgbClr val="003300"/>
            </a:solidFill>
            <a:miter lim="800000"/>
            <a:headEnd/>
            <a:tailEnd/>
          </a:ln>
        </p:spPr>
        <p:txBody>
          <a:bodyPr wrap="none" anchor="ctr"/>
          <a:lstStyle/>
          <a:p>
            <a:pPr algn="ctr"/>
            <a:endParaRPr lang="en-US"/>
          </a:p>
        </p:txBody>
      </p:sp>
      <p:sp>
        <p:nvSpPr>
          <p:cNvPr id="80900" name="Rectangle 4"/>
          <p:cNvSpPr>
            <a:spLocks noGrp="1" noChangeArrowheads="1"/>
          </p:cNvSpPr>
          <p:nvPr>
            <p:ph type="body" sz="half" idx="1"/>
          </p:nvPr>
        </p:nvSpPr>
        <p:spPr>
          <a:xfrm>
            <a:off x="1295400" y="2027238"/>
            <a:ext cx="7848600" cy="4525962"/>
          </a:xfrm>
        </p:spPr>
        <p:txBody>
          <a:bodyPr/>
          <a:lstStyle/>
          <a:p>
            <a:pPr algn="ctr" eaLnBrk="1" hangingPunct="1">
              <a:buFont typeface="Wingdings" pitchFamily="2" charset="2"/>
              <a:buNone/>
            </a:pPr>
            <a:r>
              <a:rPr lang="en-US" sz="3600" b="1" dirty="0" smtClean="0"/>
              <a:t>42 words which occur in Qur’an almost 22,894 times</a:t>
            </a:r>
            <a:endParaRPr lang="en-US" sz="2800" dirty="0" smtClean="0">
              <a:latin typeface="Alvi Nastaleeq" pitchFamily="2" charset="-78"/>
              <a:cs typeface="Alvi Nastaleeq" pitchFamily="2" charset="-78"/>
            </a:endParaRPr>
          </a:p>
          <a:p>
            <a:pPr algn="ctr" eaLnBrk="1" hangingPunct="1">
              <a:buFont typeface="Wingdings" pitchFamily="2" charset="2"/>
              <a:buNone/>
            </a:pPr>
            <a:endParaRPr lang="en-US" sz="4000" dirty="0" smtClean="0">
              <a:latin typeface="Alvi Nastaleeq" pitchFamily="2" charset="-78"/>
              <a:cs typeface="Alvi Nastaleeq" pitchFamily="2" charset="-78"/>
            </a:endParaRPr>
          </a:p>
          <a:p>
            <a:pPr algn="ctr" eaLnBrk="1" hangingPunct="1">
              <a:buFont typeface="Wingdings" pitchFamily="2" charset="2"/>
              <a:buNone/>
            </a:pPr>
            <a:endParaRPr lang="ur-PK" sz="4000" dirty="0" smtClean="0">
              <a:latin typeface="Alvi Nastaleeq" pitchFamily="2" charset="-78"/>
              <a:cs typeface="Alvi Nastaleeq" pitchFamily="2" charset="-78"/>
            </a:endParaRPr>
          </a:p>
          <a:p>
            <a:pPr algn="ctr" rtl="0" eaLnBrk="1" hangingPunct="1">
              <a:buFont typeface="Wingdings" pitchFamily="2" charset="2"/>
              <a:buNone/>
            </a:pPr>
            <a:r>
              <a:rPr lang="en-US" dirty="0" smtClean="0">
                <a:cs typeface="Tahoma" pitchFamily="34" charset="0"/>
              </a:rPr>
              <a:t>There are 4,500 words in the Qur’an which are repeated almost 78,000 times</a:t>
            </a:r>
            <a:endParaRPr lang="ur-PK" dirty="0" smtClean="0">
              <a:cs typeface="Tahoma" pitchFamily="34" charset="0"/>
            </a:endParaRPr>
          </a:p>
        </p:txBody>
      </p:sp>
      <p:sp>
        <p:nvSpPr>
          <p:cNvPr id="80901" name="Rectangle 5"/>
          <p:cNvSpPr>
            <a:spLocks noChangeArrowheads="1"/>
          </p:cNvSpPr>
          <p:nvPr/>
        </p:nvSpPr>
        <p:spPr bwMode="auto">
          <a:xfrm>
            <a:off x="190500" y="381000"/>
            <a:ext cx="914400" cy="6477000"/>
          </a:xfrm>
          <a:prstGeom prst="rect">
            <a:avLst/>
          </a:prstGeom>
          <a:solidFill>
            <a:srgbClr val="FFD5AB"/>
          </a:solidFill>
          <a:ln w="9525">
            <a:solidFill>
              <a:srgbClr val="003300"/>
            </a:solidFill>
            <a:miter lim="800000"/>
            <a:headEnd/>
            <a:tailEnd/>
          </a:ln>
        </p:spPr>
        <p:txBody>
          <a:bodyPr wrap="none" anchor="ctr"/>
          <a:lstStyle/>
          <a:p>
            <a:endParaRPr lang="en-US"/>
          </a:p>
        </p:txBody>
      </p:sp>
      <p:sp>
        <p:nvSpPr>
          <p:cNvPr id="80902" name="Rectangle 6"/>
          <p:cNvSpPr>
            <a:spLocks noChangeArrowheads="1"/>
          </p:cNvSpPr>
          <p:nvPr/>
        </p:nvSpPr>
        <p:spPr bwMode="auto">
          <a:xfrm>
            <a:off x="190500" y="5029200"/>
            <a:ext cx="914400" cy="1828800"/>
          </a:xfrm>
          <a:prstGeom prst="rect">
            <a:avLst/>
          </a:prstGeom>
          <a:solidFill>
            <a:srgbClr val="FF0000"/>
          </a:solidFill>
          <a:ln w="9525">
            <a:solidFill>
              <a:srgbClr val="003300"/>
            </a:solidFill>
            <a:miter lim="800000"/>
            <a:headEnd/>
            <a:tailEnd/>
          </a:ln>
        </p:spPr>
        <p:txBody>
          <a:bodyPr wrap="none" anchor="ctr"/>
          <a:lstStyle/>
          <a:p>
            <a:endParaRPr lang="en-US"/>
          </a:p>
        </p:txBody>
      </p:sp>
      <p:sp>
        <p:nvSpPr>
          <p:cNvPr id="80903" name="AutoShape 7"/>
          <p:cNvSpPr>
            <a:spLocks noChangeArrowheads="1"/>
          </p:cNvSpPr>
          <p:nvPr/>
        </p:nvSpPr>
        <p:spPr bwMode="auto">
          <a:xfrm>
            <a:off x="333375" y="5029200"/>
            <a:ext cx="609600" cy="1828800"/>
          </a:xfrm>
          <a:prstGeom prst="upArrow">
            <a:avLst>
              <a:gd name="adj1" fmla="val 50000"/>
              <a:gd name="adj2" fmla="val 146094"/>
            </a:avLst>
          </a:prstGeom>
          <a:solidFill>
            <a:srgbClr val="FFFF00"/>
          </a:solidFill>
          <a:ln w="9525">
            <a:solidFill>
              <a:srgbClr val="003300"/>
            </a:solidFill>
            <a:miter lim="800000"/>
            <a:headEnd/>
            <a:tailEnd/>
          </a:ln>
        </p:spPr>
        <p:txBody>
          <a:bodyPr vert="eaVert" wrap="none" anchor="ctr"/>
          <a:lstStyle/>
          <a:p>
            <a:endParaRPr lang="en-US"/>
          </a:p>
        </p:txBody>
      </p:sp>
      <p:sp>
        <p:nvSpPr>
          <p:cNvPr id="80904" name="Text Box 8"/>
          <p:cNvSpPr txBox="1">
            <a:spLocks noChangeArrowheads="1"/>
          </p:cNvSpPr>
          <p:nvPr/>
        </p:nvSpPr>
        <p:spPr bwMode="auto">
          <a:xfrm>
            <a:off x="152400" y="4678362"/>
            <a:ext cx="1219200" cy="427038"/>
          </a:xfrm>
          <a:prstGeom prst="rect">
            <a:avLst/>
          </a:prstGeom>
          <a:noFill/>
          <a:ln w="9525">
            <a:noFill/>
            <a:miter lim="800000"/>
            <a:headEnd/>
            <a:tailEnd/>
          </a:ln>
        </p:spPr>
        <p:txBody>
          <a:bodyPr>
            <a:spAutoFit/>
          </a:bodyPr>
          <a:lstStyle/>
          <a:p>
            <a:r>
              <a:rPr lang="en-US" sz="2200" dirty="0">
                <a:solidFill>
                  <a:srgbClr val="003366"/>
                </a:solidFill>
                <a:latin typeface="Arial" pitchFamily="34" charset="0"/>
                <a:cs typeface="Arial" pitchFamily="34" charset="0"/>
              </a:rPr>
              <a:t>22,894</a:t>
            </a:r>
          </a:p>
        </p:txBody>
      </p:sp>
      <p:sp>
        <p:nvSpPr>
          <p:cNvPr id="80905" name="Text Box 9"/>
          <p:cNvSpPr txBox="1">
            <a:spLocks noChangeArrowheads="1"/>
          </p:cNvSpPr>
          <p:nvPr/>
        </p:nvSpPr>
        <p:spPr bwMode="auto">
          <a:xfrm>
            <a:off x="152400" y="30163"/>
            <a:ext cx="1219200" cy="427037"/>
          </a:xfrm>
          <a:prstGeom prst="rect">
            <a:avLst/>
          </a:prstGeom>
          <a:noFill/>
          <a:ln w="9525">
            <a:noFill/>
            <a:miter lim="800000"/>
            <a:headEnd/>
            <a:tailEnd/>
          </a:ln>
        </p:spPr>
        <p:txBody>
          <a:bodyPr>
            <a:spAutoFit/>
          </a:bodyPr>
          <a:lstStyle/>
          <a:p>
            <a:r>
              <a:rPr lang="en-US" sz="2200">
                <a:solidFill>
                  <a:srgbClr val="003366"/>
                </a:solidFill>
                <a:latin typeface="Arial" pitchFamily="34" charset="0"/>
                <a:cs typeface="Arial" pitchFamily="34" charset="0"/>
              </a:rPr>
              <a:t>78,000</a:t>
            </a:r>
          </a:p>
        </p:txBody>
      </p:sp>
      <p:sp>
        <p:nvSpPr>
          <p:cNvPr id="10" name="Rectangle 9"/>
          <p:cNvSpPr>
            <a:spLocks noGrp="1" noChangeArrowheads="1"/>
          </p:cNvSpPr>
          <p:nvPr/>
        </p:nvSpPr>
        <p:spPr bwMode="auto">
          <a:xfrm>
            <a:off x="1295400" y="228600"/>
            <a:ext cx="7772400" cy="1447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000">
                <a:solidFill>
                  <a:schemeClr val="tx1"/>
                </a:solidFill>
                <a:latin typeface="+mj-lt"/>
                <a:ea typeface="+mj-ea"/>
                <a:cs typeface="+mj-cs"/>
              </a:defRPr>
            </a:lvl1pPr>
            <a:lvl2pPr algn="ctr" rtl="1" eaLnBrk="0" fontAlgn="base" hangingPunct="0">
              <a:spcBef>
                <a:spcPct val="0"/>
              </a:spcBef>
              <a:spcAft>
                <a:spcPct val="0"/>
              </a:spcAft>
              <a:defRPr sz="4000">
                <a:solidFill>
                  <a:schemeClr val="tx1"/>
                </a:solidFill>
                <a:latin typeface="Tahoma" pitchFamily="34" charset="0"/>
                <a:cs typeface="Nafees Web Naskh" pitchFamily="2" charset="-78"/>
              </a:defRPr>
            </a:lvl2pPr>
            <a:lvl3pPr algn="ctr" rtl="1" eaLnBrk="0" fontAlgn="base" hangingPunct="0">
              <a:spcBef>
                <a:spcPct val="0"/>
              </a:spcBef>
              <a:spcAft>
                <a:spcPct val="0"/>
              </a:spcAft>
              <a:defRPr sz="4000">
                <a:solidFill>
                  <a:schemeClr val="tx1"/>
                </a:solidFill>
                <a:latin typeface="Tahoma" pitchFamily="34" charset="0"/>
                <a:cs typeface="Nafees Web Naskh" pitchFamily="2" charset="-78"/>
              </a:defRPr>
            </a:lvl3pPr>
            <a:lvl4pPr algn="ctr" rtl="1" eaLnBrk="0" fontAlgn="base" hangingPunct="0">
              <a:spcBef>
                <a:spcPct val="0"/>
              </a:spcBef>
              <a:spcAft>
                <a:spcPct val="0"/>
              </a:spcAft>
              <a:defRPr sz="4000">
                <a:solidFill>
                  <a:schemeClr val="tx1"/>
                </a:solidFill>
                <a:latin typeface="Tahoma" pitchFamily="34" charset="0"/>
                <a:cs typeface="Nafees Web Naskh" pitchFamily="2" charset="-78"/>
              </a:defRPr>
            </a:lvl4pPr>
            <a:lvl5pPr algn="ctr" rtl="1" eaLnBrk="0" fontAlgn="base" hangingPunct="0">
              <a:spcBef>
                <a:spcPct val="0"/>
              </a:spcBef>
              <a:spcAft>
                <a:spcPct val="0"/>
              </a:spcAft>
              <a:defRPr sz="4000">
                <a:solidFill>
                  <a:schemeClr val="tx1"/>
                </a:solidFill>
                <a:latin typeface="Tahoma" pitchFamily="34" charset="0"/>
                <a:cs typeface="Nafees Web Naskh" pitchFamily="2" charset="-78"/>
              </a:defRPr>
            </a:lvl5pPr>
            <a:lvl6pPr marL="457200" algn="ctr" rtl="1" fontAlgn="base">
              <a:spcBef>
                <a:spcPct val="0"/>
              </a:spcBef>
              <a:spcAft>
                <a:spcPct val="0"/>
              </a:spcAft>
              <a:defRPr sz="4000">
                <a:solidFill>
                  <a:schemeClr val="tx1"/>
                </a:solidFill>
                <a:latin typeface="Tahoma" pitchFamily="34" charset="0"/>
                <a:cs typeface="Nafees Web Naskh" pitchFamily="2" charset="-78"/>
              </a:defRPr>
            </a:lvl6pPr>
            <a:lvl7pPr marL="914400" algn="ctr" rtl="1" fontAlgn="base">
              <a:spcBef>
                <a:spcPct val="0"/>
              </a:spcBef>
              <a:spcAft>
                <a:spcPct val="0"/>
              </a:spcAft>
              <a:defRPr sz="4000">
                <a:solidFill>
                  <a:schemeClr val="tx1"/>
                </a:solidFill>
                <a:latin typeface="Tahoma" pitchFamily="34" charset="0"/>
                <a:cs typeface="Nafees Web Naskh" pitchFamily="2" charset="-78"/>
              </a:defRPr>
            </a:lvl7pPr>
            <a:lvl8pPr marL="1371600" algn="ctr" rtl="1" fontAlgn="base">
              <a:spcBef>
                <a:spcPct val="0"/>
              </a:spcBef>
              <a:spcAft>
                <a:spcPct val="0"/>
              </a:spcAft>
              <a:defRPr sz="4000">
                <a:solidFill>
                  <a:schemeClr val="tx1"/>
                </a:solidFill>
                <a:latin typeface="Tahoma" pitchFamily="34" charset="0"/>
                <a:cs typeface="Nafees Web Naskh" pitchFamily="2" charset="-78"/>
              </a:defRPr>
            </a:lvl8pPr>
            <a:lvl9pPr marL="1828800" algn="ctr" rtl="1" fontAlgn="base">
              <a:spcBef>
                <a:spcPct val="0"/>
              </a:spcBef>
              <a:spcAft>
                <a:spcPct val="0"/>
              </a:spcAft>
              <a:defRPr sz="4000">
                <a:solidFill>
                  <a:schemeClr val="tx1"/>
                </a:solidFill>
                <a:latin typeface="Tahoma" pitchFamily="34" charset="0"/>
                <a:cs typeface="Nafees Web Naskh" pitchFamily="2" charset="-78"/>
              </a:defRPr>
            </a:lvl9pPr>
          </a:lstStyle>
          <a:p>
            <a:pPr rtl="0" eaLnBrk="1" hangingPunct="1"/>
            <a:r>
              <a:rPr lang="en-US" dirty="0" smtClean="0">
                <a:cs typeface="Tahoma" pitchFamily="34" charset="0"/>
              </a:rPr>
              <a:t>By the end of this lesson, we will learn</a:t>
            </a:r>
            <a:endParaRPr lang="en-US" sz="3200" dirty="0" smtClean="0">
              <a:cs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599043" name="Group 3"/>
          <p:cNvGraphicFramePr>
            <a:graphicFrameLocks noGrp="1"/>
          </p:cNvGraphicFramePr>
          <p:nvPr/>
        </p:nvGraphicFramePr>
        <p:xfrm>
          <a:off x="152400" y="76200"/>
          <a:ext cx="8763000" cy="2347913"/>
        </p:xfrm>
        <a:graphic>
          <a:graphicData uri="http://schemas.openxmlformats.org/drawingml/2006/table">
            <a:tbl>
              <a:tblPr rtl="1"/>
              <a:tblGrid>
                <a:gridCol w="1905000"/>
                <a:gridCol w="1676400"/>
                <a:gridCol w="228600"/>
                <a:gridCol w="2743200"/>
                <a:gridCol w="2209800"/>
              </a:tblGrid>
              <a:tr h="12811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خَيْرُكُمْ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تَعَلَّمَ الْقُرْآنَ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وَعَلَّمَه</a:t>
                      </a:r>
                      <a:r>
                        <a:rPr kumimoji="0" lang="ar-SA" sz="6600" b="1" i="0" u="none" strike="noStrike" cap="none" normalizeH="0" baseline="30000" dirty="0" smtClean="0">
                          <a:ln>
                            <a:noFill/>
                          </a:ln>
                          <a:solidFill>
                            <a:srgbClr val="FFFF00"/>
                          </a:solidFill>
                          <a:effectLst/>
                          <a:latin typeface="Tahoma" pitchFamily="34" charset="0"/>
                          <a:ea typeface="Times New Roman" pitchFamily="18" charset="0"/>
                          <a:cs typeface="Tajweed" pitchFamily="2" charset="-78"/>
                        </a:rPr>
                        <a:t>،</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best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the one) who</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learns the Qur'an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teaches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4837" name="Rectangle 21"/>
          <p:cNvSpPr>
            <a:spLocks noChangeArrowheads="1"/>
          </p:cNvSpPr>
          <p:nvPr/>
        </p:nvSpPr>
        <p:spPr bwMode="auto">
          <a:xfrm>
            <a:off x="76200" y="990600"/>
            <a:ext cx="817563" cy="366713"/>
          </a:xfrm>
          <a:prstGeom prst="rect">
            <a:avLst/>
          </a:prstGeom>
          <a:noFill/>
          <a:ln w="9525">
            <a:noFill/>
            <a:miter lim="800000"/>
            <a:headEnd/>
            <a:tailEnd/>
          </a:ln>
        </p:spPr>
        <p:txBody>
          <a:bodyPr wrap="none">
            <a:spAutoFit/>
          </a:bodyPr>
          <a:lstStyle/>
          <a:p>
            <a:pPr rtl="1">
              <a:spcBef>
                <a:spcPct val="0"/>
              </a:spcBef>
            </a:pPr>
            <a:r>
              <a:rPr lang="ar-SA" sz="1800" dirty="0">
                <a:solidFill>
                  <a:srgbClr val="FFFFFF"/>
                </a:solidFill>
                <a:latin typeface="Arial" pitchFamily="34" charset="0"/>
                <a:cs typeface="Arial" pitchFamily="34" charset="0"/>
              </a:rPr>
              <a:t>(بخارى)</a:t>
            </a:r>
          </a:p>
        </p:txBody>
      </p:sp>
      <p:sp>
        <p:nvSpPr>
          <p:cNvPr id="34838" name="Text Box 22"/>
          <p:cNvSpPr txBox="1">
            <a:spLocks noChangeArrowheads="1"/>
          </p:cNvSpPr>
          <p:nvPr/>
        </p:nvSpPr>
        <p:spPr bwMode="auto">
          <a:xfrm>
            <a:off x="381000" y="2452688"/>
            <a:ext cx="1447800" cy="519112"/>
          </a:xfrm>
          <a:prstGeom prst="rect">
            <a:avLst/>
          </a:prstGeom>
          <a:noFill/>
          <a:ln w="9525">
            <a:noFill/>
            <a:miter lim="800000"/>
            <a:headEnd/>
            <a:tailEnd/>
          </a:ln>
        </p:spPr>
        <p:txBody>
          <a:bodyPr>
            <a:spAutoFit/>
          </a:bodyPr>
          <a:lstStyle/>
          <a:p>
            <a:pPr algn="ctr" rtl="1"/>
            <a:r>
              <a:rPr lang="ar-SA" sz="2800" b="0" dirty="0">
                <a:cs typeface="Arial" pitchFamily="34" charset="0"/>
              </a:rPr>
              <a:t>ع ل م</a:t>
            </a:r>
            <a:endParaRPr lang="en-US" sz="2800" b="0" dirty="0">
              <a:cs typeface="Arial" pitchFamily="34" charset="0"/>
            </a:endParaRPr>
          </a:p>
        </p:txBody>
      </p:sp>
      <p:sp>
        <p:nvSpPr>
          <p:cNvPr id="34839" name="Rectangle 23"/>
          <p:cNvSpPr>
            <a:spLocks noGrp="1" noChangeArrowheads="1"/>
          </p:cNvSpPr>
          <p:nvPr>
            <p:ph type="body" idx="4294967295"/>
          </p:nvPr>
        </p:nvSpPr>
        <p:spPr>
          <a:xfrm>
            <a:off x="381000" y="3048000"/>
            <a:ext cx="8229600" cy="3082925"/>
          </a:xfrm>
          <a:noFill/>
        </p:spPr>
        <p:txBody>
          <a:bodyPr/>
          <a:lstStyle/>
          <a:p>
            <a:pPr algn="ctr">
              <a:spcBef>
                <a:spcPct val="0"/>
              </a:spcBef>
              <a:buClrTx/>
              <a:buSzTx/>
              <a:buFontTx/>
              <a:buNone/>
            </a:pPr>
            <a:r>
              <a:rPr lang="ar-SA" sz="20800" b="1" smtClean="0">
                <a:cs typeface="Tajweed" pitchFamily="2" charset="-78"/>
              </a:rPr>
              <a:t>عَلَّمَ    هٗ</a:t>
            </a:r>
          </a:p>
        </p:txBody>
      </p:sp>
      <p:sp>
        <p:nvSpPr>
          <p:cNvPr id="34840" name="Text Box 24"/>
          <p:cNvSpPr txBox="1">
            <a:spLocks noChangeArrowheads="1"/>
          </p:cNvSpPr>
          <p:nvPr/>
        </p:nvSpPr>
        <p:spPr bwMode="auto">
          <a:xfrm>
            <a:off x="609600" y="5715000"/>
            <a:ext cx="7391400" cy="762000"/>
          </a:xfrm>
          <a:prstGeom prst="rect">
            <a:avLst/>
          </a:prstGeom>
          <a:noFill/>
          <a:ln w="9525">
            <a:noFill/>
            <a:miter lim="800000"/>
            <a:headEnd/>
            <a:tailEnd/>
          </a:ln>
        </p:spPr>
        <p:txBody>
          <a:bodyPr>
            <a:spAutoFit/>
          </a:bodyPr>
          <a:lstStyle/>
          <a:p>
            <a:pPr algn="ctr"/>
            <a:r>
              <a:rPr lang="en-US" sz="4400">
                <a:latin typeface="Arial" pitchFamily="34" charset="0"/>
                <a:cs typeface="Arial" pitchFamily="34" charset="0"/>
              </a:rPr>
              <a:t>it				taught</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601091" name="Group 3"/>
          <p:cNvGraphicFramePr>
            <a:graphicFrameLocks noGrp="1"/>
          </p:cNvGraphicFramePr>
          <p:nvPr/>
        </p:nvGraphicFramePr>
        <p:xfrm>
          <a:off x="152400" y="76200"/>
          <a:ext cx="8763000" cy="2424113"/>
        </p:xfrm>
        <a:graphic>
          <a:graphicData uri="http://schemas.openxmlformats.org/drawingml/2006/table">
            <a:tbl>
              <a:tblPr rtl="1"/>
              <a:tblGrid>
                <a:gridCol w="1905000"/>
                <a:gridCol w="1676400"/>
                <a:gridCol w="228600"/>
                <a:gridCol w="2743200"/>
                <a:gridCol w="2209800"/>
              </a:tblGrid>
              <a:tr h="13573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خَيْرُكُمْ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تَعَلَّمَ الْقُرْآنَ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وَعَلَّمَه</a:t>
                      </a:r>
                      <a:r>
                        <a:rPr kumimoji="0" lang="ar-SA" sz="6600" b="1" i="0" u="none" strike="noStrike" cap="none" normalizeH="0" baseline="30000" dirty="0" smtClean="0">
                          <a:ln>
                            <a:noFill/>
                          </a:ln>
                          <a:solidFill>
                            <a:srgbClr val="FFFF00"/>
                          </a:solidFill>
                          <a:effectLst/>
                          <a:latin typeface="Tahoma" pitchFamily="34" charset="0"/>
                          <a:ea typeface="Times New Roman" pitchFamily="18" charset="0"/>
                          <a:cs typeface="Tajweed" pitchFamily="2" charset="-78"/>
                        </a:rPr>
                        <a:t>،</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best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the one) who</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learns the Qur'an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teaches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5861" name="Rectangle 21"/>
          <p:cNvSpPr>
            <a:spLocks noChangeArrowheads="1"/>
          </p:cNvSpPr>
          <p:nvPr/>
        </p:nvSpPr>
        <p:spPr bwMode="auto">
          <a:xfrm>
            <a:off x="95250" y="1104900"/>
            <a:ext cx="817563" cy="366712"/>
          </a:xfrm>
          <a:prstGeom prst="rect">
            <a:avLst/>
          </a:prstGeom>
          <a:noFill/>
          <a:ln w="9525">
            <a:noFill/>
            <a:miter lim="800000"/>
            <a:headEnd/>
            <a:tailEnd/>
          </a:ln>
        </p:spPr>
        <p:txBody>
          <a:bodyPr wrap="none">
            <a:spAutoFit/>
          </a:bodyPr>
          <a:lstStyle/>
          <a:p>
            <a:pPr rtl="1">
              <a:spcBef>
                <a:spcPct val="0"/>
              </a:spcBef>
            </a:pPr>
            <a:r>
              <a:rPr lang="ar-SA" sz="1800" dirty="0">
                <a:solidFill>
                  <a:srgbClr val="FFFFFF"/>
                </a:solidFill>
                <a:latin typeface="Arial" pitchFamily="34" charset="0"/>
                <a:cs typeface="Arial" pitchFamily="34" charset="0"/>
              </a:rPr>
              <a:t>(بخارى)</a:t>
            </a:r>
          </a:p>
        </p:txBody>
      </p:sp>
      <p:sp>
        <p:nvSpPr>
          <p:cNvPr id="35862" name="Text Box 22"/>
          <p:cNvSpPr txBox="1">
            <a:spLocks noChangeArrowheads="1"/>
          </p:cNvSpPr>
          <p:nvPr/>
        </p:nvSpPr>
        <p:spPr bwMode="auto">
          <a:xfrm>
            <a:off x="3886200" y="2452687"/>
            <a:ext cx="1447800" cy="519113"/>
          </a:xfrm>
          <a:prstGeom prst="rect">
            <a:avLst/>
          </a:prstGeom>
          <a:noFill/>
          <a:ln w="9525">
            <a:noFill/>
            <a:miter lim="800000"/>
            <a:headEnd/>
            <a:tailEnd/>
          </a:ln>
        </p:spPr>
        <p:txBody>
          <a:bodyPr>
            <a:spAutoFit/>
          </a:bodyPr>
          <a:lstStyle/>
          <a:p>
            <a:pPr algn="ctr" rtl="1"/>
            <a:r>
              <a:rPr lang="ar-SA" sz="2800" b="0" dirty="0">
                <a:cs typeface="Arial" pitchFamily="34" charset="0"/>
              </a:rPr>
              <a:t>ع ل م</a:t>
            </a:r>
            <a:endParaRPr lang="en-US" sz="2800" b="0" dirty="0">
              <a:cs typeface="Arial" pitchFamily="34" charset="0"/>
            </a:endParaRPr>
          </a:p>
        </p:txBody>
      </p:sp>
      <p:sp>
        <p:nvSpPr>
          <p:cNvPr id="35863" name="Text Box 23"/>
          <p:cNvSpPr txBox="1">
            <a:spLocks noChangeArrowheads="1"/>
          </p:cNvSpPr>
          <p:nvPr/>
        </p:nvSpPr>
        <p:spPr bwMode="auto">
          <a:xfrm>
            <a:off x="2209800" y="2452687"/>
            <a:ext cx="1447800" cy="519113"/>
          </a:xfrm>
          <a:prstGeom prst="rect">
            <a:avLst/>
          </a:prstGeom>
          <a:noFill/>
          <a:ln w="9525">
            <a:noFill/>
            <a:miter lim="800000"/>
            <a:headEnd/>
            <a:tailEnd/>
          </a:ln>
        </p:spPr>
        <p:txBody>
          <a:bodyPr>
            <a:spAutoFit/>
          </a:bodyPr>
          <a:lstStyle/>
          <a:p>
            <a:pPr algn="ctr" rtl="1"/>
            <a:r>
              <a:rPr lang="ar-SA" sz="2800" b="0">
                <a:cs typeface="Arial" pitchFamily="34" charset="0"/>
              </a:rPr>
              <a:t>ق ر ء</a:t>
            </a:r>
            <a:endParaRPr lang="en-US" sz="2800" b="0">
              <a:cs typeface="Arial" pitchFamily="34" charset="0"/>
            </a:endParaRPr>
          </a:p>
        </p:txBody>
      </p:sp>
      <p:sp>
        <p:nvSpPr>
          <p:cNvPr id="35864" name="Rectangle 24"/>
          <p:cNvSpPr>
            <a:spLocks noGrp="1" noChangeArrowheads="1"/>
          </p:cNvSpPr>
          <p:nvPr>
            <p:ph type="body" idx="4294967295"/>
          </p:nvPr>
        </p:nvSpPr>
        <p:spPr>
          <a:xfrm>
            <a:off x="6248400" y="3394075"/>
            <a:ext cx="2133600" cy="3082925"/>
          </a:xfrm>
          <a:noFill/>
        </p:spPr>
        <p:txBody>
          <a:bodyPr/>
          <a:lstStyle/>
          <a:p>
            <a:pPr>
              <a:spcBef>
                <a:spcPct val="0"/>
              </a:spcBef>
              <a:buFont typeface="Wingdings" pitchFamily="2" charset="2"/>
              <a:buNone/>
            </a:pPr>
            <a:endParaRPr lang="ar-SA" sz="4400" smtClean="0"/>
          </a:p>
          <a:p>
            <a:pPr>
              <a:spcBef>
                <a:spcPct val="0"/>
              </a:spcBef>
              <a:buFont typeface="Wingdings" pitchFamily="2" charset="2"/>
              <a:buNone/>
            </a:pPr>
            <a:endParaRPr lang="ar-SA" sz="7200" smtClean="0">
              <a:cs typeface="Nafees Nastaleeq v1.01" pitchFamily="2" charset="-78"/>
            </a:endParaRPr>
          </a:p>
        </p:txBody>
      </p:sp>
      <p:grpSp>
        <p:nvGrpSpPr>
          <p:cNvPr id="35865" name="Group 25"/>
          <p:cNvGrpSpPr>
            <a:grpSpLocks/>
          </p:cNvGrpSpPr>
          <p:nvPr/>
        </p:nvGrpSpPr>
        <p:grpSpPr bwMode="auto">
          <a:xfrm>
            <a:off x="1981200" y="3505200"/>
            <a:ext cx="1600200" cy="3352800"/>
            <a:chOff x="960" y="2640"/>
            <a:chExt cx="480" cy="1152"/>
          </a:xfrm>
        </p:grpSpPr>
        <p:sp>
          <p:nvSpPr>
            <p:cNvPr id="35868" name="Oval 26"/>
            <p:cNvSpPr>
              <a:spLocks noChangeArrowheads="1"/>
            </p:cNvSpPr>
            <p:nvPr/>
          </p:nvSpPr>
          <p:spPr bwMode="auto">
            <a:xfrm rot="-925330">
              <a:off x="960" y="2640"/>
              <a:ext cx="432" cy="240"/>
            </a:xfrm>
            <a:prstGeom prst="ellipse">
              <a:avLst/>
            </a:prstGeom>
            <a:solidFill>
              <a:srgbClr val="FFFF00"/>
            </a:solidFill>
            <a:ln w="19050">
              <a:solidFill>
                <a:schemeClr val="tx1"/>
              </a:solidFill>
              <a:round/>
              <a:headEnd/>
              <a:tailEnd/>
            </a:ln>
          </p:spPr>
          <p:txBody>
            <a:bodyPr wrap="none" anchor="ctr"/>
            <a:lstStyle/>
            <a:p>
              <a:endParaRPr lang="en-US"/>
            </a:p>
          </p:txBody>
        </p:sp>
        <p:sp>
          <p:nvSpPr>
            <p:cNvPr id="35869" name="Line 27"/>
            <p:cNvSpPr>
              <a:spLocks noChangeShapeType="1"/>
            </p:cNvSpPr>
            <p:nvPr/>
          </p:nvSpPr>
          <p:spPr bwMode="auto">
            <a:xfrm>
              <a:off x="1200" y="2928"/>
              <a:ext cx="0" cy="672"/>
            </a:xfrm>
            <a:prstGeom prst="line">
              <a:avLst/>
            </a:prstGeom>
            <a:noFill/>
            <a:ln w="57150">
              <a:solidFill>
                <a:schemeClr val="tx1"/>
              </a:solidFill>
              <a:round/>
              <a:headEnd/>
              <a:tailEnd/>
            </a:ln>
          </p:spPr>
          <p:txBody>
            <a:bodyPr/>
            <a:lstStyle/>
            <a:p>
              <a:endParaRPr lang="en-US"/>
            </a:p>
          </p:txBody>
        </p:sp>
        <p:sp>
          <p:nvSpPr>
            <p:cNvPr id="35870" name="Line 28"/>
            <p:cNvSpPr>
              <a:spLocks noChangeShapeType="1"/>
            </p:cNvSpPr>
            <p:nvPr/>
          </p:nvSpPr>
          <p:spPr bwMode="auto">
            <a:xfrm flipH="1">
              <a:off x="960" y="3024"/>
              <a:ext cx="240" cy="192"/>
            </a:xfrm>
            <a:prstGeom prst="line">
              <a:avLst/>
            </a:prstGeom>
            <a:noFill/>
            <a:ln w="57150">
              <a:solidFill>
                <a:schemeClr val="tx1"/>
              </a:solidFill>
              <a:round/>
              <a:headEnd/>
              <a:tailEnd/>
            </a:ln>
          </p:spPr>
          <p:txBody>
            <a:bodyPr/>
            <a:lstStyle/>
            <a:p>
              <a:endParaRPr lang="en-US"/>
            </a:p>
          </p:txBody>
        </p:sp>
        <p:sp>
          <p:nvSpPr>
            <p:cNvPr id="35871" name="Line 29"/>
            <p:cNvSpPr>
              <a:spLocks noChangeShapeType="1"/>
            </p:cNvSpPr>
            <p:nvPr/>
          </p:nvSpPr>
          <p:spPr bwMode="auto">
            <a:xfrm>
              <a:off x="1200" y="3024"/>
              <a:ext cx="240" cy="192"/>
            </a:xfrm>
            <a:prstGeom prst="line">
              <a:avLst/>
            </a:prstGeom>
            <a:noFill/>
            <a:ln w="57150">
              <a:solidFill>
                <a:schemeClr val="tx1"/>
              </a:solidFill>
              <a:round/>
              <a:headEnd/>
              <a:tailEnd/>
            </a:ln>
          </p:spPr>
          <p:txBody>
            <a:bodyPr/>
            <a:lstStyle/>
            <a:p>
              <a:endParaRPr lang="en-US"/>
            </a:p>
          </p:txBody>
        </p:sp>
        <p:sp>
          <p:nvSpPr>
            <p:cNvPr id="35872" name="Line 30"/>
            <p:cNvSpPr>
              <a:spLocks noChangeShapeType="1"/>
            </p:cNvSpPr>
            <p:nvPr/>
          </p:nvSpPr>
          <p:spPr bwMode="auto">
            <a:xfrm flipH="1">
              <a:off x="960" y="3600"/>
              <a:ext cx="240" cy="192"/>
            </a:xfrm>
            <a:prstGeom prst="line">
              <a:avLst/>
            </a:prstGeom>
            <a:noFill/>
            <a:ln w="57150">
              <a:solidFill>
                <a:schemeClr val="tx1"/>
              </a:solidFill>
              <a:round/>
              <a:headEnd/>
              <a:tailEnd/>
            </a:ln>
          </p:spPr>
          <p:txBody>
            <a:bodyPr/>
            <a:lstStyle/>
            <a:p>
              <a:endParaRPr lang="en-US"/>
            </a:p>
          </p:txBody>
        </p:sp>
        <p:sp>
          <p:nvSpPr>
            <p:cNvPr id="35873" name="Line 31"/>
            <p:cNvSpPr>
              <a:spLocks noChangeShapeType="1"/>
            </p:cNvSpPr>
            <p:nvPr/>
          </p:nvSpPr>
          <p:spPr bwMode="auto">
            <a:xfrm>
              <a:off x="1200" y="3600"/>
              <a:ext cx="240" cy="192"/>
            </a:xfrm>
            <a:prstGeom prst="line">
              <a:avLst/>
            </a:prstGeom>
            <a:noFill/>
            <a:ln w="57150">
              <a:solidFill>
                <a:schemeClr val="tx1"/>
              </a:solidFill>
              <a:round/>
              <a:headEnd/>
              <a:tailEnd/>
            </a:ln>
          </p:spPr>
          <p:txBody>
            <a:bodyPr/>
            <a:lstStyle/>
            <a:p>
              <a:endParaRPr lang="en-US"/>
            </a:p>
          </p:txBody>
        </p:sp>
      </p:grpSp>
      <p:sp>
        <p:nvSpPr>
          <p:cNvPr id="17" name="Text Box 17"/>
          <p:cNvSpPr txBox="1">
            <a:spLocks noChangeArrowheads="1"/>
          </p:cNvSpPr>
          <p:nvPr/>
        </p:nvSpPr>
        <p:spPr bwMode="auto">
          <a:xfrm>
            <a:off x="4158945" y="1940041"/>
            <a:ext cx="1447800" cy="461665"/>
          </a:xfrm>
          <a:prstGeom prst="rect">
            <a:avLst/>
          </a:prstGeom>
          <a:noFill/>
          <a:ln w="9525">
            <a:noFill/>
            <a:miter lim="800000"/>
            <a:headEnd/>
            <a:tailEnd/>
          </a:ln>
        </p:spPr>
        <p:txBody>
          <a:bodyPr>
            <a:spAutoFit/>
          </a:bodyPr>
          <a:lstStyle/>
          <a:p>
            <a:pPr algn="ctr" rtl="1"/>
            <a:r>
              <a:rPr lang="ar-SA" sz="2400" b="0" dirty="0">
                <a:cs typeface="Arial" charset="0"/>
              </a:rPr>
              <a:t>ع ل م</a:t>
            </a:r>
            <a:endParaRPr lang="en-US" sz="2400" b="0" dirty="0">
              <a:cs typeface="Arial" charset="0"/>
            </a:endParaRPr>
          </a:p>
        </p:txBody>
      </p:sp>
      <p:sp>
        <p:nvSpPr>
          <p:cNvPr id="18" name="AutoShape 25"/>
          <p:cNvSpPr>
            <a:spLocks noChangeArrowheads="1"/>
          </p:cNvSpPr>
          <p:nvPr/>
        </p:nvSpPr>
        <p:spPr bwMode="auto">
          <a:xfrm rot="-1833279">
            <a:off x="3549345" y="2316279"/>
            <a:ext cx="3581400" cy="1700212"/>
          </a:xfrm>
          <a:prstGeom prst="leftArrow">
            <a:avLst>
              <a:gd name="adj1" fmla="val 50000"/>
              <a:gd name="adj2" fmla="val 52661"/>
            </a:avLst>
          </a:prstGeom>
          <a:solidFill>
            <a:schemeClr val="accent1"/>
          </a:solidFill>
          <a:ln w="9525">
            <a:solidFill>
              <a:schemeClr val="tx1"/>
            </a:solidFill>
            <a:miter lim="800000"/>
            <a:headEnd/>
            <a:tailEnd/>
          </a:ln>
        </p:spPr>
        <p:txBody>
          <a:bodyPr wrap="none" anchor="ctr"/>
          <a:lstStyle/>
          <a:p>
            <a:pPr algn="ctr" rtl="1">
              <a:spcBef>
                <a:spcPct val="0"/>
              </a:spcBef>
            </a:pPr>
            <a:r>
              <a:rPr lang="ar-SA" sz="6600" b="0">
                <a:solidFill>
                  <a:srgbClr val="FFFF00"/>
                </a:solidFill>
                <a:latin typeface="Arial" charset="0"/>
                <a:cs typeface="Tajweed" pitchFamily="2" charset="-78"/>
              </a:rPr>
              <a:t>تَعَلَّمَ</a:t>
            </a:r>
            <a:endParaRPr lang="en-US" sz="6600" b="0">
              <a:solidFill>
                <a:srgbClr val="FFFF00"/>
              </a:solidFill>
              <a:latin typeface="Arial" charset="0"/>
              <a:cs typeface="Tajweed" pitchFamily="2" charset="-78"/>
            </a:endParaRPr>
          </a:p>
        </p:txBody>
      </p:sp>
      <p:sp>
        <p:nvSpPr>
          <p:cNvPr id="19" name="AutoShape 26"/>
          <p:cNvSpPr>
            <a:spLocks noChangeArrowheads="1"/>
          </p:cNvSpPr>
          <p:nvPr/>
        </p:nvSpPr>
        <p:spPr bwMode="auto">
          <a:xfrm rot="1556537">
            <a:off x="3473145" y="4626091"/>
            <a:ext cx="4038600" cy="1828800"/>
          </a:xfrm>
          <a:prstGeom prst="rightArrow">
            <a:avLst>
              <a:gd name="adj1" fmla="val 50000"/>
              <a:gd name="adj2" fmla="val 55208"/>
            </a:avLst>
          </a:prstGeom>
          <a:solidFill>
            <a:schemeClr val="accent1"/>
          </a:solidFill>
          <a:ln w="9525">
            <a:solidFill>
              <a:schemeClr val="tx1"/>
            </a:solidFill>
            <a:miter lim="800000"/>
            <a:headEnd/>
            <a:tailEnd/>
          </a:ln>
        </p:spPr>
        <p:txBody>
          <a:bodyPr wrap="none" anchor="ctr"/>
          <a:lstStyle/>
          <a:p>
            <a:pPr algn="ctr" rtl="1">
              <a:spcBef>
                <a:spcPct val="0"/>
              </a:spcBef>
            </a:pPr>
            <a:r>
              <a:rPr lang="ar-SA" sz="6000" b="0">
                <a:solidFill>
                  <a:srgbClr val="FFFF00"/>
                </a:solidFill>
                <a:latin typeface="Arial" charset="0"/>
                <a:cs typeface="Tajweed" pitchFamily="2" charset="-78"/>
              </a:rPr>
              <a:t>عَلَّمَ</a:t>
            </a:r>
            <a:endParaRPr lang="en-US" sz="6000" b="0">
              <a:solidFill>
                <a:srgbClr val="FFFF00"/>
              </a:solidFill>
              <a:latin typeface="Arial" charset="0"/>
              <a:cs typeface="Tajwe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6.93889E-18 1.48148E-6 L -0.03333 0.03334 " pathEditMode="relative" ptsTypes="AA">
                                      <p:cBhvr>
                                        <p:cTn id="6" dur="2000" fill="hold"/>
                                        <p:tgtEl>
                                          <p:spTgt spid="18"/>
                                        </p:tgtEl>
                                        <p:attrNameLst>
                                          <p:attrName>ppt_x</p:attrName>
                                          <p:attrName>ppt_y</p:attrName>
                                        </p:attrNameLst>
                                      </p:cBhvr>
                                    </p:animMotion>
                                  </p:childTnLst>
                                </p:cTn>
                              </p:par>
                            </p:childTnLst>
                          </p:cTn>
                        </p:par>
                        <p:par>
                          <p:cTn id="7" fill="hold">
                            <p:stCondLst>
                              <p:cond delay="2000"/>
                            </p:stCondLst>
                            <p:childTnLst>
                              <p:par>
                                <p:cTn id="8" presetID="0" presetClass="path" presetSubtype="0" repeatCount="indefinite" accel="50000" decel="50000" fill="hold" grpId="0" nodeType="afterEffect">
                                  <p:stCondLst>
                                    <p:cond delay="0"/>
                                  </p:stCondLst>
                                  <p:childTnLst>
                                    <p:animMotion origin="layout" path="M 3.33333E-6 2.22222E-6 L 0.04166 0.03333 " pathEditMode="relative" ptsTypes="AA">
                                      <p:cBhvr>
                                        <p:cTn id="9" dur="2000" fill="hold"/>
                                        <p:tgtEl>
                                          <p:spTgt spid="1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flipV="1">
            <a:off x="457200" y="1081088"/>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603161" name="Group 25"/>
          <p:cNvGraphicFramePr>
            <a:graphicFrameLocks noGrp="1"/>
          </p:cNvGraphicFramePr>
          <p:nvPr/>
        </p:nvGraphicFramePr>
        <p:xfrm>
          <a:off x="228600" y="609600"/>
          <a:ext cx="8763000" cy="2333625"/>
        </p:xfrm>
        <a:graphic>
          <a:graphicData uri="http://schemas.openxmlformats.org/drawingml/2006/table">
            <a:tbl>
              <a:tblPr rtl="1"/>
              <a:tblGrid>
                <a:gridCol w="1905000"/>
                <a:gridCol w="1676400"/>
                <a:gridCol w="228600"/>
                <a:gridCol w="2743200"/>
                <a:gridCol w="2209800"/>
              </a:tblGrid>
              <a:tr h="12668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خَيْرُكُمْ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تَعَلَّمَ الْقُرْآنَ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وَعَلَّمَه</a:t>
                      </a:r>
                      <a:r>
                        <a:rPr kumimoji="0" lang="ar-SA" sz="6600" b="1" i="0" u="none" strike="noStrike" cap="none" normalizeH="0" baseline="30000" dirty="0" smtClean="0">
                          <a:ln>
                            <a:noFill/>
                          </a:ln>
                          <a:solidFill>
                            <a:srgbClr val="FFFF00"/>
                          </a:solidFill>
                          <a:effectLst/>
                          <a:latin typeface="Tahoma" pitchFamily="34" charset="0"/>
                          <a:ea typeface="Times New Roman" pitchFamily="18" charset="0"/>
                          <a:cs typeface="Tajweed" pitchFamily="2" charset="-78"/>
                        </a:rPr>
                        <a:t>،</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914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best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(is the one) who</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learns the Qur'an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teaches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6885" name="Rectangle 21"/>
          <p:cNvSpPr>
            <a:spLocks noChangeArrowheads="1"/>
          </p:cNvSpPr>
          <p:nvPr/>
        </p:nvSpPr>
        <p:spPr bwMode="auto">
          <a:xfrm>
            <a:off x="153988" y="1524000"/>
            <a:ext cx="817562" cy="366713"/>
          </a:xfrm>
          <a:prstGeom prst="rect">
            <a:avLst/>
          </a:prstGeom>
          <a:noFill/>
          <a:ln w="9525">
            <a:noFill/>
            <a:miter lim="800000"/>
            <a:headEnd/>
            <a:tailEnd/>
          </a:ln>
        </p:spPr>
        <p:txBody>
          <a:bodyPr wrap="none">
            <a:spAutoFit/>
          </a:bodyPr>
          <a:lstStyle/>
          <a:p>
            <a:pPr rtl="1">
              <a:spcBef>
                <a:spcPct val="0"/>
              </a:spcBef>
            </a:pPr>
            <a:r>
              <a:rPr lang="ar-SA" sz="1800" dirty="0">
                <a:solidFill>
                  <a:srgbClr val="FFFFFF"/>
                </a:solidFill>
                <a:latin typeface="Arial" pitchFamily="34" charset="0"/>
                <a:cs typeface="Arial" pitchFamily="34" charset="0"/>
              </a:rPr>
              <a:t>(بخارى)</a:t>
            </a:r>
          </a:p>
        </p:txBody>
      </p:sp>
      <p:sp>
        <p:nvSpPr>
          <p:cNvPr id="36886" name="Rectangle 22"/>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36887" name="Rectangle 23"/>
          <p:cNvSpPr>
            <a:spLocks noGrp="1" noChangeArrowheads="1"/>
          </p:cNvSpPr>
          <p:nvPr>
            <p:ph type="body" idx="4294967295"/>
          </p:nvPr>
        </p:nvSpPr>
        <p:spPr>
          <a:xfrm>
            <a:off x="228600" y="3733800"/>
            <a:ext cx="8229600" cy="3048000"/>
          </a:xfrm>
          <a:noFill/>
        </p:spPr>
        <p:txBody>
          <a:bodyPr/>
          <a:lstStyle/>
          <a:p>
            <a:pPr algn="l" rtl="0"/>
            <a:r>
              <a:rPr lang="en-US" sz="2800" dirty="0" smtClean="0"/>
              <a:t>You might have attended many classes, but …</a:t>
            </a:r>
          </a:p>
          <a:p>
            <a:pPr algn="l" rtl="0"/>
            <a:r>
              <a:rPr lang="en-US" sz="2800" dirty="0" smtClean="0"/>
              <a:t>Innumerable classes might be running in the world, on different subjects; among all these classes, in Allah’s vision…</a:t>
            </a:r>
          </a:p>
          <a:p>
            <a:pPr algn="l" rtl="0"/>
            <a:r>
              <a:rPr lang="en-US" sz="2800" dirty="0" smtClean="0"/>
              <a:t>Decide and try not to miss this class, and sacrifice your time.</a:t>
            </a:r>
          </a:p>
        </p:txBody>
      </p:sp>
      <p:pic>
        <p:nvPicPr>
          <p:cNvPr id="36888" name="Picture 24"/>
          <p:cNvPicPr>
            <a:picLocks noChangeAspect="1" noChangeArrowheads="1"/>
          </p:cNvPicPr>
          <p:nvPr/>
        </p:nvPicPr>
        <p:blipFill>
          <a:blip r:embed="rId3" cstate="print"/>
          <a:srcRect/>
          <a:stretch>
            <a:fillRect/>
          </a:stretch>
        </p:blipFill>
        <p:spPr bwMode="auto">
          <a:xfrm>
            <a:off x="7915275" y="2971800"/>
            <a:ext cx="1228725" cy="1457325"/>
          </a:xfrm>
          <a:prstGeom prst="rect">
            <a:avLst/>
          </a:prstGeom>
          <a:noFill/>
          <a:ln w="9525" algn="ctr">
            <a:noFill/>
            <a:miter lim="800000"/>
            <a:headEnd/>
            <a:tailEnd/>
          </a:ln>
        </p:spPr>
      </p:pic>
      <p:sp>
        <p:nvSpPr>
          <p:cNvPr id="8" name="Rectangle 23"/>
          <p:cNvSpPr txBox="1">
            <a:spLocks noChangeArrowheads="1"/>
          </p:cNvSpPr>
          <p:nvPr/>
        </p:nvSpPr>
        <p:spPr bwMode="auto">
          <a:xfrm>
            <a:off x="2514600" y="3200400"/>
            <a:ext cx="39624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77850" marR="0" lvl="0" indent="-577850" algn="ctr" defTabSz="914400" rtl="0" eaLnBrk="0" fontAlgn="base" latinLnBrk="0" hangingPunct="0">
              <a:lnSpc>
                <a:spcPct val="100000"/>
              </a:lnSpc>
              <a:spcBef>
                <a:spcPct val="20000"/>
              </a:spcBef>
              <a:spcAft>
                <a:spcPct val="0"/>
              </a:spcAft>
              <a:buClr>
                <a:srgbClr val="FFFFFF"/>
              </a:buClr>
              <a:buSzPct val="90000"/>
              <a:tabLst/>
              <a:defRPr/>
            </a:pPr>
            <a:r>
              <a:rPr kumimoji="0" lang="en-US" sz="2800" b="0" i="0" u="none" strike="noStrike" kern="0" cap="none" spc="0" normalizeH="0" baseline="0" noProof="0" dirty="0" smtClean="0">
                <a:ln>
                  <a:noFill/>
                </a:ln>
                <a:solidFill>
                  <a:srgbClr val="FFFF00"/>
                </a:solidFill>
                <a:effectLst/>
                <a:uLnTx/>
                <a:uFillTx/>
                <a:latin typeface="+mn-lt"/>
                <a:ea typeface="+mn-ea"/>
                <a:cs typeface="+mn-cs"/>
              </a:rPr>
              <a:t>The Best CLASS !!!</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flipV="1">
            <a:off x="457200" y="1081088"/>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605209" name="Group 25"/>
          <p:cNvGraphicFramePr>
            <a:graphicFrameLocks noGrp="1"/>
          </p:cNvGraphicFramePr>
          <p:nvPr/>
        </p:nvGraphicFramePr>
        <p:xfrm>
          <a:off x="228600" y="609600"/>
          <a:ext cx="8763000" cy="2333625"/>
        </p:xfrm>
        <a:graphic>
          <a:graphicData uri="http://schemas.openxmlformats.org/drawingml/2006/table">
            <a:tbl>
              <a:tblPr rtl="1"/>
              <a:tblGrid>
                <a:gridCol w="1905000"/>
                <a:gridCol w="1676400"/>
                <a:gridCol w="228600"/>
                <a:gridCol w="2743200"/>
                <a:gridCol w="2209800"/>
              </a:tblGrid>
              <a:tr h="12668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خَيْرُكُمْ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تَعَلَّمَ الْقُرْآنَ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وَعَلَّمَه</a:t>
                      </a:r>
                      <a:r>
                        <a:rPr kumimoji="0" lang="ar-SA" sz="6600" b="1" i="0" u="none" strike="noStrike" cap="none" normalizeH="0" baseline="30000" dirty="0" smtClean="0">
                          <a:ln>
                            <a:noFill/>
                          </a:ln>
                          <a:solidFill>
                            <a:srgbClr val="FFFF00"/>
                          </a:solidFill>
                          <a:effectLst/>
                          <a:latin typeface="Tahoma" pitchFamily="34" charset="0"/>
                          <a:ea typeface="Times New Roman" pitchFamily="18" charset="0"/>
                          <a:cs typeface="Tajweed" pitchFamily="2" charset="-78"/>
                        </a:rPr>
                        <a:t>،</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914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best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the one) who</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learns the Qur'an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teaches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7909" name="Rectangle 21"/>
          <p:cNvSpPr>
            <a:spLocks noChangeArrowheads="1"/>
          </p:cNvSpPr>
          <p:nvPr/>
        </p:nvSpPr>
        <p:spPr bwMode="auto">
          <a:xfrm>
            <a:off x="173038" y="1524000"/>
            <a:ext cx="817562" cy="366713"/>
          </a:xfrm>
          <a:prstGeom prst="rect">
            <a:avLst/>
          </a:prstGeom>
          <a:noFill/>
          <a:ln w="9525">
            <a:noFill/>
            <a:miter lim="800000"/>
            <a:headEnd/>
            <a:tailEnd/>
          </a:ln>
        </p:spPr>
        <p:txBody>
          <a:bodyPr wrap="none">
            <a:spAutoFit/>
          </a:bodyPr>
          <a:lstStyle/>
          <a:p>
            <a:pPr rtl="1">
              <a:spcBef>
                <a:spcPct val="0"/>
              </a:spcBef>
            </a:pPr>
            <a:r>
              <a:rPr lang="ar-SA" sz="1800" dirty="0">
                <a:solidFill>
                  <a:srgbClr val="FFFFFF"/>
                </a:solidFill>
                <a:latin typeface="Arial" pitchFamily="34" charset="0"/>
                <a:cs typeface="Arial" pitchFamily="34" charset="0"/>
              </a:rPr>
              <a:t>(بخارى)</a:t>
            </a:r>
          </a:p>
        </p:txBody>
      </p:sp>
      <p:sp>
        <p:nvSpPr>
          <p:cNvPr id="37910" name="Rectangle 22"/>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37911" name="Rectangle 23"/>
          <p:cNvSpPr>
            <a:spLocks noGrp="1" noChangeArrowheads="1"/>
          </p:cNvSpPr>
          <p:nvPr>
            <p:ph type="body" idx="4294967295"/>
          </p:nvPr>
        </p:nvSpPr>
        <p:spPr>
          <a:xfrm>
            <a:off x="228600" y="3810000"/>
            <a:ext cx="8686800" cy="3048000"/>
          </a:xfrm>
          <a:noFill/>
        </p:spPr>
        <p:txBody>
          <a:bodyPr/>
          <a:lstStyle/>
          <a:p>
            <a:pPr algn="l" rtl="0"/>
            <a:r>
              <a:rPr lang="en-US" sz="2800" dirty="0" smtClean="0"/>
              <a:t>Topic of the first Student….. what a respect!</a:t>
            </a:r>
          </a:p>
          <a:p>
            <a:pPr algn="l" rtl="0"/>
            <a:r>
              <a:rPr lang="en-US" sz="2800" dirty="0" smtClean="0"/>
              <a:t>No limit to learn, to be a Student</a:t>
            </a:r>
          </a:p>
          <a:p>
            <a:pPr algn="l" rtl="0"/>
            <a:r>
              <a:rPr lang="en-US" sz="2800" dirty="0" smtClean="0"/>
              <a:t>Decide right now that you will teach …</a:t>
            </a:r>
          </a:p>
          <a:p>
            <a:pPr algn="l" rtl="0"/>
            <a:r>
              <a:rPr lang="en-US" sz="2800" dirty="0" smtClean="0"/>
              <a:t>Choose two names in 10 seconds</a:t>
            </a:r>
          </a:p>
          <a:p>
            <a:pPr algn="l" rtl="0"/>
            <a:r>
              <a:rPr lang="en-US" sz="2800" dirty="0" smtClean="0"/>
              <a:t>Allah is watching, so reward to follow this </a:t>
            </a:r>
            <a:r>
              <a:rPr lang="en-US" sz="2800" dirty="0" err="1" smtClean="0"/>
              <a:t>Hadith</a:t>
            </a:r>
            <a:r>
              <a:rPr lang="en-US" sz="2800" dirty="0" smtClean="0"/>
              <a:t>..</a:t>
            </a:r>
          </a:p>
        </p:txBody>
      </p:sp>
      <p:pic>
        <p:nvPicPr>
          <p:cNvPr id="37912" name="Picture 24"/>
          <p:cNvPicPr>
            <a:picLocks noChangeAspect="1" noChangeArrowheads="1"/>
          </p:cNvPicPr>
          <p:nvPr/>
        </p:nvPicPr>
        <p:blipFill>
          <a:blip r:embed="rId3" cstate="print"/>
          <a:srcRect/>
          <a:stretch>
            <a:fillRect/>
          </a:stretch>
        </p:blipFill>
        <p:spPr bwMode="auto">
          <a:xfrm>
            <a:off x="7915275" y="2971800"/>
            <a:ext cx="1228725" cy="1457325"/>
          </a:xfrm>
          <a:prstGeom prst="rect">
            <a:avLst/>
          </a:prstGeom>
          <a:noFill/>
          <a:ln w="9525" algn="ctr">
            <a:noFill/>
            <a:miter lim="800000"/>
            <a:headEnd/>
            <a:tailEnd/>
          </a:ln>
        </p:spPr>
      </p:pic>
      <p:sp>
        <p:nvSpPr>
          <p:cNvPr id="8" name="Rectangle 23"/>
          <p:cNvSpPr txBox="1">
            <a:spLocks noChangeArrowheads="1"/>
          </p:cNvSpPr>
          <p:nvPr/>
        </p:nvSpPr>
        <p:spPr bwMode="auto">
          <a:xfrm>
            <a:off x="2514600" y="3124200"/>
            <a:ext cx="39624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77850" marR="0" lvl="0" indent="-577850" algn="ctr" defTabSz="914400" rtl="0" eaLnBrk="0" fontAlgn="base" latinLnBrk="0" hangingPunct="0">
              <a:lnSpc>
                <a:spcPct val="100000"/>
              </a:lnSpc>
              <a:spcBef>
                <a:spcPct val="20000"/>
              </a:spcBef>
              <a:spcAft>
                <a:spcPct val="0"/>
              </a:spcAft>
              <a:buClr>
                <a:srgbClr val="FFFFFF"/>
              </a:buClr>
              <a:buSzPct val="90000"/>
              <a:tabLst/>
              <a:defRPr/>
            </a:pPr>
            <a:r>
              <a:rPr kumimoji="0" lang="en-US" sz="2800" b="0" i="0" u="none" strike="noStrike" kern="0" cap="none" spc="0" normalizeH="0" baseline="0" noProof="0" dirty="0" smtClean="0">
                <a:ln>
                  <a:noFill/>
                </a:ln>
                <a:solidFill>
                  <a:srgbClr val="FFFF00"/>
                </a:solidFill>
                <a:effectLst/>
                <a:uLnTx/>
                <a:uFillTx/>
                <a:latin typeface="+mn-lt"/>
                <a:ea typeface="+mn-ea"/>
                <a:cs typeface="+mn-cs"/>
              </a:rPr>
              <a:t>STUDENT</a:t>
            </a:r>
            <a:r>
              <a:rPr kumimoji="0" lang="en-US" sz="2800" b="0" i="0" u="none" strike="noStrike" kern="0" cap="none" spc="0" normalizeH="0" noProof="0" dirty="0" smtClean="0">
                <a:ln>
                  <a:noFill/>
                </a:ln>
                <a:solidFill>
                  <a:srgbClr val="FFFF00"/>
                </a:solidFill>
                <a:effectLst/>
                <a:uLnTx/>
                <a:uFillTx/>
                <a:latin typeface="+mn-lt"/>
                <a:ea typeface="+mn-ea"/>
                <a:cs typeface="+mn-cs"/>
              </a:rPr>
              <a:t> first</a:t>
            </a:r>
            <a:r>
              <a:rPr kumimoji="0" lang="en-US" sz="2800" b="0" i="0" u="none" strike="noStrike" kern="0" cap="none" spc="0" normalizeH="0" baseline="0" noProof="0" dirty="0" smtClean="0">
                <a:ln>
                  <a:noFill/>
                </a:ln>
                <a:solidFill>
                  <a:srgbClr val="FFFF00"/>
                </a:solidFill>
                <a:effectLst/>
                <a:uLnTx/>
                <a:uFillTx/>
                <a:latin typeface="+mn-lt"/>
                <a:ea typeface="+mn-ea"/>
                <a:cs typeface="+mn-cs"/>
              </a:rPr>
              <a:t>!!!</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457200" y="-152400"/>
            <a:ext cx="8229600" cy="838200"/>
          </a:xfrm>
          <a:noFill/>
        </p:spPr>
        <p:txBody>
          <a:bodyPr/>
          <a:lstStyle/>
          <a:p>
            <a:r>
              <a:rPr lang="en-US" sz="2800" b="1" smtClean="0"/>
              <a:t>Practice</a:t>
            </a:r>
            <a:endParaRPr lang="ar-SA" sz="2800" b="1" smtClean="0"/>
          </a:p>
        </p:txBody>
      </p:sp>
      <p:sp>
        <p:nvSpPr>
          <p:cNvPr id="38915" name="AutoShape 3"/>
          <p:cNvSpPr>
            <a:spLocks noChangeArrowheads="1"/>
          </p:cNvSpPr>
          <p:nvPr/>
        </p:nvSpPr>
        <p:spPr bwMode="auto">
          <a:xfrm rot="-2539146">
            <a:off x="1108075" y="3200400"/>
            <a:ext cx="2473325" cy="3406775"/>
          </a:xfrm>
          <a:prstGeom prst="rightArrow">
            <a:avLst>
              <a:gd name="adj1" fmla="val 46120"/>
              <a:gd name="adj2" fmla="val 48324"/>
            </a:avLst>
          </a:prstGeom>
          <a:solidFill>
            <a:srgbClr val="FF0000"/>
          </a:solidFill>
          <a:ln w="9525" algn="ctr">
            <a:solidFill>
              <a:schemeClr val="tx1"/>
            </a:solidFill>
            <a:miter lim="800000"/>
            <a:headEnd/>
            <a:tailEnd/>
          </a:ln>
        </p:spPr>
        <p:txBody>
          <a:bodyPr anchor="ctr">
            <a:spAutoFit/>
          </a:bodyPr>
          <a:lstStyle/>
          <a:p>
            <a:pPr algn="ctr">
              <a:spcBef>
                <a:spcPct val="0"/>
              </a:spcBef>
            </a:pPr>
            <a:r>
              <a:rPr lang="en-US" sz="2000">
                <a:cs typeface="Arial" pitchFamily="34" charset="0"/>
              </a:rPr>
              <a:t>Esp. with Imagination &amp; feelings; Prayer &amp; Evaluation</a:t>
            </a:r>
            <a:endParaRPr lang="en-US" sz="5400">
              <a:cs typeface="Arial" pitchFamily="34" charset="0"/>
            </a:endParaRPr>
          </a:p>
        </p:txBody>
      </p:sp>
      <p:pic>
        <p:nvPicPr>
          <p:cNvPr id="38916" name="Picture 4" descr="DPPR-LOGO-English"/>
          <p:cNvPicPr>
            <a:picLocks noChangeAspect="1" noChangeArrowheads="1"/>
          </p:cNvPicPr>
          <p:nvPr/>
        </p:nvPicPr>
        <p:blipFill>
          <a:blip r:embed="rId2" cstate="print"/>
          <a:srcRect/>
          <a:stretch>
            <a:fillRect/>
          </a:stretch>
        </p:blipFill>
        <p:spPr bwMode="auto">
          <a:xfrm>
            <a:off x="0" y="5105400"/>
            <a:ext cx="1479550" cy="1752600"/>
          </a:xfrm>
          <a:prstGeom prst="rect">
            <a:avLst/>
          </a:prstGeom>
          <a:noFill/>
          <a:ln w="9525">
            <a:noFill/>
            <a:miter lim="800000"/>
            <a:headEnd/>
            <a:tailEnd/>
          </a:ln>
        </p:spPr>
      </p:pic>
      <p:graphicFrame>
        <p:nvGraphicFramePr>
          <p:cNvPr id="607237" name="Group 5"/>
          <p:cNvGraphicFramePr>
            <a:graphicFrameLocks noGrp="1"/>
          </p:cNvGraphicFramePr>
          <p:nvPr/>
        </p:nvGraphicFramePr>
        <p:xfrm>
          <a:off x="228600" y="609600"/>
          <a:ext cx="8763000" cy="2333625"/>
        </p:xfrm>
        <a:graphic>
          <a:graphicData uri="http://schemas.openxmlformats.org/drawingml/2006/table">
            <a:tbl>
              <a:tblPr rtl="1"/>
              <a:tblGrid>
                <a:gridCol w="1905000"/>
                <a:gridCol w="1676400"/>
                <a:gridCol w="228600"/>
                <a:gridCol w="2743200"/>
                <a:gridCol w="2209800"/>
              </a:tblGrid>
              <a:tr h="12668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خَيْرُكُمْ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تَعَلَّمَ الْقُرْآنَ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وَعَلَّمَه</a:t>
                      </a:r>
                      <a:r>
                        <a:rPr kumimoji="0" lang="ar-SA" sz="6600" b="1" i="0" u="none" strike="noStrike" cap="none" normalizeH="0" baseline="30000" dirty="0" smtClean="0">
                          <a:ln>
                            <a:noFill/>
                          </a:ln>
                          <a:solidFill>
                            <a:srgbClr val="FFFF00"/>
                          </a:solidFill>
                          <a:effectLst/>
                          <a:latin typeface="Tahoma" pitchFamily="34" charset="0"/>
                          <a:ea typeface="Times New Roman" pitchFamily="18" charset="0"/>
                          <a:cs typeface="Tajweed" pitchFamily="2" charset="-78"/>
                        </a:rPr>
                        <a:t>،</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914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best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the one) who</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learns the Qur'an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teaches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608259" name="Group 3"/>
          <p:cNvGraphicFramePr>
            <a:graphicFrameLocks noGrp="1"/>
          </p:cNvGraphicFramePr>
          <p:nvPr/>
        </p:nvGraphicFramePr>
        <p:xfrm>
          <a:off x="76200" y="1828800"/>
          <a:ext cx="8763000" cy="2424113"/>
        </p:xfrm>
        <a:graphic>
          <a:graphicData uri="http://schemas.openxmlformats.org/drawingml/2006/table">
            <a:tbl>
              <a:tblPr rtl="1"/>
              <a:tblGrid>
                <a:gridCol w="4724400"/>
                <a:gridCol w="4038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إِنَّمَا الْأَعْمَالُ</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بِالنِّيَّاتِ</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(بخارى)</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Actions (are based) only</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intentions.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9950" name="Rectangle 14"/>
          <p:cNvSpPr>
            <a:spLocks noChangeArrowheads="1"/>
          </p:cNvSpPr>
          <p:nvPr/>
        </p:nvSpPr>
        <p:spPr bwMode="auto">
          <a:xfrm>
            <a:off x="8305800" y="609600"/>
            <a:ext cx="549275" cy="771525"/>
          </a:xfrm>
          <a:prstGeom prst="rect">
            <a:avLst/>
          </a:prstGeom>
          <a:solidFill>
            <a:schemeClr val="accent1"/>
          </a:solidFill>
          <a:ln w="9525" algn="ctr">
            <a:solidFill>
              <a:schemeClr val="tx1"/>
            </a:solidFill>
            <a:miter lim="800000"/>
            <a:headEnd/>
            <a:tailEnd/>
          </a:ln>
        </p:spPr>
        <p:txBody>
          <a:bodyPr wrap="none" anchor="ctr">
            <a:spAutoFit/>
          </a:bodyPr>
          <a:lstStyle/>
          <a:p>
            <a:pPr algn="ctr"/>
            <a:r>
              <a:rPr lang="en-US" sz="4400">
                <a:cs typeface="Arial" pitchFamily="34" charset="0"/>
              </a:rPr>
              <a:t>3</a:t>
            </a:r>
          </a:p>
        </p:txBody>
      </p:sp>
      <p:sp>
        <p:nvSpPr>
          <p:cNvPr id="39951" name="Rectangle 15"/>
          <p:cNvSpPr>
            <a:spLocks noChangeArrowheads="1"/>
          </p:cNvSpPr>
          <p:nvPr/>
        </p:nvSpPr>
        <p:spPr bwMode="auto">
          <a:xfrm>
            <a:off x="-76200" y="457200"/>
            <a:ext cx="8382000" cy="914400"/>
          </a:xfrm>
          <a:prstGeom prst="rect">
            <a:avLst/>
          </a:prstGeom>
          <a:noFill/>
          <a:ln w="9525">
            <a:noFill/>
            <a:miter lim="800000"/>
            <a:headEnd/>
            <a:tailEnd/>
          </a:ln>
        </p:spPr>
        <p:txBody>
          <a:bodyPr anchor="ctr"/>
          <a:lstStyle/>
          <a:p>
            <a:pPr algn="ctr" rtl="1" eaLnBrk="0" hangingPunct="0">
              <a:spcBef>
                <a:spcPct val="0"/>
              </a:spcBef>
            </a:pPr>
            <a:r>
              <a:rPr lang="en-US" b="0" dirty="0">
                <a:ea typeface="Tahoma" pitchFamily="34" charset="0"/>
                <a:cs typeface="Tahoma" pitchFamily="34" charset="0"/>
              </a:rPr>
              <a:t>The most important: Intention</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pPr rtl="0"/>
            <a:r>
              <a:rPr lang="en-US" sz="4800" smtClean="0"/>
              <a:t>Do you know the meaning of</a:t>
            </a:r>
            <a:endParaRPr lang="ar-SA" sz="4800" smtClean="0"/>
          </a:p>
        </p:txBody>
      </p:sp>
      <p:sp>
        <p:nvSpPr>
          <p:cNvPr id="40963" name="Rectangle 3"/>
          <p:cNvSpPr>
            <a:spLocks noGrp="1" noChangeArrowheads="1"/>
          </p:cNvSpPr>
          <p:nvPr>
            <p:ph type="body" idx="4294967295"/>
          </p:nvPr>
        </p:nvSpPr>
        <p:spPr>
          <a:xfrm>
            <a:off x="457200" y="2438400"/>
            <a:ext cx="8229600" cy="3692525"/>
          </a:xfrm>
        </p:spPr>
        <p:txBody>
          <a:bodyPr/>
          <a:lstStyle/>
          <a:p>
            <a:pPr algn="ctr">
              <a:buFont typeface="Wingdings" pitchFamily="2" charset="2"/>
              <a:buNone/>
            </a:pPr>
            <a:r>
              <a:rPr lang="ar-SA" sz="27700" smtClean="0">
                <a:cs typeface="Tajweed" pitchFamily="2" charset="-78"/>
              </a:rPr>
              <a:t>إنْ </a:t>
            </a:r>
            <a:endParaRPr lang="en-US" sz="27700" smtClean="0">
              <a:cs typeface="Tajweed"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6" name="Group 2"/>
          <p:cNvGrpSpPr>
            <a:grpSpLocks/>
          </p:cNvGrpSpPr>
          <p:nvPr/>
        </p:nvGrpSpPr>
        <p:grpSpPr bwMode="auto">
          <a:xfrm rot="-798853">
            <a:off x="-482600" y="-127000"/>
            <a:ext cx="2997200" cy="2260600"/>
            <a:chOff x="32" y="16"/>
            <a:chExt cx="1888" cy="1424"/>
          </a:xfrm>
        </p:grpSpPr>
        <p:sp>
          <p:nvSpPr>
            <p:cNvPr id="41992" name="AutoShape 3"/>
            <p:cNvSpPr>
              <a:spLocks noChangeArrowheads="1"/>
            </p:cNvSpPr>
            <p:nvPr/>
          </p:nvSpPr>
          <p:spPr bwMode="auto">
            <a:xfrm>
              <a:off x="32" y="16"/>
              <a:ext cx="1888" cy="1424"/>
            </a:xfrm>
            <a:prstGeom prst="irregularSeal1">
              <a:avLst/>
            </a:prstGeom>
            <a:noFill/>
            <a:ln w="25400" algn="ctr">
              <a:noFill/>
              <a:miter lim="800000"/>
              <a:headEnd/>
              <a:tailEnd/>
            </a:ln>
          </p:spPr>
          <p:txBody>
            <a:bodyPr anchor="ctr">
              <a:spAutoFit/>
            </a:bodyPr>
            <a:lstStyle/>
            <a:p>
              <a:endParaRPr lang="en-US"/>
            </a:p>
          </p:txBody>
        </p:sp>
        <p:sp>
          <p:nvSpPr>
            <p:cNvPr id="611332" name="Text Box 4"/>
            <p:cNvSpPr txBox="1">
              <a:spLocks noChangeArrowheads="1"/>
            </p:cNvSpPr>
            <p:nvPr/>
          </p:nvSpPr>
          <p:spPr bwMode="auto">
            <a:xfrm>
              <a:off x="464" y="335"/>
              <a:ext cx="1071" cy="588"/>
            </a:xfrm>
            <a:prstGeom prst="rect">
              <a:avLst/>
            </a:prstGeom>
            <a:noFill/>
            <a:ln w="19050" algn="ctr">
              <a:solidFill>
                <a:schemeClr val="accent1"/>
              </a:solidFill>
              <a:miter lim="800000"/>
              <a:headEnd/>
              <a:tailEnd/>
            </a:ln>
            <a:effectLst/>
          </p:spPr>
          <p:txBody>
            <a:bodyPr>
              <a:spAutoFit/>
            </a:bodyPr>
            <a:lstStyle/>
            <a:p>
              <a:pPr algn="ctr">
                <a:spcBef>
                  <a:spcPct val="0"/>
                </a:spcBef>
                <a:defRPr/>
              </a:pPr>
              <a:r>
                <a:rPr lang="ar-SA" sz="5400">
                  <a:solidFill>
                    <a:srgbClr val="FF0000"/>
                  </a:solidFill>
                  <a:effectLst>
                    <a:outerShdw blurRad="38100" dist="38100" dir="2700000" algn="tl">
                      <a:srgbClr val="C0C0C0"/>
                    </a:outerShdw>
                  </a:effectLst>
                  <a:latin typeface="Times New Roman" pitchFamily="18" charset="0"/>
                  <a:cs typeface="Times New Roman" pitchFamily="18" charset="0"/>
                </a:rPr>
                <a:t>628</a:t>
              </a:r>
              <a:r>
                <a:rPr lang="en-US" sz="5400" baseline="3000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grpSp>
      <p:sp>
        <p:nvSpPr>
          <p:cNvPr id="41987" name="Text Box 5"/>
          <p:cNvSpPr txBox="1">
            <a:spLocks noChangeArrowheads="1"/>
          </p:cNvSpPr>
          <p:nvPr/>
        </p:nvSpPr>
        <p:spPr bwMode="auto">
          <a:xfrm>
            <a:off x="990600" y="4191000"/>
            <a:ext cx="4419600" cy="914400"/>
          </a:xfrm>
          <a:prstGeom prst="rect">
            <a:avLst/>
          </a:prstGeom>
          <a:noFill/>
          <a:ln w="9525" algn="ctr">
            <a:noFill/>
            <a:miter lim="800000"/>
            <a:headEnd/>
            <a:tailEnd/>
          </a:ln>
        </p:spPr>
        <p:txBody>
          <a:bodyPr>
            <a:spAutoFit/>
          </a:bodyPr>
          <a:lstStyle/>
          <a:p>
            <a:pPr algn="ctr"/>
            <a:r>
              <a:rPr lang="en-US" sz="5400" b="0">
                <a:cs typeface="Arial" pitchFamily="34" charset="0"/>
              </a:rPr>
              <a:t>Allah wills</a:t>
            </a:r>
          </a:p>
        </p:txBody>
      </p:sp>
      <p:grpSp>
        <p:nvGrpSpPr>
          <p:cNvPr id="3" name="Group 6"/>
          <p:cNvGrpSpPr>
            <a:grpSpLocks/>
          </p:cNvGrpSpPr>
          <p:nvPr/>
        </p:nvGrpSpPr>
        <p:grpSpPr bwMode="auto">
          <a:xfrm>
            <a:off x="4724400" y="787400"/>
            <a:ext cx="3721100" cy="5918200"/>
            <a:chOff x="2976" y="496"/>
            <a:chExt cx="2344" cy="3728"/>
          </a:xfrm>
        </p:grpSpPr>
        <p:sp>
          <p:nvSpPr>
            <p:cNvPr id="41990" name="Oval 7"/>
            <p:cNvSpPr>
              <a:spLocks noChangeArrowheads="1"/>
            </p:cNvSpPr>
            <p:nvPr/>
          </p:nvSpPr>
          <p:spPr bwMode="auto">
            <a:xfrm>
              <a:off x="2976" y="2322"/>
              <a:ext cx="2344" cy="1902"/>
            </a:xfrm>
            <a:prstGeom prst="ellipse">
              <a:avLst/>
            </a:prstGeom>
            <a:solidFill>
              <a:srgbClr val="008000"/>
            </a:solidFill>
            <a:ln w="9525" algn="ctr">
              <a:solidFill>
                <a:schemeClr val="tx1"/>
              </a:solidFill>
              <a:round/>
              <a:headEnd/>
              <a:tailEnd/>
            </a:ln>
          </p:spPr>
          <p:txBody>
            <a:bodyPr anchor="ctr">
              <a:spAutoFit/>
            </a:bodyPr>
            <a:lstStyle/>
            <a:p>
              <a:pPr algn="ctr">
                <a:lnSpc>
                  <a:spcPct val="105000"/>
                </a:lnSpc>
              </a:pPr>
              <a:r>
                <a:rPr lang="en-US" sz="12900">
                  <a:solidFill>
                    <a:srgbClr val="FF66FF"/>
                  </a:solidFill>
                  <a:cs typeface="Arial" pitchFamily="34" charset="0"/>
                </a:rPr>
                <a:t>if</a:t>
              </a:r>
              <a:endParaRPr lang="en-US" sz="12900">
                <a:cs typeface="Arial" pitchFamily="34" charset="0"/>
              </a:endParaRPr>
            </a:p>
          </p:txBody>
        </p:sp>
        <p:sp>
          <p:nvSpPr>
            <p:cNvPr id="41991" name="Oval 8"/>
            <p:cNvSpPr>
              <a:spLocks noChangeArrowheads="1"/>
            </p:cNvSpPr>
            <p:nvPr/>
          </p:nvSpPr>
          <p:spPr bwMode="auto">
            <a:xfrm>
              <a:off x="2976" y="496"/>
              <a:ext cx="2344" cy="2288"/>
            </a:xfrm>
            <a:prstGeom prst="ellipse">
              <a:avLst/>
            </a:prstGeom>
            <a:solidFill>
              <a:srgbClr val="008000"/>
            </a:solidFill>
            <a:ln w="9525" algn="ctr">
              <a:solidFill>
                <a:schemeClr val="tx1"/>
              </a:solidFill>
              <a:round/>
              <a:headEnd/>
              <a:tailEnd/>
            </a:ln>
          </p:spPr>
          <p:txBody>
            <a:bodyPr wrap="none" anchor="ctr"/>
            <a:lstStyle/>
            <a:p>
              <a:pPr algn="ctr" rtl="1">
                <a:lnSpc>
                  <a:spcPct val="105000"/>
                </a:lnSpc>
              </a:pPr>
              <a:r>
                <a:rPr lang="ar-SA" sz="22900">
                  <a:cs typeface="Tajweed" pitchFamily="2" charset="-78"/>
                </a:rPr>
                <a:t>إِنْ</a:t>
              </a:r>
              <a:endParaRPr lang="en-US" sz="22900">
                <a:cs typeface="Tajweed" pitchFamily="2" charset="-78"/>
              </a:endParaRPr>
            </a:p>
          </p:txBody>
        </p:sp>
      </p:grpSp>
      <p:sp>
        <p:nvSpPr>
          <p:cNvPr id="41989" name="Text Box 9"/>
          <p:cNvSpPr txBox="1">
            <a:spLocks noChangeArrowheads="1"/>
          </p:cNvSpPr>
          <p:nvPr/>
        </p:nvSpPr>
        <p:spPr bwMode="auto">
          <a:xfrm>
            <a:off x="1219200" y="1858963"/>
            <a:ext cx="4572000" cy="1874837"/>
          </a:xfrm>
          <a:prstGeom prst="rect">
            <a:avLst/>
          </a:prstGeom>
          <a:noFill/>
          <a:ln w="9525">
            <a:noFill/>
            <a:miter lim="800000"/>
            <a:headEnd/>
            <a:tailEnd/>
          </a:ln>
        </p:spPr>
        <p:txBody>
          <a:bodyPr>
            <a:spAutoFit/>
          </a:bodyPr>
          <a:lstStyle/>
          <a:p>
            <a:pPr algn="ctr" rtl="1"/>
            <a:r>
              <a:rPr lang="ar-SA" sz="11700" dirty="0">
                <a:solidFill>
                  <a:srgbClr val="FFFFFF"/>
                </a:solidFill>
                <a:latin typeface="Arial" pitchFamily="34" charset="0"/>
                <a:cs typeface="Tajweed" pitchFamily="2" charset="-78"/>
              </a:rPr>
              <a:t>شَاءَ اﷲ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1000" fill="hold"/>
                                        <p:tgtEl>
                                          <p:spTgt spid="3"/>
                                        </p:tgtEl>
                                      </p:cBhvr>
                                      <p:by x="115000" y="11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2"/>
          <p:cNvSpPr>
            <a:spLocks noChangeArrowheads="1"/>
          </p:cNvSpPr>
          <p:nvPr/>
        </p:nvSpPr>
        <p:spPr bwMode="auto">
          <a:xfrm>
            <a:off x="6011863" y="1524000"/>
            <a:ext cx="2903537" cy="3921125"/>
          </a:xfrm>
          <a:prstGeom prst="ellipse">
            <a:avLst/>
          </a:prstGeom>
          <a:solidFill>
            <a:schemeClr val="accent1"/>
          </a:solidFill>
          <a:ln w="9525" algn="ctr">
            <a:solidFill>
              <a:schemeClr val="tx1"/>
            </a:solidFill>
            <a:round/>
            <a:headEnd/>
            <a:tailEnd/>
          </a:ln>
        </p:spPr>
        <p:txBody>
          <a:bodyPr anchor="ctr">
            <a:spAutoFit/>
          </a:bodyPr>
          <a:lstStyle/>
          <a:p>
            <a:endParaRPr lang="en-US"/>
          </a:p>
        </p:txBody>
      </p:sp>
      <p:sp>
        <p:nvSpPr>
          <p:cNvPr id="43011" name="AutoShape 3"/>
          <p:cNvSpPr>
            <a:spLocks noChangeArrowheads="1"/>
          </p:cNvSpPr>
          <p:nvPr/>
        </p:nvSpPr>
        <p:spPr bwMode="auto">
          <a:xfrm>
            <a:off x="5029200" y="228600"/>
            <a:ext cx="4114800" cy="1830388"/>
          </a:xfrm>
          <a:prstGeom prst="wedgeRoundRectCallout">
            <a:avLst>
              <a:gd name="adj1" fmla="val 49884"/>
              <a:gd name="adj2" fmla="val -10364"/>
              <a:gd name="adj3" fmla="val 16667"/>
            </a:avLst>
          </a:prstGeom>
          <a:solidFill>
            <a:schemeClr val="accent1"/>
          </a:solidFill>
          <a:ln w="9525" algn="ctr">
            <a:solidFill>
              <a:schemeClr val="tx1"/>
            </a:solidFill>
            <a:miter lim="800000"/>
            <a:headEnd/>
            <a:tailEnd/>
          </a:ln>
        </p:spPr>
        <p:txBody>
          <a:bodyPr lIns="0" rIns="0"/>
          <a:lstStyle/>
          <a:p>
            <a:pPr algn="ctr" rtl="1"/>
            <a:r>
              <a:rPr lang="en-US" sz="9600" b="0" dirty="0">
                <a:solidFill>
                  <a:srgbClr val="FFFF00"/>
                </a:solidFill>
                <a:cs typeface="Nafees Web Naskh" pitchFamily="2" charset="-78"/>
              </a:rPr>
              <a:t>Indeed</a:t>
            </a:r>
            <a:endParaRPr lang="ar-SA" sz="9600" b="0" dirty="0">
              <a:solidFill>
                <a:srgbClr val="FFFF00"/>
              </a:solidFill>
              <a:cs typeface="Nafees Web Naskh" pitchFamily="2" charset="-78"/>
            </a:endParaRPr>
          </a:p>
        </p:txBody>
      </p:sp>
      <p:sp>
        <p:nvSpPr>
          <p:cNvPr id="43012" name="Text Box 4"/>
          <p:cNvSpPr txBox="1">
            <a:spLocks noChangeArrowheads="1"/>
          </p:cNvSpPr>
          <p:nvPr/>
        </p:nvSpPr>
        <p:spPr bwMode="auto">
          <a:xfrm>
            <a:off x="-304800" y="1828800"/>
            <a:ext cx="9144000" cy="3932238"/>
          </a:xfrm>
          <a:prstGeom prst="rect">
            <a:avLst/>
          </a:prstGeom>
          <a:noFill/>
          <a:ln w="9525">
            <a:noFill/>
            <a:miter lim="800000"/>
            <a:headEnd/>
            <a:tailEnd/>
          </a:ln>
        </p:spPr>
        <p:txBody>
          <a:bodyPr>
            <a:spAutoFit/>
          </a:bodyPr>
          <a:lstStyle/>
          <a:p>
            <a:pPr algn="ctr" rtl="1"/>
            <a:r>
              <a:rPr lang="ar-SA" sz="25200">
                <a:solidFill>
                  <a:srgbClr val="FFFF00"/>
                </a:solidFill>
                <a:latin typeface="Arial" pitchFamily="34" charset="0"/>
                <a:cs typeface="Traditional Arabic_bs" pitchFamily="2" charset="-78"/>
              </a:rPr>
              <a:t>إن</a:t>
            </a:r>
            <a:r>
              <a:rPr lang="ar-SA" sz="10600">
                <a:solidFill>
                  <a:srgbClr val="FFFFFF"/>
                </a:solidFill>
                <a:latin typeface="Arial" pitchFamily="34" charset="0"/>
                <a:cs typeface="Traditional Arabic_bs" pitchFamily="2" charset="-78"/>
              </a:rPr>
              <a:t> الله </a:t>
            </a:r>
            <a:r>
              <a:rPr lang="ar-SA" sz="10600">
                <a:solidFill>
                  <a:srgbClr val="99FF99"/>
                </a:solidFill>
                <a:latin typeface="Arial" pitchFamily="34" charset="0"/>
                <a:cs typeface="Traditional Arabic_bs" pitchFamily="2" charset="-78"/>
              </a:rPr>
              <a:t>َمَعَ</a:t>
            </a:r>
            <a:r>
              <a:rPr lang="ar-SA" sz="10600">
                <a:solidFill>
                  <a:srgbClr val="FFFFFF"/>
                </a:solidFill>
                <a:latin typeface="Arial" pitchFamily="34" charset="0"/>
                <a:cs typeface="Traditional Arabic_bs" pitchFamily="2" charset="-78"/>
              </a:rPr>
              <a:t> الصَّابِرِين</a:t>
            </a:r>
            <a:endParaRPr lang="en-US" sz="10600">
              <a:solidFill>
                <a:srgbClr val="FFFFFF"/>
              </a:solidFill>
              <a:latin typeface="Arial" pitchFamily="34" charset="0"/>
              <a:cs typeface="Traditional Arabic_bs" pitchFamily="2" charset="-78"/>
            </a:endParaRPr>
          </a:p>
        </p:txBody>
      </p:sp>
      <p:grpSp>
        <p:nvGrpSpPr>
          <p:cNvPr id="43013" name="Group 5"/>
          <p:cNvGrpSpPr>
            <a:grpSpLocks/>
          </p:cNvGrpSpPr>
          <p:nvPr/>
        </p:nvGrpSpPr>
        <p:grpSpPr bwMode="auto">
          <a:xfrm>
            <a:off x="990600" y="838200"/>
            <a:ext cx="2362200" cy="1752600"/>
            <a:chOff x="32" y="16"/>
            <a:chExt cx="1488" cy="1104"/>
          </a:xfrm>
        </p:grpSpPr>
        <p:sp>
          <p:nvSpPr>
            <p:cNvPr id="43017" name="AutoShape 6"/>
            <p:cNvSpPr>
              <a:spLocks noChangeArrowheads="1"/>
            </p:cNvSpPr>
            <p:nvPr/>
          </p:nvSpPr>
          <p:spPr bwMode="auto">
            <a:xfrm>
              <a:off x="32" y="16"/>
              <a:ext cx="1488" cy="1104"/>
            </a:xfrm>
            <a:prstGeom prst="irregularSeal1">
              <a:avLst/>
            </a:prstGeom>
            <a:solidFill>
              <a:schemeClr val="accent1"/>
            </a:solidFill>
            <a:ln w="25400" algn="ctr">
              <a:noFill/>
              <a:miter lim="800000"/>
              <a:headEnd/>
              <a:tailEnd/>
            </a:ln>
          </p:spPr>
          <p:txBody>
            <a:bodyPr wrap="none" anchor="ctr">
              <a:spAutoFit/>
            </a:bodyPr>
            <a:lstStyle/>
            <a:p>
              <a:endParaRPr lang="en-US"/>
            </a:p>
          </p:txBody>
        </p:sp>
        <p:sp>
          <p:nvSpPr>
            <p:cNvPr id="613383" name="Text Box 7"/>
            <p:cNvSpPr txBox="1">
              <a:spLocks noChangeArrowheads="1"/>
            </p:cNvSpPr>
            <p:nvPr/>
          </p:nvSpPr>
          <p:spPr bwMode="auto">
            <a:xfrm>
              <a:off x="243" y="294"/>
              <a:ext cx="1071" cy="442"/>
            </a:xfrm>
            <a:prstGeom prst="rect">
              <a:avLst/>
            </a:prstGeom>
            <a:noFill/>
            <a:ln w="19050" algn="ctr">
              <a:noFill/>
              <a:miter lim="800000"/>
              <a:headEnd/>
              <a:tailEnd/>
            </a:ln>
            <a:effectLst/>
          </p:spPr>
          <p:txBody>
            <a:bodyPr>
              <a:spAutoFit/>
            </a:bodyPr>
            <a:lstStyle/>
            <a:p>
              <a:pPr algn="ctr">
                <a:spcBef>
                  <a:spcPct val="0"/>
                </a:spcBef>
                <a:defRPr/>
              </a:pPr>
              <a:r>
                <a:rPr lang="ar-SA" sz="4000">
                  <a:effectLst>
                    <a:outerShdw blurRad="38100" dist="38100" dir="2700000" algn="tl">
                      <a:srgbClr val="C0C0C0"/>
                    </a:outerShdw>
                  </a:effectLst>
                  <a:latin typeface="Times New Roman" pitchFamily="18" charset="0"/>
                  <a:cs typeface="Times New Roman" pitchFamily="18" charset="0"/>
                </a:rPr>
                <a:t>1297</a:t>
              </a:r>
              <a:endParaRPr lang="en-US" sz="4000" baseline="30000">
                <a:effectLst>
                  <a:outerShdw blurRad="38100" dist="38100" dir="2700000" algn="tl">
                    <a:srgbClr val="C0C0C0"/>
                  </a:outerShdw>
                </a:effectLst>
                <a:latin typeface="Times New Roman" pitchFamily="18" charset="0"/>
                <a:cs typeface="Times New Roman" pitchFamily="18" charset="0"/>
              </a:endParaRPr>
            </a:p>
          </p:txBody>
        </p:sp>
      </p:grpSp>
      <p:sp>
        <p:nvSpPr>
          <p:cNvPr id="43014" name="Text Box 8"/>
          <p:cNvSpPr txBox="1">
            <a:spLocks noChangeArrowheads="1"/>
          </p:cNvSpPr>
          <p:nvPr/>
        </p:nvSpPr>
        <p:spPr bwMode="auto">
          <a:xfrm>
            <a:off x="6553200" y="1766888"/>
            <a:ext cx="2590800" cy="3262312"/>
          </a:xfrm>
          <a:prstGeom prst="rect">
            <a:avLst/>
          </a:prstGeom>
          <a:noFill/>
          <a:ln w="9525" algn="ctr">
            <a:noFill/>
            <a:miter lim="800000"/>
            <a:headEnd/>
            <a:tailEnd/>
          </a:ln>
        </p:spPr>
        <p:txBody>
          <a:bodyPr>
            <a:spAutoFit/>
          </a:bodyPr>
          <a:lstStyle/>
          <a:p>
            <a:pPr algn="ctr" rtl="1"/>
            <a:r>
              <a:rPr lang="ar-SA" sz="20800" b="0">
                <a:solidFill>
                  <a:srgbClr val="FFFF00"/>
                </a:solidFill>
                <a:latin typeface="AGA Arabesque" pitchFamily="2" charset="2"/>
                <a:cs typeface="Traditional Arabic_bs" pitchFamily="2" charset="-78"/>
              </a:rPr>
              <a:t>ِ</a:t>
            </a:r>
            <a:endParaRPr lang="en-US" sz="20800" b="0">
              <a:solidFill>
                <a:srgbClr val="FFFF00"/>
              </a:solidFill>
              <a:latin typeface="AGA Arabesque" pitchFamily="2" charset="2"/>
              <a:cs typeface="Traditional Arabic_bs" pitchFamily="2" charset="-78"/>
            </a:endParaRPr>
          </a:p>
        </p:txBody>
      </p:sp>
      <p:sp>
        <p:nvSpPr>
          <p:cNvPr id="43015" name="Text Box 9"/>
          <p:cNvSpPr txBox="1">
            <a:spLocks noChangeArrowheads="1"/>
          </p:cNvSpPr>
          <p:nvPr/>
        </p:nvSpPr>
        <p:spPr bwMode="auto">
          <a:xfrm>
            <a:off x="5029200" y="2452688"/>
            <a:ext cx="2590800" cy="3262312"/>
          </a:xfrm>
          <a:prstGeom prst="rect">
            <a:avLst/>
          </a:prstGeom>
          <a:noFill/>
          <a:ln w="9525" algn="ctr">
            <a:noFill/>
            <a:miter lim="800000"/>
            <a:headEnd/>
            <a:tailEnd/>
          </a:ln>
        </p:spPr>
        <p:txBody>
          <a:bodyPr>
            <a:spAutoFit/>
          </a:bodyPr>
          <a:lstStyle/>
          <a:p>
            <a:pPr algn="ctr" rtl="1"/>
            <a:r>
              <a:rPr lang="ar-SA" sz="20800" b="0">
                <a:solidFill>
                  <a:srgbClr val="FFFF00"/>
                </a:solidFill>
                <a:latin typeface="AGA Arabesque" pitchFamily="2" charset="2"/>
                <a:cs typeface="Traditional Arabic_bs" pitchFamily="2" charset="-78"/>
              </a:rPr>
              <a:t>َّ</a:t>
            </a:r>
            <a:endParaRPr lang="en-US" sz="20800" b="0">
              <a:solidFill>
                <a:srgbClr val="FFFF00"/>
              </a:solidFill>
              <a:latin typeface="AGA Arabesque" pitchFamily="2" charset="2"/>
              <a:cs typeface="Traditional Arabic_bs" pitchFamily="2" charset="-78"/>
            </a:endParaRPr>
          </a:p>
        </p:txBody>
      </p:sp>
      <p:sp>
        <p:nvSpPr>
          <p:cNvPr id="43016" name="Text Box 10"/>
          <p:cNvSpPr txBox="1">
            <a:spLocks noChangeArrowheads="1"/>
          </p:cNvSpPr>
          <p:nvPr/>
        </p:nvSpPr>
        <p:spPr bwMode="auto">
          <a:xfrm>
            <a:off x="76200" y="5089525"/>
            <a:ext cx="6400800" cy="1555750"/>
          </a:xfrm>
          <a:prstGeom prst="rect">
            <a:avLst/>
          </a:prstGeom>
          <a:noFill/>
          <a:ln w="9525" algn="ctr">
            <a:noFill/>
            <a:miter lim="800000"/>
            <a:headEnd/>
            <a:tailEnd/>
          </a:ln>
        </p:spPr>
        <p:txBody>
          <a:bodyPr>
            <a:spAutoFit/>
          </a:bodyPr>
          <a:lstStyle/>
          <a:p>
            <a:pPr algn="ctr" rtl="1"/>
            <a:r>
              <a:rPr lang="en-US" b="0">
                <a:cs typeface="Arial" pitchFamily="34" charset="0"/>
              </a:rPr>
              <a:t>Allah is </a:t>
            </a:r>
            <a:r>
              <a:rPr lang="en-US" b="0">
                <a:solidFill>
                  <a:srgbClr val="CCFF99"/>
                </a:solidFill>
                <a:cs typeface="Arial" pitchFamily="34" charset="0"/>
              </a:rPr>
              <a:t>with</a:t>
            </a:r>
            <a:r>
              <a:rPr lang="en-US" b="0">
                <a:cs typeface="Arial" pitchFamily="34" charset="0"/>
              </a:rPr>
              <a:t> those who are patient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457200" y="228600"/>
            <a:ext cx="8229600" cy="1143000"/>
          </a:xfrm>
        </p:spPr>
        <p:txBody>
          <a:bodyPr/>
          <a:lstStyle/>
          <a:p>
            <a:r>
              <a:rPr lang="en-US" smtClean="0"/>
              <a:t>Very Important Secret</a:t>
            </a:r>
            <a:br>
              <a:rPr lang="en-US" smtClean="0"/>
            </a:br>
            <a:r>
              <a:rPr lang="en-US" smtClean="0"/>
              <a:t>to memorize the meanings</a:t>
            </a:r>
            <a:endParaRPr lang="ar-SA" smtClean="0"/>
          </a:p>
        </p:txBody>
      </p:sp>
      <p:sp>
        <p:nvSpPr>
          <p:cNvPr id="44035" name="Rectangle 3"/>
          <p:cNvSpPr>
            <a:spLocks noGrp="1" noChangeArrowheads="1"/>
          </p:cNvSpPr>
          <p:nvPr>
            <p:ph type="body" idx="4294967295"/>
          </p:nvPr>
        </p:nvSpPr>
        <p:spPr>
          <a:xfrm>
            <a:off x="381000" y="2057400"/>
            <a:ext cx="8458200" cy="4495800"/>
          </a:xfrm>
        </p:spPr>
        <p:txBody>
          <a:bodyPr/>
          <a:lstStyle/>
          <a:p>
            <a:pPr algn="l" rtl="0">
              <a:lnSpc>
                <a:spcPct val="110000"/>
              </a:lnSpc>
              <a:buFont typeface="Wingdings" pitchFamily="2" charset="2"/>
              <a:buNone/>
            </a:pPr>
            <a:r>
              <a:rPr lang="en-US" dirty="0" smtClean="0"/>
              <a:t>We will learn new words through examples… that we know. Then we can:</a:t>
            </a:r>
          </a:p>
          <a:p>
            <a:pPr algn="l" rtl="0">
              <a:lnSpc>
                <a:spcPct val="110000"/>
              </a:lnSpc>
              <a:buFontTx/>
              <a:buBlip>
                <a:blip r:embed="rId3"/>
              </a:buBlip>
            </a:pPr>
            <a:r>
              <a:rPr lang="en-US" sz="4000" dirty="0" smtClean="0"/>
              <a:t>Easily Memorize</a:t>
            </a:r>
          </a:p>
          <a:p>
            <a:pPr algn="l" rtl="0">
              <a:lnSpc>
                <a:spcPct val="110000"/>
              </a:lnSpc>
              <a:buFontTx/>
              <a:buBlip>
                <a:blip r:embed="rId3"/>
              </a:buBlip>
            </a:pPr>
            <a:r>
              <a:rPr lang="en-US" sz="4000" dirty="0" smtClean="0"/>
              <a:t>Easily Recall the meanings</a:t>
            </a:r>
          </a:p>
          <a:p>
            <a:pPr algn="l" rtl="0">
              <a:lnSpc>
                <a:spcPct val="110000"/>
              </a:lnSpc>
              <a:buFontTx/>
              <a:buBlip>
                <a:blip r:embed="rId3"/>
              </a:buBlip>
            </a:pPr>
            <a:r>
              <a:rPr lang="en-US" sz="4000" dirty="0" smtClean="0"/>
              <a:t>Avoid mixing the meanings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457200" y="2022475"/>
            <a:ext cx="7848600" cy="4530725"/>
          </a:xfrm>
        </p:spPr>
        <p:txBody>
          <a:bodyPr/>
          <a:lstStyle/>
          <a:p>
            <a:pPr marL="803275" indent="-803275" algn="ctr" rtl="0">
              <a:buFont typeface="Wingdings" pitchFamily="2" charset="2"/>
              <a:buNone/>
            </a:pPr>
            <a:r>
              <a:rPr lang="en-US" dirty="0" smtClean="0"/>
              <a:t>Pondering over its verses..</a:t>
            </a:r>
          </a:p>
          <a:p>
            <a:pPr marL="803275" indent="-803275" algn="ctr" rtl="0">
              <a:buFont typeface="Wingdings" pitchFamily="2" charset="2"/>
              <a:buNone/>
            </a:pPr>
            <a:r>
              <a:rPr lang="en-US" dirty="0" smtClean="0"/>
              <a:t>i.e. Arabic verses.</a:t>
            </a:r>
          </a:p>
          <a:p>
            <a:pPr marL="803275" indent="-803275" algn="ctr" rtl="0">
              <a:buFont typeface="Wingdings" pitchFamily="2" charset="2"/>
              <a:buNone/>
            </a:pPr>
            <a:endParaRPr lang="en-US" dirty="0" smtClean="0"/>
          </a:p>
          <a:p>
            <a:pPr marL="803275" indent="-803275" algn="ctr" rtl="0">
              <a:buFont typeface="Wingdings" pitchFamily="2" charset="2"/>
              <a:buNone/>
            </a:pPr>
            <a:r>
              <a:rPr lang="en-US" dirty="0" smtClean="0"/>
              <a:t>Necessary to understand </a:t>
            </a:r>
            <a:r>
              <a:rPr lang="en-US" dirty="0" err="1" smtClean="0"/>
              <a:t>Quranic</a:t>
            </a:r>
            <a:r>
              <a:rPr lang="en-US" dirty="0" smtClean="0"/>
              <a:t> Arabic </a:t>
            </a:r>
          </a:p>
          <a:p>
            <a:pPr marL="803275" indent="-803275" algn="ctr" rtl="0">
              <a:buFont typeface="Wingdings" pitchFamily="2" charset="2"/>
              <a:buNone/>
            </a:pPr>
            <a:r>
              <a:rPr lang="en-US" dirty="0" smtClean="0"/>
              <a:t>And it is easy too…</a:t>
            </a:r>
            <a:endParaRPr lang="ar-SA" dirty="0" smtClean="0"/>
          </a:p>
        </p:txBody>
      </p:sp>
      <p:sp>
        <p:nvSpPr>
          <p:cNvPr id="8195" name="Rectangle 3"/>
          <p:cNvSpPr>
            <a:spLocks noGrp="1" noChangeArrowheads="1"/>
          </p:cNvSpPr>
          <p:nvPr>
            <p:ph type="title" idx="4294967295"/>
          </p:nvPr>
        </p:nvSpPr>
        <p:spPr/>
        <p:txBody>
          <a:bodyPr/>
          <a:lstStyle/>
          <a:p>
            <a:pPr rtl="0"/>
            <a:r>
              <a:rPr lang="en-US" smtClean="0"/>
              <a:t>Purpose of Revelation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457200" y="228600"/>
            <a:ext cx="8229600" cy="1143000"/>
          </a:xfrm>
        </p:spPr>
        <p:txBody>
          <a:bodyPr/>
          <a:lstStyle/>
          <a:p>
            <a:pPr rtl="0"/>
            <a:r>
              <a:rPr lang="en-US" smtClean="0"/>
              <a:t>3 Important Words </a:t>
            </a:r>
            <a:r>
              <a:rPr lang="ar-SA" smtClean="0"/>
              <a:t> </a:t>
            </a:r>
            <a:r>
              <a:rPr lang="en-US" smtClean="0"/>
              <a:t/>
            </a:r>
            <a:br>
              <a:rPr lang="en-US" smtClean="0"/>
            </a:br>
            <a:r>
              <a:rPr lang="ar-SA" smtClean="0">
                <a:cs typeface="Majidi" pitchFamily="2" charset="-78"/>
              </a:rPr>
              <a:t>إنْ، إِنّ، إنَّمَا</a:t>
            </a:r>
            <a:r>
              <a:rPr lang="ar-SA" smtClean="0"/>
              <a:t>  </a:t>
            </a:r>
            <a:r>
              <a:rPr lang="en-US" smtClean="0"/>
              <a:t> </a:t>
            </a:r>
          </a:p>
        </p:txBody>
      </p:sp>
      <p:sp>
        <p:nvSpPr>
          <p:cNvPr id="53251" name="Rectangle 3"/>
          <p:cNvSpPr>
            <a:spLocks noGrp="1" noChangeArrowheads="1"/>
          </p:cNvSpPr>
          <p:nvPr>
            <p:ph type="body" idx="4294967295"/>
          </p:nvPr>
        </p:nvSpPr>
        <p:spPr>
          <a:xfrm>
            <a:off x="304800" y="2209800"/>
            <a:ext cx="8915400" cy="4495800"/>
          </a:xfrm>
        </p:spPr>
        <p:txBody>
          <a:bodyPr/>
          <a:lstStyle/>
          <a:p>
            <a:pPr algn="l" rtl="0">
              <a:lnSpc>
                <a:spcPct val="80000"/>
              </a:lnSpc>
              <a:buFont typeface="Wingdings" pitchFamily="2" charset="2"/>
              <a:buNone/>
            </a:pPr>
            <a:r>
              <a:rPr lang="en-US" dirty="0" smtClean="0"/>
              <a:t>We will learn these 3 words through examples. </a:t>
            </a:r>
          </a:p>
          <a:p>
            <a:pPr algn="l" rtl="0">
              <a:lnSpc>
                <a:spcPct val="80000"/>
              </a:lnSpc>
              <a:buFont typeface="Wingdings" pitchFamily="2" charset="2"/>
              <a:buNone/>
            </a:pPr>
            <a:endParaRPr lang="ar-SA" dirty="0" smtClean="0"/>
          </a:p>
          <a:p>
            <a:pPr algn="l" rtl="0">
              <a:lnSpc>
                <a:spcPct val="80000"/>
              </a:lnSpc>
              <a:buFont typeface="Wingdings" pitchFamily="2" charset="2"/>
              <a:buNone/>
            </a:pPr>
            <a:r>
              <a:rPr lang="en-US" dirty="0" smtClean="0"/>
              <a:t>If you remember through examples then, </a:t>
            </a:r>
            <a:r>
              <a:rPr lang="ar-SA" dirty="0" smtClean="0"/>
              <a:t> </a:t>
            </a:r>
          </a:p>
          <a:p>
            <a:pPr algn="l" rtl="0">
              <a:lnSpc>
                <a:spcPct val="80000"/>
              </a:lnSpc>
            </a:pPr>
            <a:r>
              <a:rPr lang="en-US" dirty="0" smtClean="0"/>
              <a:t>You can easily Remember the meanings</a:t>
            </a:r>
            <a:endParaRPr lang="ar-SA" dirty="0" smtClean="0"/>
          </a:p>
          <a:p>
            <a:pPr algn="l" rtl="0">
              <a:lnSpc>
                <a:spcPct val="80000"/>
              </a:lnSpc>
            </a:pPr>
            <a:r>
              <a:rPr lang="en-US" dirty="0" smtClean="0"/>
              <a:t>You can easily Recall the meaning</a:t>
            </a:r>
            <a:endParaRPr lang="ar-SA" dirty="0" smtClean="0"/>
          </a:p>
          <a:p>
            <a:pPr algn="l" rtl="0">
              <a:lnSpc>
                <a:spcPct val="80000"/>
              </a:lnSpc>
            </a:pPr>
            <a:r>
              <a:rPr lang="en-US" dirty="0" smtClean="0"/>
              <a:t>You will Not Confuse the meaning of one word with another</a:t>
            </a:r>
          </a:p>
        </p:txBody>
      </p:sp>
      <p:grpSp>
        <p:nvGrpSpPr>
          <p:cNvPr id="53252" name="Group 4"/>
          <p:cNvGrpSpPr>
            <a:grpSpLocks/>
          </p:cNvGrpSpPr>
          <p:nvPr/>
        </p:nvGrpSpPr>
        <p:grpSpPr bwMode="auto">
          <a:xfrm>
            <a:off x="152400" y="76200"/>
            <a:ext cx="1295400" cy="1371600"/>
            <a:chOff x="1584" y="960"/>
            <a:chExt cx="2462" cy="2736"/>
          </a:xfrm>
        </p:grpSpPr>
        <p:sp>
          <p:nvSpPr>
            <p:cNvPr id="53254" name="Freeform 5"/>
            <p:cNvSpPr>
              <a:spLocks/>
            </p:cNvSpPr>
            <p:nvPr/>
          </p:nvSpPr>
          <p:spPr bwMode="auto">
            <a:xfrm flipV="1">
              <a:off x="2803" y="2468"/>
              <a:ext cx="1232" cy="1228"/>
            </a:xfrm>
            <a:custGeom>
              <a:avLst/>
              <a:gdLst>
                <a:gd name="T0" fmla="*/ 4 w 1717"/>
                <a:gd name="T1" fmla="*/ 791 h 1702"/>
                <a:gd name="T2" fmla="*/ 0 w 1717"/>
                <a:gd name="T3" fmla="*/ 0 h 1702"/>
                <a:gd name="T4" fmla="*/ 165 w 1717"/>
                <a:gd name="T5" fmla="*/ 3 h 1702"/>
                <a:gd name="T6" fmla="*/ 319 w 1717"/>
                <a:gd name="T7" fmla="*/ 26 h 1702"/>
                <a:gd name="T8" fmla="*/ 457 w 1717"/>
                <a:gd name="T9" fmla="*/ 56 h 1702"/>
                <a:gd name="T10" fmla="*/ 604 w 1717"/>
                <a:gd name="T11" fmla="*/ 105 h 1702"/>
                <a:gd name="T12" fmla="*/ 817 w 1717"/>
                <a:gd name="T13" fmla="*/ 195 h 1702"/>
                <a:gd name="T14" fmla="*/ 986 w 1717"/>
                <a:gd name="T15" fmla="*/ 300 h 1702"/>
                <a:gd name="T16" fmla="*/ 1144 w 1717"/>
                <a:gd name="T17" fmla="*/ 427 h 1702"/>
                <a:gd name="T18" fmla="*/ 1301 w 1717"/>
                <a:gd name="T19" fmla="*/ 588 h 1702"/>
                <a:gd name="T20" fmla="*/ 1432 w 1717"/>
                <a:gd name="T21" fmla="*/ 761 h 1702"/>
                <a:gd name="T22" fmla="*/ 1530 w 1717"/>
                <a:gd name="T23" fmla="*/ 915 h 1702"/>
                <a:gd name="T24" fmla="*/ 1609 w 1717"/>
                <a:gd name="T25" fmla="*/ 1106 h 1702"/>
                <a:gd name="T26" fmla="*/ 1665 w 1717"/>
                <a:gd name="T27" fmla="*/ 1282 h 1702"/>
                <a:gd name="T28" fmla="*/ 1702 w 1717"/>
                <a:gd name="T29" fmla="*/ 1477 h 1702"/>
                <a:gd name="T30" fmla="*/ 1714 w 1717"/>
                <a:gd name="T31" fmla="*/ 1593 h 1702"/>
                <a:gd name="T32" fmla="*/ 1717 w 1717"/>
                <a:gd name="T33" fmla="*/ 1702 h 1702"/>
                <a:gd name="T34" fmla="*/ 919 w 1717"/>
                <a:gd name="T35" fmla="*/ 1702 h 1702"/>
                <a:gd name="T36" fmla="*/ 919 w 1717"/>
                <a:gd name="T37" fmla="*/ 1593 h 1702"/>
                <a:gd name="T38" fmla="*/ 885 w 1717"/>
                <a:gd name="T39" fmla="*/ 1447 h 1702"/>
                <a:gd name="T40" fmla="*/ 829 w 1717"/>
                <a:gd name="T41" fmla="*/ 1290 h 1702"/>
                <a:gd name="T42" fmla="*/ 757 w 1717"/>
                <a:gd name="T43" fmla="*/ 1177 h 1702"/>
                <a:gd name="T44" fmla="*/ 649 w 1717"/>
                <a:gd name="T45" fmla="*/ 1050 h 1702"/>
                <a:gd name="T46" fmla="*/ 547 w 1717"/>
                <a:gd name="T47" fmla="*/ 967 h 1702"/>
                <a:gd name="T48" fmla="*/ 416 w 1717"/>
                <a:gd name="T49" fmla="*/ 888 h 1702"/>
                <a:gd name="T50" fmla="*/ 225 w 1717"/>
                <a:gd name="T51" fmla="*/ 806 h 1702"/>
                <a:gd name="T52" fmla="*/ 94 w 1717"/>
                <a:gd name="T53" fmla="*/ 787 h 1702"/>
                <a:gd name="T54" fmla="*/ 4 w 1717"/>
                <a:gd name="T55" fmla="*/ 791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chemeClr val="hlink"/>
                </a:gs>
                <a:gs pos="100000">
                  <a:schemeClr val="accent1"/>
                </a:gs>
              </a:gsLst>
              <a:path path="rect">
                <a:fillToRect l="50000" t="50000" r="50000" b="50000"/>
              </a:path>
            </a:gradFill>
            <a:ln w="9525">
              <a:solidFill>
                <a:srgbClr val="000000"/>
              </a:solidFill>
              <a:round/>
              <a:headEnd/>
              <a:tailEnd/>
            </a:ln>
          </p:spPr>
          <p:txBody>
            <a:bodyPr/>
            <a:lstStyle/>
            <a:p>
              <a:endParaRPr lang="en-US"/>
            </a:p>
          </p:txBody>
        </p:sp>
        <p:sp>
          <p:nvSpPr>
            <p:cNvPr id="53255" name="Freeform 6"/>
            <p:cNvSpPr>
              <a:spLocks/>
            </p:cNvSpPr>
            <p:nvPr/>
          </p:nvSpPr>
          <p:spPr bwMode="auto">
            <a:xfrm flipH="1" flipV="1">
              <a:off x="1584" y="2467"/>
              <a:ext cx="1232" cy="1227"/>
            </a:xfrm>
            <a:custGeom>
              <a:avLst/>
              <a:gdLst>
                <a:gd name="T0" fmla="*/ 4 w 1717"/>
                <a:gd name="T1" fmla="*/ 791 h 1702"/>
                <a:gd name="T2" fmla="*/ 0 w 1717"/>
                <a:gd name="T3" fmla="*/ 0 h 1702"/>
                <a:gd name="T4" fmla="*/ 165 w 1717"/>
                <a:gd name="T5" fmla="*/ 3 h 1702"/>
                <a:gd name="T6" fmla="*/ 319 w 1717"/>
                <a:gd name="T7" fmla="*/ 26 h 1702"/>
                <a:gd name="T8" fmla="*/ 457 w 1717"/>
                <a:gd name="T9" fmla="*/ 56 h 1702"/>
                <a:gd name="T10" fmla="*/ 604 w 1717"/>
                <a:gd name="T11" fmla="*/ 105 h 1702"/>
                <a:gd name="T12" fmla="*/ 817 w 1717"/>
                <a:gd name="T13" fmla="*/ 195 h 1702"/>
                <a:gd name="T14" fmla="*/ 986 w 1717"/>
                <a:gd name="T15" fmla="*/ 300 h 1702"/>
                <a:gd name="T16" fmla="*/ 1144 w 1717"/>
                <a:gd name="T17" fmla="*/ 427 h 1702"/>
                <a:gd name="T18" fmla="*/ 1301 w 1717"/>
                <a:gd name="T19" fmla="*/ 588 h 1702"/>
                <a:gd name="T20" fmla="*/ 1432 w 1717"/>
                <a:gd name="T21" fmla="*/ 761 h 1702"/>
                <a:gd name="T22" fmla="*/ 1530 w 1717"/>
                <a:gd name="T23" fmla="*/ 915 h 1702"/>
                <a:gd name="T24" fmla="*/ 1609 w 1717"/>
                <a:gd name="T25" fmla="*/ 1106 h 1702"/>
                <a:gd name="T26" fmla="*/ 1665 w 1717"/>
                <a:gd name="T27" fmla="*/ 1282 h 1702"/>
                <a:gd name="T28" fmla="*/ 1702 w 1717"/>
                <a:gd name="T29" fmla="*/ 1477 h 1702"/>
                <a:gd name="T30" fmla="*/ 1714 w 1717"/>
                <a:gd name="T31" fmla="*/ 1593 h 1702"/>
                <a:gd name="T32" fmla="*/ 1717 w 1717"/>
                <a:gd name="T33" fmla="*/ 1702 h 1702"/>
                <a:gd name="T34" fmla="*/ 919 w 1717"/>
                <a:gd name="T35" fmla="*/ 1702 h 1702"/>
                <a:gd name="T36" fmla="*/ 919 w 1717"/>
                <a:gd name="T37" fmla="*/ 1593 h 1702"/>
                <a:gd name="T38" fmla="*/ 885 w 1717"/>
                <a:gd name="T39" fmla="*/ 1447 h 1702"/>
                <a:gd name="T40" fmla="*/ 829 w 1717"/>
                <a:gd name="T41" fmla="*/ 1290 h 1702"/>
                <a:gd name="T42" fmla="*/ 757 w 1717"/>
                <a:gd name="T43" fmla="*/ 1177 h 1702"/>
                <a:gd name="T44" fmla="*/ 649 w 1717"/>
                <a:gd name="T45" fmla="*/ 1050 h 1702"/>
                <a:gd name="T46" fmla="*/ 547 w 1717"/>
                <a:gd name="T47" fmla="*/ 967 h 1702"/>
                <a:gd name="T48" fmla="*/ 416 w 1717"/>
                <a:gd name="T49" fmla="*/ 888 h 1702"/>
                <a:gd name="T50" fmla="*/ 225 w 1717"/>
                <a:gd name="T51" fmla="*/ 806 h 1702"/>
                <a:gd name="T52" fmla="*/ 94 w 1717"/>
                <a:gd name="T53" fmla="*/ 787 h 1702"/>
                <a:gd name="T54" fmla="*/ 4 w 1717"/>
                <a:gd name="T55" fmla="*/ 791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FFFF99"/>
                </a:gs>
                <a:gs pos="100000">
                  <a:srgbClr val="FFFF00"/>
                </a:gs>
              </a:gsLst>
              <a:path path="rect">
                <a:fillToRect l="50000" t="50000" r="50000" b="50000"/>
              </a:path>
            </a:gradFill>
            <a:ln w="9525">
              <a:solidFill>
                <a:srgbClr val="000000"/>
              </a:solidFill>
              <a:round/>
              <a:headEnd/>
              <a:tailEnd/>
            </a:ln>
          </p:spPr>
          <p:txBody>
            <a:bodyPr/>
            <a:lstStyle/>
            <a:p>
              <a:endParaRPr lang="en-US"/>
            </a:p>
          </p:txBody>
        </p:sp>
        <p:sp>
          <p:nvSpPr>
            <p:cNvPr id="53256" name="Oval 7"/>
            <p:cNvSpPr>
              <a:spLocks noChangeArrowheads="1"/>
            </p:cNvSpPr>
            <p:nvPr/>
          </p:nvSpPr>
          <p:spPr bwMode="auto">
            <a:xfrm>
              <a:off x="2160" y="1824"/>
              <a:ext cx="1329" cy="1314"/>
            </a:xfrm>
            <a:prstGeom prst="ellipse">
              <a:avLst/>
            </a:prstGeom>
            <a:gradFill rotWithShape="1">
              <a:gsLst>
                <a:gs pos="0">
                  <a:srgbClr val="3399FF"/>
                </a:gs>
                <a:gs pos="100000">
                  <a:srgbClr val="0033CC">
                    <a:alpha val="39000"/>
                  </a:srgbClr>
                </a:gs>
              </a:gsLst>
              <a:path path="shape">
                <a:fillToRect l="50000" t="50000" r="50000" b="50000"/>
              </a:path>
            </a:gradFill>
            <a:ln w="9525">
              <a:solidFill>
                <a:schemeClr val="tx1"/>
              </a:solidFill>
              <a:round/>
              <a:headEnd/>
              <a:tailEnd/>
            </a:ln>
          </p:spPr>
          <p:txBody>
            <a:bodyPr wrap="none" anchor="ctr"/>
            <a:lstStyle/>
            <a:p>
              <a:endParaRPr lang="en-US"/>
            </a:p>
          </p:txBody>
        </p:sp>
        <p:sp>
          <p:nvSpPr>
            <p:cNvPr id="53257" name="Freeform 8"/>
            <p:cNvSpPr>
              <a:spLocks/>
            </p:cNvSpPr>
            <p:nvPr/>
          </p:nvSpPr>
          <p:spPr bwMode="auto">
            <a:xfrm flipH="1">
              <a:off x="1584" y="1248"/>
              <a:ext cx="1232" cy="1248"/>
            </a:xfrm>
            <a:custGeom>
              <a:avLst/>
              <a:gdLst>
                <a:gd name="T0" fmla="*/ 4 w 1717"/>
                <a:gd name="T1" fmla="*/ 791 h 1702"/>
                <a:gd name="T2" fmla="*/ 0 w 1717"/>
                <a:gd name="T3" fmla="*/ 0 h 1702"/>
                <a:gd name="T4" fmla="*/ 165 w 1717"/>
                <a:gd name="T5" fmla="*/ 3 h 1702"/>
                <a:gd name="T6" fmla="*/ 319 w 1717"/>
                <a:gd name="T7" fmla="*/ 26 h 1702"/>
                <a:gd name="T8" fmla="*/ 457 w 1717"/>
                <a:gd name="T9" fmla="*/ 56 h 1702"/>
                <a:gd name="T10" fmla="*/ 604 w 1717"/>
                <a:gd name="T11" fmla="*/ 105 h 1702"/>
                <a:gd name="T12" fmla="*/ 817 w 1717"/>
                <a:gd name="T13" fmla="*/ 195 h 1702"/>
                <a:gd name="T14" fmla="*/ 986 w 1717"/>
                <a:gd name="T15" fmla="*/ 300 h 1702"/>
                <a:gd name="T16" fmla="*/ 1144 w 1717"/>
                <a:gd name="T17" fmla="*/ 427 h 1702"/>
                <a:gd name="T18" fmla="*/ 1301 w 1717"/>
                <a:gd name="T19" fmla="*/ 588 h 1702"/>
                <a:gd name="T20" fmla="*/ 1432 w 1717"/>
                <a:gd name="T21" fmla="*/ 761 h 1702"/>
                <a:gd name="T22" fmla="*/ 1530 w 1717"/>
                <a:gd name="T23" fmla="*/ 915 h 1702"/>
                <a:gd name="T24" fmla="*/ 1609 w 1717"/>
                <a:gd name="T25" fmla="*/ 1106 h 1702"/>
                <a:gd name="T26" fmla="*/ 1665 w 1717"/>
                <a:gd name="T27" fmla="*/ 1282 h 1702"/>
                <a:gd name="T28" fmla="*/ 1702 w 1717"/>
                <a:gd name="T29" fmla="*/ 1477 h 1702"/>
                <a:gd name="T30" fmla="*/ 1714 w 1717"/>
                <a:gd name="T31" fmla="*/ 1593 h 1702"/>
                <a:gd name="T32" fmla="*/ 1717 w 1717"/>
                <a:gd name="T33" fmla="*/ 1702 h 1702"/>
                <a:gd name="T34" fmla="*/ 919 w 1717"/>
                <a:gd name="T35" fmla="*/ 1702 h 1702"/>
                <a:gd name="T36" fmla="*/ 919 w 1717"/>
                <a:gd name="T37" fmla="*/ 1593 h 1702"/>
                <a:gd name="T38" fmla="*/ 885 w 1717"/>
                <a:gd name="T39" fmla="*/ 1447 h 1702"/>
                <a:gd name="T40" fmla="*/ 829 w 1717"/>
                <a:gd name="T41" fmla="*/ 1290 h 1702"/>
                <a:gd name="T42" fmla="*/ 757 w 1717"/>
                <a:gd name="T43" fmla="*/ 1177 h 1702"/>
                <a:gd name="T44" fmla="*/ 649 w 1717"/>
                <a:gd name="T45" fmla="*/ 1050 h 1702"/>
                <a:gd name="T46" fmla="*/ 547 w 1717"/>
                <a:gd name="T47" fmla="*/ 967 h 1702"/>
                <a:gd name="T48" fmla="*/ 416 w 1717"/>
                <a:gd name="T49" fmla="*/ 888 h 1702"/>
                <a:gd name="T50" fmla="*/ 225 w 1717"/>
                <a:gd name="T51" fmla="*/ 806 h 1702"/>
                <a:gd name="T52" fmla="*/ 94 w 1717"/>
                <a:gd name="T53" fmla="*/ 787 h 1702"/>
                <a:gd name="T54" fmla="*/ 4 w 1717"/>
                <a:gd name="T55" fmla="*/ 791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99FF99"/>
                </a:gs>
                <a:gs pos="100000">
                  <a:srgbClr val="33CC33"/>
                </a:gs>
              </a:gsLst>
              <a:path path="rect">
                <a:fillToRect l="50000" t="50000" r="50000" b="50000"/>
              </a:path>
            </a:gradFill>
            <a:ln w="9525">
              <a:solidFill>
                <a:srgbClr val="000000"/>
              </a:solidFill>
              <a:round/>
              <a:headEnd/>
              <a:tailEnd/>
            </a:ln>
          </p:spPr>
          <p:txBody>
            <a:bodyPr/>
            <a:lstStyle/>
            <a:p>
              <a:endParaRPr lang="en-US"/>
            </a:p>
          </p:txBody>
        </p:sp>
        <p:sp>
          <p:nvSpPr>
            <p:cNvPr id="53258" name="Freeform 9"/>
            <p:cNvSpPr>
              <a:spLocks/>
            </p:cNvSpPr>
            <p:nvPr/>
          </p:nvSpPr>
          <p:spPr bwMode="auto">
            <a:xfrm>
              <a:off x="2814" y="1244"/>
              <a:ext cx="1232" cy="1227"/>
            </a:xfrm>
            <a:custGeom>
              <a:avLst/>
              <a:gdLst>
                <a:gd name="T0" fmla="*/ 4 w 1717"/>
                <a:gd name="T1" fmla="*/ 791 h 1702"/>
                <a:gd name="T2" fmla="*/ 0 w 1717"/>
                <a:gd name="T3" fmla="*/ 0 h 1702"/>
                <a:gd name="T4" fmla="*/ 165 w 1717"/>
                <a:gd name="T5" fmla="*/ 3 h 1702"/>
                <a:gd name="T6" fmla="*/ 319 w 1717"/>
                <a:gd name="T7" fmla="*/ 26 h 1702"/>
                <a:gd name="T8" fmla="*/ 457 w 1717"/>
                <a:gd name="T9" fmla="*/ 56 h 1702"/>
                <a:gd name="T10" fmla="*/ 604 w 1717"/>
                <a:gd name="T11" fmla="*/ 105 h 1702"/>
                <a:gd name="T12" fmla="*/ 817 w 1717"/>
                <a:gd name="T13" fmla="*/ 195 h 1702"/>
                <a:gd name="T14" fmla="*/ 986 w 1717"/>
                <a:gd name="T15" fmla="*/ 300 h 1702"/>
                <a:gd name="T16" fmla="*/ 1144 w 1717"/>
                <a:gd name="T17" fmla="*/ 427 h 1702"/>
                <a:gd name="T18" fmla="*/ 1301 w 1717"/>
                <a:gd name="T19" fmla="*/ 588 h 1702"/>
                <a:gd name="T20" fmla="*/ 1432 w 1717"/>
                <a:gd name="T21" fmla="*/ 761 h 1702"/>
                <a:gd name="T22" fmla="*/ 1530 w 1717"/>
                <a:gd name="T23" fmla="*/ 915 h 1702"/>
                <a:gd name="T24" fmla="*/ 1609 w 1717"/>
                <a:gd name="T25" fmla="*/ 1106 h 1702"/>
                <a:gd name="T26" fmla="*/ 1665 w 1717"/>
                <a:gd name="T27" fmla="*/ 1282 h 1702"/>
                <a:gd name="T28" fmla="*/ 1702 w 1717"/>
                <a:gd name="T29" fmla="*/ 1477 h 1702"/>
                <a:gd name="T30" fmla="*/ 1714 w 1717"/>
                <a:gd name="T31" fmla="*/ 1593 h 1702"/>
                <a:gd name="T32" fmla="*/ 1717 w 1717"/>
                <a:gd name="T33" fmla="*/ 1702 h 1702"/>
                <a:gd name="T34" fmla="*/ 919 w 1717"/>
                <a:gd name="T35" fmla="*/ 1702 h 1702"/>
                <a:gd name="T36" fmla="*/ 919 w 1717"/>
                <a:gd name="T37" fmla="*/ 1593 h 1702"/>
                <a:gd name="T38" fmla="*/ 885 w 1717"/>
                <a:gd name="T39" fmla="*/ 1447 h 1702"/>
                <a:gd name="T40" fmla="*/ 829 w 1717"/>
                <a:gd name="T41" fmla="*/ 1290 h 1702"/>
                <a:gd name="T42" fmla="*/ 757 w 1717"/>
                <a:gd name="T43" fmla="*/ 1177 h 1702"/>
                <a:gd name="T44" fmla="*/ 649 w 1717"/>
                <a:gd name="T45" fmla="*/ 1050 h 1702"/>
                <a:gd name="T46" fmla="*/ 547 w 1717"/>
                <a:gd name="T47" fmla="*/ 967 h 1702"/>
                <a:gd name="T48" fmla="*/ 416 w 1717"/>
                <a:gd name="T49" fmla="*/ 888 h 1702"/>
                <a:gd name="T50" fmla="*/ 225 w 1717"/>
                <a:gd name="T51" fmla="*/ 806 h 1702"/>
                <a:gd name="T52" fmla="*/ 94 w 1717"/>
                <a:gd name="T53" fmla="*/ 787 h 1702"/>
                <a:gd name="T54" fmla="*/ 4 w 1717"/>
                <a:gd name="T55" fmla="*/ 791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FF71B8"/>
                </a:gs>
                <a:gs pos="100000">
                  <a:srgbClr val="FF0000"/>
                </a:gs>
              </a:gsLst>
              <a:path path="rect">
                <a:fillToRect l="50000" t="50000" r="50000" b="50000"/>
              </a:path>
            </a:gradFill>
            <a:ln w="9525">
              <a:solidFill>
                <a:srgbClr val="000000"/>
              </a:solidFill>
              <a:round/>
              <a:headEnd/>
              <a:tailEnd/>
            </a:ln>
          </p:spPr>
          <p:txBody>
            <a:bodyPr/>
            <a:lstStyle/>
            <a:p>
              <a:endParaRPr lang="en-US"/>
            </a:p>
          </p:txBody>
        </p:sp>
        <p:sp>
          <p:nvSpPr>
            <p:cNvPr id="53259" name="WordArt 10"/>
            <p:cNvSpPr>
              <a:spLocks noChangeArrowheads="1" noChangeShapeType="1" noTextEdit="1"/>
            </p:cNvSpPr>
            <p:nvPr/>
          </p:nvSpPr>
          <p:spPr bwMode="auto">
            <a:xfrm rot="2429723">
              <a:off x="2832" y="1584"/>
              <a:ext cx="1166" cy="594"/>
            </a:xfrm>
            <a:prstGeom prst="rect">
              <a:avLst/>
            </a:prstGeom>
          </p:spPr>
          <p:txBody>
            <a:bodyPr wrap="none" fromWordArt="1">
              <a:prstTxWarp prst="textCanUp">
                <a:avLst>
                  <a:gd name="adj" fmla="val 66667"/>
                </a:avLst>
              </a:prstTxWarp>
            </a:bodyPr>
            <a:lstStyle/>
            <a:p>
              <a:pPr algn="ctr" rtl="1"/>
              <a:r>
                <a:rPr lang="ar-SA" sz="3600" kern="10">
                  <a:ln w="9525">
                    <a:solidFill>
                      <a:srgbClr val="000000"/>
                    </a:solidFill>
                    <a:round/>
                    <a:headEnd/>
                    <a:tailEnd/>
                  </a:ln>
                  <a:solidFill>
                    <a:srgbClr val="000000"/>
                  </a:solidFill>
                  <a:latin typeface="Times New Roman"/>
                  <a:cs typeface="Times New Roman"/>
                </a:rPr>
                <a:t>دعاء</a:t>
              </a:r>
              <a:endParaRPr lang="en-US" sz="3600" kern="10">
                <a:ln w="9525">
                  <a:solidFill>
                    <a:srgbClr val="000000"/>
                  </a:solidFill>
                  <a:round/>
                  <a:headEnd/>
                  <a:tailEnd/>
                </a:ln>
                <a:solidFill>
                  <a:srgbClr val="000000"/>
                </a:solidFill>
                <a:latin typeface="Times New Roman"/>
                <a:cs typeface="Times New Roman"/>
              </a:endParaRPr>
            </a:p>
          </p:txBody>
        </p:sp>
        <p:sp>
          <p:nvSpPr>
            <p:cNvPr id="53260" name="WordArt 11"/>
            <p:cNvSpPr>
              <a:spLocks noChangeArrowheads="1" noChangeShapeType="1" noTextEdit="1"/>
            </p:cNvSpPr>
            <p:nvPr/>
          </p:nvSpPr>
          <p:spPr bwMode="auto">
            <a:xfrm rot="8117826">
              <a:off x="2736" y="2832"/>
              <a:ext cx="1309" cy="501"/>
            </a:xfrm>
            <a:prstGeom prst="rect">
              <a:avLst/>
            </a:prstGeom>
          </p:spPr>
          <p:txBody>
            <a:bodyPr wrap="none" fromWordArt="1">
              <a:prstTxWarp prst="textCanUp">
                <a:avLst>
                  <a:gd name="adj" fmla="val 66667"/>
                </a:avLst>
              </a:prstTxWarp>
            </a:bodyPr>
            <a:lstStyle/>
            <a:p>
              <a:pPr algn="ctr" rtl="1"/>
              <a:r>
                <a:rPr lang="ar-SA" sz="3600" kern="10">
                  <a:ln w="9525">
                    <a:solidFill>
                      <a:srgbClr val="000000"/>
                    </a:solidFill>
                    <a:round/>
                    <a:headEnd/>
                    <a:tailEnd/>
                  </a:ln>
                  <a:solidFill>
                    <a:srgbClr val="000000"/>
                  </a:solidFill>
                  <a:latin typeface="Times New Roman"/>
                  <a:cs typeface="Times New Roman"/>
                </a:rPr>
                <a:t>احتساب</a:t>
              </a:r>
              <a:endParaRPr lang="en-US" sz="3600" kern="10">
                <a:ln w="9525">
                  <a:solidFill>
                    <a:srgbClr val="000000"/>
                  </a:solidFill>
                  <a:round/>
                  <a:headEnd/>
                  <a:tailEnd/>
                </a:ln>
                <a:solidFill>
                  <a:srgbClr val="000000"/>
                </a:solidFill>
                <a:latin typeface="Times New Roman"/>
                <a:cs typeface="Times New Roman"/>
              </a:endParaRPr>
            </a:p>
          </p:txBody>
        </p:sp>
        <p:sp>
          <p:nvSpPr>
            <p:cNvPr id="53261" name="WordArt 12"/>
            <p:cNvSpPr>
              <a:spLocks noChangeArrowheads="1" noChangeShapeType="1" noTextEdit="1"/>
            </p:cNvSpPr>
            <p:nvPr/>
          </p:nvSpPr>
          <p:spPr bwMode="auto">
            <a:xfrm rot="-7779624">
              <a:off x="1842" y="2901"/>
              <a:ext cx="627" cy="297"/>
            </a:xfrm>
            <a:prstGeom prst="rect">
              <a:avLst/>
            </a:prstGeom>
          </p:spPr>
          <p:txBody>
            <a:bodyPr spcFirstLastPara="1" wrap="none" fromWordArt="1">
              <a:prstTxWarp prst="textArchUp">
                <a:avLst>
                  <a:gd name="adj" fmla="val 11681996"/>
                </a:avLst>
              </a:prstTxWarp>
            </a:bodyPr>
            <a:lstStyle/>
            <a:p>
              <a:pPr algn="ctr" rtl="1"/>
              <a:r>
                <a:rPr lang="ar-SA" sz="3600" kern="10">
                  <a:ln w="9525">
                    <a:solidFill>
                      <a:srgbClr val="000000"/>
                    </a:solidFill>
                    <a:round/>
                    <a:headEnd/>
                    <a:tailEnd/>
                  </a:ln>
                  <a:solidFill>
                    <a:srgbClr val="000000"/>
                  </a:solidFill>
                  <a:latin typeface="Times New Roman"/>
                  <a:cs typeface="Times New Roman"/>
                </a:rPr>
                <a:t>پلان</a:t>
              </a:r>
              <a:endParaRPr lang="en-US" sz="3600" kern="10">
                <a:ln w="9525">
                  <a:solidFill>
                    <a:srgbClr val="000000"/>
                  </a:solidFill>
                  <a:round/>
                  <a:headEnd/>
                  <a:tailEnd/>
                </a:ln>
                <a:solidFill>
                  <a:srgbClr val="000000"/>
                </a:solidFill>
                <a:latin typeface="Times New Roman"/>
                <a:cs typeface="Times New Roman"/>
              </a:endParaRPr>
            </a:p>
          </p:txBody>
        </p:sp>
        <p:sp>
          <p:nvSpPr>
            <p:cNvPr id="53262" name="WordArt 13"/>
            <p:cNvSpPr>
              <a:spLocks noChangeArrowheads="1" noChangeShapeType="1" noTextEdit="1"/>
            </p:cNvSpPr>
            <p:nvPr/>
          </p:nvSpPr>
          <p:spPr bwMode="auto">
            <a:xfrm rot="-2780414">
              <a:off x="1478" y="1642"/>
              <a:ext cx="1398" cy="609"/>
            </a:xfrm>
            <a:prstGeom prst="rect">
              <a:avLst/>
            </a:prstGeom>
          </p:spPr>
          <p:txBody>
            <a:bodyPr wrap="none" fromWordArt="1">
              <a:prstTxWarp prst="textCanUp">
                <a:avLst>
                  <a:gd name="adj" fmla="val 66667"/>
                </a:avLst>
              </a:prstTxWarp>
            </a:bodyPr>
            <a:lstStyle/>
            <a:p>
              <a:pPr algn="ctr" rtl="1"/>
              <a:r>
                <a:rPr lang="ar-SA" sz="3600" kern="10">
                  <a:ln w="9525">
                    <a:solidFill>
                      <a:srgbClr val="000000"/>
                    </a:solidFill>
                    <a:round/>
                    <a:headEnd/>
                    <a:tailEnd/>
                  </a:ln>
                  <a:solidFill>
                    <a:srgbClr val="000000"/>
                  </a:solidFill>
                  <a:latin typeface="Times New Roman"/>
                  <a:cs typeface="Times New Roman"/>
                </a:rPr>
                <a:t>تبليغ</a:t>
              </a:r>
              <a:endParaRPr lang="en-US" sz="3600" kern="10">
                <a:ln w="9525">
                  <a:solidFill>
                    <a:srgbClr val="000000"/>
                  </a:solidFill>
                  <a:round/>
                  <a:headEnd/>
                  <a:tailEnd/>
                </a:ln>
                <a:solidFill>
                  <a:srgbClr val="000000"/>
                </a:solidFill>
                <a:latin typeface="Times New Roman"/>
                <a:cs typeface="Times New Roman"/>
              </a:endParaRPr>
            </a:p>
          </p:txBody>
        </p:sp>
        <p:sp>
          <p:nvSpPr>
            <p:cNvPr id="53263" name="WordArt 14"/>
            <p:cNvSpPr>
              <a:spLocks noChangeArrowheads="1" noChangeShapeType="1" noTextEdit="1"/>
            </p:cNvSpPr>
            <p:nvPr/>
          </p:nvSpPr>
          <p:spPr bwMode="auto">
            <a:xfrm>
              <a:off x="2235" y="2160"/>
              <a:ext cx="1169" cy="594"/>
            </a:xfrm>
            <a:prstGeom prst="rect">
              <a:avLst/>
            </a:prstGeom>
          </p:spPr>
          <p:txBody>
            <a:bodyPr wrap="none" fromWordArt="1">
              <a:prstTxWarp prst="textPlain">
                <a:avLst>
                  <a:gd name="adj" fmla="val 50000"/>
                </a:avLst>
              </a:prstTxWarp>
            </a:bodyPr>
            <a:lstStyle/>
            <a:p>
              <a:pPr algn="ctr" rtl="1"/>
              <a:r>
                <a:rPr lang="ar-SA" sz="3600" kern="10">
                  <a:ln w="9525">
                    <a:solidFill>
                      <a:schemeClr val="tx2"/>
                    </a:solidFill>
                    <a:round/>
                    <a:headEnd/>
                    <a:tailEnd/>
                  </a:ln>
                  <a:latin typeface="Nafees Pakistani Naskh"/>
                  <a:cs typeface="Nafees Pakistani Naskh"/>
                </a:rPr>
                <a:t>سمجهو</a:t>
              </a:r>
              <a:endParaRPr lang="en-US" sz="3600" kern="10">
                <a:ln w="9525">
                  <a:solidFill>
                    <a:schemeClr val="tx2"/>
                  </a:solidFill>
                  <a:round/>
                  <a:headEnd/>
                  <a:tailEnd/>
                </a:ln>
                <a:latin typeface="Nafees Pakistani Naskh"/>
                <a:cs typeface="Nafees Pakistani Naskh"/>
              </a:endParaRPr>
            </a:p>
          </p:txBody>
        </p:sp>
        <p:sp>
          <p:nvSpPr>
            <p:cNvPr id="53264" name="WordArt 15"/>
            <p:cNvSpPr>
              <a:spLocks noChangeArrowheads="1" noChangeShapeType="1" noTextEdit="1"/>
            </p:cNvSpPr>
            <p:nvPr/>
          </p:nvSpPr>
          <p:spPr bwMode="auto">
            <a:xfrm rot="-7779624">
              <a:off x="2199" y="2606"/>
              <a:ext cx="360" cy="427"/>
            </a:xfrm>
            <a:prstGeom prst="rect">
              <a:avLst/>
            </a:prstGeom>
          </p:spPr>
          <p:txBody>
            <a:bodyPr spcFirstLastPara="1" wrap="none" fromWordArt="1">
              <a:prstTxWarp prst="textArchUp">
                <a:avLst>
                  <a:gd name="adj" fmla="val 12798092"/>
                </a:avLst>
              </a:prstTxWarp>
            </a:bodyPr>
            <a:lstStyle/>
            <a:p>
              <a:pPr algn="ctr" rtl="1"/>
              <a:r>
                <a:rPr lang="ar-SA" sz="1600" kern="10">
                  <a:ln w="9525">
                    <a:solidFill>
                      <a:srgbClr val="000000"/>
                    </a:solidFill>
                    <a:round/>
                    <a:headEnd/>
                    <a:tailEnd/>
                  </a:ln>
                  <a:solidFill>
                    <a:srgbClr val="000000"/>
                  </a:solidFill>
                  <a:latin typeface="Times New Roman"/>
                  <a:cs typeface="Times New Roman"/>
                </a:rPr>
                <a:t>ا+ا</a:t>
              </a:r>
              <a:endParaRPr lang="en-US" sz="1600" kern="10">
                <a:ln w="9525">
                  <a:solidFill>
                    <a:srgbClr val="000000"/>
                  </a:solidFill>
                  <a:round/>
                  <a:headEnd/>
                  <a:tailEnd/>
                </a:ln>
                <a:solidFill>
                  <a:srgbClr val="000000"/>
                </a:solidFill>
                <a:latin typeface="Times New Roman"/>
                <a:cs typeface="Times New Roman"/>
              </a:endParaRPr>
            </a:p>
          </p:txBody>
        </p:sp>
        <p:sp>
          <p:nvSpPr>
            <p:cNvPr id="53265" name="Freeform 16"/>
            <p:cNvSpPr>
              <a:spLocks/>
            </p:cNvSpPr>
            <p:nvPr/>
          </p:nvSpPr>
          <p:spPr bwMode="auto">
            <a:xfrm>
              <a:off x="3312" y="1352"/>
              <a:ext cx="530" cy="449"/>
            </a:xfrm>
            <a:custGeom>
              <a:avLst/>
              <a:gdLst>
                <a:gd name="T0" fmla="*/ 0 w 522"/>
                <a:gd name="T1" fmla="*/ 0 h 441"/>
                <a:gd name="T2" fmla="*/ 180 w 522"/>
                <a:gd name="T3" fmla="*/ 99 h 441"/>
                <a:gd name="T4" fmla="*/ 405 w 522"/>
                <a:gd name="T5" fmla="*/ 291 h 441"/>
                <a:gd name="T6" fmla="*/ 522 w 522"/>
                <a:gd name="T7" fmla="*/ 441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9525">
              <a:solidFill>
                <a:schemeClr val="tx1"/>
              </a:solidFill>
              <a:round/>
              <a:headEnd/>
              <a:tailEnd type="triangle" w="med" len="med"/>
            </a:ln>
          </p:spPr>
          <p:txBody>
            <a:bodyPr/>
            <a:lstStyle/>
            <a:p>
              <a:endParaRPr lang="en-US"/>
            </a:p>
          </p:txBody>
        </p:sp>
        <p:sp>
          <p:nvSpPr>
            <p:cNvPr id="53266" name="Freeform 17"/>
            <p:cNvSpPr>
              <a:spLocks/>
            </p:cNvSpPr>
            <p:nvPr/>
          </p:nvSpPr>
          <p:spPr bwMode="auto">
            <a:xfrm rot="-5400000">
              <a:off x="1692" y="1452"/>
              <a:ext cx="496" cy="440"/>
            </a:xfrm>
            <a:custGeom>
              <a:avLst/>
              <a:gdLst>
                <a:gd name="T0" fmla="*/ 0 w 522"/>
                <a:gd name="T1" fmla="*/ 0 h 441"/>
                <a:gd name="T2" fmla="*/ 180 w 522"/>
                <a:gd name="T3" fmla="*/ 99 h 441"/>
                <a:gd name="T4" fmla="*/ 405 w 522"/>
                <a:gd name="T5" fmla="*/ 291 h 441"/>
                <a:gd name="T6" fmla="*/ 522 w 522"/>
                <a:gd name="T7" fmla="*/ 441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9525">
              <a:solidFill>
                <a:schemeClr val="tx1"/>
              </a:solidFill>
              <a:round/>
              <a:headEnd/>
              <a:tailEnd type="triangle" w="med" len="med"/>
            </a:ln>
          </p:spPr>
          <p:txBody>
            <a:bodyPr/>
            <a:lstStyle/>
            <a:p>
              <a:endParaRPr lang="en-US"/>
            </a:p>
          </p:txBody>
        </p:sp>
        <p:sp>
          <p:nvSpPr>
            <p:cNvPr id="53267" name="Freeform 18"/>
            <p:cNvSpPr>
              <a:spLocks/>
            </p:cNvSpPr>
            <p:nvPr/>
          </p:nvSpPr>
          <p:spPr bwMode="auto">
            <a:xfrm rot="-10519355">
              <a:off x="1708" y="3064"/>
              <a:ext cx="522" cy="441"/>
            </a:xfrm>
            <a:custGeom>
              <a:avLst/>
              <a:gdLst>
                <a:gd name="T0" fmla="*/ 0 w 522"/>
                <a:gd name="T1" fmla="*/ 0 h 441"/>
                <a:gd name="T2" fmla="*/ 180 w 522"/>
                <a:gd name="T3" fmla="*/ 99 h 441"/>
                <a:gd name="T4" fmla="*/ 405 w 522"/>
                <a:gd name="T5" fmla="*/ 291 h 441"/>
                <a:gd name="T6" fmla="*/ 522 w 522"/>
                <a:gd name="T7" fmla="*/ 441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9525">
              <a:solidFill>
                <a:schemeClr val="tx1"/>
              </a:solidFill>
              <a:round/>
              <a:headEnd/>
              <a:tailEnd type="triangle" w="med" len="med"/>
            </a:ln>
          </p:spPr>
          <p:txBody>
            <a:bodyPr/>
            <a:lstStyle/>
            <a:p>
              <a:endParaRPr lang="en-US"/>
            </a:p>
          </p:txBody>
        </p:sp>
        <p:sp>
          <p:nvSpPr>
            <p:cNvPr id="53268" name="Freeform 19"/>
            <p:cNvSpPr>
              <a:spLocks/>
            </p:cNvSpPr>
            <p:nvPr/>
          </p:nvSpPr>
          <p:spPr bwMode="auto">
            <a:xfrm rot="5087251">
              <a:off x="3512" y="2920"/>
              <a:ext cx="522" cy="441"/>
            </a:xfrm>
            <a:custGeom>
              <a:avLst/>
              <a:gdLst>
                <a:gd name="T0" fmla="*/ 0 w 522"/>
                <a:gd name="T1" fmla="*/ 0 h 441"/>
                <a:gd name="T2" fmla="*/ 180 w 522"/>
                <a:gd name="T3" fmla="*/ 99 h 441"/>
                <a:gd name="T4" fmla="*/ 405 w 522"/>
                <a:gd name="T5" fmla="*/ 291 h 441"/>
                <a:gd name="T6" fmla="*/ 522 w 522"/>
                <a:gd name="T7" fmla="*/ 441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9525">
              <a:solidFill>
                <a:schemeClr val="tx1"/>
              </a:solidFill>
              <a:round/>
              <a:headEnd/>
              <a:tailEnd type="triangle" w="med" len="med"/>
            </a:ln>
          </p:spPr>
          <p:txBody>
            <a:bodyPr/>
            <a:lstStyle/>
            <a:p>
              <a:endParaRPr lang="en-US"/>
            </a:p>
          </p:txBody>
        </p:sp>
        <p:sp>
          <p:nvSpPr>
            <p:cNvPr id="53269" name="WordArt 20"/>
            <p:cNvSpPr>
              <a:spLocks noChangeArrowheads="1" noChangeShapeType="1" noTextEdit="1"/>
            </p:cNvSpPr>
            <p:nvPr/>
          </p:nvSpPr>
          <p:spPr bwMode="auto">
            <a:xfrm>
              <a:off x="2352" y="960"/>
              <a:ext cx="1104" cy="288"/>
            </a:xfrm>
            <a:prstGeom prst="rect">
              <a:avLst/>
            </a:prstGeom>
          </p:spPr>
          <p:txBody>
            <a:bodyPr wrap="none" fromWordArt="1">
              <a:prstTxWarp prst="textDeflate">
                <a:avLst>
                  <a:gd name="adj" fmla="val 0"/>
                </a:avLst>
              </a:prstTxWarp>
            </a:bodyPr>
            <a:lstStyle/>
            <a:p>
              <a:pPr algn="ctr"/>
              <a:r>
                <a:rPr lang="en-US" sz="3600" kern="10">
                  <a:ln w="9525">
                    <a:solidFill>
                      <a:srgbClr val="FFFF00"/>
                    </a:solidFill>
                    <a:round/>
                    <a:headEnd/>
                    <a:tailEnd/>
                  </a:ln>
                  <a:solidFill>
                    <a:srgbClr val="FFFF00"/>
                  </a:solidFill>
                  <a:latin typeface="Tahoma"/>
                  <a:cs typeface="Tahoma"/>
                </a:rPr>
                <a:t>DPPR</a:t>
              </a:r>
            </a:p>
          </p:txBody>
        </p:sp>
        <p:grpSp>
          <p:nvGrpSpPr>
            <p:cNvPr id="53270" name="Group 21"/>
            <p:cNvGrpSpPr>
              <a:grpSpLocks/>
            </p:cNvGrpSpPr>
            <p:nvPr/>
          </p:nvGrpSpPr>
          <p:grpSpPr bwMode="auto">
            <a:xfrm>
              <a:off x="2208" y="3168"/>
              <a:ext cx="576" cy="435"/>
              <a:chOff x="3984" y="3120"/>
              <a:chExt cx="768" cy="435"/>
            </a:xfrm>
          </p:grpSpPr>
          <p:sp>
            <p:nvSpPr>
              <p:cNvPr id="53271" name="AutoShape 22"/>
              <p:cNvSpPr>
                <a:spLocks noChangeArrowheads="1"/>
              </p:cNvSpPr>
              <p:nvPr/>
            </p:nvSpPr>
            <p:spPr bwMode="auto">
              <a:xfrm>
                <a:off x="3984" y="3120"/>
                <a:ext cx="768" cy="435"/>
              </a:xfrm>
              <a:prstGeom prst="flowChartDecision">
                <a:avLst/>
              </a:prstGeom>
              <a:noFill/>
              <a:ln w="28575" algn="ctr">
                <a:solidFill>
                  <a:srgbClr val="FF3300"/>
                </a:solidFill>
                <a:miter lim="800000"/>
                <a:headEnd/>
                <a:tailEnd/>
              </a:ln>
            </p:spPr>
            <p:txBody>
              <a:bodyPr anchor="ctr">
                <a:spAutoFit/>
              </a:bodyPr>
              <a:lstStyle/>
              <a:p>
                <a:endParaRPr lang="en-US"/>
              </a:p>
            </p:txBody>
          </p:sp>
          <p:sp>
            <p:nvSpPr>
              <p:cNvPr id="53272" name="WordArt 23"/>
              <p:cNvSpPr>
                <a:spLocks noChangeArrowheads="1" noChangeShapeType="1" noTextEdit="1"/>
              </p:cNvSpPr>
              <p:nvPr/>
            </p:nvSpPr>
            <p:spPr bwMode="auto">
              <a:xfrm>
                <a:off x="4080" y="3264"/>
                <a:ext cx="528" cy="144"/>
              </a:xfrm>
              <a:prstGeom prst="rect">
                <a:avLst/>
              </a:prstGeom>
            </p:spPr>
            <p:txBody>
              <a:bodyPr wrap="none" fromWordArt="1">
                <a:prstTxWarp prst="textDeflate">
                  <a:avLst>
                    <a:gd name="adj" fmla="val 0"/>
                  </a:avLst>
                </a:prstTxWarp>
              </a:bodyPr>
              <a:lstStyle/>
              <a:p>
                <a:pPr algn="ctr"/>
                <a:r>
                  <a:rPr lang="en-US" sz="3600" kern="10">
                    <a:ln w="9525">
                      <a:solidFill>
                        <a:srgbClr val="FF0000"/>
                      </a:solidFill>
                      <a:round/>
                      <a:headEnd/>
                      <a:tailEnd/>
                    </a:ln>
                    <a:solidFill>
                      <a:srgbClr val="FF0000"/>
                    </a:solidFill>
                    <a:latin typeface="Tahoma"/>
                    <a:cs typeface="Tahoma"/>
                  </a:rPr>
                  <a:t>Check</a:t>
                </a:r>
              </a:p>
            </p:txBody>
          </p:sp>
        </p:grpSp>
      </p:grpSp>
      <p:sp>
        <p:nvSpPr>
          <p:cNvPr id="53253" name="Line 24"/>
          <p:cNvSpPr>
            <a:spLocks noChangeShapeType="1"/>
          </p:cNvSpPr>
          <p:nvPr/>
        </p:nvSpPr>
        <p:spPr bwMode="auto">
          <a:xfrm>
            <a:off x="152400" y="1600200"/>
            <a:ext cx="8991600" cy="0"/>
          </a:xfrm>
          <a:prstGeom prst="line">
            <a:avLst/>
          </a:prstGeom>
          <a:noFill/>
          <a:ln w="9525">
            <a:solidFill>
              <a:schemeClr val="folHlink"/>
            </a:solidFill>
            <a:round/>
            <a:headEnd/>
            <a:tailEnd/>
          </a:ln>
        </p:spPr>
        <p:txBody>
          <a:bodyPr>
            <a:spAutoFit/>
          </a:bodyPr>
          <a:lstStyle/>
          <a:p>
            <a:endParaRPr lang="en-US"/>
          </a:p>
        </p:txBody>
      </p:sp>
    </p:spTree>
    <p:extLst>
      <p:ext uri="{BB962C8B-B14F-4D97-AF65-F5344CB8AC3E}">
        <p14:creationId xmlns:p14="http://schemas.microsoft.com/office/powerpoint/2010/main" xmlns="" val="41179021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flipV="1">
            <a:off x="457200" y="277813"/>
            <a:ext cx="8229600" cy="1143000"/>
          </a:xfrm>
        </p:spPr>
        <p:txBody>
          <a:bodyPr/>
          <a:lstStyle/>
          <a:p>
            <a:r>
              <a:rPr lang="ar-SA" smtClean="0">
                <a:cs typeface="Tajweed" pitchFamily="2" charset="-78"/>
              </a:rPr>
              <a:t> </a:t>
            </a:r>
            <a:endParaRPr lang="en-US" smtClean="0">
              <a:cs typeface="Tajweed" pitchFamily="2" charset="-78"/>
            </a:endParaRPr>
          </a:p>
        </p:txBody>
      </p:sp>
      <p:sp>
        <p:nvSpPr>
          <p:cNvPr id="45059" name="Rectangle 3"/>
          <p:cNvSpPr>
            <a:spLocks noGrp="1" noChangeArrowheads="1"/>
          </p:cNvSpPr>
          <p:nvPr>
            <p:ph type="body" idx="4294967295"/>
          </p:nvPr>
        </p:nvSpPr>
        <p:spPr>
          <a:xfrm>
            <a:off x="76200" y="3352800"/>
            <a:ext cx="8229600" cy="2438400"/>
          </a:xfrm>
        </p:spPr>
        <p:txBody>
          <a:bodyPr/>
          <a:lstStyle/>
          <a:p>
            <a:pPr algn="l">
              <a:lnSpc>
                <a:spcPct val="90000"/>
              </a:lnSpc>
              <a:buFont typeface="Wingdings" pitchFamily="2" charset="2"/>
              <a:buNone/>
            </a:pPr>
            <a:r>
              <a:rPr lang="en-US" sz="15600" smtClean="0"/>
              <a:t>only</a:t>
            </a:r>
          </a:p>
        </p:txBody>
      </p:sp>
      <p:graphicFrame>
        <p:nvGraphicFramePr>
          <p:cNvPr id="617476" name="Group 4"/>
          <p:cNvGraphicFramePr>
            <a:graphicFrameLocks noGrp="1"/>
          </p:cNvGraphicFramePr>
          <p:nvPr/>
        </p:nvGraphicFramePr>
        <p:xfrm>
          <a:off x="152400" y="196850"/>
          <a:ext cx="8763000" cy="2424113"/>
        </p:xfrm>
        <a:graphic>
          <a:graphicData uri="http://schemas.openxmlformats.org/drawingml/2006/table">
            <a:tbl>
              <a:tblPr rtl="1"/>
              <a:tblGrid>
                <a:gridCol w="4724400"/>
                <a:gridCol w="4038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إِنَّمَا</a:t>
                      </a: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الْأَعْمَالُ</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بِالنِّيَّاتِ</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(بخارى)</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Actions (are based) only</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intentions.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45071" name="Rectangle 15"/>
          <p:cNvSpPr>
            <a:spLocks noChangeArrowheads="1"/>
          </p:cNvSpPr>
          <p:nvPr/>
        </p:nvSpPr>
        <p:spPr bwMode="auto">
          <a:xfrm>
            <a:off x="5105400" y="3230563"/>
            <a:ext cx="3783013" cy="3932237"/>
          </a:xfrm>
          <a:prstGeom prst="rect">
            <a:avLst/>
          </a:prstGeom>
          <a:noFill/>
          <a:ln w="9525">
            <a:noFill/>
            <a:miter lim="800000"/>
            <a:headEnd/>
            <a:tailEnd/>
          </a:ln>
        </p:spPr>
        <p:txBody>
          <a:bodyPr wrap="none">
            <a:spAutoFit/>
          </a:bodyPr>
          <a:lstStyle/>
          <a:p>
            <a:pPr>
              <a:spcBef>
                <a:spcPct val="0"/>
              </a:spcBef>
            </a:pPr>
            <a:r>
              <a:rPr lang="ar-SA" sz="25200">
                <a:solidFill>
                  <a:srgbClr val="FFFF00"/>
                </a:solidFill>
                <a:ea typeface="Times New Roman" pitchFamily="18" charset="0"/>
                <a:cs typeface="Tajweed" pitchFamily="2" charset="-78"/>
              </a:rPr>
              <a:t>إِنَّمَا</a:t>
            </a:r>
            <a:endParaRPr lang="en-US" sz="25200">
              <a:solidFill>
                <a:srgbClr val="FFFF00"/>
              </a:solidFill>
              <a:ea typeface="Times New Roman" pitchFamily="18" charset="0"/>
              <a:cs typeface="Tajweed" pitchFamily="2" charset="-78"/>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Oval 2"/>
          <p:cNvSpPr>
            <a:spLocks noChangeArrowheads="1"/>
          </p:cNvSpPr>
          <p:nvPr/>
        </p:nvSpPr>
        <p:spPr bwMode="auto">
          <a:xfrm>
            <a:off x="6076950" y="2747963"/>
            <a:ext cx="2933700" cy="3840162"/>
          </a:xfrm>
          <a:prstGeom prst="ellipse">
            <a:avLst/>
          </a:prstGeom>
          <a:solidFill>
            <a:schemeClr val="accent1"/>
          </a:solidFill>
          <a:ln w="9525" algn="ctr">
            <a:solidFill>
              <a:schemeClr val="tx1"/>
            </a:solidFill>
            <a:round/>
            <a:headEnd/>
            <a:tailEnd/>
          </a:ln>
        </p:spPr>
        <p:txBody>
          <a:bodyPr anchor="ctr">
            <a:spAutoFit/>
          </a:bodyPr>
          <a:lstStyle/>
          <a:p>
            <a:endParaRPr lang="en-US"/>
          </a:p>
        </p:txBody>
      </p:sp>
      <p:sp>
        <p:nvSpPr>
          <p:cNvPr id="46083" name="AutoShape 3"/>
          <p:cNvSpPr>
            <a:spLocks noChangeArrowheads="1"/>
          </p:cNvSpPr>
          <p:nvPr/>
        </p:nvSpPr>
        <p:spPr bwMode="auto">
          <a:xfrm>
            <a:off x="3429000" y="882650"/>
            <a:ext cx="5715000" cy="2165350"/>
          </a:xfrm>
          <a:prstGeom prst="wedgeRoundRectCallout">
            <a:avLst>
              <a:gd name="adj1" fmla="val 49500"/>
              <a:gd name="adj2" fmla="val -16348"/>
              <a:gd name="adj3" fmla="val 16667"/>
            </a:avLst>
          </a:prstGeom>
          <a:solidFill>
            <a:schemeClr val="accent1"/>
          </a:solidFill>
          <a:ln w="9525" algn="ctr">
            <a:solidFill>
              <a:schemeClr val="tx1"/>
            </a:solidFill>
            <a:miter lim="800000"/>
            <a:headEnd/>
            <a:tailEnd/>
          </a:ln>
        </p:spPr>
        <p:txBody>
          <a:bodyPr lIns="0" rIns="0"/>
          <a:lstStyle/>
          <a:p>
            <a:pPr algn="ctr" rtl="1"/>
            <a:r>
              <a:rPr lang="en-US" sz="11700" b="0">
                <a:solidFill>
                  <a:srgbClr val="FFFF00"/>
                </a:solidFill>
                <a:cs typeface="Nafees Web Naskh" pitchFamily="2" charset="-78"/>
              </a:rPr>
              <a:t>only</a:t>
            </a:r>
            <a:endParaRPr lang="ar-SA" sz="11700" b="0">
              <a:solidFill>
                <a:srgbClr val="FFFF00"/>
              </a:solidFill>
              <a:cs typeface="Nafees Web Naskh" pitchFamily="2" charset="-78"/>
            </a:endParaRPr>
          </a:p>
        </p:txBody>
      </p:sp>
      <p:sp>
        <p:nvSpPr>
          <p:cNvPr id="46084" name="Text Box 4"/>
          <p:cNvSpPr txBox="1">
            <a:spLocks noChangeArrowheads="1"/>
          </p:cNvSpPr>
          <p:nvPr/>
        </p:nvSpPr>
        <p:spPr bwMode="auto">
          <a:xfrm>
            <a:off x="-457200" y="3581400"/>
            <a:ext cx="9601200" cy="2739211"/>
          </a:xfrm>
          <a:prstGeom prst="rect">
            <a:avLst/>
          </a:prstGeom>
          <a:noFill/>
          <a:ln w="9525">
            <a:noFill/>
            <a:miter lim="800000"/>
            <a:headEnd/>
            <a:tailEnd/>
          </a:ln>
        </p:spPr>
        <p:txBody>
          <a:bodyPr wrap="square">
            <a:spAutoFit/>
          </a:bodyPr>
          <a:lstStyle/>
          <a:p>
            <a:pPr algn="ctr" rtl="1">
              <a:spcBef>
                <a:spcPct val="20000"/>
              </a:spcBef>
              <a:buClr>
                <a:schemeClr val="hlink"/>
              </a:buClr>
              <a:buSzPct val="90000"/>
              <a:buFont typeface="Wingdings" pitchFamily="2" charset="2"/>
              <a:buNone/>
            </a:pPr>
            <a:r>
              <a:rPr lang="ur-PK" sz="17200" b="0" dirty="0">
                <a:solidFill>
                  <a:srgbClr val="FFFF00"/>
                </a:solidFill>
                <a:latin typeface="Arial" pitchFamily="34" charset="0"/>
                <a:cs typeface="Tajweed" pitchFamily="2" charset="-78"/>
              </a:rPr>
              <a:t>إنَّمَا</a:t>
            </a:r>
            <a:r>
              <a:rPr lang="ur-PK" sz="10600" b="0" dirty="0">
                <a:latin typeface="Arial" pitchFamily="34" charset="0"/>
                <a:cs typeface="Tajweed" pitchFamily="2" charset="-78"/>
              </a:rPr>
              <a:t> </a:t>
            </a:r>
            <a:r>
              <a:rPr lang="ar-SA" sz="10600" b="0" dirty="0">
                <a:latin typeface="Arial" pitchFamily="34" charset="0"/>
                <a:cs typeface="Tajweed" pitchFamily="2" charset="-78"/>
              </a:rPr>
              <a:t> </a:t>
            </a:r>
            <a:r>
              <a:rPr lang="ur-PK" sz="10600" b="0" dirty="0" smtClean="0">
                <a:solidFill>
                  <a:srgbClr val="99FF99"/>
                </a:solidFill>
                <a:latin typeface="Arial" pitchFamily="34" charset="0"/>
                <a:cs typeface="Tajweed" pitchFamily="2" charset="-78"/>
              </a:rPr>
              <a:t>الْأَعْمَالُ</a:t>
            </a:r>
            <a:r>
              <a:rPr lang="ur-PK" sz="10600" b="0" dirty="0" smtClean="0">
                <a:latin typeface="Arial" pitchFamily="34" charset="0"/>
                <a:cs typeface="Tajweed" pitchFamily="2" charset="-78"/>
              </a:rPr>
              <a:t> </a:t>
            </a:r>
            <a:r>
              <a:rPr lang="ur-PK" sz="10600" b="0" dirty="0">
                <a:latin typeface="Arial" pitchFamily="34" charset="0"/>
                <a:cs typeface="Tajweed" pitchFamily="2" charset="-78"/>
              </a:rPr>
              <a:t>بِالنِّيَّات</a:t>
            </a:r>
            <a:r>
              <a:rPr lang="ar-SA" sz="10600" b="0" dirty="0">
                <a:latin typeface="Arial" pitchFamily="34" charset="0"/>
                <a:cs typeface="Tajweed" pitchFamily="2" charset="-78"/>
              </a:rPr>
              <a:t>ِ</a:t>
            </a:r>
            <a:endParaRPr lang="ur-PK" sz="10600" b="0" dirty="0">
              <a:latin typeface="Arial" pitchFamily="34" charset="0"/>
              <a:cs typeface="Tajweed" pitchFamily="2" charset="-78"/>
            </a:endParaRPr>
          </a:p>
        </p:txBody>
      </p:sp>
      <p:grpSp>
        <p:nvGrpSpPr>
          <p:cNvPr id="46085" name="Group 5"/>
          <p:cNvGrpSpPr>
            <a:grpSpLocks/>
          </p:cNvGrpSpPr>
          <p:nvPr/>
        </p:nvGrpSpPr>
        <p:grpSpPr bwMode="auto">
          <a:xfrm>
            <a:off x="304800" y="1066800"/>
            <a:ext cx="2362200" cy="1752600"/>
            <a:chOff x="32" y="288"/>
            <a:chExt cx="1488" cy="1104"/>
          </a:xfrm>
        </p:grpSpPr>
        <p:sp>
          <p:nvSpPr>
            <p:cNvPr id="46088" name="AutoShape 6"/>
            <p:cNvSpPr>
              <a:spLocks noChangeArrowheads="1"/>
            </p:cNvSpPr>
            <p:nvPr/>
          </p:nvSpPr>
          <p:spPr bwMode="auto">
            <a:xfrm>
              <a:off x="32" y="288"/>
              <a:ext cx="1488" cy="1104"/>
            </a:xfrm>
            <a:prstGeom prst="irregularSeal1">
              <a:avLst/>
            </a:prstGeom>
            <a:solidFill>
              <a:schemeClr val="accent1"/>
            </a:solidFill>
            <a:ln w="25400" algn="ctr">
              <a:noFill/>
              <a:miter lim="800000"/>
              <a:headEnd/>
              <a:tailEnd/>
            </a:ln>
          </p:spPr>
          <p:txBody>
            <a:bodyPr wrap="none" anchor="ctr">
              <a:spAutoFit/>
            </a:bodyPr>
            <a:lstStyle/>
            <a:p>
              <a:endParaRPr lang="en-US"/>
            </a:p>
          </p:txBody>
        </p:sp>
        <p:sp>
          <p:nvSpPr>
            <p:cNvPr id="619527" name="Text Box 7"/>
            <p:cNvSpPr txBox="1">
              <a:spLocks noChangeArrowheads="1"/>
            </p:cNvSpPr>
            <p:nvPr/>
          </p:nvSpPr>
          <p:spPr bwMode="auto">
            <a:xfrm>
              <a:off x="243" y="566"/>
              <a:ext cx="1071" cy="442"/>
            </a:xfrm>
            <a:prstGeom prst="rect">
              <a:avLst/>
            </a:prstGeom>
            <a:noFill/>
            <a:ln w="19050" algn="ctr">
              <a:noFill/>
              <a:miter lim="800000"/>
              <a:headEnd/>
              <a:tailEnd/>
            </a:ln>
            <a:effectLst/>
          </p:spPr>
          <p:txBody>
            <a:bodyPr>
              <a:spAutoFit/>
            </a:bodyPr>
            <a:lstStyle/>
            <a:p>
              <a:pPr algn="ctr">
                <a:spcBef>
                  <a:spcPct val="0"/>
                </a:spcBef>
                <a:defRPr/>
              </a:pPr>
              <a:r>
                <a:rPr lang="en-US" sz="4000">
                  <a:effectLst>
                    <a:outerShdw blurRad="38100" dist="38100" dir="2700000" algn="tl">
                      <a:srgbClr val="C0C0C0"/>
                    </a:outerShdw>
                  </a:effectLst>
                  <a:latin typeface="Times New Roman" pitchFamily="18" charset="0"/>
                  <a:cs typeface="Times New Roman" pitchFamily="18" charset="0"/>
                </a:rPr>
                <a:t>146*</a:t>
              </a:r>
              <a:endParaRPr lang="en-US" sz="4000" baseline="30000">
                <a:effectLst>
                  <a:outerShdw blurRad="38100" dist="38100" dir="2700000" algn="tl">
                    <a:srgbClr val="C0C0C0"/>
                  </a:outerShdw>
                </a:effectLst>
                <a:latin typeface="Times New Roman" pitchFamily="18" charset="0"/>
                <a:cs typeface="Times New Roman" pitchFamily="18" charset="0"/>
              </a:endParaRPr>
            </a:p>
          </p:txBody>
        </p:sp>
      </p:grpSp>
      <p:sp>
        <p:nvSpPr>
          <p:cNvPr id="46086" name="Text Box 8"/>
          <p:cNvSpPr txBox="1">
            <a:spLocks noChangeArrowheads="1"/>
          </p:cNvSpPr>
          <p:nvPr/>
        </p:nvSpPr>
        <p:spPr bwMode="auto">
          <a:xfrm>
            <a:off x="6934200" y="2590800"/>
            <a:ext cx="2590800" cy="3262313"/>
          </a:xfrm>
          <a:prstGeom prst="rect">
            <a:avLst/>
          </a:prstGeom>
          <a:noFill/>
          <a:ln w="9525" algn="ctr">
            <a:noFill/>
            <a:miter lim="800000"/>
            <a:headEnd/>
            <a:tailEnd/>
          </a:ln>
        </p:spPr>
        <p:txBody>
          <a:bodyPr>
            <a:spAutoFit/>
          </a:bodyPr>
          <a:lstStyle/>
          <a:p>
            <a:pPr algn="ctr" rtl="1"/>
            <a:r>
              <a:rPr lang="ar-SA" sz="20800" b="0">
                <a:solidFill>
                  <a:srgbClr val="FFFFFF"/>
                </a:solidFill>
                <a:latin typeface="AGA Arabesque" pitchFamily="2" charset="2"/>
                <a:cs typeface="Traditional Arabic_bs" pitchFamily="2" charset="-78"/>
              </a:rPr>
              <a:t>ِ</a:t>
            </a:r>
            <a:endParaRPr lang="en-US" sz="20800" b="0">
              <a:solidFill>
                <a:srgbClr val="FFFFFF"/>
              </a:solidFill>
              <a:latin typeface="AGA Arabesque" pitchFamily="2" charset="2"/>
              <a:cs typeface="Traditional Arabic_bs" pitchFamily="2" charset="-78"/>
            </a:endParaRPr>
          </a:p>
        </p:txBody>
      </p:sp>
      <p:sp>
        <p:nvSpPr>
          <p:cNvPr id="46087" name="Text Box 9"/>
          <p:cNvSpPr txBox="1">
            <a:spLocks noChangeArrowheads="1"/>
          </p:cNvSpPr>
          <p:nvPr/>
        </p:nvSpPr>
        <p:spPr bwMode="auto">
          <a:xfrm>
            <a:off x="-152400" y="6096000"/>
            <a:ext cx="7315200" cy="519113"/>
          </a:xfrm>
          <a:prstGeom prst="rect">
            <a:avLst/>
          </a:prstGeom>
          <a:noFill/>
          <a:ln w="9525" algn="ctr">
            <a:noFill/>
            <a:miter lim="800000"/>
            <a:headEnd/>
            <a:tailEnd/>
          </a:ln>
        </p:spPr>
        <p:txBody>
          <a:bodyPr>
            <a:spAutoFit/>
          </a:bodyPr>
          <a:lstStyle/>
          <a:p>
            <a:pPr algn="ctr"/>
            <a:r>
              <a:rPr lang="en-US" sz="2800">
                <a:solidFill>
                  <a:srgbClr val="99FF99"/>
                </a:solidFill>
                <a:cs typeface="Tahoma" pitchFamily="34" charset="0"/>
              </a:rPr>
              <a:t>Actions </a:t>
            </a:r>
            <a:r>
              <a:rPr lang="en-US" sz="2800">
                <a:cs typeface="Tahoma" pitchFamily="34" charset="0"/>
              </a:rPr>
              <a:t>(are based) only on intention</a:t>
            </a:r>
            <a:endParaRPr lang="en-US" sz="4000">
              <a:latin typeface="Nafees Naskh" pitchFamily="2" charset="-78"/>
              <a:cs typeface="Nafees Naskh"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2133600" y="179388"/>
            <a:ext cx="6858000" cy="2106612"/>
          </a:xfrm>
          <a:solidFill>
            <a:srgbClr val="FF3300"/>
          </a:solidFill>
        </p:spPr>
        <p:txBody>
          <a:bodyPr anchor="b"/>
          <a:lstStyle/>
          <a:p>
            <a:r>
              <a:rPr lang="ar-SA" sz="11700" smtClean="0">
                <a:latin typeface="Times New Roman" pitchFamily="18" charset="0"/>
                <a:cs typeface="Tajweed" pitchFamily="2" charset="-78"/>
              </a:rPr>
              <a:t>إِنْ،  إِنَّ،  إِنَّمَا</a:t>
            </a:r>
            <a:endParaRPr lang="en-US" sz="11700" smtClean="0">
              <a:latin typeface="Times New Roman" pitchFamily="18" charset="0"/>
              <a:cs typeface="Tajweed" pitchFamily="2" charset="-78"/>
            </a:endParaRPr>
          </a:p>
        </p:txBody>
      </p:sp>
      <p:sp>
        <p:nvSpPr>
          <p:cNvPr id="54275" name="AutoShape 3"/>
          <p:cNvSpPr>
            <a:spLocks noChangeArrowheads="1"/>
          </p:cNvSpPr>
          <p:nvPr/>
        </p:nvSpPr>
        <p:spPr bwMode="auto">
          <a:xfrm>
            <a:off x="0" y="228600"/>
            <a:ext cx="2362200" cy="1752600"/>
          </a:xfrm>
          <a:prstGeom prst="irregularSeal1">
            <a:avLst/>
          </a:prstGeom>
          <a:solidFill>
            <a:srgbClr val="FF3300"/>
          </a:solidFill>
          <a:ln w="25400" algn="ctr">
            <a:noFill/>
            <a:miter lim="800000"/>
            <a:headEnd/>
            <a:tailEnd/>
          </a:ln>
        </p:spPr>
        <p:txBody>
          <a:bodyPr wrap="none" anchor="ctr">
            <a:spAutoFit/>
          </a:bodyPr>
          <a:lstStyle/>
          <a:p>
            <a:endParaRPr lang="en-US"/>
          </a:p>
        </p:txBody>
      </p:sp>
      <p:sp>
        <p:nvSpPr>
          <p:cNvPr id="630788" name="Text Box 4"/>
          <p:cNvSpPr txBox="1">
            <a:spLocks noChangeArrowheads="1"/>
          </p:cNvSpPr>
          <p:nvPr/>
        </p:nvSpPr>
        <p:spPr bwMode="auto">
          <a:xfrm>
            <a:off x="533400" y="669925"/>
            <a:ext cx="1493838" cy="701675"/>
          </a:xfrm>
          <a:prstGeom prst="rect">
            <a:avLst/>
          </a:prstGeom>
          <a:noFill/>
          <a:ln w="19050" algn="ctr">
            <a:noFill/>
            <a:miter lim="800000"/>
            <a:headEnd/>
            <a:tailEnd/>
          </a:ln>
          <a:effectLst/>
        </p:spPr>
        <p:txBody>
          <a:bodyPr>
            <a:spAutoFit/>
          </a:bodyPr>
          <a:lstStyle/>
          <a:p>
            <a:pPr algn="ctr">
              <a:spcBef>
                <a:spcPct val="0"/>
              </a:spcBef>
              <a:defRPr/>
            </a:pPr>
            <a:r>
              <a:rPr lang="en-US" sz="4000">
                <a:effectLst>
                  <a:outerShdw blurRad="38100" dist="38100" dir="2700000" algn="tl">
                    <a:srgbClr val="C0C0C0"/>
                  </a:outerShdw>
                </a:effectLst>
                <a:latin typeface="Times New Roman" pitchFamily="18" charset="0"/>
                <a:cs typeface="Times New Roman" pitchFamily="18" charset="0"/>
              </a:rPr>
              <a:t>2071*</a:t>
            </a:r>
            <a:endParaRPr lang="en-US" sz="4000" baseline="30000">
              <a:effectLst>
                <a:outerShdw blurRad="38100" dist="38100" dir="2700000" algn="tl">
                  <a:srgbClr val="C0C0C0"/>
                </a:outerShdw>
              </a:effectLst>
              <a:latin typeface="Times New Roman" pitchFamily="18" charset="0"/>
              <a:cs typeface="Times New Roman" pitchFamily="18" charset="0"/>
            </a:endParaRPr>
          </a:p>
        </p:txBody>
      </p:sp>
      <p:graphicFrame>
        <p:nvGraphicFramePr>
          <p:cNvPr id="630789" name="Group 5"/>
          <p:cNvGraphicFramePr>
            <a:graphicFrameLocks noGrp="1"/>
          </p:cNvGraphicFramePr>
          <p:nvPr/>
        </p:nvGraphicFramePr>
        <p:xfrm>
          <a:off x="76200" y="2565400"/>
          <a:ext cx="8839200" cy="4064001"/>
        </p:xfrm>
        <a:graphic>
          <a:graphicData uri="http://schemas.openxmlformats.org/drawingml/2006/table">
            <a:tbl>
              <a:tblPr/>
              <a:tblGrid>
                <a:gridCol w="5105400"/>
                <a:gridCol w="2438400"/>
                <a:gridCol w="1295400"/>
              </a:tblGrid>
              <a:tr h="1354138">
                <a:tc>
                  <a:txBody>
                    <a:bodyPr/>
                    <a:lstStyle/>
                    <a:p>
                      <a:pPr marL="0" marR="0" lvl="0" indent="0" algn="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defRPr/>
                      </a:pPr>
                      <a:r>
                        <a:rPr kumimoji="0" lang="ar-SA" sz="6000" b="0" i="0" u="none" strike="noStrike" cap="none" normalizeH="0" baseline="0" dirty="0" smtClean="0">
                          <a:ln>
                            <a:noFill/>
                          </a:ln>
                          <a:solidFill>
                            <a:srgbClr val="FFFF00"/>
                          </a:solidFill>
                          <a:effectLst/>
                          <a:latin typeface="Tahoma" pitchFamily="34" charset="0"/>
                          <a:cs typeface="Tajweed" pitchFamily="2" charset="-78"/>
                        </a:rPr>
                        <a:t>إِنْ شَاءَ اﷲ</a:t>
                      </a:r>
                      <a:endParaRPr kumimoji="0" lang="en-US" sz="60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4000" b="1" i="0" u="none" strike="noStrike" cap="none" normalizeH="0" baseline="0" smtClean="0">
                          <a:ln>
                            <a:noFill/>
                          </a:ln>
                          <a:solidFill>
                            <a:srgbClr val="FFFF00"/>
                          </a:solidFill>
                          <a:effectLst/>
                          <a:latin typeface="Tahoma" pitchFamily="34" charset="0"/>
                          <a:cs typeface="Tajweed" pitchFamily="2" charset="-78"/>
                        </a:rPr>
                        <a:t>if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8000" b="0" i="0" u="none" strike="noStrike" cap="none" normalizeH="0" baseline="0" smtClean="0">
                          <a:ln>
                            <a:noFill/>
                          </a:ln>
                          <a:solidFill>
                            <a:srgbClr val="FFFF00"/>
                          </a:solidFill>
                          <a:effectLst/>
                          <a:latin typeface="Tahoma" pitchFamily="34" charset="0"/>
                          <a:cs typeface="Tajweed" pitchFamily="2" charset="-78"/>
                        </a:rPr>
                        <a:t>إِنْ</a:t>
                      </a:r>
                      <a:endParaRPr kumimoji="0" lang="en-US" sz="8000" b="0" i="0" u="none" strike="noStrike" cap="none" normalizeH="0" baseline="0" smtClean="0">
                        <a:ln>
                          <a:noFill/>
                        </a:ln>
                        <a:solidFill>
                          <a:srgbClr val="FFFF00"/>
                        </a:solidFill>
                        <a:effectLst/>
                        <a:latin typeface="Tahoma" pitchFamily="34"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p>
                      <a:pPr marL="0" marR="0" lvl="0" indent="0" algn="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defRPr/>
                      </a:pPr>
                      <a:r>
                        <a:rPr kumimoji="0" lang="ar-SA" sz="6000" b="0" i="0" u="none" strike="noStrike" cap="none" normalizeH="0" baseline="0" dirty="0" smtClean="0">
                          <a:ln>
                            <a:noFill/>
                          </a:ln>
                          <a:solidFill>
                            <a:srgbClr val="FFFF00"/>
                          </a:solidFill>
                          <a:effectLst/>
                          <a:latin typeface="Tahoma" pitchFamily="34" charset="0"/>
                          <a:cs typeface="Tajweed" pitchFamily="2" charset="-78"/>
                        </a:rPr>
                        <a:t>إِنَّ اﷲَ مَعَ الصَّابِرين</a:t>
                      </a:r>
                      <a:endParaRPr kumimoji="0" lang="en-US" sz="60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4000" b="1" i="0" u="none" strike="noStrike" cap="none" normalizeH="0" baseline="0" smtClean="0">
                          <a:ln>
                            <a:noFill/>
                          </a:ln>
                          <a:solidFill>
                            <a:srgbClr val="FFFF00"/>
                          </a:solidFill>
                          <a:effectLst/>
                          <a:latin typeface="Tahoma" pitchFamily="34" charset="0"/>
                          <a:cs typeface="Tajweed" pitchFamily="2" charset="-78"/>
                        </a:rPr>
                        <a:t>indeed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8000" b="0" i="0" u="none" strike="noStrike" cap="none" normalizeH="0" baseline="0" smtClean="0">
                          <a:ln>
                            <a:noFill/>
                          </a:ln>
                          <a:solidFill>
                            <a:srgbClr val="FFFF00"/>
                          </a:solidFill>
                          <a:effectLst/>
                          <a:latin typeface="Tahoma" pitchFamily="34" charset="0"/>
                          <a:cs typeface="Tajweed" pitchFamily="2" charset="-78"/>
                        </a:rPr>
                        <a:t>إِنَّ</a:t>
                      </a:r>
                      <a:endParaRPr kumimoji="0" lang="en-US" sz="8000" b="0" i="0" u="none" strike="noStrike" cap="none" normalizeH="0" baseline="0" smtClean="0">
                        <a:ln>
                          <a:noFill/>
                        </a:ln>
                        <a:solidFill>
                          <a:srgbClr val="FFFF00"/>
                        </a:solidFill>
                        <a:effectLst/>
                        <a:latin typeface="Tahoma" pitchFamily="34"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4138">
                <a:tc>
                  <a:txBody>
                    <a:bodyPr/>
                    <a:lstStyle/>
                    <a:p>
                      <a:pPr marL="0" marR="0" lvl="0" indent="0" algn="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ur-PK" sz="6000" b="0" i="0" u="none" strike="noStrike" cap="none" normalizeH="0" baseline="0" smtClean="0">
                          <a:ln>
                            <a:noFill/>
                          </a:ln>
                          <a:solidFill>
                            <a:srgbClr val="FFFF00"/>
                          </a:solidFill>
                          <a:effectLst/>
                          <a:latin typeface="Tahoma" pitchFamily="34" charset="0"/>
                          <a:cs typeface="Tajweed" pitchFamily="2" charset="-78"/>
                        </a:rPr>
                        <a:t>إِنَّمَا الْأَعْمَالُ بِالنِّيَّات</a:t>
                      </a:r>
                      <a:r>
                        <a:rPr kumimoji="0" lang="ar-SA" sz="6000" b="0" i="0" u="none" strike="noStrike" cap="none" normalizeH="0" baseline="0" smtClean="0">
                          <a:ln>
                            <a:noFill/>
                          </a:ln>
                          <a:solidFill>
                            <a:srgbClr val="FFFF00"/>
                          </a:solidFill>
                          <a:effectLst/>
                          <a:latin typeface="Tahoma" pitchFamily="34" charset="0"/>
                          <a:cs typeface="Tajweed" pitchFamily="2" charset="-78"/>
                        </a:rPr>
                        <a:t>ِ</a:t>
                      </a:r>
                      <a:endParaRPr kumimoji="0" lang="en-US" sz="6000" b="0" i="0" u="none" strike="noStrike" cap="none" normalizeH="0" baseline="0" smtClean="0">
                        <a:ln>
                          <a:noFill/>
                        </a:ln>
                        <a:solidFill>
                          <a:srgbClr val="FFFF00"/>
                        </a:solidFill>
                        <a:effectLst/>
                        <a:latin typeface="Tahoma" pitchFamily="34" charset="0"/>
                        <a:cs typeface="Tajweed"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4000" b="1" i="0" u="none" strike="noStrike" cap="none" normalizeH="0" baseline="0" smtClean="0">
                          <a:ln>
                            <a:noFill/>
                          </a:ln>
                          <a:solidFill>
                            <a:srgbClr val="FFFF00"/>
                          </a:solidFill>
                          <a:effectLst/>
                          <a:latin typeface="Tahoma" pitchFamily="34" charset="0"/>
                          <a:cs typeface="Tajweed" pitchFamily="2" charset="-78"/>
                        </a:rPr>
                        <a:t>only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ur-PK" sz="7200" b="0" i="0" u="none" strike="noStrike" cap="none" normalizeH="0" baseline="0" dirty="0" smtClean="0">
                          <a:ln>
                            <a:noFill/>
                          </a:ln>
                          <a:solidFill>
                            <a:srgbClr val="FFFF00"/>
                          </a:solidFill>
                          <a:effectLst/>
                          <a:latin typeface="Tahoma" pitchFamily="34" charset="0"/>
                          <a:cs typeface="Tajweed" pitchFamily="2" charset="-78"/>
                        </a:rPr>
                        <a:t>إِنَّمَا</a:t>
                      </a:r>
                      <a:endParaRPr kumimoji="0" lang="en-US" sz="7200" b="0" i="0" u="none" strike="noStrike" cap="none" normalizeH="0" baseline="0" dirty="0" smtClean="0">
                        <a:ln>
                          <a:noFill/>
                        </a:ln>
                        <a:solidFill>
                          <a:srgbClr val="FFFF00"/>
                        </a:solidFill>
                        <a:effectLst/>
                        <a:latin typeface="Tahoma" pitchFamily="34"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8913948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621571" name="Group 3"/>
          <p:cNvGraphicFramePr>
            <a:graphicFrameLocks noGrp="1"/>
          </p:cNvGraphicFramePr>
          <p:nvPr/>
        </p:nvGraphicFramePr>
        <p:xfrm>
          <a:off x="152400" y="196850"/>
          <a:ext cx="8763000" cy="2424113"/>
        </p:xfrm>
        <a:graphic>
          <a:graphicData uri="http://schemas.openxmlformats.org/drawingml/2006/table">
            <a:tbl>
              <a:tblPr rtl="1"/>
              <a:tblGrid>
                <a:gridCol w="4724400"/>
                <a:gridCol w="4038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إِنَّمَا</a:t>
                      </a: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الْأَعْمَالُ</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بِالنِّيَّاتِ</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(بخارى)</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Actions (are based) only</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intentions.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47118" name="Text Box 14"/>
          <p:cNvSpPr txBox="1">
            <a:spLocks noChangeArrowheads="1"/>
          </p:cNvSpPr>
          <p:nvPr/>
        </p:nvSpPr>
        <p:spPr bwMode="auto">
          <a:xfrm>
            <a:off x="4876800" y="2605087"/>
            <a:ext cx="1447800" cy="519113"/>
          </a:xfrm>
          <a:prstGeom prst="rect">
            <a:avLst/>
          </a:prstGeom>
          <a:noFill/>
          <a:ln w="9525">
            <a:noFill/>
            <a:miter lim="800000"/>
            <a:headEnd/>
            <a:tailEnd/>
          </a:ln>
        </p:spPr>
        <p:txBody>
          <a:bodyPr>
            <a:spAutoFit/>
          </a:bodyPr>
          <a:lstStyle/>
          <a:p>
            <a:pPr algn="ctr" rtl="1"/>
            <a:r>
              <a:rPr lang="ar-SA" sz="2800" b="0" dirty="0">
                <a:cs typeface="Arial" pitchFamily="34" charset="0"/>
              </a:rPr>
              <a:t>ع م ل</a:t>
            </a:r>
            <a:endParaRPr lang="en-US" sz="2800" b="0" dirty="0">
              <a:cs typeface="Arial" pitchFamily="34" charset="0"/>
            </a:endParaRPr>
          </a:p>
        </p:txBody>
      </p:sp>
      <p:sp>
        <p:nvSpPr>
          <p:cNvPr id="47119" name="Rectangle 17"/>
          <p:cNvSpPr>
            <a:spLocks noChangeArrowheads="1"/>
          </p:cNvSpPr>
          <p:nvPr/>
        </p:nvSpPr>
        <p:spPr bwMode="auto">
          <a:xfrm>
            <a:off x="5181600" y="3359150"/>
            <a:ext cx="3392488" cy="3059113"/>
          </a:xfrm>
          <a:prstGeom prst="rect">
            <a:avLst/>
          </a:prstGeom>
          <a:solidFill>
            <a:srgbClr val="800000"/>
          </a:solidFill>
          <a:ln w="12700">
            <a:solidFill>
              <a:schemeClr val="tx1"/>
            </a:solidFill>
            <a:miter lim="800000"/>
            <a:headEnd/>
            <a:tailEnd/>
          </a:ln>
        </p:spPr>
        <p:txBody>
          <a:bodyPr wrap="none" lIns="182880" tIns="182880" rIns="182880" bIns="182880" anchor="ctr">
            <a:spAutoFit/>
          </a:bodyPr>
          <a:lstStyle/>
          <a:p>
            <a:pPr marL="577850" indent="-577850" algn="ctr" rtl="1">
              <a:lnSpc>
                <a:spcPct val="90000"/>
              </a:lnSpc>
              <a:buSzPct val="100000"/>
            </a:pPr>
            <a:r>
              <a:rPr lang="ar-SA" sz="18900" b="0">
                <a:solidFill>
                  <a:srgbClr val="FFFF00"/>
                </a:solidFill>
                <a:latin typeface="Times New Roman" pitchFamily="18" charset="0"/>
                <a:cs typeface="Tajweed" pitchFamily="2" charset="-78"/>
              </a:rPr>
              <a:t>عَمَل</a:t>
            </a:r>
            <a:endParaRPr lang="en-US" sz="18900" b="0">
              <a:solidFill>
                <a:srgbClr val="FFFF00"/>
              </a:solidFill>
              <a:latin typeface="Times New Roman" pitchFamily="18" charset="0"/>
              <a:cs typeface="Tajweed" pitchFamily="2" charset="-78"/>
            </a:endParaRPr>
          </a:p>
        </p:txBody>
      </p:sp>
      <p:sp>
        <p:nvSpPr>
          <p:cNvPr id="47120" name="Rectangle 18"/>
          <p:cNvSpPr>
            <a:spLocks noChangeArrowheads="1"/>
          </p:cNvSpPr>
          <p:nvPr/>
        </p:nvSpPr>
        <p:spPr bwMode="auto">
          <a:xfrm>
            <a:off x="487363" y="3330575"/>
            <a:ext cx="4035425" cy="3014663"/>
          </a:xfrm>
          <a:prstGeom prst="rect">
            <a:avLst/>
          </a:prstGeom>
          <a:solidFill>
            <a:srgbClr val="800000"/>
          </a:solidFill>
          <a:ln w="28575">
            <a:solidFill>
              <a:schemeClr val="tx1"/>
            </a:solidFill>
            <a:prstDash val="lgDash"/>
            <a:miter lim="800000"/>
            <a:headEnd/>
            <a:tailEnd/>
          </a:ln>
        </p:spPr>
        <p:txBody>
          <a:bodyPr wrap="none" lIns="182880" tIns="182880" rIns="182880" bIns="182880" anchor="ctr">
            <a:spAutoFit/>
          </a:bodyPr>
          <a:lstStyle/>
          <a:p>
            <a:pPr marL="577850" indent="-577850" algn="ctr" rtl="1">
              <a:buSzPct val="100000"/>
            </a:pPr>
            <a:r>
              <a:rPr lang="ar-SA" sz="17200" b="0">
                <a:solidFill>
                  <a:srgbClr val="FFFF00"/>
                </a:solidFill>
                <a:cs typeface="Tajweed" pitchFamily="2" charset="-78"/>
              </a:rPr>
              <a:t>أَعْمَال</a:t>
            </a:r>
            <a:endParaRPr lang="en-US" sz="17200" b="0">
              <a:solidFill>
                <a:srgbClr val="FFFF00"/>
              </a:solidFill>
              <a:cs typeface="Tajweed" pitchFamily="2" charset="-78"/>
            </a:endParaRPr>
          </a:p>
        </p:txBody>
      </p:sp>
      <p:sp>
        <p:nvSpPr>
          <p:cNvPr id="47121" name="Oval 28"/>
          <p:cNvSpPr>
            <a:spLocks noChangeArrowheads="1"/>
          </p:cNvSpPr>
          <p:nvPr/>
        </p:nvSpPr>
        <p:spPr bwMode="auto">
          <a:xfrm>
            <a:off x="2152650" y="3124200"/>
            <a:ext cx="914400" cy="406400"/>
          </a:xfrm>
          <a:prstGeom prst="ellipse">
            <a:avLst/>
          </a:prstGeom>
          <a:solidFill>
            <a:schemeClr val="tx1"/>
          </a:solidFill>
          <a:ln w="9525">
            <a:solidFill>
              <a:schemeClr val="tx1"/>
            </a:solidFill>
            <a:round/>
            <a:headEnd/>
            <a:tailEnd/>
          </a:ln>
        </p:spPr>
        <p:txBody>
          <a:bodyPr wrap="none" lIns="0" tIns="0" rIns="0" anchor="ctr"/>
          <a:lstStyle/>
          <a:p>
            <a:pPr algn="ctr"/>
            <a:r>
              <a:rPr lang="en-US" sz="5400" b="0">
                <a:solidFill>
                  <a:srgbClr val="800000"/>
                </a:solidFill>
                <a:latin typeface="Arial" pitchFamily="34" charset="0"/>
              </a:rPr>
              <a:t>+</a:t>
            </a:r>
            <a:endParaRPr 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623619" name="Group 3"/>
          <p:cNvGraphicFramePr>
            <a:graphicFrameLocks noGrp="1"/>
          </p:cNvGraphicFramePr>
          <p:nvPr/>
        </p:nvGraphicFramePr>
        <p:xfrm>
          <a:off x="152400" y="196850"/>
          <a:ext cx="8763000" cy="2424113"/>
        </p:xfrm>
        <a:graphic>
          <a:graphicData uri="http://schemas.openxmlformats.org/drawingml/2006/table">
            <a:tbl>
              <a:tblPr rtl="1"/>
              <a:tblGrid>
                <a:gridCol w="4724400"/>
                <a:gridCol w="4038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إِنَّمَا</a:t>
                      </a: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الْأَعْمَالُ</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بِالنِّيَّاتِ</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(بخارى)</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Actions (are based) only</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intentions.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625667" name="Group 3"/>
          <p:cNvGraphicFramePr>
            <a:graphicFrameLocks noGrp="1"/>
          </p:cNvGraphicFramePr>
          <p:nvPr/>
        </p:nvGraphicFramePr>
        <p:xfrm>
          <a:off x="152400" y="196850"/>
          <a:ext cx="8763000" cy="1906270"/>
        </p:xfrm>
        <a:graphic>
          <a:graphicData uri="http://schemas.openxmlformats.org/drawingml/2006/table">
            <a:tbl>
              <a:tblPr rtl="1"/>
              <a:tblGrid>
                <a:gridCol w="4724400"/>
                <a:gridCol w="4038600"/>
              </a:tblGrid>
              <a:tr h="13271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إِنَّمَا</a:t>
                      </a: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الْأَعْمَالُ</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بِالنِّيَّاتِ</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(بخارى)</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4445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Actions (are based) only</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intentions.</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49166" name="Text Box 14"/>
          <p:cNvSpPr txBox="1">
            <a:spLocks noChangeArrowheads="1"/>
          </p:cNvSpPr>
          <p:nvPr/>
        </p:nvSpPr>
        <p:spPr bwMode="auto">
          <a:xfrm>
            <a:off x="1752600" y="1981200"/>
            <a:ext cx="1447800" cy="519113"/>
          </a:xfrm>
          <a:prstGeom prst="rect">
            <a:avLst/>
          </a:prstGeom>
          <a:noFill/>
          <a:ln w="9525">
            <a:noFill/>
            <a:miter lim="800000"/>
            <a:headEnd/>
            <a:tailEnd/>
          </a:ln>
        </p:spPr>
        <p:txBody>
          <a:bodyPr>
            <a:spAutoFit/>
          </a:bodyPr>
          <a:lstStyle/>
          <a:p>
            <a:pPr algn="ctr" rtl="1"/>
            <a:r>
              <a:rPr lang="ar-SA" sz="2800" b="0">
                <a:cs typeface="Arial" pitchFamily="34" charset="0"/>
              </a:rPr>
              <a:t>ن ي ي</a:t>
            </a:r>
            <a:endParaRPr lang="en-US" sz="2800" b="0">
              <a:cs typeface="Arial" pitchFamily="34" charset="0"/>
            </a:endParaRPr>
          </a:p>
        </p:txBody>
      </p:sp>
      <p:graphicFrame>
        <p:nvGraphicFramePr>
          <p:cNvPr id="2143275" name="Group 43"/>
          <p:cNvGraphicFramePr>
            <a:graphicFrameLocks noGrp="1"/>
          </p:cNvGraphicFramePr>
          <p:nvPr/>
        </p:nvGraphicFramePr>
        <p:xfrm>
          <a:off x="1066800" y="3733800"/>
          <a:ext cx="7315200" cy="2286000"/>
        </p:xfrm>
        <a:graphic>
          <a:graphicData uri="http://schemas.openxmlformats.org/drawingml/2006/table">
            <a:tbl>
              <a:tblPr/>
              <a:tblGrid>
                <a:gridCol w="3581400"/>
                <a:gridCol w="533400"/>
                <a:gridCol w="3200400"/>
              </a:tblGrid>
              <a:tr h="2286000">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r>
                        <a:rPr kumimoji="0" lang="ur-PK" sz="11400" b="0" i="0" u="none" strike="noStrike" cap="none" normalizeH="0" baseline="0" dirty="0" smtClean="0">
                          <a:ln>
                            <a:noFill/>
                          </a:ln>
                          <a:solidFill>
                            <a:srgbClr val="FFFF00"/>
                          </a:solidFill>
                          <a:effectLst/>
                          <a:latin typeface="Tahoma" pitchFamily="34" charset="0"/>
                          <a:cs typeface="Tajweed" pitchFamily="2" charset="-78"/>
                        </a:rPr>
                        <a:t>نِيَّات</a:t>
                      </a:r>
                      <a:endParaRPr kumimoji="0" lang="en-US" sz="114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en-US" sz="1800" b="0" i="0" u="none" strike="noStrike" cap="none" normalizeH="0" baseline="0" smtClean="0">
                        <a:ln>
                          <a:noFill/>
                        </a:ln>
                        <a:solidFill>
                          <a:srgbClr val="FFFF00"/>
                        </a:solidFill>
                        <a:effectLst/>
                        <a:latin typeface="Tahoma" pitchFamily="34" charset="0"/>
                        <a:cs typeface="Arial"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r>
                        <a:rPr kumimoji="0" lang="ur-PK" sz="12400" b="0" i="0" u="none" strike="noStrike" cap="none" normalizeH="0" baseline="0" dirty="0" smtClean="0">
                          <a:ln>
                            <a:noFill/>
                          </a:ln>
                          <a:solidFill>
                            <a:srgbClr val="FFFF00"/>
                          </a:solidFill>
                          <a:effectLst/>
                          <a:latin typeface="Times New Roman" pitchFamily="18" charset="0"/>
                          <a:cs typeface="Tajweed" pitchFamily="2" charset="-78"/>
                        </a:rPr>
                        <a:t>نِيَّة</a:t>
                      </a:r>
                      <a:endParaRPr kumimoji="0" lang="en-US" sz="12400" b="0" i="0" u="none" strike="noStrike" cap="none" normalizeH="0" baseline="0" dirty="0" smtClean="0">
                        <a:ln>
                          <a:noFill/>
                        </a:ln>
                        <a:solidFill>
                          <a:srgbClr val="FFFF00"/>
                        </a:solidFill>
                        <a:effectLst/>
                        <a:latin typeface="Times New Roman" pitchFamily="18" charset="0"/>
                        <a:cs typeface="Tajweed"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00000"/>
                    </a:solidFill>
                  </a:tcPr>
                </a:tc>
              </a:tr>
            </a:tbl>
          </a:graphicData>
        </a:graphic>
      </p:graphicFrame>
      <p:sp>
        <p:nvSpPr>
          <p:cNvPr id="49179" name="Oval 45"/>
          <p:cNvSpPr>
            <a:spLocks noChangeArrowheads="1"/>
          </p:cNvSpPr>
          <p:nvPr/>
        </p:nvSpPr>
        <p:spPr bwMode="auto">
          <a:xfrm>
            <a:off x="2366963" y="3533775"/>
            <a:ext cx="914400" cy="406400"/>
          </a:xfrm>
          <a:prstGeom prst="ellipse">
            <a:avLst/>
          </a:prstGeom>
          <a:solidFill>
            <a:schemeClr val="tx1"/>
          </a:solidFill>
          <a:ln w="9525">
            <a:solidFill>
              <a:schemeClr val="tx1"/>
            </a:solidFill>
            <a:round/>
            <a:headEnd/>
            <a:tailEnd/>
          </a:ln>
        </p:spPr>
        <p:txBody>
          <a:bodyPr wrap="none" lIns="0" tIns="0" rIns="0" anchor="ctr"/>
          <a:lstStyle/>
          <a:p>
            <a:pPr algn="ctr"/>
            <a:r>
              <a:rPr lang="en-US" sz="5400" b="0">
                <a:solidFill>
                  <a:srgbClr val="800000"/>
                </a:solidFill>
                <a:latin typeface="Arial" pitchFamily="34" charset="0"/>
              </a:rPr>
              <a:t>+</a:t>
            </a:r>
            <a:endParaRPr 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627715" name="Group 3"/>
          <p:cNvGraphicFramePr>
            <a:graphicFrameLocks noGrp="1"/>
          </p:cNvGraphicFramePr>
          <p:nvPr/>
        </p:nvGraphicFramePr>
        <p:xfrm>
          <a:off x="228600" y="700088"/>
          <a:ext cx="8763000" cy="1874838"/>
        </p:xfrm>
        <a:graphic>
          <a:graphicData uri="http://schemas.openxmlformats.org/drawingml/2006/table">
            <a:tbl>
              <a:tblPr rtl="1"/>
              <a:tblGrid>
                <a:gridCol w="4724400"/>
                <a:gridCol w="4038600"/>
              </a:tblGrid>
              <a:tr h="12811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إِنَّمَا</a:t>
                      </a: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الْأَعْمَالُ</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بِالنِّيَّاتِ</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(بخارى)</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5937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Actions (are based) only</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intentions.</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50190" name="Rectangle 14"/>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pic>
        <p:nvPicPr>
          <p:cNvPr id="50191" name="Picture 15"/>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
        <p:nvSpPr>
          <p:cNvPr id="50192" name="Rectangle 16"/>
          <p:cNvSpPr>
            <a:spLocks noGrp="1" noChangeArrowheads="1"/>
          </p:cNvSpPr>
          <p:nvPr>
            <p:ph type="body" idx="4294967295"/>
          </p:nvPr>
        </p:nvSpPr>
        <p:spPr>
          <a:xfrm>
            <a:off x="990600" y="3276600"/>
            <a:ext cx="6477000" cy="2778125"/>
          </a:xfrm>
          <a:noFill/>
        </p:spPr>
        <p:txBody>
          <a:bodyPr/>
          <a:lstStyle/>
          <a:p>
            <a:pPr algn="l" rtl="0">
              <a:lnSpc>
                <a:spcPct val="90000"/>
              </a:lnSpc>
            </a:pPr>
            <a:r>
              <a:rPr lang="en-US" dirty="0" smtClean="0"/>
              <a:t>Our intention should be to seek Allah’s pleasure only.</a:t>
            </a:r>
          </a:p>
          <a:p>
            <a:pPr algn="l" rtl="0">
              <a:lnSpc>
                <a:spcPct val="90000"/>
              </a:lnSpc>
            </a:pPr>
            <a:r>
              <a:rPr lang="en-US" dirty="0" smtClean="0"/>
              <a:t>First judgment: 3 people</a:t>
            </a:r>
          </a:p>
          <a:p>
            <a:pPr algn="l" rtl="0">
              <a:lnSpc>
                <a:spcPct val="90000"/>
              </a:lnSpc>
            </a:pPr>
            <a:r>
              <a:rPr lang="en-US" dirty="0" smtClean="0"/>
              <a:t>Glass of milk+</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457200" y="-152400"/>
            <a:ext cx="8229600" cy="838200"/>
          </a:xfrm>
          <a:noFill/>
        </p:spPr>
        <p:txBody>
          <a:bodyPr/>
          <a:lstStyle/>
          <a:p>
            <a:r>
              <a:rPr lang="en-US" sz="2800" b="1" smtClean="0"/>
              <a:t>Practice</a:t>
            </a:r>
            <a:endParaRPr lang="ar-SA" sz="2800" b="1" smtClean="0"/>
          </a:p>
        </p:txBody>
      </p:sp>
      <p:sp>
        <p:nvSpPr>
          <p:cNvPr id="52227" name="AutoShape 3"/>
          <p:cNvSpPr>
            <a:spLocks noChangeArrowheads="1"/>
          </p:cNvSpPr>
          <p:nvPr/>
        </p:nvSpPr>
        <p:spPr bwMode="auto">
          <a:xfrm rot="-2539146">
            <a:off x="1108075" y="3200400"/>
            <a:ext cx="2473325" cy="3406775"/>
          </a:xfrm>
          <a:prstGeom prst="rightArrow">
            <a:avLst>
              <a:gd name="adj1" fmla="val 46120"/>
              <a:gd name="adj2" fmla="val 48324"/>
            </a:avLst>
          </a:prstGeom>
          <a:solidFill>
            <a:srgbClr val="FF0000"/>
          </a:solidFill>
          <a:ln w="9525" algn="ctr">
            <a:solidFill>
              <a:schemeClr val="tx1"/>
            </a:solidFill>
            <a:miter lim="800000"/>
            <a:headEnd/>
            <a:tailEnd/>
          </a:ln>
        </p:spPr>
        <p:txBody>
          <a:bodyPr anchor="ctr">
            <a:spAutoFit/>
          </a:bodyPr>
          <a:lstStyle/>
          <a:p>
            <a:pPr algn="ctr">
              <a:spcBef>
                <a:spcPct val="0"/>
              </a:spcBef>
            </a:pPr>
            <a:r>
              <a:rPr lang="en-US" sz="2000">
                <a:cs typeface="Arial" pitchFamily="34" charset="0"/>
              </a:rPr>
              <a:t>Esp. with Imagination &amp; feelings; Prayer &amp; Evaluation</a:t>
            </a:r>
            <a:endParaRPr lang="en-US" sz="5400">
              <a:cs typeface="Arial" pitchFamily="34" charset="0"/>
            </a:endParaRPr>
          </a:p>
        </p:txBody>
      </p:sp>
      <p:pic>
        <p:nvPicPr>
          <p:cNvPr id="52228" name="Picture 4" descr="DPPR-LOGO-English"/>
          <p:cNvPicPr>
            <a:picLocks noChangeAspect="1" noChangeArrowheads="1"/>
          </p:cNvPicPr>
          <p:nvPr/>
        </p:nvPicPr>
        <p:blipFill>
          <a:blip r:embed="rId2" cstate="print"/>
          <a:srcRect/>
          <a:stretch>
            <a:fillRect/>
          </a:stretch>
        </p:blipFill>
        <p:spPr bwMode="auto">
          <a:xfrm>
            <a:off x="0" y="5105400"/>
            <a:ext cx="1479550" cy="1752600"/>
          </a:xfrm>
          <a:prstGeom prst="rect">
            <a:avLst/>
          </a:prstGeom>
          <a:noFill/>
          <a:ln w="9525">
            <a:noFill/>
            <a:miter lim="800000"/>
            <a:headEnd/>
            <a:tailEnd/>
          </a:ln>
        </p:spPr>
      </p:pic>
      <p:graphicFrame>
        <p:nvGraphicFramePr>
          <p:cNvPr id="629765" name="Group 5"/>
          <p:cNvGraphicFramePr>
            <a:graphicFrameLocks noGrp="1"/>
          </p:cNvGraphicFramePr>
          <p:nvPr/>
        </p:nvGraphicFramePr>
        <p:xfrm>
          <a:off x="228600" y="700088"/>
          <a:ext cx="8763000" cy="1874838"/>
        </p:xfrm>
        <a:graphic>
          <a:graphicData uri="http://schemas.openxmlformats.org/drawingml/2006/table">
            <a:tbl>
              <a:tblPr rtl="1"/>
              <a:tblGrid>
                <a:gridCol w="4724400"/>
                <a:gridCol w="4038600"/>
              </a:tblGrid>
              <a:tr h="12811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إِنَّمَا</a:t>
                      </a: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الْأَعْمَالُ</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بِالنِّيَّاتِ</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(بخارى)</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5937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Actions (are based) only</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On intentions.</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subTitle" idx="4294967295"/>
          </p:nvPr>
        </p:nvSpPr>
        <p:spPr>
          <a:xfrm>
            <a:off x="1371600" y="2895600"/>
            <a:ext cx="6400800" cy="1752600"/>
          </a:xfrm>
        </p:spPr>
        <p:txBody>
          <a:bodyPr/>
          <a:lstStyle/>
          <a:p>
            <a:pPr marL="0" indent="0" algn="ctr">
              <a:buFont typeface="Wingdings" pitchFamily="2" charset="2"/>
              <a:buNone/>
            </a:pPr>
            <a:r>
              <a:rPr lang="en-US" sz="5400" dirty="0" smtClean="0">
                <a:cs typeface="Tahoma" pitchFamily="34" charset="0"/>
              </a:rPr>
              <a:t>Now Listen to all the verses!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r>
              <a:rPr lang="en-US" sz="4400" smtClean="0"/>
              <a:t>Qur’an can not be translated</a:t>
            </a:r>
            <a:endParaRPr lang="ar-SA" sz="4400" smtClean="0"/>
          </a:p>
        </p:txBody>
      </p:sp>
      <p:sp>
        <p:nvSpPr>
          <p:cNvPr id="9219" name="Rectangle 3"/>
          <p:cNvSpPr>
            <a:spLocks noGrp="1" noChangeArrowheads="1"/>
          </p:cNvSpPr>
          <p:nvPr>
            <p:ph type="body" idx="4294967295"/>
          </p:nvPr>
        </p:nvSpPr>
        <p:spPr>
          <a:xfrm>
            <a:off x="457200" y="1600200"/>
            <a:ext cx="8229600" cy="5029200"/>
          </a:xfrm>
        </p:spPr>
        <p:txBody>
          <a:bodyPr/>
          <a:lstStyle/>
          <a:p>
            <a:pPr algn="l" rtl="0">
              <a:spcBef>
                <a:spcPct val="50000"/>
              </a:spcBef>
              <a:buClrTx/>
              <a:buSzTx/>
              <a:buFontTx/>
              <a:buNone/>
            </a:pPr>
            <a:r>
              <a:rPr lang="en-US" sz="2800" dirty="0" smtClean="0"/>
              <a:t>Example (I have to pick another language! </a:t>
            </a:r>
            <a:br>
              <a:rPr lang="en-US" sz="2800" dirty="0" smtClean="0"/>
            </a:br>
            <a:r>
              <a:rPr lang="en-US" sz="2800" dirty="0" smtClean="0"/>
              <a:t>                So, I take Urdu here): </a:t>
            </a:r>
          </a:p>
          <a:p>
            <a:pPr algn="ctr" rtl="0">
              <a:spcBef>
                <a:spcPct val="50000"/>
              </a:spcBef>
              <a:buClrTx/>
              <a:buSzTx/>
              <a:buFontTx/>
              <a:buNone/>
            </a:pPr>
            <a:endParaRPr lang="en-US" sz="2800" dirty="0" smtClean="0"/>
          </a:p>
          <a:p>
            <a:pPr algn="ctr" rtl="0">
              <a:spcBef>
                <a:spcPct val="50000"/>
              </a:spcBef>
              <a:buClrTx/>
              <a:buSzTx/>
              <a:buFontTx/>
              <a:buNone/>
            </a:pPr>
            <a:endParaRPr lang="en-US" sz="2800" dirty="0" smtClean="0"/>
          </a:p>
          <a:p>
            <a:pPr algn="ctr" rtl="0">
              <a:spcBef>
                <a:spcPct val="50000"/>
              </a:spcBef>
              <a:buClrTx/>
              <a:buSzTx/>
              <a:buFontTx/>
              <a:buNone/>
            </a:pPr>
            <a:r>
              <a:rPr lang="en-US" sz="2800" i="1" dirty="0" err="1" smtClean="0"/>
              <a:t>Kaise</a:t>
            </a:r>
            <a:r>
              <a:rPr lang="en-US" sz="2800" i="1" dirty="0" smtClean="0"/>
              <a:t> </a:t>
            </a:r>
            <a:r>
              <a:rPr lang="en-US" sz="2800" i="1" dirty="0" err="1" smtClean="0"/>
              <a:t>kaise</a:t>
            </a:r>
            <a:r>
              <a:rPr lang="en-US" sz="2800" i="1" dirty="0" smtClean="0"/>
              <a:t> </a:t>
            </a:r>
            <a:r>
              <a:rPr lang="en-US" sz="2800" i="1" dirty="0" err="1" smtClean="0"/>
              <a:t>aise</a:t>
            </a:r>
            <a:r>
              <a:rPr lang="en-US" sz="2800" i="1" dirty="0" smtClean="0"/>
              <a:t> </a:t>
            </a:r>
            <a:r>
              <a:rPr lang="en-US" sz="2800" i="1" dirty="0" err="1" smtClean="0"/>
              <a:t>waise</a:t>
            </a:r>
            <a:r>
              <a:rPr lang="en-US" sz="2800" i="1" dirty="0" smtClean="0"/>
              <a:t> </a:t>
            </a:r>
            <a:r>
              <a:rPr lang="en-US" sz="2800" i="1" dirty="0" err="1" smtClean="0"/>
              <a:t>hogaye</a:t>
            </a:r>
            <a:endParaRPr lang="en-US" sz="2800" i="1" dirty="0" smtClean="0"/>
          </a:p>
          <a:p>
            <a:pPr algn="ctr" rtl="0">
              <a:spcBef>
                <a:spcPct val="50000"/>
              </a:spcBef>
              <a:buClrTx/>
              <a:buSzTx/>
              <a:buFontTx/>
              <a:buNone/>
            </a:pPr>
            <a:r>
              <a:rPr lang="en-US" sz="2800" i="1" dirty="0" err="1" smtClean="0"/>
              <a:t>Aise</a:t>
            </a:r>
            <a:r>
              <a:rPr lang="en-US" sz="2800" i="1" dirty="0" smtClean="0"/>
              <a:t> </a:t>
            </a:r>
            <a:r>
              <a:rPr lang="en-US" sz="2800" i="1" dirty="0" err="1" smtClean="0"/>
              <a:t>waise</a:t>
            </a:r>
            <a:r>
              <a:rPr lang="en-US" sz="2800" i="1" dirty="0" smtClean="0"/>
              <a:t> </a:t>
            </a:r>
            <a:r>
              <a:rPr lang="en-US" sz="2800" i="1" dirty="0" err="1" smtClean="0"/>
              <a:t>kaise</a:t>
            </a:r>
            <a:r>
              <a:rPr lang="en-US" sz="2800" i="1" dirty="0" smtClean="0"/>
              <a:t> </a:t>
            </a:r>
            <a:r>
              <a:rPr lang="en-US" sz="2800" i="1" dirty="0" err="1" smtClean="0"/>
              <a:t>kaise</a:t>
            </a:r>
            <a:r>
              <a:rPr lang="en-US" sz="2800" i="1" dirty="0" smtClean="0"/>
              <a:t> </a:t>
            </a:r>
            <a:r>
              <a:rPr lang="en-US" sz="2800" i="1" dirty="0" err="1" smtClean="0"/>
              <a:t>hogaye</a:t>
            </a:r>
            <a:r>
              <a:rPr lang="en-US" sz="2800" i="1" dirty="0" smtClean="0"/>
              <a:t> </a:t>
            </a:r>
            <a:endParaRPr lang="ar-SA" sz="6000" i="1" dirty="0" smtClean="0"/>
          </a:p>
          <a:p>
            <a:pPr algn="l" rtl="0">
              <a:buFont typeface="Wingdings" pitchFamily="2" charset="2"/>
              <a:buNone/>
            </a:pPr>
            <a:endParaRPr lang="en-US" sz="2800" dirty="0" smtClean="0"/>
          </a:p>
          <a:p>
            <a:pPr algn="l" rtl="0">
              <a:buFont typeface="Wingdings" pitchFamily="2" charset="2"/>
              <a:buNone/>
            </a:pPr>
            <a:r>
              <a:rPr lang="en-US" sz="2800" dirty="0" smtClean="0"/>
              <a:t>If this can not be translated, how can Qur’an be?</a:t>
            </a:r>
          </a:p>
        </p:txBody>
      </p:sp>
      <p:sp>
        <p:nvSpPr>
          <p:cNvPr id="9220" name="Line 4"/>
          <p:cNvSpPr>
            <a:spLocks noChangeShapeType="1"/>
          </p:cNvSpPr>
          <p:nvPr/>
        </p:nvSpPr>
        <p:spPr bwMode="auto">
          <a:xfrm>
            <a:off x="76200" y="1295400"/>
            <a:ext cx="8991600" cy="0"/>
          </a:xfrm>
          <a:prstGeom prst="line">
            <a:avLst/>
          </a:prstGeom>
          <a:noFill/>
          <a:ln w="9525">
            <a:solidFill>
              <a:schemeClr val="folHlink"/>
            </a:solidFill>
            <a:round/>
            <a:headEnd/>
            <a:tailEnd/>
          </a:ln>
        </p:spPr>
        <p:txBody>
          <a:bodyPr>
            <a:spAutoFit/>
          </a:bodyPr>
          <a:lstStyle/>
          <a:p>
            <a:endParaRPr lang="en-US"/>
          </a:p>
        </p:txBody>
      </p:sp>
      <p:pic>
        <p:nvPicPr>
          <p:cNvPr id="9221" name="Picture 5"/>
          <p:cNvPicPr>
            <a:picLocks noChangeAspect="1" noChangeArrowheads="1"/>
          </p:cNvPicPr>
          <p:nvPr/>
        </p:nvPicPr>
        <p:blipFill>
          <a:blip r:embed="rId3" cstate="print"/>
          <a:srcRect/>
          <a:stretch>
            <a:fillRect/>
          </a:stretch>
        </p:blipFill>
        <p:spPr bwMode="auto">
          <a:xfrm>
            <a:off x="3048000" y="2895600"/>
            <a:ext cx="3009900" cy="1038225"/>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457200" y="381000"/>
            <a:ext cx="8229600" cy="1143000"/>
          </a:xfrm>
        </p:spPr>
        <p:txBody>
          <a:bodyPr/>
          <a:lstStyle/>
          <a:p>
            <a:r>
              <a:rPr lang="en-US" sz="4800" smtClean="0"/>
              <a:t>Easy understanding</a:t>
            </a:r>
          </a:p>
        </p:txBody>
      </p:sp>
      <p:sp>
        <p:nvSpPr>
          <p:cNvPr id="6147" name="Rectangle 3"/>
          <p:cNvSpPr>
            <a:spLocks noChangeArrowheads="1"/>
          </p:cNvSpPr>
          <p:nvPr/>
        </p:nvSpPr>
        <p:spPr bwMode="auto">
          <a:xfrm>
            <a:off x="8305800" y="304800"/>
            <a:ext cx="549275" cy="771525"/>
          </a:xfrm>
          <a:prstGeom prst="rect">
            <a:avLst/>
          </a:prstGeom>
          <a:solidFill>
            <a:schemeClr val="accent1"/>
          </a:solidFill>
          <a:ln w="9525" algn="ctr">
            <a:solidFill>
              <a:schemeClr val="tx1"/>
            </a:solidFill>
            <a:miter lim="800000"/>
            <a:headEnd/>
            <a:tailEnd/>
          </a:ln>
        </p:spPr>
        <p:txBody>
          <a:bodyPr wrap="none" anchor="ctr">
            <a:spAutoFit/>
          </a:bodyPr>
          <a:lstStyle/>
          <a:p>
            <a:pPr algn="ctr"/>
            <a:r>
              <a:rPr lang="en-US" sz="4400">
                <a:cs typeface="Arial" charset="0"/>
              </a:rPr>
              <a:t>1</a:t>
            </a:r>
          </a:p>
        </p:txBody>
      </p:sp>
      <p:sp>
        <p:nvSpPr>
          <p:cNvPr id="6148" name="Line 4"/>
          <p:cNvSpPr>
            <a:spLocks noChangeShapeType="1"/>
          </p:cNvSpPr>
          <p:nvPr/>
        </p:nvSpPr>
        <p:spPr bwMode="auto">
          <a:xfrm>
            <a:off x="76200" y="1295400"/>
            <a:ext cx="8991600" cy="0"/>
          </a:xfrm>
          <a:prstGeom prst="line">
            <a:avLst/>
          </a:prstGeom>
          <a:noFill/>
          <a:ln w="9525">
            <a:solidFill>
              <a:schemeClr val="folHlink"/>
            </a:solidFill>
            <a:round/>
            <a:headEnd/>
            <a:tailEnd/>
          </a:ln>
        </p:spPr>
        <p:txBody>
          <a:bodyPr>
            <a:spAutoFit/>
          </a:bodyPr>
          <a:lstStyle/>
          <a:p>
            <a:endParaRPr lang="en-US"/>
          </a:p>
        </p:txBody>
      </p:sp>
      <p:sp>
        <p:nvSpPr>
          <p:cNvPr id="6149" name="Rectangle 26"/>
          <p:cNvSpPr>
            <a:spLocks noChangeArrowheads="1"/>
          </p:cNvSpPr>
          <p:nvPr/>
        </p:nvSpPr>
        <p:spPr bwMode="auto">
          <a:xfrm>
            <a:off x="2736850" y="369888"/>
            <a:ext cx="1993900" cy="0"/>
          </a:xfrm>
          <a:prstGeom prst="rect">
            <a:avLst/>
          </a:prstGeom>
          <a:noFill/>
          <a:ln w="9525" algn="ctr">
            <a:noFill/>
            <a:miter lim="800000"/>
            <a:headEnd/>
            <a:tailEnd/>
          </a:ln>
        </p:spPr>
        <p:txBody>
          <a:bodyPr wrap="none">
            <a:spAutoFit/>
          </a:bodyPr>
          <a:lstStyle/>
          <a:p>
            <a:endParaRPr lang="en-US"/>
          </a:p>
        </p:txBody>
      </p:sp>
      <p:sp>
        <p:nvSpPr>
          <p:cNvPr id="6150" name="Rectangle 27"/>
          <p:cNvSpPr>
            <a:spLocks noChangeArrowheads="1"/>
          </p:cNvSpPr>
          <p:nvPr/>
        </p:nvSpPr>
        <p:spPr bwMode="auto">
          <a:xfrm>
            <a:off x="2736850" y="369888"/>
            <a:ext cx="2981325" cy="0"/>
          </a:xfrm>
          <a:prstGeom prst="rect">
            <a:avLst/>
          </a:prstGeom>
          <a:noFill/>
          <a:ln w="9525" algn="ctr">
            <a:noFill/>
            <a:miter lim="800000"/>
            <a:headEnd/>
            <a:tailEnd/>
          </a:ln>
        </p:spPr>
        <p:txBody>
          <a:bodyPr wrap="none">
            <a:spAutoFit/>
          </a:bodyPr>
          <a:lstStyle/>
          <a:p>
            <a:endParaRPr lang="en-US"/>
          </a:p>
        </p:txBody>
      </p:sp>
      <p:graphicFrame>
        <p:nvGraphicFramePr>
          <p:cNvPr id="700444" name="Group 28"/>
          <p:cNvGraphicFramePr>
            <a:graphicFrameLocks noGrp="1"/>
          </p:cNvGraphicFramePr>
          <p:nvPr>
            <p:ph idx="4294967295"/>
          </p:nvPr>
        </p:nvGraphicFramePr>
        <p:xfrm>
          <a:off x="457200" y="2209800"/>
          <a:ext cx="8229600" cy="2255520"/>
        </p:xfrm>
        <a:graphic>
          <a:graphicData uri="http://schemas.openxmlformats.org/drawingml/2006/table">
            <a:tbl>
              <a:tblPr rtl="1"/>
              <a:tblGrid>
                <a:gridCol w="1574800"/>
                <a:gridCol w="3578225"/>
                <a:gridCol w="3076575"/>
              </a:tblGrid>
              <a:tr h="11572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وَلَقَدْ</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يَسَّرْنَا</a:t>
                      </a:r>
                      <a:r>
                        <a:rPr kumimoji="0" lang="ar-SA" sz="3000" b="1" i="0" u="none" strike="noStrike" cap="none" normalizeH="0" baseline="0" smtClean="0">
                          <a:ln>
                            <a:noFill/>
                          </a:ln>
                          <a:solidFill>
                            <a:srgbClr val="FFFFFF"/>
                          </a:solidFill>
                          <a:effectLst/>
                          <a:latin typeface="Tahoma" pitchFamily="34" charset="0"/>
                          <a:ea typeface="Times New Roman" pitchFamily="18" charset="0"/>
                          <a:cs typeface="Tajweed" pitchFamily="2" charset="-78"/>
                        </a:rPr>
                        <a:t> </a:t>
                      </a: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الْقُرْآنَ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لِلذِّكْرِ</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9001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indeed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made the Qur'an easy</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understand and remember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6165" name="Text Box 25"/>
          <p:cNvSpPr txBox="1">
            <a:spLocks noChangeArrowheads="1"/>
          </p:cNvSpPr>
          <p:nvPr/>
        </p:nvSpPr>
        <p:spPr bwMode="auto">
          <a:xfrm rot="-2249391">
            <a:off x="-30163" y="615950"/>
            <a:ext cx="2116138" cy="396875"/>
          </a:xfrm>
          <a:prstGeom prst="rect">
            <a:avLst/>
          </a:prstGeom>
          <a:solidFill>
            <a:srgbClr val="CC0099"/>
          </a:solidFill>
          <a:ln w="9525" algn="ctr">
            <a:noFill/>
            <a:miter lim="800000"/>
            <a:headEnd/>
            <a:tailEnd/>
          </a:ln>
        </p:spPr>
        <p:txBody>
          <a:bodyPr>
            <a:spAutoFit/>
          </a:bodyPr>
          <a:lstStyle/>
          <a:p>
            <a:pPr algn="ctr" rtl="1"/>
            <a:r>
              <a:rPr lang="en-US" sz="2000"/>
              <a:t>In last lesson</a:t>
            </a:r>
            <a:endParaRPr lang="ar-SA" sz="200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r>
              <a:rPr lang="en-US" smtClean="0"/>
              <a:t>Not Only Easy </a:t>
            </a:r>
            <a:br>
              <a:rPr lang="en-US" smtClean="0"/>
            </a:br>
            <a:r>
              <a:rPr lang="en-US" smtClean="0"/>
              <a:t>but Excellent Work</a:t>
            </a:r>
          </a:p>
        </p:txBody>
      </p:sp>
      <p:sp>
        <p:nvSpPr>
          <p:cNvPr id="7171" name="Rectangle 3"/>
          <p:cNvSpPr>
            <a:spLocks noChangeArrowheads="1"/>
          </p:cNvSpPr>
          <p:nvPr/>
        </p:nvSpPr>
        <p:spPr bwMode="auto">
          <a:xfrm>
            <a:off x="8366125" y="152400"/>
            <a:ext cx="549275" cy="771525"/>
          </a:xfrm>
          <a:prstGeom prst="rect">
            <a:avLst/>
          </a:prstGeom>
          <a:solidFill>
            <a:schemeClr val="accent1"/>
          </a:solidFill>
          <a:ln w="9525" algn="ctr">
            <a:solidFill>
              <a:schemeClr val="tx1"/>
            </a:solidFill>
            <a:miter lim="800000"/>
            <a:headEnd/>
            <a:tailEnd/>
          </a:ln>
        </p:spPr>
        <p:txBody>
          <a:bodyPr wrap="none" anchor="ctr">
            <a:spAutoFit/>
          </a:bodyPr>
          <a:lstStyle/>
          <a:p>
            <a:pPr algn="ctr"/>
            <a:r>
              <a:rPr lang="en-US" sz="4400">
                <a:cs typeface="Arial" charset="0"/>
              </a:rPr>
              <a:t>2</a:t>
            </a:r>
          </a:p>
        </p:txBody>
      </p:sp>
      <p:sp>
        <p:nvSpPr>
          <p:cNvPr id="7172" name="Line 24"/>
          <p:cNvSpPr>
            <a:spLocks noChangeShapeType="1"/>
          </p:cNvSpPr>
          <p:nvPr/>
        </p:nvSpPr>
        <p:spPr bwMode="auto">
          <a:xfrm>
            <a:off x="76200" y="1676400"/>
            <a:ext cx="8991600" cy="0"/>
          </a:xfrm>
          <a:prstGeom prst="line">
            <a:avLst/>
          </a:prstGeom>
          <a:noFill/>
          <a:ln w="9525">
            <a:solidFill>
              <a:schemeClr val="folHlink"/>
            </a:solidFill>
            <a:round/>
            <a:headEnd/>
            <a:tailEnd/>
          </a:ln>
        </p:spPr>
        <p:txBody>
          <a:bodyPr>
            <a:spAutoFit/>
          </a:bodyPr>
          <a:lstStyle/>
          <a:p>
            <a:endParaRPr lang="en-US"/>
          </a:p>
        </p:txBody>
      </p:sp>
      <p:graphicFrame>
        <p:nvGraphicFramePr>
          <p:cNvPr id="702489" name="Group 25"/>
          <p:cNvGraphicFramePr>
            <a:graphicFrameLocks noGrp="1"/>
          </p:cNvGraphicFramePr>
          <p:nvPr>
            <p:ph idx="4294967295"/>
          </p:nvPr>
        </p:nvGraphicFramePr>
        <p:xfrm>
          <a:off x="228600" y="2057400"/>
          <a:ext cx="8686800" cy="2042160"/>
        </p:xfrm>
        <a:graphic>
          <a:graphicData uri="http://schemas.openxmlformats.org/drawingml/2006/table">
            <a:tbl>
              <a:tblPr rtl="1"/>
              <a:tblGrid>
                <a:gridCol w="1930400"/>
                <a:gridCol w="1727200"/>
                <a:gridCol w="3124200"/>
                <a:gridCol w="1905000"/>
              </a:tblGrid>
              <a:tr h="8985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خَيْرُكُمْ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تَعَلَّمَ الْقُرْآنَ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وَعَلَّمَه</a:t>
                      </a:r>
                      <a:r>
                        <a:rPr kumimoji="0" lang="ar-SA" sz="6600" b="1" i="0" u="none" strike="noStrike" cap="none" normalizeH="0" baseline="30000" dirty="0" smtClean="0">
                          <a:ln>
                            <a:noFill/>
                          </a:ln>
                          <a:solidFill>
                            <a:srgbClr val="FFFF00"/>
                          </a:solidFill>
                          <a:effectLst/>
                          <a:latin typeface="Tahoma" pitchFamily="34" charset="0"/>
                          <a:ea typeface="Times New Roman" pitchFamily="18" charset="0"/>
                          <a:cs typeface="Tajweed" pitchFamily="2" charset="-78"/>
                        </a:rPr>
                        <a:t>،</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6254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best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the one) who</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learns the Qur'an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teaches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7190" name="Text Box 25"/>
          <p:cNvSpPr txBox="1">
            <a:spLocks noChangeArrowheads="1"/>
          </p:cNvSpPr>
          <p:nvPr/>
        </p:nvSpPr>
        <p:spPr bwMode="auto">
          <a:xfrm rot="-2249391">
            <a:off x="-30163" y="615950"/>
            <a:ext cx="2116138" cy="396875"/>
          </a:xfrm>
          <a:prstGeom prst="rect">
            <a:avLst/>
          </a:prstGeom>
          <a:solidFill>
            <a:srgbClr val="CC0099"/>
          </a:solidFill>
          <a:ln w="9525" algn="ctr">
            <a:noFill/>
            <a:miter lim="800000"/>
            <a:headEnd/>
            <a:tailEnd/>
          </a:ln>
        </p:spPr>
        <p:txBody>
          <a:bodyPr>
            <a:spAutoFit/>
          </a:bodyPr>
          <a:lstStyle/>
          <a:p>
            <a:pPr algn="ctr" rtl="1"/>
            <a:r>
              <a:rPr lang="en-US" sz="2000"/>
              <a:t>In last lesson</a:t>
            </a:r>
            <a:endParaRPr lang="ar-SA" sz="200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838200" y="277813"/>
            <a:ext cx="8229600" cy="1143000"/>
          </a:xfrm>
        </p:spPr>
        <p:txBody>
          <a:bodyPr/>
          <a:lstStyle/>
          <a:p>
            <a:r>
              <a:rPr lang="en-US" sz="3600" b="1" smtClean="0"/>
              <a:t>Most Important: Intention</a:t>
            </a:r>
          </a:p>
        </p:txBody>
      </p:sp>
      <p:sp>
        <p:nvSpPr>
          <p:cNvPr id="8195" name="Rectangle 3"/>
          <p:cNvSpPr>
            <a:spLocks noChangeArrowheads="1"/>
          </p:cNvSpPr>
          <p:nvPr/>
        </p:nvSpPr>
        <p:spPr bwMode="auto">
          <a:xfrm>
            <a:off x="8458200" y="152400"/>
            <a:ext cx="549275" cy="771525"/>
          </a:xfrm>
          <a:prstGeom prst="rect">
            <a:avLst/>
          </a:prstGeom>
          <a:solidFill>
            <a:schemeClr val="accent1"/>
          </a:solidFill>
          <a:ln w="9525" algn="ctr">
            <a:solidFill>
              <a:schemeClr val="tx1"/>
            </a:solidFill>
            <a:miter lim="800000"/>
            <a:headEnd/>
            <a:tailEnd/>
          </a:ln>
        </p:spPr>
        <p:txBody>
          <a:bodyPr wrap="none" anchor="ctr">
            <a:spAutoFit/>
          </a:bodyPr>
          <a:lstStyle/>
          <a:p>
            <a:pPr algn="ctr" rtl="1"/>
            <a:r>
              <a:rPr lang="en-US" sz="4400">
                <a:cs typeface="Arial" charset="0"/>
              </a:rPr>
              <a:t>3</a:t>
            </a:r>
          </a:p>
        </p:txBody>
      </p:sp>
      <p:sp>
        <p:nvSpPr>
          <p:cNvPr id="8196" name="Line 24"/>
          <p:cNvSpPr>
            <a:spLocks noChangeShapeType="1"/>
          </p:cNvSpPr>
          <p:nvPr/>
        </p:nvSpPr>
        <p:spPr bwMode="auto">
          <a:xfrm>
            <a:off x="76200" y="1295400"/>
            <a:ext cx="8991600" cy="0"/>
          </a:xfrm>
          <a:prstGeom prst="line">
            <a:avLst/>
          </a:prstGeom>
          <a:noFill/>
          <a:ln w="9525">
            <a:solidFill>
              <a:schemeClr val="folHlink"/>
            </a:solidFill>
            <a:round/>
            <a:headEnd/>
            <a:tailEnd/>
          </a:ln>
        </p:spPr>
        <p:txBody>
          <a:bodyPr>
            <a:spAutoFit/>
          </a:bodyPr>
          <a:lstStyle/>
          <a:p>
            <a:endParaRPr lang="en-US"/>
          </a:p>
        </p:txBody>
      </p:sp>
      <p:graphicFrame>
        <p:nvGraphicFramePr>
          <p:cNvPr id="704537" name="Group 25"/>
          <p:cNvGraphicFramePr>
            <a:graphicFrameLocks noGrp="1"/>
          </p:cNvGraphicFramePr>
          <p:nvPr>
            <p:ph idx="4294967295"/>
          </p:nvPr>
        </p:nvGraphicFramePr>
        <p:xfrm>
          <a:off x="457200" y="1600200"/>
          <a:ext cx="8229600" cy="2255520"/>
        </p:xfrm>
        <a:graphic>
          <a:graphicData uri="http://schemas.openxmlformats.org/drawingml/2006/table">
            <a:tbl>
              <a:tblPr rtl="1"/>
              <a:tblGrid>
                <a:gridCol w="4437062"/>
                <a:gridCol w="3792538"/>
              </a:tblGrid>
              <a:tr h="6461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إِنَّمَا الْأَعْمَالُ</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بِالنِّيَّاتِ</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(بخارى)</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4968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Actions (are based) only</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intentions.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8208" name="Text Box 25"/>
          <p:cNvSpPr txBox="1">
            <a:spLocks noChangeArrowheads="1"/>
          </p:cNvSpPr>
          <p:nvPr/>
        </p:nvSpPr>
        <p:spPr bwMode="auto">
          <a:xfrm rot="-2249391">
            <a:off x="-30163" y="615950"/>
            <a:ext cx="2116138" cy="396875"/>
          </a:xfrm>
          <a:prstGeom prst="rect">
            <a:avLst/>
          </a:prstGeom>
          <a:solidFill>
            <a:srgbClr val="CC0099"/>
          </a:solidFill>
          <a:ln w="9525" algn="ctr">
            <a:noFill/>
            <a:miter lim="800000"/>
            <a:headEnd/>
            <a:tailEnd/>
          </a:ln>
        </p:spPr>
        <p:txBody>
          <a:bodyPr>
            <a:spAutoFit/>
          </a:bodyPr>
          <a:lstStyle/>
          <a:p>
            <a:pPr algn="ctr" rtl="1"/>
            <a:r>
              <a:rPr lang="en-US" sz="2000"/>
              <a:t>In last lesson</a:t>
            </a:r>
            <a:endParaRPr lang="ar-SA" sz="20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914400" y="277813"/>
            <a:ext cx="8229600" cy="1143000"/>
          </a:xfrm>
        </p:spPr>
        <p:txBody>
          <a:bodyPr/>
          <a:lstStyle/>
          <a:p>
            <a:r>
              <a:rPr lang="en-US" sz="6600" b="1" dirty="0" smtClean="0"/>
              <a:t>TPS-W</a:t>
            </a:r>
          </a:p>
        </p:txBody>
      </p:sp>
      <p:sp>
        <p:nvSpPr>
          <p:cNvPr id="47107" name="TextBox 4"/>
          <p:cNvSpPr txBox="1">
            <a:spLocks noChangeArrowheads="1"/>
          </p:cNvSpPr>
          <p:nvPr/>
        </p:nvSpPr>
        <p:spPr bwMode="auto">
          <a:xfrm>
            <a:off x="-152400" y="3649663"/>
            <a:ext cx="3429000" cy="584775"/>
          </a:xfrm>
          <a:prstGeom prst="rect">
            <a:avLst/>
          </a:prstGeom>
          <a:noFill/>
          <a:ln w="9525">
            <a:noFill/>
            <a:miter lim="800000"/>
            <a:headEnd/>
            <a:tailEnd/>
          </a:ln>
        </p:spPr>
        <p:txBody>
          <a:bodyPr>
            <a:spAutoFit/>
          </a:bodyPr>
          <a:lstStyle/>
          <a:p>
            <a:pPr algn="r">
              <a:spcBef>
                <a:spcPct val="50000"/>
              </a:spcBef>
            </a:pPr>
            <a:r>
              <a:rPr lang="en-US" sz="3200" dirty="0">
                <a:solidFill>
                  <a:srgbClr val="FFFFFF"/>
                </a:solidFill>
                <a:latin typeface="Tahoma"/>
                <a:cs typeface="Alvi Nastaleeq" pitchFamily="2" charset="-78"/>
              </a:rPr>
              <a:t>Pair &amp; Share</a:t>
            </a:r>
          </a:p>
        </p:txBody>
      </p:sp>
      <p:sp>
        <p:nvSpPr>
          <p:cNvPr id="47108" name="TextBox 8"/>
          <p:cNvSpPr txBox="1">
            <a:spLocks noChangeArrowheads="1"/>
          </p:cNvSpPr>
          <p:nvPr/>
        </p:nvSpPr>
        <p:spPr bwMode="auto">
          <a:xfrm>
            <a:off x="-152400" y="5021263"/>
            <a:ext cx="3429000" cy="769937"/>
          </a:xfrm>
          <a:prstGeom prst="rect">
            <a:avLst/>
          </a:prstGeom>
          <a:noFill/>
          <a:ln w="9525">
            <a:noFill/>
            <a:miter lim="800000"/>
            <a:headEnd/>
            <a:tailEnd/>
          </a:ln>
        </p:spPr>
        <p:txBody>
          <a:bodyPr>
            <a:spAutoFit/>
          </a:bodyPr>
          <a:lstStyle/>
          <a:p>
            <a:pPr algn="r">
              <a:spcBef>
                <a:spcPct val="50000"/>
              </a:spcBef>
            </a:pPr>
            <a:r>
              <a:rPr lang="en-US" sz="4400" b="1">
                <a:solidFill>
                  <a:srgbClr val="FFFFFF"/>
                </a:solidFill>
                <a:latin typeface="Tahoma"/>
                <a:cs typeface="Alvi Nastaleeq" pitchFamily="2" charset="-78"/>
              </a:rPr>
              <a:t>Write</a:t>
            </a:r>
          </a:p>
        </p:txBody>
      </p:sp>
      <p:sp>
        <p:nvSpPr>
          <p:cNvPr id="16" name="Rectangle 15"/>
          <p:cNvSpPr/>
          <p:nvPr/>
        </p:nvSpPr>
        <p:spPr>
          <a:xfrm>
            <a:off x="3551238" y="236220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47111" name="TextBox 6"/>
          <p:cNvSpPr txBox="1">
            <a:spLocks noChangeArrowheads="1"/>
          </p:cNvSpPr>
          <p:nvPr/>
        </p:nvSpPr>
        <p:spPr bwMode="auto">
          <a:xfrm>
            <a:off x="-152400" y="2362255"/>
            <a:ext cx="3429000" cy="584775"/>
          </a:xfrm>
          <a:prstGeom prst="rect">
            <a:avLst/>
          </a:prstGeom>
          <a:noFill/>
          <a:ln w="9525">
            <a:noFill/>
            <a:miter lim="800000"/>
            <a:headEnd/>
            <a:tailEnd/>
          </a:ln>
        </p:spPr>
        <p:txBody>
          <a:bodyPr>
            <a:spAutoFit/>
          </a:bodyPr>
          <a:lstStyle/>
          <a:p>
            <a:pPr algn="r">
              <a:spcBef>
                <a:spcPct val="50000"/>
              </a:spcBef>
            </a:pPr>
            <a:r>
              <a:rPr lang="en-US" sz="3200" dirty="0">
                <a:solidFill>
                  <a:srgbClr val="FFFFFF"/>
                </a:solidFill>
                <a:latin typeface="Tahoma"/>
                <a:cs typeface="Alvi Nastaleeq" pitchFamily="2" charset="-78"/>
              </a:rPr>
              <a:t>Think</a:t>
            </a:r>
          </a:p>
        </p:txBody>
      </p:sp>
      <p:sp>
        <p:nvSpPr>
          <p:cNvPr id="47112" name="Rectangle 16"/>
          <p:cNvSpPr>
            <a:spLocks noChangeArrowheads="1"/>
          </p:cNvSpPr>
          <p:nvPr/>
        </p:nvSpPr>
        <p:spPr bwMode="auto">
          <a:xfrm>
            <a:off x="4654251" y="2340114"/>
            <a:ext cx="2481770"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1 minute</a:t>
            </a:r>
            <a:endParaRPr lang="en-US" sz="4000" b="1" dirty="0">
              <a:solidFill>
                <a:srgbClr val="00B050"/>
              </a:solidFill>
              <a:latin typeface="Tahoma"/>
              <a:cs typeface="Alvi Nastaleeq" pitchFamily="2" charset="-78"/>
            </a:endParaRPr>
          </a:p>
        </p:txBody>
      </p:sp>
      <p:sp>
        <p:nvSpPr>
          <p:cNvPr id="9" name="Rectangle 8"/>
          <p:cNvSpPr/>
          <p:nvPr/>
        </p:nvSpPr>
        <p:spPr bwMode="auto">
          <a:xfrm>
            <a:off x="3505200" y="232410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
        <p:nvSpPr>
          <p:cNvPr id="10" name="Rectangle 9"/>
          <p:cNvSpPr/>
          <p:nvPr/>
        </p:nvSpPr>
        <p:spPr>
          <a:xfrm>
            <a:off x="3475038" y="372618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11" name="Rectangle 16"/>
          <p:cNvSpPr>
            <a:spLocks noChangeArrowheads="1"/>
          </p:cNvSpPr>
          <p:nvPr/>
        </p:nvSpPr>
        <p:spPr bwMode="auto">
          <a:xfrm>
            <a:off x="4445803" y="3704094"/>
            <a:ext cx="2746266"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2 </a:t>
            </a:r>
            <a:r>
              <a:rPr lang="en-US" sz="4000" b="1" dirty="0">
                <a:solidFill>
                  <a:srgbClr val="00B050"/>
                </a:solidFill>
                <a:latin typeface="Tahoma"/>
                <a:cs typeface="Alvi Nastaleeq" pitchFamily="2" charset="-78"/>
              </a:rPr>
              <a:t>minutes</a:t>
            </a:r>
          </a:p>
        </p:txBody>
      </p:sp>
      <p:sp>
        <p:nvSpPr>
          <p:cNvPr id="12" name="Rectangle 11"/>
          <p:cNvSpPr/>
          <p:nvPr/>
        </p:nvSpPr>
        <p:spPr bwMode="auto">
          <a:xfrm>
            <a:off x="3429000" y="368808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
        <p:nvSpPr>
          <p:cNvPr id="17" name="Rectangle 16"/>
          <p:cNvSpPr/>
          <p:nvPr/>
        </p:nvSpPr>
        <p:spPr>
          <a:xfrm>
            <a:off x="3475038" y="509778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18" name="Rectangle 16"/>
          <p:cNvSpPr>
            <a:spLocks noChangeArrowheads="1"/>
          </p:cNvSpPr>
          <p:nvPr/>
        </p:nvSpPr>
        <p:spPr bwMode="auto">
          <a:xfrm>
            <a:off x="4445803" y="5075694"/>
            <a:ext cx="2746266"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4 </a:t>
            </a:r>
            <a:r>
              <a:rPr lang="en-US" sz="4000" b="1" dirty="0">
                <a:solidFill>
                  <a:srgbClr val="00B050"/>
                </a:solidFill>
                <a:latin typeface="Tahoma"/>
                <a:cs typeface="Alvi Nastaleeq" pitchFamily="2" charset="-78"/>
              </a:rPr>
              <a:t>minutes</a:t>
            </a:r>
          </a:p>
        </p:txBody>
      </p:sp>
      <p:sp>
        <p:nvSpPr>
          <p:cNvPr id="19" name="Rectangle 18"/>
          <p:cNvSpPr/>
          <p:nvPr/>
        </p:nvSpPr>
        <p:spPr bwMode="auto">
          <a:xfrm>
            <a:off x="3429000" y="505968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Tree>
    <p:extLst>
      <p:ext uri="{BB962C8B-B14F-4D97-AF65-F5344CB8AC3E}">
        <p14:creationId xmlns:p14="http://schemas.microsoft.com/office/powerpoint/2010/main" xmlns="" val="162413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2" fill="hold" grpId="0" nodeType="clickEffect">
                                  <p:stCondLst>
                                    <p:cond delay="0"/>
                                  </p:stCondLst>
                                  <p:childTnLst>
                                    <p:animEffect transition="out" filter="slide(fromRight)">
                                      <p:cBhvr>
                                        <p:cTn id="6" dur="60000"/>
                                        <p:tgtEl>
                                          <p:spTgt spid="16"/>
                                        </p:tgtEl>
                                      </p:cBhvr>
                                    </p:animEffect>
                                    <p:set>
                                      <p:cBhvr>
                                        <p:cTn id="7" dur="1" fill="hold">
                                          <p:stCondLst>
                                            <p:cond delay="59999"/>
                                          </p:stCondLst>
                                        </p:cTn>
                                        <p:tgtEl>
                                          <p:spTgt spid="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2" fill="hold" grpId="0" nodeType="clickEffect">
                                  <p:stCondLst>
                                    <p:cond delay="0"/>
                                  </p:stCondLst>
                                  <p:childTnLst>
                                    <p:animEffect transition="out" filter="slide(fromRight)">
                                      <p:cBhvr>
                                        <p:cTn id="11" dur="120000"/>
                                        <p:tgtEl>
                                          <p:spTgt spid="10"/>
                                        </p:tgtEl>
                                      </p:cBhvr>
                                    </p:animEffect>
                                    <p:set>
                                      <p:cBhvr>
                                        <p:cTn id="12" dur="1" fill="hold">
                                          <p:stCondLst>
                                            <p:cond delay="1199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2" fill="hold" grpId="0" nodeType="clickEffect">
                                  <p:stCondLst>
                                    <p:cond delay="0"/>
                                  </p:stCondLst>
                                  <p:childTnLst>
                                    <p:animEffect transition="out" filter="slide(fromRight)">
                                      <p:cBhvr>
                                        <p:cTn id="16" dur="240000"/>
                                        <p:tgtEl>
                                          <p:spTgt spid="17"/>
                                        </p:tgtEl>
                                      </p:cBhvr>
                                    </p:animEffect>
                                    <p:set>
                                      <p:cBhvr>
                                        <p:cTn id="17" dur="1" fill="hold">
                                          <p:stCondLst>
                                            <p:cond delay="239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0"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685800" y="76200"/>
            <a:ext cx="7772400" cy="1143000"/>
          </a:xfrm>
        </p:spPr>
        <p:txBody>
          <a:bodyPr/>
          <a:lstStyle/>
          <a:p>
            <a:pPr rtl="0"/>
            <a:r>
              <a:rPr lang="en-US" dirty="0" smtClean="0"/>
              <a:t>What does this mean?</a:t>
            </a:r>
          </a:p>
        </p:txBody>
      </p:sp>
      <p:sp>
        <p:nvSpPr>
          <p:cNvPr id="10243" name="Rectangle 3"/>
          <p:cNvSpPr>
            <a:spLocks noGrp="1" noChangeArrowheads="1"/>
          </p:cNvSpPr>
          <p:nvPr>
            <p:ph type="body" idx="4294967295"/>
          </p:nvPr>
        </p:nvSpPr>
        <p:spPr>
          <a:xfrm>
            <a:off x="609600" y="1828800"/>
            <a:ext cx="8229600" cy="3505200"/>
          </a:xfrm>
        </p:spPr>
        <p:txBody>
          <a:bodyPr/>
          <a:lstStyle/>
          <a:p>
            <a:pPr marL="571500" indent="-571500" algn="l">
              <a:buFont typeface="Wingdings" pitchFamily="2" charset="2"/>
              <a:buNone/>
            </a:pPr>
            <a:r>
              <a:rPr lang="en-US" dirty="0" smtClean="0"/>
              <a:t>Even if you have read </a:t>
            </a:r>
            <a:r>
              <a:rPr lang="en-US" smtClean="0"/>
              <a:t>100 Translations </a:t>
            </a:r>
            <a:r>
              <a:rPr lang="en-US" dirty="0" smtClean="0"/>
              <a:t>of the Noble Qur’an, in simple terms you have not read it at all !!!</a:t>
            </a:r>
            <a:r>
              <a:rPr lang="en-US" sz="3600" dirty="0" smtClean="0"/>
              <a:t> </a:t>
            </a:r>
          </a:p>
          <a:p>
            <a:pPr marL="571500" indent="-571500" algn="ctr" rtl="0">
              <a:buFont typeface="Wingdings" pitchFamily="2" charset="2"/>
              <a:buNone/>
            </a:pPr>
            <a:endParaRPr lang="en-US" sz="3600" dirty="0" smtClean="0"/>
          </a:p>
          <a:p>
            <a:pPr marL="571500" indent="-571500" algn="ctr" rtl="0">
              <a:buFont typeface="Wingdings" pitchFamily="2" charset="2"/>
              <a:buNone/>
            </a:pPr>
            <a:r>
              <a:rPr lang="en-US" sz="4400" b="1" dirty="0" smtClean="0"/>
              <a:t>The Qur’an is </a:t>
            </a:r>
          </a:p>
          <a:p>
            <a:pPr marL="571500" indent="-571500" algn="ctr" rtl="0">
              <a:buFont typeface="Wingdings" pitchFamily="2" charset="2"/>
              <a:buNone/>
            </a:pPr>
            <a:r>
              <a:rPr lang="en-US" sz="4400" b="1" dirty="0" smtClean="0"/>
              <a:t>Arabic Qur’an only!</a:t>
            </a:r>
            <a:endParaRPr lang="ar-SA" sz="4400" b="1" dirty="0" smtClean="0"/>
          </a:p>
        </p:txBody>
      </p:sp>
      <p:sp>
        <p:nvSpPr>
          <p:cNvPr id="10244" name="Line 4"/>
          <p:cNvSpPr>
            <a:spLocks noChangeShapeType="1"/>
          </p:cNvSpPr>
          <p:nvPr/>
        </p:nvSpPr>
        <p:spPr bwMode="auto">
          <a:xfrm>
            <a:off x="76200" y="1295400"/>
            <a:ext cx="8991600" cy="0"/>
          </a:xfrm>
          <a:prstGeom prst="line">
            <a:avLst/>
          </a:prstGeom>
          <a:noFill/>
          <a:ln w="9525">
            <a:solidFill>
              <a:schemeClr val="folHlink"/>
            </a:solidFill>
            <a:round/>
            <a:headEnd/>
            <a:tailEnd/>
          </a:ln>
        </p:spPr>
        <p:txBody>
          <a:bodyPr>
            <a:spAutoFit/>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685800" y="76200"/>
            <a:ext cx="7772400" cy="1143000"/>
          </a:xfrm>
        </p:spPr>
        <p:txBody>
          <a:bodyPr/>
          <a:lstStyle/>
          <a:p>
            <a:r>
              <a:rPr lang="en-US" smtClean="0"/>
              <a:t>Please note that…</a:t>
            </a:r>
            <a:endParaRPr lang="ar-SA" smtClean="0"/>
          </a:p>
        </p:txBody>
      </p:sp>
      <p:sp>
        <p:nvSpPr>
          <p:cNvPr id="11267" name="Rectangle 3"/>
          <p:cNvSpPr>
            <a:spLocks noGrp="1" noChangeArrowheads="1"/>
          </p:cNvSpPr>
          <p:nvPr>
            <p:ph type="body" idx="4294967295"/>
          </p:nvPr>
        </p:nvSpPr>
        <p:spPr>
          <a:xfrm>
            <a:off x="609600" y="1676400"/>
            <a:ext cx="8153400" cy="4572000"/>
          </a:xfrm>
        </p:spPr>
        <p:txBody>
          <a:bodyPr/>
          <a:lstStyle/>
          <a:p>
            <a:pPr marL="571500" indent="-571500" algn="l" rtl="0"/>
            <a:r>
              <a:rPr lang="en-US" dirty="0" smtClean="0"/>
              <a:t>We are not negating the rewards        (10 rewards for each letter recited)</a:t>
            </a:r>
            <a:endParaRPr lang="ar-SA" dirty="0" smtClean="0"/>
          </a:p>
          <a:p>
            <a:pPr marL="571500" indent="-571500" algn="l" rtl="0"/>
            <a:r>
              <a:rPr lang="en-US" dirty="0" smtClean="0"/>
              <a:t>Not decreasing the value of Translation</a:t>
            </a:r>
            <a:endParaRPr lang="ar-SA" dirty="0" smtClean="0"/>
          </a:p>
          <a:p>
            <a:pPr marL="571500" indent="-571500" algn="l" rtl="0"/>
            <a:r>
              <a:rPr lang="en-US" dirty="0" smtClean="0"/>
              <a:t>We will learn Arabic through the Translation only.</a:t>
            </a:r>
            <a:r>
              <a:rPr lang="ar-SA" dirty="0" smtClean="0"/>
              <a:t>  </a:t>
            </a:r>
          </a:p>
          <a:p>
            <a:pPr marL="571500" indent="-571500" algn="l" rtl="0">
              <a:buFont typeface="Wingdings" pitchFamily="2" charset="2"/>
              <a:buNone/>
            </a:pPr>
            <a:r>
              <a:rPr lang="en-US" dirty="0" smtClean="0"/>
              <a:t>But Translation is not the destination!</a:t>
            </a:r>
          </a:p>
        </p:txBody>
      </p:sp>
      <p:sp>
        <p:nvSpPr>
          <p:cNvPr id="11268" name="Line 4"/>
          <p:cNvSpPr>
            <a:spLocks noChangeShapeType="1"/>
          </p:cNvSpPr>
          <p:nvPr/>
        </p:nvSpPr>
        <p:spPr bwMode="auto">
          <a:xfrm>
            <a:off x="76200" y="1295400"/>
            <a:ext cx="8991600" cy="0"/>
          </a:xfrm>
          <a:prstGeom prst="line">
            <a:avLst/>
          </a:prstGeom>
          <a:noFill/>
          <a:ln w="9525">
            <a:solidFill>
              <a:schemeClr val="folHlink"/>
            </a:solidFill>
            <a:round/>
            <a:headEnd/>
            <a:tailEnd/>
          </a:ln>
        </p:spPr>
        <p:txBody>
          <a:bodyPr>
            <a:spAutoFit/>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304800" y="152400"/>
            <a:ext cx="8686800" cy="1143000"/>
          </a:xfrm>
        </p:spPr>
        <p:txBody>
          <a:bodyPr/>
          <a:lstStyle/>
          <a:p>
            <a:pPr algn="l" rtl="0"/>
            <a:r>
              <a:rPr lang="en-US" dirty="0" smtClean="0"/>
              <a:t>Special effects of Arabic Verses</a:t>
            </a:r>
            <a:endParaRPr lang="ar-SA" dirty="0" smtClean="0"/>
          </a:p>
        </p:txBody>
      </p:sp>
      <p:sp>
        <p:nvSpPr>
          <p:cNvPr id="12291" name="Rectangle 3"/>
          <p:cNvSpPr>
            <a:spLocks noGrp="1" noChangeArrowheads="1"/>
          </p:cNvSpPr>
          <p:nvPr>
            <p:ph type="body" idx="4294967295"/>
          </p:nvPr>
        </p:nvSpPr>
        <p:spPr>
          <a:xfrm>
            <a:off x="457200" y="2209800"/>
            <a:ext cx="8229600" cy="4530725"/>
          </a:xfrm>
        </p:spPr>
        <p:txBody>
          <a:bodyPr/>
          <a:lstStyle/>
          <a:p>
            <a:pPr marL="693738" indent="-693738" algn="l" rtl="0">
              <a:lnSpc>
                <a:spcPct val="130000"/>
              </a:lnSpc>
            </a:pPr>
            <a:r>
              <a:rPr lang="en-US" dirty="0" smtClean="0"/>
              <a:t>10 rewards for each letter</a:t>
            </a:r>
            <a:r>
              <a:rPr lang="ar-SA" dirty="0" smtClean="0"/>
              <a:t> </a:t>
            </a:r>
          </a:p>
          <a:p>
            <a:pPr marL="693738" indent="-693738" algn="l" rtl="0">
              <a:lnSpc>
                <a:spcPct val="130000"/>
              </a:lnSpc>
            </a:pPr>
            <a:r>
              <a:rPr lang="en-US" dirty="0" smtClean="0"/>
              <a:t>Many spiritual affects of the Verses and </a:t>
            </a:r>
            <a:r>
              <a:rPr lang="en-US" dirty="0" err="1" smtClean="0"/>
              <a:t>Surahs</a:t>
            </a:r>
            <a:r>
              <a:rPr lang="en-US" dirty="0" smtClean="0"/>
              <a:t>.</a:t>
            </a:r>
            <a:endParaRPr lang="ar-SA" dirty="0" smtClean="0"/>
          </a:p>
          <a:p>
            <a:pPr marL="693738" indent="-693738" algn="l" rtl="0">
              <a:lnSpc>
                <a:spcPct val="130000"/>
              </a:lnSpc>
            </a:pPr>
            <a:r>
              <a:rPr lang="en-US" dirty="0" smtClean="0"/>
              <a:t>“Spiritual Voltage” of the Qur'an that penetrates deep into the heart.</a:t>
            </a:r>
            <a:r>
              <a:rPr lang="ar-SA" dirty="0" smtClean="0"/>
              <a:t> </a:t>
            </a:r>
            <a:endParaRPr lang="en-US" dirty="0" smtClean="0"/>
          </a:p>
        </p:txBody>
      </p:sp>
      <p:sp>
        <p:nvSpPr>
          <p:cNvPr id="12292" name="Line 4"/>
          <p:cNvSpPr>
            <a:spLocks noChangeShapeType="1"/>
          </p:cNvSpPr>
          <p:nvPr/>
        </p:nvSpPr>
        <p:spPr bwMode="auto">
          <a:xfrm>
            <a:off x="76200" y="1295400"/>
            <a:ext cx="8991600" cy="0"/>
          </a:xfrm>
          <a:prstGeom prst="line">
            <a:avLst/>
          </a:prstGeom>
          <a:noFill/>
          <a:ln w="9525">
            <a:solidFill>
              <a:schemeClr val="folHlink"/>
            </a:solidFill>
            <a:round/>
            <a:headEnd/>
            <a:tailEnd/>
          </a:ln>
        </p:spPr>
        <p:txBody>
          <a:bodyPr>
            <a:spAutoFit/>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563203" name="Group 3"/>
          <p:cNvGraphicFramePr>
            <a:graphicFrameLocks noGrp="1"/>
          </p:cNvGraphicFramePr>
          <p:nvPr/>
        </p:nvGraphicFramePr>
        <p:xfrm>
          <a:off x="152400" y="990600"/>
          <a:ext cx="8763000" cy="2438400"/>
        </p:xfrm>
        <a:graphic>
          <a:graphicData uri="http://schemas.openxmlformats.org/drawingml/2006/table">
            <a:tbl>
              <a:tblPr rtl="1"/>
              <a:tblGrid>
                <a:gridCol w="1676400"/>
                <a:gridCol w="3810000"/>
                <a:gridCol w="3276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وَلَقَدْ</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يَسَّرْنَا</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الْقُرْآنَ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لِلذِّكْرِ</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indeed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made the Qur'an easy</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understand and remember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3329" name="Rectangle 17"/>
          <p:cNvSpPr>
            <a:spLocks noChangeArrowheads="1"/>
          </p:cNvSpPr>
          <p:nvPr/>
        </p:nvSpPr>
        <p:spPr bwMode="auto">
          <a:xfrm>
            <a:off x="3362325" y="2927350"/>
            <a:ext cx="1590675" cy="0"/>
          </a:xfrm>
          <a:prstGeom prst="rect">
            <a:avLst/>
          </a:prstGeom>
          <a:noFill/>
          <a:ln w="9525">
            <a:noFill/>
            <a:miter lim="800000"/>
            <a:headEnd/>
            <a:tailEnd/>
          </a:ln>
        </p:spPr>
        <p:txBody>
          <a:bodyPr wrap="none">
            <a:spAutoFit/>
          </a:bodyPr>
          <a:lstStyle/>
          <a:p>
            <a:endParaRPr lang="en-US"/>
          </a:p>
        </p:txBody>
      </p:sp>
      <p:sp>
        <p:nvSpPr>
          <p:cNvPr id="13330" name="Freeform 18"/>
          <p:cNvSpPr>
            <a:spLocks noChangeAspect="1"/>
          </p:cNvSpPr>
          <p:nvPr/>
        </p:nvSpPr>
        <p:spPr bwMode="auto">
          <a:xfrm>
            <a:off x="1027113" y="3065463"/>
            <a:ext cx="176212" cy="147637"/>
          </a:xfrm>
          <a:custGeom>
            <a:avLst/>
            <a:gdLst>
              <a:gd name="T0" fmla="*/ 0 w 522"/>
              <a:gd name="T1" fmla="*/ 0 h 441"/>
              <a:gd name="T2" fmla="*/ 180 w 522"/>
              <a:gd name="T3" fmla="*/ 99 h 441"/>
              <a:gd name="T4" fmla="*/ 405 w 522"/>
              <a:gd name="T5" fmla="*/ 291 h 441"/>
              <a:gd name="T6" fmla="*/ 522 w 522"/>
              <a:gd name="T7" fmla="*/ 441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2700">
            <a:solidFill>
              <a:srgbClr val="008000"/>
            </a:solidFill>
            <a:round/>
            <a:headEnd/>
            <a:tailEnd type="triangle" w="med" len="med"/>
          </a:ln>
        </p:spPr>
        <p:txBody>
          <a:bodyPr/>
          <a:lstStyle/>
          <a:p>
            <a:endParaRPr lang="en-US"/>
          </a:p>
        </p:txBody>
      </p:sp>
      <p:sp>
        <p:nvSpPr>
          <p:cNvPr id="13331" name="Rectangle 19"/>
          <p:cNvSpPr>
            <a:spLocks noChangeArrowheads="1"/>
          </p:cNvSpPr>
          <p:nvPr/>
        </p:nvSpPr>
        <p:spPr bwMode="auto">
          <a:xfrm>
            <a:off x="1066800" y="228600"/>
            <a:ext cx="7162800" cy="533400"/>
          </a:xfrm>
          <a:prstGeom prst="rect">
            <a:avLst/>
          </a:prstGeom>
          <a:noFill/>
          <a:ln w="9525">
            <a:noFill/>
            <a:miter lim="800000"/>
            <a:headEnd/>
            <a:tailEnd/>
          </a:ln>
        </p:spPr>
        <p:txBody>
          <a:bodyPr anchor="ctr"/>
          <a:lstStyle/>
          <a:p>
            <a:pPr algn="ctr" rtl="1" eaLnBrk="0" hangingPunct="0">
              <a:spcBef>
                <a:spcPct val="0"/>
              </a:spcBef>
            </a:pPr>
            <a:r>
              <a:rPr lang="ur-PK" sz="2400" b="0" dirty="0">
                <a:cs typeface="Tajweed" pitchFamily="2" charset="-78"/>
              </a:rPr>
              <a:t>سُورَ</a:t>
            </a:r>
            <a:r>
              <a:rPr lang="ar-SA" sz="2400" b="0" dirty="0">
                <a:cs typeface="Tajweed" pitchFamily="2" charset="-78"/>
              </a:rPr>
              <a:t>ةُ</a:t>
            </a:r>
            <a:r>
              <a:rPr lang="ur-PK" sz="2400" b="0" dirty="0">
                <a:cs typeface="Tajweed" pitchFamily="2" charset="-78"/>
              </a:rPr>
              <a:t> </a:t>
            </a:r>
            <a:r>
              <a:rPr lang="ar-SA" sz="2400" b="0" dirty="0">
                <a:cs typeface="Tajweed" pitchFamily="2" charset="-78"/>
              </a:rPr>
              <a:t>القمر</a:t>
            </a:r>
            <a:endParaRPr lang="en-US" sz="2400" b="0" dirty="0">
              <a:cs typeface="Tajweed" pitchFamily="2" charset="-78"/>
            </a:endParaRPr>
          </a:p>
        </p:txBody>
      </p:sp>
      <p:sp>
        <p:nvSpPr>
          <p:cNvPr id="8" name="Rectangle 22"/>
          <p:cNvSpPr>
            <a:spLocks noChangeArrowheads="1"/>
          </p:cNvSpPr>
          <p:nvPr/>
        </p:nvSpPr>
        <p:spPr bwMode="auto">
          <a:xfrm>
            <a:off x="8368892" y="68759"/>
            <a:ext cx="543740" cy="769441"/>
          </a:xfrm>
          <a:prstGeom prst="rect">
            <a:avLst/>
          </a:prstGeom>
          <a:solidFill>
            <a:schemeClr val="accent1"/>
          </a:solidFill>
          <a:ln w="9525" algn="ctr">
            <a:solidFill>
              <a:schemeClr val="tx1"/>
            </a:solidFill>
            <a:miter lim="800000"/>
            <a:headEnd/>
            <a:tailEnd/>
          </a:ln>
        </p:spPr>
        <p:txBody>
          <a:bodyPr wrap="none" anchor="ctr">
            <a:spAutoFit/>
          </a:bodyPr>
          <a:lstStyle/>
          <a:p>
            <a:pPr algn="ctr"/>
            <a:r>
              <a:rPr lang="en-US" sz="4400" dirty="0">
                <a:cs typeface="Arial" pitchFamily="34" charset="0"/>
              </a:rPr>
              <a:t>1</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6_Beam">
  <a:themeElements>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6_Beam">
      <a:majorFont>
        <a:latin typeface="Tahoma"/>
        <a:ea typeface=""/>
        <a:cs typeface="Nafees Web Naskh"/>
      </a:majorFont>
      <a:minorFont>
        <a:latin typeface="Tahoma"/>
        <a:ea typeface=""/>
        <a:cs typeface="Nafees Web Nask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lnDef>
  </a:objectDefaults>
  <a:extraClrSchemeLst>
    <a:extraClrScheme>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6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6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6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6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6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6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6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6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19939</TotalTime>
  <Words>2066</Words>
  <Application>Microsoft Office PowerPoint</Application>
  <PresentationFormat>On-screen Show (4:3)</PresentationFormat>
  <Paragraphs>489</Paragraphs>
  <Slides>53</Slides>
  <Notes>45</Notes>
  <HiddenSlides>4</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6_Beam</vt:lpstr>
      <vt:lpstr>Understand Qur’an &amp; Salah The Easy Way</vt:lpstr>
      <vt:lpstr>Slide 2</vt:lpstr>
      <vt:lpstr>Slide 3</vt:lpstr>
      <vt:lpstr>Purpose of Revelation</vt:lpstr>
      <vt:lpstr>Qur’an can not be translated</vt:lpstr>
      <vt:lpstr>What does this mean?</vt:lpstr>
      <vt:lpstr>Please note that…</vt:lpstr>
      <vt:lpstr>Special effects of Arabic Verses</vt:lpstr>
      <vt:lpstr> </vt:lpstr>
      <vt:lpstr> </vt:lpstr>
      <vt:lpstr> </vt:lpstr>
      <vt:lpstr>Slide 12</vt:lpstr>
      <vt:lpstr>لَقَدْ = لَ + قَدْ</vt:lpstr>
      <vt:lpstr>لَ   لِ</vt:lpstr>
      <vt:lpstr> </vt:lpstr>
      <vt:lpstr> </vt:lpstr>
      <vt:lpstr> </vt:lpstr>
      <vt:lpstr> </vt:lpstr>
      <vt:lpstr> </vt:lpstr>
      <vt:lpstr> </vt:lpstr>
      <vt:lpstr>Very big misunderstanding</vt:lpstr>
      <vt:lpstr> </vt:lpstr>
      <vt:lpstr>Easy to understand</vt:lpstr>
      <vt:lpstr>Practice</vt:lpstr>
      <vt:lpstr> </vt:lpstr>
      <vt:lpstr> </vt:lpstr>
      <vt:lpstr> </vt:lpstr>
      <vt:lpstr> </vt:lpstr>
      <vt:lpstr> </vt:lpstr>
      <vt:lpstr> </vt:lpstr>
      <vt:lpstr> </vt:lpstr>
      <vt:lpstr> </vt:lpstr>
      <vt:lpstr> </vt:lpstr>
      <vt:lpstr>Practice</vt:lpstr>
      <vt:lpstr> </vt:lpstr>
      <vt:lpstr>Do you know the meaning of</vt:lpstr>
      <vt:lpstr>Slide 37</vt:lpstr>
      <vt:lpstr>Slide 38</vt:lpstr>
      <vt:lpstr>Very Important Secret to memorize the meanings</vt:lpstr>
      <vt:lpstr>3 Important Words   إنْ، إِنّ، إنَّمَا   </vt:lpstr>
      <vt:lpstr> </vt:lpstr>
      <vt:lpstr>Slide 42</vt:lpstr>
      <vt:lpstr>إِنْ،  إِنَّ،  إِنَّمَا</vt:lpstr>
      <vt:lpstr> </vt:lpstr>
      <vt:lpstr> </vt:lpstr>
      <vt:lpstr> </vt:lpstr>
      <vt:lpstr> </vt:lpstr>
      <vt:lpstr>Practice</vt:lpstr>
      <vt:lpstr>Slide 49</vt:lpstr>
      <vt:lpstr>Easy understanding</vt:lpstr>
      <vt:lpstr>Not Only Easy  but Excellent Work</vt:lpstr>
      <vt:lpstr>Most Important: Intention</vt:lpstr>
      <vt:lpstr>TPS-W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نہيں، نہيں...</dc:title>
  <dc:creator>dr</dc:creator>
  <cp:lastModifiedBy>RD380</cp:lastModifiedBy>
  <cp:revision>2456</cp:revision>
  <dcterms:created xsi:type="dcterms:W3CDTF">2005-07-29T08:30:06Z</dcterms:created>
  <dcterms:modified xsi:type="dcterms:W3CDTF">2011-07-23T00:53:58Z</dcterms:modified>
</cp:coreProperties>
</file>