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notesMasterIdLst>
    <p:notesMasterId r:id="rId30"/>
  </p:notesMasterIdLst>
  <p:handoutMasterIdLst>
    <p:handoutMasterId r:id="rId31"/>
  </p:handoutMasterIdLst>
  <p:sldIdLst>
    <p:sldId id="1117" r:id="rId2"/>
    <p:sldId id="1082" r:id="rId3"/>
    <p:sldId id="1317" r:id="rId4"/>
    <p:sldId id="1085" r:id="rId5"/>
    <p:sldId id="1180" r:id="rId6"/>
    <p:sldId id="1181" r:id="rId7"/>
    <p:sldId id="1313" r:id="rId8"/>
    <p:sldId id="1282" r:id="rId9"/>
    <p:sldId id="1283" r:id="rId10"/>
    <p:sldId id="1294" r:id="rId11"/>
    <p:sldId id="1286" r:id="rId12"/>
    <p:sldId id="1288" r:id="rId13"/>
    <p:sldId id="1290" r:id="rId14"/>
    <p:sldId id="1292" r:id="rId15"/>
    <p:sldId id="1284" r:id="rId16"/>
    <p:sldId id="1314" r:id="rId17"/>
    <p:sldId id="1295" r:id="rId18"/>
    <p:sldId id="1315" r:id="rId19"/>
    <p:sldId id="1316" r:id="rId20"/>
    <p:sldId id="1296" r:id="rId21"/>
    <p:sldId id="1297" r:id="rId22"/>
    <p:sldId id="1298" r:id="rId23"/>
    <p:sldId id="1299" r:id="rId24"/>
    <p:sldId id="1300" r:id="rId25"/>
    <p:sldId id="1097" r:id="rId26"/>
    <p:sldId id="1071" r:id="rId27"/>
    <p:sldId id="1310" r:id="rId28"/>
    <p:sldId id="1311" r:id="rId29"/>
  </p:sldIdLst>
  <p:sldSz cx="9144000" cy="6858000" type="screen4x3"/>
  <p:notesSz cx="7023100" cy="9309100"/>
  <p:defaultTextStyle>
    <a:defPPr>
      <a:defRPr lang="ar-SA"/>
    </a:defPPr>
    <a:lvl1pPr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1pPr>
    <a:lvl2pPr marL="4572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2pPr>
    <a:lvl3pPr marL="9144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3pPr>
    <a:lvl4pPr marL="13716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4pPr>
    <a:lvl5pPr marL="18288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  <a:srgbClr val="FF9953"/>
    <a:srgbClr val="FF3300"/>
    <a:srgbClr val="A40079"/>
    <a:srgbClr val="008000"/>
    <a:srgbClr val="8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429" autoAdjust="0"/>
    <p:restoredTop sz="91282" autoAdjust="0"/>
  </p:normalViewPr>
  <p:slideViewPr>
    <p:cSldViewPr>
      <p:cViewPr varScale="1">
        <p:scale>
          <a:sx n="63" d="100"/>
          <a:sy n="63" d="100"/>
        </p:scale>
        <p:origin x="-12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36" y="-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F1EA4B-F1EA-438B-8CA9-ED68C26205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21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D34050-1784-4900-9062-8912159471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27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DA5B5-513B-4F8C-8DEF-351BF0D17A9B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373A3DAB-2F5F-407D-A690-F616376DF104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15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Repeat this list of words (harf) and examples 3 times for effective memorization!!!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C7C4841C-7A2E-4ED1-9CF3-0591DA5202BC}" type="slidenum">
              <a:rPr lang="ar-SA" sz="1200" b="0">
                <a:latin typeface="Arial" charset="0"/>
                <a:cs typeface="Arial" charset="0"/>
              </a:rPr>
              <a:pPr rtl="1">
                <a:spcBef>
                  <a:spcPct val="0"/>
                </a:spcBef>
              </a:pPr>
              <a:t>16</a:t>
            </a:fld>
            <a:endParaRPr lang="en-US" sz="1200" b="0">
              <a:latin typeface="Arial" charset="0"/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Repeat the following sequence for each of the four prepositions. </a:t>
            </a:r>
          </a:p>
          <a:p>
            <a:pPr eaLnBrk="1" hangingPunct="1"/>
            <a:r>
              <a:rPr lang="en-US" smtClean="0"/>
              <a:t>T(A+U) – S(A+U): 2 time</a:t>
            </a:r>
          </a:p>
          <a:p>
            <a:pPr eaLnBrk="1" hangingPunct="1"/>
            <a:r>
              <a:rPr lang="en-US" smtClean="0"/>
              <a:t>T(A)-S(U): 2 time (once with low pitch and then with high pitch)</a:t>
            </a:r>
          </a:p>
          <a:p>
            <a:pPr eaLnBrk="1" hangingPunct="1"/>
            <a:r>
              <a:rPr lang="en-US" smtClean="0"/>
              <a:t>T(AA) – S(AA): 2 time (once with low pitch and then with high pitch)</a:t>
            </a:r>
          </a:p>
          <a:p>
            <a:pPr eaLnBrk="1" hangingPunct="1"/>
            <a:r>
              <a:rPr lang="en-US" smtClean="0"/>
              <a:t>___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Get more images of right and left brain; and the quadrants; use them all. (color – highlighter, color pens).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Hamid</a:t>
            </a:r>
            <a:r>
              <a:rPr lang="en-US" dirty="0" smtClean="0"/>
              <a:t> (shop); Khalid (construction office, next to shop); </a:t>
            </a:r>
            <a:r>
              <a:rPr lang="en-US" dirty="0" err="1" smtClean="0"/>
              <a:t>Sajid</a:t>
            </a:r>
            <a:r>
              <a:rPr lang="en-US" dirty="0" smtClean="0"/>
              <a:t> (retired with a big house above the shop)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Example: Many people may be seeing me here first time.  After 2 years, if you see me in the street of ??, and if 2 of you are there; and if one of you says, I think we saw this man.  Then the 2</a:t>
            </a:r>
            <a:r>
              <a:rPr lang="en-US" baseline="30000" dirty="0" smtClean="0"/>
              <a:t>nd</a:t>
            </a:r>
            <a:r>
              <a:rPr lang="en-US" dirty="0" smtClean="0"/>
              <a:t> one will say:  He is the one who taught us the short course.  </a:t>
            </a:r>
          </a:p>
          <a:p>
            <a:r>
              <a:rPr lang="en-US" dirty="0" smtClean="0"/>
              <a:t>If I keep meeting you, then the first meeting to remember me will no more be necessary.  Similarly, once the meaning of a word is fixed in mind, you don’t have to remember these examples.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ar-SA" dirty="0" smtClean="0"/>
              <a:t>فيل</a:t>
            </a:r>
            <a:r>
              <a:rPr lang="en-US" dirty="0" smtClean="0"/>
              <a:t> </a:t>
            </a:r>
            <a:r>
              <a:rPr lang="en-US" dirty="0" err="1" smtClean="0"/>
              <a:t>hathi</a:t>
            </a:r>
            <a:r>
              <a:rPr lang="en-US" dirty="0" smtClean="0"/>
              <a:t>; and </a:t>
            </a:r>
            <a:r>
              <a:rPr lang="en-US" dirty="0" err="1" smtClean="0"/>
              <a:t>kursi</a:t>
            </a:r>
            <a:r>
              <a:rPr lang="en-US" dirty="0" smtClean="0"/>
              <a:t>: chair… if I repeat this 50 times today.  Tomorrow when I recall, feel will become chair and </a:t>
            </a:r>
            <a:r>
              <a:rPr lang="en-US" dirty="0" err="1" smtClean="0"/>
              <a:t>kursi</a:t>
            </a:r>
            <a:r>
              <a:rPr lang="en-US" dirty="0" smtClean="0"/>
              <a:t> will become elephant.  Because I have not provided enough anchors in my brain.  And context is the strongest anchor of those. </a:t>
            </a:r>
          </a:p>
          <a:p>
            <a:r>
              <a:rPr lang="en-US" dirty="0" smtClean="0"/>
              <a:t>This is the secret of this short course!  </a:t>
            </a:r>
            <a:r>
              <a:rPr lang="en-US" u="sng" dirty="0" smtClean="0"/>
              <a:t>The 125 words that you will learn are thru such examples. 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E894B6-B60F-4B36-BC45-6483D61E08A5}" type="slidenum">
              <a:rPr lang="ar-SA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r>
              <a:rPr lang="en-US" smtClean="0"/>
              <a:t>Our intention is to please Allah only.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A0D6FB-B302-42EF-9AAD-370E57598E10}" type="slidenum">
              <a:rPr lang="ar-SA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3ABFAF52-4745-4C46-A521-695ED1C10822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5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843B3CD8-3CED-48C3-8282-A1C62FC8FFB6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6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T(A)-S(U): 3 times</a:t>
            </a:r>
          </a:p>
          <a:p>
            <a:pPr eaLnBrk="1" hangingPunct="1"/>
            <a:r>
              <a:rPr lang="en-US" smtClean="0"/>
              <a:t>T(AA) – S(UU): 2 times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the rules of making masculine plurals.  </a:t>
            </a:r>
          </a:p>
          <a:p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r>
              <a:rPr lang="en-US" smtClean="0"/>
              <a:t>T(A+U) – S(A+U) : 1 time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C7E3A2D4-652E-4185-A997-3403F1E7FA4A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8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Remember the rules of making masculine plurals.  </a:t>
            </a:r>
          </a:p>
          <a:p>
            <a:pPr eaLnBrk="1" hangingPunct="1"/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pPr eaLnBrk="1" hangingPunct="1"/>
            <a:r>
              <a:rPr lang="en-US" smtClean="0"/>
              <a:t>T(A+U) – S(A+U) : 1 time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3B1969F7-B5A0-480E-90FA-DB76335F5459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9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 ‘la’ or ‘li’, we will use pen;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Min, we use envelope (letter)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‘an, we use the same.  Abu Bakr; Sahaba; you (May Allah be pleased with you); you all, me, and us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$$: It is used for Sahabah in general; But it is relevant to every Muslim; Evidence: Surah Al-Bayyinah – innaladdeena aamanu wa ‘amilus…. Radiallahu.. And these include Muslims of all times.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$$: Radiallahu is in past tense.  Some du’aas for others are expressed in past tense like jazakallahu khairan; baraakallah; rahimahullah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$$: Why is it in the past; one explanation is that it shows the firm faith in Allah that this du’aa will be accepted. Du’aas should always be asked with firm faith.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ma’hoo: With (Take the name of the organizer); with them (organizerS) because they were so patient in doing it.  With you (MashaAllah you are patient); with you all … MAY ALLAH THIS PATIENCE AND GIVE US TO MORE CONTINUE LEARNING AND TEACHING OTHERS.…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2DDEDB45-BB26-4A73-BC50-7B078FA17AC8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11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Lahoo: His Deen; Lahum: Their Deen; 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Repeat the following sequence for each of the four prepositions. </a:t>
            </a:r>
          </a:p>
          <a:p>
            <a:pPr eaLnBrk="1" hangingPunct="1"/>
            <a:r>
              <a:rPr lang="en-US" smtClean="0"/>
              <a:t>T(A+U) – S(A+U): 2 time</a:t>
            </a:r>
          </a:p>
          <a:p>
            <a:pPr eaLnBrk="1" hangingPunct="1"/>
            <a:r>
              <a:rPr lang="en-US" smtClean="0"/>
              <a:t>T(A)-S(U): 2 time (once with low pitch and then with high pitch)</a:t>
            </a:r>
          </a:p>
          <a:p>
            <a:pPr eaLnBrk="1" hangingPunct="1"/>
            <a:r>
              <a:rPr lang="en-US" smtClean="0"/>
              <a:t>T(AA) – S(AA): 2 time (once with low pitch and then with high pitch)</a:t>
            </a:r>
          </a:p>
          <a:p>
            <a:pPr eaLnBrk="1" hangingPunct="1"/>
            <a:r>
              <a:rPr lang="en-US" smtClean="0"/>
              <a:t>T(only signs) – S(A)  (teacher shows only signs and the students say it.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00F3-C028-46A8-96BD-DA5167B4F8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767AA-F558-4685-AEDE-76D712B094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DCBB-0614-4B06-9E8B-AFBA2B4076C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CF808-4397-49E2-A48D-321EEB780F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477D2-0375-4D06-AF8A-0A8488ED91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buFont typeface="Wingdings" pitchFamily="2" charset="2"/>
              <a:buChar char="q"/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72EE1-ECB4-427C-B93C-0ECCB8C4E5E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D60C-012A-4011-AA0A-D6A7E29F73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38291-C7E3-481C-B47D-1E30306DFF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21360-0C6B-4B2F-A83E-8381D82056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99603-A9F1-4F86-BB9D-301A37EC36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B4B1-3B80-438F-8338-6313B989FA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2007C-CD4A-4B85-B144-363DFFC8907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E8C83-F1C1-479D-B1C0-6F1A5D455C8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"/>
          <p:cNvPicPr>
            <a:picLocks noChangeAspect="1" noChangeArrowheads="1"/>
          </p:cNvPicPr>
          <p:nvPr userDrawn="1"/>
        </p:nvPicPr>
        <p:blipFill>
          <a:blip r:embed="rId15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7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F1B1B57-5855-4898-9ECF-601254712C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4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  <p:sldLayoutId id="2147484182" r:id="rId12"/>
    <p:sldLayoutId id="2147484183" r:id="rId13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29000" y="253425"/>
            <a:ext cx="2514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r-PK" sz="3200" b="0" dirty="0" smtClean="0">
                <a:latin typeface="Alvi Nastaleeq" pitchFamily="2" charset="-78"/>
                <a:cs typeface="Alvi Nastaleeq" pitchFamily="2" charset="-78"/>
                <a:sym typeface="AGA Arabesque" pitchFamily="2" charset="2"/>
              </a:rPr>
              <a:t>بسم الله الرحمن الرحيم</a:t>
            </a:r>
            <a:endParaRPr lang="en-US" sz="3200" b="0" dirty="0">
              <a:latin typeface="Alvi Nastaleeq" pitchFamily="2" charset="-78"/>
              <a:cs typeface="Alvi Nastaleeq" pitchFamily="2" charset="-78"/>
              <a:sym typeface="AGA Arabesque" pitchFamily="2" charset="2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9144000" cy="1828800"/>
          </a:xfrm>
        </p:spPr>
        <p:txBody>
          <a:bodyPr/>
          <a:lstStyle/>
          <a:p>
            <a:pPr eaLnBrk="1" hangingPunct="1"/>
            <a: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  <a:t>Lesson </a:t>
            </a:r>
            <a:r>
              <a:rPr lang="en-US" sz="4800" b="1" smtClean="0">
                <a:solidFill>
                  <a:srgbClr val="FFFFFF"/>
                </a:solidFill>
                <a:cs typeface="Tahoma" pitchFamily="34" charset="0"/>
              </a:rPr>
              <a:t>-5b</a:t>
            </a:r>
            <a: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  <a:t/>
            </a:r>
            <a:b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dirty="0" smtClean="0">
              <a:solidFill>
                <a:srgbClr val="FFFF00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AutoShape 2"/>
          <p:cNvSpPr>
            <a:spLocks noChangeArrowheads="1"/>
          </p:cNvSpPr>
          <p:nvPr/>
        </p:nvSpPr>
        <p:spPr bwMode="auto">
          <a:xfrm>
            <a:off x="-1289050" y="-185738"/>
            <a:ext cx="11728450" cy="7043738"/>
          </a:xfrm>
          <a:prstGeom prst="irregularSeal1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*Take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a deep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breath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  <a:p>
            <a:pPr algn="ctr">
              <a:spcBef>
                <a:spcPct val="0"/>
              </a:spcBef>
              <a:buFontTx/>
              <a:buChar char="•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Say </a:t>
            </a:r>
            <a:r>
              <a:rPr lang="ar-SA" sz="8000" dirty="0">
                <a:effectLst>
                  <a:outerShdw blurRad="38100" dist="38100" dir="2700000" algn="tl">
                    <a:srgbClr val="000000"/>
                  </a:outerShdw>
                </a:effectLst>
                <a:cs typeface="Traditional Arabic_bs" pitchFamily="2" charset="-78"/>
              </a:rPr>
              <a:t>رَبِّ زِدْنِي عِلْمًا</a:t>
            </a:r>
            <a:endParaRPr lang="en-US" sz="8000" dirty="0">
              <a:effectLst>
                <a:outerShdw blurRad="38100" dist="38100" dir="2700000" algn="tl">
                  <a:srgbClr val="000000"/>
                </a:outerShdw>
              </a:effectLst>
              <a:cs typeface="Traditional Arabic_bs" pitchFamily="2" charset="-78"/>
            </a:endParaRPr>
          </a:p>
          <a:p>
            <a:pPr algn="ctr">
              <a:spcBef>
                <a:spcPct val="0"/>
              </a:spcBef>
              <a:buFontTx/>
              <a:buChar char="•"/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  <a:cs typeface="Traditional Arabic_bs" pitchFamily="2" charset="-78"/>
              </a:rPr>
              <a:t>Be ready for TPI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191000" y="2895600"/>
            <a:ext cx="1524000" cy="2286000"/>
            <a:chOff x="3696" y="1536"/>
            <a:chExt cx="1872" cy="2496"/>
          </a:xfrm>
        </p:grpSpPr>
        <p:sp>
          <p:nvSpPr>
            <p:cNvPr id="60459" name="Oval 6"/>
            <p:cNvSpPr>
              <a:spLocks noChangeArrowheads="1"/>
            </p:cNvSpPr>
            <p:nvPr/>
          </p:nvSpPr>
          <p:spPr bwMode="auto">
            <a:xfrm>
              <a:off x="4896" y="2688"/>
              <a:ext cx="672" cy="1344"/>
            </a:xfrm>
            <a:prstGeom prst="ellipse">
              <a:avLst/>
            </a:prstGeom>
            <a:solidFill>
              <a:srgbClr val="CC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0460" name="AutoShape 7"/>
            <p:cNvSpPr>
              <a:spLocks noChangeArrowheads="1"/>
            </p:cNvSpPr>
            <p:nvPr/>
          </p:nvSpPr>
          <p:spPr bwMode="auto">
            <a:xfrm>
              <a:off x="3696" y="1536"/>
              <a:ext cx="1872" cy="1296"/>
            </a:xfrm>
            <a:prstGeom prst="wedgeEllipseCallout">
              <a:avLst>
                <a:gd name="adj1" fmla="val 41065"/>
                <a:gd name="adj2" fmla="val 29681"/>
              </a:avLst>
            </a:prstGeom>
            <a:solidFill>
              <a:srgbClr val="CC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/>
            <a:lstStyle/>
            <a:p>
              <a:pPr algn="ctr" rtl="1">
                <a:lnSpc>
                  <a:spcPct val="90000"/>
                </a:lnSpc>
              </a:pPr>
              <a:r>
                <a:rPr lang="en-US" sz="6000" b="0" dirty="0">
                  <a:solidFill>
                    <a:srgbClr val="FFFF00"/>
                  </a:solidFill>
                  <a:latin typeface="Alvi Nastaleeq" pitchFamily="2" charset="-78"/>
                </a:rPr>
                <a:t>For</a:t>
              </a:r>
              <a:endParaRPr lang="ar-SA" sz="6000" b="0" dirty="0">
                <a:solidFill>
                  <a:srgbClr val="FFFF00"/>
                </a:solidFill>
                <a:latin typeface="Alvi Nastaleeq" pitchFamily="2" charset="-78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467600" y="2971800"/>
            <a:ext cx="1524000" cy="2286000"/>
            <a:chOff x="3696" y="1536"/>
            <a:chExt cx="1872" cy="2496"/>
          </a:xfrm>
        </p:grpSpPr>
        <p:sp>
          <p:nvSpPr>
            <p:cNvPr id="60457" name="Oval 6"/>
            <p:cNvSpPr>
              <a:spLocks noChangeArrowheads="1"/>
            </p:cNvSpPr>
            <p:nvPr/>
          </p:nvSpPr>
          <p:spPr bwMode="auto">
            <a:xfrm>
              <a:off x="4896" y="2688"/>
              <a:ext cx="672" cy="1344"/>
            </a:xfrm>
            <a:prstGeom prst="ellipse">
              <a:avLst/>
            </a:prstGeom>
            <a:solidFill>
              <a:srgbClr val="CC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0458" name="AutoShape 7"/>
            <p:cNvSpPr>
              <a:spLocks noChangeArrowheads="1"/>
            </p:cNvSpPr>
            <p:nvPr/>
          </p:nvSpPr>
          <p:spPr bwMode="auto">
            <a:xfrm>
              <a:off x="3696" y="1536"/>
              <a:ext cx="1872" cy="1296"/>
            </a:xfrm>
            <a:prstGeom prst="wedgeEllipseCallout">
              <a:avLst>
                <a:gd name="adj1" fmla="val 41065"/>
                <a:gd name="adj2" fmla="val 29681"/>
              </a:avLst>
            </a:prstGeom>
            <a:solidFill>
              <a:srgbClr val="CC33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/>
            <a:lstStyle/>
            <a:p>
              <a:pPr algn="ctr" rtl="1">
                <a:lnSpc>
                  <a:spcPct val="90000"/>
                </a:lnSpc>
              </a:pPr>
              <a:r>
                <a:rPr lang="en-US" sz="6000" b="0">
                  <a:solidFill>
                    <a:srgbClr val="FFFF00"/>
                  </a:solidFill>
                  <a:latin typeface="Alvi Nastaleeq" pitchFamily="2" charset="-78"/>
                </a:rPr>
                <a:t>For</a:t>
              </a:r>
              <a:endParaRPr lang="ar-SA" sz="6000" b="0">
                <a:solidFill>
                  <a:srgbClr val="FFFF00"/>
                </a:solidFill>
                <a:latin typeface="Alvi Nastaleeq" pitchFamily="2" charset="-78"/>
              </a:endParaRPr>
            </a:p>
          </p:txBody>
        </p:sp>
      </p:grpSp>
      <p:sp>
        <p:nvSpPr>
          <p:cNvPr id="60420" name="Rectangle 28"/>
          <p:cNvSpPr>
            <a:spLocks noChangeArrowheads="1"/>
          </p:cNvSpPr>
          <p:nvPr/>
        </p:nvSpPr>
        <p:spPr bwMode="auto">
          <a:xfrm>
            <a:off x="7696200" y="228600"/>
            <a:ext cx="116205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rgbClr val="FFC215"/>
                </a:solidFill>
                <a:cs typeface="Arial" pitchFamily="34" charset="0"/>
              </a:rPr>
              <a:t>1367*</a:t>
            </a:r>
            <a:endParaRPr lang="en-US" sz="2800" b="0" baseline="30000">
              <a:solidFill>
                <a:srgbClr val="FFC215"/>
              </a:solidFill>
              <a:cs typeface="Arial" pitchFamily="34" charset="0"/>
            </a:endParaRPr>
          </a:p>
        </p:txBody>
      </p:sp>
      <p:graphicFrame>
        <p:nvGraphicFramePr>
          <p:cNvPr id="520241" name="Group 49"/>
          <p:cNvGraphicFramePr>
            <a:graphicFrameLocks noGrp="1"/>
          </p:cNvGraphicFramePr>
          <p:nvPr/>
        </p:nvGraphicFramePr>
        <p:xfrm>
          <a:off x="381000" y="228600"/>
          <a:ext cx="3352800" cy="6400800"/>
        </p:xfrm>
        <a:graphic>
          <a:graphicData uri="http://schemas.openxmlformats.org/drawingml/2006/table">
            <a:tbl>
              <a:tblPr/>
              <a:tblGrid>
                <a:gridCol w="1828800"/>
                <a:gridCol w="1524000"/>
              </a:tblGrid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for him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5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،</a:t>
                      </a:r>
                      <a:endParaRPr kumimoji="0" lang="ar-SA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for them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لَهُمْ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for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لَكَ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for 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لَكُمْ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for me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لِي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for us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لَنَا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for her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لَهَا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60456" name="Text Box 8"/>
          <p:cNvSpPr txBox="1">
            <a:spLocks noChangeArrowheads="1"/>
          </p:cNvSpPr>
          <p:nvPr/>
        </p:nvSpPr>
        <p:spPr bwMode="auto">
          <a:xfrm>
            <a:off x="3200400" y="4225925"/>
            <a:ext cx="6248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ur-PK" sz="66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لَ</a:t>
            </a:r>
            <a:r>
              <a:rPr lang="ur-PK" sz="6600" b="0" dirty="0">
                <a:latin typeface="Arial" pitchFamily="34" charset="0"/>
                <a:cs typeface="Traditional Arabic_bs" pitchFamily="2" charset="-78"/>
              </a:rPr>
              <a:t>كُمْ دِينُكُمْ وَ</a:t>
            </a:r>
            <a:r>
              <a:rPr lang="ar-SA" sz="6600" b="0" dirty="0">
                <a:latin typeface="Arial" pitchFamily="34" charset="0"/>
                <a:cs typeface="Traditional Arabic_bs" pitchFamily="2" charset="-78"/>
              </a:rPr>
              <a:t> </a:t>
            </a:r>
            <a:r>
              <a:rPr lang="ur-PK" sz="66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لِ</a:t>
            </a:r>
            <a:r>
              <a:rPr lang="ur-PK" sz="6600" b="0" dirty="0">
                <a:latin typeface="Arial" pitchFamily="34" charset="0"/>
                <a:cs typeface="Traditional Arabic_bs" pitchFamily="2" charset="-78"/>
              </a:rPr>
              <a:t>يَ دِين</a:t>
            </a:r>
            <a:r>
              <a:rPr lang="ar-SA" sz="6600" b="0" dirty="0">
                <a:latin typeface="Arial" pitchFamily="34" charset="0"/>
                <a:cs typeface="Traditional Arabic_bs" pitchFamily="2" charset="-78"/>
              </a:rPr>
              <a:t>ِ</a:t>
            </a:r>
            <a:endParaRPr lang="ur-PK" sz="6600" b="0" dirty="0">
              <a:latin typeface="Arial" pitchFamily="34" charset="0"/>
              <a:cs typeface="Traditional Arabic_bs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4336" name="Group 48"/>
          <p:cNvGraphicFramePr>
            <a:graphicFrameLocks noGrp="1"/>
          </p:cNvGraphicFramePr>
          <p:nvPr/>
        </p:nvGraphicFramePr>
        <p:xfrm>
          <a:off x="381000" y="228600"/>
          <a:ext cx="3581400" cy="6400800"/>
        </p:xfrm>
        <a:graphic>
          <a:graphicData uri="http://schemas.openxmlformats.org/drawingml/2006/table">
            <a:tbl>
              <a:tblPr/>
              <a:tblGrid>
                <a:gridCol w="2057400"/>
                <a:gridCol w="1524000"/>
              </a:tblGrid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from him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مِنْه</a:t>
                      </a: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ُ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from them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مِنْهُمْ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from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مِنْكَ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from 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مِنْكُمْ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from me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مِنِّي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from us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مِنَّا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from her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مِنْهَا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29200" y="2209800"/>
            <a:ext cx="2514600" cy="3048000"/>
            <a:chOff x="1174" y="576"/>
            <a:chExt cx="2673" cy="2245"/>
          </a:xfrm>
        </p:grpSpPr>
        <p:sp>
          <p:nvSpPr>
            <p:cNvPr id="61480" name="Oval 22"/>
            <p:cNvSpPr>
              <a:spLocks noChangeArrowheads="1"/>
            </p:cNvSpPr>
            <p:nvPr/>
          </p:nvSpPr>
          <p:spPr bwMode="auto">
            <a:xfrm>
              <a:off x="2016" y="1920"/>
              <a:ext cx="1536" cy="901"/>
            </a:xfrm>
            <a:prstGeom prst="ellipse">
              <a:avLst/>
            </a:prstGeom>
            <a:solidFill>
              <a:srgbClr val="FF00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sz="4400"/>
            </a:p>
          </p:txBody>
        </p:sp>
        <p:sp>
          <p:nvSpPr>
            <p:cNvPr id="5" name="AutoShape 23"/>
            <p:cNvSpPr>
              <a:spLocks noChangeArrowheads="1"/>
            </p:cNvSpPr>
            <p:nvPr/>
          </p:nvSpPr>
          <p:spPr bwMode="auto">
            <a:xfrm>
              <a:off x="1174" y="576"/>
              <a:ext cx="2673" cy="1536"/>
            </a:xfrm>
            <a:prstGeom prst="wedgeEllipseCallout">
              <a:avLst>
                <a:gd name="adj1" fmla="val 22460"/>
                <a:gd name="adj2" fmla="val 43933"/>
              </a:avLst>
            </a:prstGeom>
            <a:solidFill>
              <a:srgbClr val="FF00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 rtl="1">
                <a:lnSpc>
                  <a:spcPct val="60000"/>
                </a:lnSpc>
                <a:defRPr/>
              </a:pPr>
              <a:r>
                <a:rPr lang="en-US" sz="5400" dirty="0">
                  <a:solidFill>
                    <a:srgbClr val="FFFF00"/>
                  </a:solidFill>
                  <a:latin typeface="+mj-lt"/>
                </a:rPr>
                <a:t>From</a:t>
              </a:r>
            </a:p>
          </p:txBody>
        </p:sp>
      </p:grpSp>
      <p:sp>
        <p:nvSpPr>
          <p:cNvPr id="61478" name="Text Box 24"/>
          <p:cNvSpPr txBox="1">
            <a:spLocks noChangeArrowheads="1"/>
          </p:cNvSpPr>
          <p:nvPr/>
        </p:nvSpPr>
        <p:spPr bwMode="auto">
          <a:xfrm>
            <a:off x="3429000" y="3671888"/>
            <a:ext cx="64008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ur-PK" sz="5400" b="0" dirty="0">
                <a:latin typeface="Arial" pitchFamily="34" charset="0"/>
                <a:cs typeface="Tajweed" pitchFamily="2" charset="-78"/>
              </a:rPr>
              <a:t>أَعُوذُ </a:t>
            </a:r>
            <a:r>
              <a:rPr lang="ur-PK" sz="5400" b="0" dirty="0" smtClean="0">
                <a:latin typeface="Arial" pitchFamily="34" charset="0"/>
                <a:cs typeface="Tajweed" pitchFamily="2" charset="-78"/>
              </a:rPr>
              <a:t>بِاﷲِ </a:t>
            </a:r>
            <a:r>
              <a:rPr lang="ur-PK" sz="10800" b="0" dirty="0">
                <a:latin typeface="Arial" pitchFamily="34" charset="0"/>
                <a:cs typeface="Tajweed" pitchFamily="2" charset="-78"/>
              </a:rPr>
              <a:t>مِنَ</a:t>
            </a:r>
            <a:r>
              <a:rPr lang="ur-PK" sz="5400" b="0" dirty="0">
                <a:latin typeface="Arial" pitchFamily="34" charset="0"/>
                <a:cs typeface="Tajweed" pitchFamily="2" charset="-78"/>
              </a:rPr>
              <a:t> الشَّيْطَان</a:t>
            </a:r>
            <a:endParaRPr lang="en-US" sz="5400" b="0" dirty="0">
              <a:latin typeface="Arial" pitchFamily="34" charset="0"/>
              <a:cs typeface="Tajweed" pitchFamily="2" charset="-78"/>
            </a:endParaRPr>
          </a:p>
        </p:txBody>
      </p:sp>
      <p:sp>
        <p:nvSpPr>
          <p:cNvPr id="61479" name="Rectangle 25"/>
          <p:cNvSpPr>
            <a:spLocks noChangeArrowheads="1"/>
          </p:cNvSpPr>
          <p:nvPr/>
        </p:nvSpPr>
        <p:spPr bwMode="auto">
          <a:xfrm>
            <a:off x="7696200" y="177800"/>
            <a:ext cx="1306513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>
                <a:solidFill>
                  <a:srgbClr val="FFC215"/>
                </a:solidFill>
                <a:cs typeface="Arial" pitchFamily="34" charset="0"/>
              </a:rPr>
              <a:t>3026*</a:t>
            </a:r>
            <a:endParaRPr lang="en-US" sz="3200" b="0" baseline="30000">
              <a:solidFill>
                <a:srgbClr val="FFC215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648200" y="2667000"/>
            <a:ext cx="2667000" cy="3352800"/>
            <a:chOff x="4648200" y="2667000"/>
            <a:chExt cx="2667000" cy="3352800"/>
          </a:xfrm>
        </p:grpSpPr>
        <p:sp>
          <p:nvSpPr>
            <p:cNvPr id="62504" name="Oval 22"/>
            <p:cNvSpPr>
              <a:spLocks noChangeArrowheads="1"/>
            </p:cNvSpPr>
            <p:nvPr/>
          </p:nvSpPr>
          <p:spPr bwMode="auto">
            <a:xfrm>
              <a:off x="5278821" y="3613484"/>
              <a:ext cx="1345324" cy="2406316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" name="AutoShape 23"/>
            <p:cNvSpPr>
              <a:spLocks noChangeArrowheads="1"/>
            </p:cNvSpPr>
            <p:nvPr/>
          </p:nvSpPr>
          <p:spPr bwMode="auto">
            <a:xfrm>
              <a:off x="4648200" y="2667000"/>
              <a:ext cx="2667000" cy="1295400"/>
            </a:xfrm>
            <a:prstGeom prst="wedgeEllipseCallout">
              <a:avLst>
                <a:gd name="adj1" fmla="val 26837"/>
                <a:gd name="adj2" fmla="val 41646"/>
              </a:avLst>
            </a:prstGeom>
            <a:solidFill>
              <a:srgbClr val="00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/>
            <a:lstStyle/>
            <a:p>
              <a:pPr algn="ctr" rtl="1">
                <a:lnSpc>
                  <a:spcPct val="60000"/>
                </a:lnSpc>
                <a:defRPr/>
              </a:pPr>
              <a:r>
                <a:rPr lang="en-US" sz="60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W</a:t>
              </a:r>
              <a:r>
                <a:rPr lang="en-US" sz="6000" dirty="0" smtClean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ith</a:t>
              </a:r>
              <a:endParaRPr lang="en-US" sz="6000" dirty="0">
                <a:solidFill>
                  <a:schemeClr val="bg2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62502" name="Text Box 24"/>
          <p:cNvSpPr txBox="1">
            <a:spLocks noChangeArrowheads="1"/>
          </p:cNvSpPr>
          <p:nvPr/>
        </p:nvSpPr>
        <p:spPr bwMode="auto">
          <a:xfrm>
            <a:off x="4419600" y="3733800"/>
            <a:ext cx="48768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10600" b="0" baseline="30000" dirty="0">
                <a:latin typeface="Arial" pitchFamily="34" charset="0"/>
                <a:cs typeface="Majidi" pitchFamily="2" charset="-78"/>
              </a:rPr>
              <a:t>رَضِيَ الله</a:t>
            </a:r>
            <a:r>
              <a:rPr lang="ur-PK" sz="10600" b="0" baseline="30000" dirty="0">
                <a:latin typeface="Arial" pitchFamily="34" charset="0"/>
                <a:cs typeface="Majidi" pitchFamily="2" charset="-78"/>
              </a:rPr>
              <a:t>ُ </a:t>
            </a:r>
            <a:r>
              <a:rPr lang="ar-SA" sz="15600" b="0" dirty="0">
                <a:solidFill>
                  <a:schemeClr val="tx2"/>
                </a:solidFill>
                <a:latin typeface="Arial" pitchFamily="34" charset="0"/>
                <a:cs typeface="Majidi" pitchFamily="2" charset="-78"/>
              </a:rPr>
              <a:t>عَنْه</a:t>
            </a:r>
            <a:r>
              <a:rPr lang="ar-SA" sz="15600" b="0" dirty="0">
                <a:latin typeface="Arial" pitchFamily="34" charset="0"/>
                <a:cs typeface="Majidi" pitchFamily="2" charset="-78"/>
              </a:rPr>
              <a:t>ُ</a:t>
            </a:r>
            <a:endParaRPr lang="en-US" sz="15600" b="0" dirty="0">
              <a:latin typeface="Arial" pitchFamily="34" charset="0"/>
              <a:cs typeface="Majidi" pitchFamily="2" charset="-78"/>
            </a:endParaRPr>
          </a:p>
        </p:txBody>
      </p:sp>
      <p:graphicFrame>
        <p:nvGraphicFramePr>
          <p:cNvPr id="527408" name="Group 48"/>
          <p:cNvGraphicFramePr>
            <a:graphicFrameLocks noGrp="1"/>
          </p:cNvGraphicFramePr>
          <p:nvPr/>
        </p:nvGraphicFramePr>
        <p:xfrm>
          <a:off x="381000" y="228600"/>
          <a:ext cx="3733800" cy="6431280"/>
        </p:xfrm>
        <a:graphic>
          <a:graphicData uri="http://schemas.openxmlformats.org/drawingml/2006/table">
            <a:tbl>
              <a:tblPr/>
              <a:tblGrid>
                <a:gridCol w="1940689"/>
                <a:gridCol w="1793111"/>
              </a:tblGrid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him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عَنْه</a:t>
                      </a: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ُ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them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عَنْهُمْ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عَنْكَ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 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عَنْكُمْ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me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عَنِّي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us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عَنَّا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her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عَنْهَا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62503" name="Rectangle 25"/>
          <p:cNvSpPr>
            <a:spLocks noChangeArrowheads="1"/>
          </p:cNvSpPr>
          <p:nvPr/>
        </p:nvSpPr>
        <p:spPr bwMode="auto">
          <a:xfrm>
            <a:off x="7696200" y="192088"/>
            <a:ext cx="1190625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0">
                <a:solidFill>
                  <a:srgbClr val="FFC215"/>
                </a:solidFill>
                <a:cs typeface="Arial" pitchFamily="34" charset="0"/>
              </a:rPr>
              <a:t>404*</a:t>
            </a:r>
            <a:endParaRPr lang="en-US" sz="3600" b="0" baseline="30000">
              <a:solidFill>
                <a:srgbClr val="FFC215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0480" name="Group 48"/>
          <p:cNvGraphicFramePr>
            <a:graphicFrameLocks noGrp="1"/>
          </p:cNvGraphicFramePr>
          <p:nvPr/>
        </p:nvGraphicFramePr>
        <p:xfrm>
          <a:off x="228600" y="228600"/>
          <a:ext cx="3733800" cy="6400800"/>
        </p:xfrm>
        <a:graphic>
          <a:graphicData uri="http://schemas.openxmlformats.org/drawingml/2006/table">
            <a:tbl>
              <a:tblPr/>
              <a:tblGrid>
                <a:gridCol w="1940688"/>
                <a:gridCol w="1793112"/>
              </a:tblGrid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him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مَعَه</a:t>
                      </a:r>
                      <a:r>
                        <a:rPr kumimoji="0" lang="en-US" sz="5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،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them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مَعَهُمْ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you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مَعَكَ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you all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مَعَكُمْ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me</a:t>
                      </a:r>
                    </a:p>
                  </a:txBody>
                  <a:tcPr marL="0" marR="0"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مَعِي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us</a:t>
                      </a:r>
                    </a:p>
                  </a:txBody>
                  <a:tcPr marL="0" marR="0"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مَعَنَا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with her</a:t>
                      </a:r>
                    </a:p>
                  </a:txBody>
                  <a:tcPr marL="0" marR="0"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مَعَهَا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ctr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63525" name="Rectangle 25"/>
          <p:cNvSpPr>
            <a:spLocks noChangeArrowheads="1"/>
          </p:cNvSpPr>
          <p:nvPr/>
        </p:nvSpPr>
        <p:spPr bwMode="auto">
          <a:xfrm>
            <a:off x="7800975" y="192088"/>
            <a:ext cx="1190625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0">
                <a:solidFill>
                  <a:srgbClr val="FFC215"/>
                </a:solidFill>
                <a:cs typeface="Arial" pitchFamily="34" charset="0"/>
              </a:rPr>
              <a:t>163*</a:t>
            </a:r>
            <a:endParaRPr lang="en-US" sz="3600" b="0" baseline="30000">
              <a:solidFill>
                <a:srgbClr val="FFC215"/>
              </a:solidFill>
              <a:cs typeface="Arial" pitchFamily="34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638800" y="1981200"/>
            <a:ext cx="3505200" cy="4495800"/>
            <a:chOff x="2010" y="816"/>
            <a:chExt cx="2784" cy="3504"/>
          </a:xfrm>
        </p:grpSpPr>
        <p:sp>
          <p:nvSpPr>
            <p:cNvPr id="63528" name="Oval 22"/>
            <p:cNvSpPr>
              <a:spLocks noChangeArrowheads="1"/>
            </p:cNvSpPr>
            <p:nvPr/>
          </p:nvSpPr>
          <p:spPr bwMode="auto">
            <a:xfrm>
              <a:off x="2640" y="1920"/>
              <a:ext cx="1200" cy="24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AutoShape 23"/>
            <p:cNvSpPr>
              <a:spLocks noChangeArrowheads="1"/>
            </p:cNvSpPr>
            <p:nvPr/>
          </p:nvSpPr>
          <p:spPr bwMode="auto">
            <a:xfrm>
              <a:off x="2010" y="816"/>
              <a:ext cx="2784" cy="1536"/>
            </a:xfrm>
            <a:prstGeom prst="wedgeEllipseCallout">
              <a:avLst>
                <a:gd name="adj1" fmla="val 21346"/>
                <a:gd name="adj2" fmla="val 444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lnSpc>
                  <a:spcPct val="85000"/>
                </a:lnSpc>
                <a:defRPr/>
              </a:pPr>
              <a:r>
                <a:rPr lang="en-US" sz="7200" dirty="0" smtClean="0">
                  <a:solidFill>
                    <a:srgbClr val="FFFF00"/>
                  </a:solidFill>
                  <a:latin typeface="+mj-lt"/>
                </a:rPr>
                <a:t>With</a:t>
              </a:r>
              <a:endParaRPr lang="en-US" sz="7200" dirty="0">
                <a:solidFill>
                  <a:srgbClr val="FFFF00"/>
                </a:solidFill>
                <a:latin typeface="+mj-lt"/>
              </a:endParaRPr>
            </a:p>
          </p:txBody>
        </p:sp>
      </p:grpSp>
      <p:sp>
        <p:nvSpPr>
          <p:cNvPr id="63527" name="Text Box 24"/>
          <p:cNvSpPr txBox="1">
            <a:spLocks noChangeArrowheads="1"/>
          </p:cNvSpPr>
          <p:nvPr/>
        </p:nvSpPr>
        <p:spPr bwMode="auto">
          <a:xfrm>
            <a:off x="2743200" y="4038600"/>
            <a:ext cx="640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ur-PK" sz="5400" b="0" dirty="0">
                <a:latin typeface="Arial" pitchFamily="34" charset="0"/>
                <a:cs typeface="Majidi" pitchFamily="2" charset="-78"/>
              </a:rPr>
              <a:t>إنَّ الله </a:t>
            </a:r>
            <a:r>
              <a:rPr lang="ur-PK" sz="5400" b="0" dirty="0">
                <a:solidFill>
                  <a:schemeClr val="tx2"/>
                </a:solidFill>
                <a:latin typeface="Arial" pitchFamily="34" charset="0"/>
                <a:cs typeface="Majidi" pitchFamily="2" charset="-78"/>
              </a:rPr>
              <a:t>َ </a:t>
            </a:r>
            <a:r>
              <a:rPr lang="ur-PK" sz="9600" b="0" dirty="0">
                <a:solidFill>
                  <a:schemeClr val="tx2"/>
                </a:solidFill>
                <a:latin typeface="Arial" pitchFamily="34" charset="0"/>
                <a:cs typeface="Majidi" pitchFamily="2" charset="-78"/>
              </a:rPr>
              <a:t>مَعَ</a:t>
            </a:r>
            <a:r>
              <a:rPr lang="ur-PK" sz="5400" b="0" dirty="0">
                <a:latin typeface="Arial" pitchFamily="34" charset="0"/>
                <a:cs typeface="Majidi" pitchFamily="2" charset="-78"/>
              </a:rPr>
              <a:t> الصَّابِرِين</a:t>
            </a:r>
            <a:endParaRPr lang="en-US" sz="5400" b="0" dirty="0">
              <a:latin typeface="Arial" pitchFamily="34" charset="0"/>
              <a:cs typeface="Majidi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8081963" y="3762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AutoShape 4"/>
          <p:cNvSpPr>
            <a:spLocks noChangeArrowheads="1"/>
          </p:cNvSpPr>
          <p:nvPr/>
        </p:nvSpPr>
        <p:spPr bwMode="auto">
          <a:xfrm>
            <a:off x="2819400" y="152400"/>
            <a:ext cx="2362200" cy="1752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>
              <a:cs typeface="Tajweed" pitchFamily="2" charset="-78"/>
            </a:endParaRPr>
          </a:p>
        </p:txBody>
      </p:sp>
      <p:sp>
        <p:nvSpPr>
          <p:cNvPr id="1960965" name="Text Box 5"/>
          <p:cNvSpPr txBox="1">
            <a:spLocks noChangeArrowheads="1"/>
          </p:cNvSpPr>
          <p:nvPr/>
        </p:nvSpPr>
        <p:spPr bwMode="auto">
          <a:xfrm>
            <a:off x="3124200" y="609600"/>
            <a:ext cx="1700213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4960</a:t>
            </a:r>
            <a:r>
              <a:rPr lang="en-US" sz="40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276600" y="2052638"/>
            <a:ext cx="533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لَ</a:t>
            </a:r>
            <a:r>
              <a:rPr lang="ar-SA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لِ</a:t>
            </a:r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:</a:t>
            </a:r>
            <a:r>
              <a:rPr lang="en-US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 </a:t>
            </a:r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لَكُمْ دِينُكُمْ وَلِيَ </a:t>
            </a:r>
            <a:r>
              <a:rPr lang="ur-PK" sz="4400" b="0" dirty="0" smtClean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دِين</a:t>
            </a:r>
            <a:r>
              <a:rPr lang="ar-SA" sz="4400" b="0" dirty="0" smtClean="0">
                <a:latin typeface="Arial" pitchFamily="34" charset="0"/>
                <a:cs typeface="Traditional Arabic_bs" pitchFamily="2" charset="-78"/>
              </a:rPr>
              <a:t>ِ</a:t>
            </a:r>
            <a:endParaRPr lang="ur-PK" sz="4400" b="0" dirty="0">
              <a:solidFill>
                <a:srgbClr val="FFFF00"/>
              </a:solidFill>
              <a:latin typeface="Arial" pitchFamily="34" charset="0"/>
              <a:cs typeface="Traditional Arabic_bs" pitchFamily="2" charset="-78"/>
            </a:endParaRPr>
          </a:p>
          <a:p>
            <a:pPr algn="r" rtl="1"/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مِن:</a:t>
            </a:r>
            <a:r>
              <a:rPr lang="en-US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 </a:t>
            </a:r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أَعُوذُ بِاللهِ مِنَ الشَّيْطَان</a:t>
            </a:r>
          </a:p>
          <a:p>
            <a:pPr algn="r" rtl="1"/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عَن:</a:t>
            </a:r>
            <a:r>
              <a:rPr lang="en-US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</a:t>
            </a:r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</a:t>
            </a:r>
            <a:r>
              <a:rPr lang="ar-SA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رَضي الله </a:t>
            </a:r>
            <a:r>
              <a:rPr lang="ar-SA" sz="4400" b="0" dirty="0" smtClean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عنهُ، </a:t>
            </a:r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عَنِ النَّعِيم</a:t>
            </a:r>
          </a:p>
          <a:p>
            <a:pPr algn="r" rtl="1"/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مَعَ:</a:t>
            </a:r>
            <a:r>
              <a:rPr lang="en-US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 </a:t>
            </a:r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إنَّ الله َ مَعَ الصَّابِرِين</a:t>
            </a:r>
            <a:endParaRPr lang="en-US" sz="4400" b="0" dirty="0">
              <a:solidFill>
                <a:srgbClr val="FFFF00"/>
              </a:solidFill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65542" name="Text Box 26"/>
          <p:cNvSpPr txBox="1">
            <a:spLocks noChangeArrowheads="1"/>
          </p:cNvSpPr>
          <p:nvPr/>
        </p:nvSpPr>
        <p:spPr bwMode="auto">
          <a:xfrm>
            <a:off x="190500" y="5943600"/>
            <a:ext cx="1905000" cy="771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4400" b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--- هَا</a:t>
            </a:r>
            <a:endParaRPr lang="en-US" sz="4400" b="0">
              <a:solidFill>
                <a:srgbClr val="FF0000"/>
              </a:solidFill>
              <a:latin typeface="Arial" pitchFamily="34" charset="0"/>
              <a:cs typeface="Tajweed" pitchFamily="2" charset="-78"/>
            </a:endParaRPr>
          </a:p>
        </p:txBody>
      </p:sp>
      <p:graphicFrame>
        <p:nvGraphicFramePr>
          <p:cNvPr id="1960987" name="Group 27"/>
          <p:cNvGraphicFramePr>
            <a:graphicFrameLocks noGrp="1"/>
          </p:cNvGraphicFramePr>
          <p:nvPr/>
        </p:nvGraphicFramePr>
        <p:xfrm>
          <a:off x="190500" y="304800"/>
          <a:ext cx="1943100" cy="5486400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 هٗ</a:t>
                      </a:r>
                      <a:endParaRPr kumimoji="0" lang="ar-SA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_هُمْ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_كَ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_كُمْ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- ِي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-نَا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84149" y="2529953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-533400" y="76200"/>
            <a:ext cx="2362200" cy="1752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>
              <a:cs typeface="Tajweed" pitchFamily="2" charset="-78"/>
            </a:endParaRPr>
          </a:p>
        </p:txBody>
      </p:sp>
      <p:sp>
        <p:nvSpPr>
          <p:cNvPr id="1963012" name="Text Box 4"/>
          <p:cNvSpPr txBox="1">
            <a:spLocks noChangeArrowheads="1"/>
          </p:cNvSpPr>
          <p:nvPr/>
        </p:nvSpPr>
        <p:spPr bwMode="auto">
          <a:xfrm>
            <a:off x="-198437" y="517525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4960</a:t>
            </a:r>
            <a:r>
              <a:rPr lang="en-US" sz="4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graphicFrame>
        <p:nvGraphicFramePr>
          <p:cNvPr id="1963103" name="Group 95"/>
          <p:cNvGraphicFramePr>
            <a:graphicFrameLocks noGrp="1"/>
          </p:cNvGraphicFramePr>
          <p:nvPr/>
        </p:nvGraphicFramePr>
        <p:xfrm>
          <a:off x="1219200" y="533400"/>
          <a:ext cx="7620000" cy="6217920"/>
        </p:xfrm>
        <a:graphic>
          <a:graphicData uri="http://schemas.openxmlformats.org/drawingml/2006/table">
            <a:tbl>
              <a:tblPr rtl="1"/>
              <a:tblGrid>
                <a:gridCol w="1905000"/>
                <a:gridCol w="1905000"/>
                <a:gridCol w="1905000"/>
                <a:gridCol w="1905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for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from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with, about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with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5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،</a:t>
                      </a:r>
                      <a:endParaRPr kumimoji="0" lang="ar-SA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مِنْه</a:t>
                      </a: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ُ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عَنْه</a:t>
                      </a: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ُ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مَعَه</a:t>
                      </a:r>
                      <a:r>
                        <a:rPr kumimoji="0" lang="en-US" sz="5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،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لِي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مِنِّي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عَنِّي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مَعِي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لَنَا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مِنَّا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عَنَّا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مَعَنَا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لَهَا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مِنْهَا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عَنْهَا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مَعَهَا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52400" y="14478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r-PK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ajweed" pitchFamily="2" charset="-78"/>
              </a:rPr>
              <a:t>قواعد</a:t>
            </a:r>
            <a:endParaRPr kumimoji="0" lang="en-US" sz="5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ajwe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</p:spPr>
        <p:txBody>
          <a:bodyPr/>
          <a:lstStyle/>
          <a:p>
            <a:pPr rtl="0"/>
            <a:r>
              <a:rPr lang="en-US" sz="8000" smtClean="0">
                <a:solidFill>
                  <a:srgbClr val="FFFF00"/>
                </a:solidFill>
              </a:rPr>
              <a:t>Learning Tip</a:t>
            </a:r>
            <a:endParaRPr lang="ur-PK" sz="8000" smtClean="0">
              <a:solidFill>
                <a:srgbClr val="FFFF00"/>
              </a:solidFill>
            </a:endParaRPr>
          </a:p>
        </p:txBody>
      </p:sp>
      <p:grpSp>
        <p:nvGrpSpPr>
          <p:cNvPr id="66563" name="Group 3"/>
          <p:cNvGrpSpPr>
            <a:grpSpLocks/>
          </p:cNvGrpSpPr>
          <p:nvPr/>
        </p:nvGrpSpPr>
        <p:grpSpPr bwMode="auto">
          <a:xfrm>
            <a:off x="3048000" y="2819400"/>
            <a:ext cx="3124200" cy="2233613"/>
            <a:chOff x="1824" y="1776"/>
            <a:chExt cx="1968" cy="1407"/>
          </a:xfrm>
        </p:grpSpPr>
        <p:sp>
          <p:nvSpPr>
            <p:cNvPr id="66564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65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566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567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568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569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570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6571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4800" smtClean="0"/>
              <a:t>Do you know the meaning of</a:t>
            </a:r>
            <a:endParaRPr lang="ar-SA" sz="48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925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ar-SA" sz="27700" smtClean="0">
                <a:cs typeface="Tajweed" pitchFamily="2" charset="-78"/>
              </a:rPr>
              <a:t>إنْ </a:t>
            </a:r>
            <a:endParaRPr lang="en-US" sz="27700" smtClean="0">
              <a:cs typeface="Tajwee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8177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 rot="-798853">
            <a:off x="-482600" y="-127000"/>
            <a:ext cx="2997200" cy="2260600"/>
            <a:chOff x="32" y="16"/>
            <a:chExt cx="1888" cy="1424"/>
          </a:xfrm>
        </p:grpSpPr>
        <p:sp>
          <p:nvSpPr>
            <p:cNvPr id="75784" name="AutoShape 3"/>
            <p:cNvSpPr>
              <a:spLocks noChangeArrowheads="1"/>
            </p:cNvSpPr>
            <p:nvPr/>
          </p:nvSpPr>
          <p:spPr bwMode="auto">
            <a:xfrm>
              <a:off x="32" y="16"/>
              <a:ext cx="1888" cy="1424"/>
            </a:xfrm>
            <a:prstGeom prst="irregularSeal1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5860" name="Text Box 4"/>
            <p:cNvSpPr txBox="1">
              <a:spLocks noChangeArrowheads="1"/>
            </p:cNvSpPr>
            <p:nvPr/>
          </p:nvSpPr>
          <p:spPr bwMode="auto">
            <a:xfrm>
              <a:off x="464" y="335"/>
              <a:ext cx="1071" cy="588"/>
            </a:xfrm>
            <a:prstGeom prst="rect">
              <a:avLst/>
            </a:prstGeom>
            <a:noFill/>
            <a:ln w="19050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ar-SA" sz="5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628</a:t>
              </a:r>
              <a:r>
                <a:rPr lang="en-US" sz="5400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*</a:t>
              </a:r>
            </a:p>
          </p:txBody>
        </p:sp>
      </p:grpSp>
      <p:sp>
        <p:nvSpPr>
          <p:cNvPr id="75779" name="Text Box 5"/>
          <p:cNvSpPr txBox="1">
            <a:spLocks noChangeArrowheads="1"/>
          </p:cNvSpPr>
          <p:nvPr/>
        </p:nvSpPr>
        <p:spPr bwMode="auto">
          <a:xfrm>
            <a:off x="990600" y="4191000"/>
            <a:ext cx="4419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0">
                <a:cs typeface="Arial" pitchFamily="34" charset="0"/>
              </a:rPr>
              <a:t>Allah wills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724400" y="787400"/>
            <a:ext cx="3721100" cy="5918200"/>
            <a:chOff x="2976" y="496"/>
            <a:chExt cx="2344" cy="3728"/>
          </a:xfrm>
        </p:grpSpPr>
        <p:sp>
          <p:nvSpPr>
            <p:cNvPr id="75782" name="Oval 7"/>
            <p:cNvSpPr>
              <a:spLocks noChangeArrowheads="1"/>
            </p:cNvSpPr>
            <p:nvPr/>
          </p:nvSpPr>
          <p:spPr bwMode="auto">
            <a:xfrm>
              <a:off x="2976" y="2322"/>
              <a:ext cx="2344" cy="1902"/>
            </a:xfrm>
            <a:prstGeom prst="ellipse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lnSpc>
                  <a:spcPct val="105000"/>
                </a:lnSpc>
              </a:pPr>
              <a:r>
                <a:rPr lang="en-US" sz="12900">
                  <a:solidFill>
                    <a:srgbClr val="FF66FF"/>
                  </a:solidFill>
                  <a:cs typeface="Arial" pitchFamily="34" charset="0"/>
                </a:rPr>
                <a:t>if</a:t>
              </a:r>
              <a:endParaRPr lang="en-US" sz="12900">
                <a:cs typeface="Arial" pitchFamily="34" charset="0"/>
              </a:endParaRPr>
            </a:p>
          </p:txBody>
        </p:sp>
        <p:sp>
          <p:nvSpPr>
            <p:cNvPr id="75783" name="Oval 8"/>
            <p:cNvSpPr>
              <a:spLocks noChangeArrowheads="1"/>
            </p:cNvSpPr>
            <p:nvPr/>
          </p:nvSpPr>
          <p:spPr bwMode="auto">
            <a:xfrm>
              <a:off x="2976" y="496"/>
              <a:ext cx="2344" cy="2288"/>
            </a:xfrm>
            <a:prstGeom prst="ellipse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1">
                <a:lnSpc>
                  <a:spcPct val="105000"/>
                </a:lnSpc>
              </a:pPr>
              <a:r>
                <a:rPr lang="ar-SA" sz="22900">
                  <a:cs typeface="Tajweed" pitchFamily="2" charset="-78"/>
                </a:rPr>
                <a:t>إِنْ</a:t>
              </a:r>
              <a:endParaRPr lang="en-US" sz="22900">
                <a:cs typeface="Tajweed" pitchFamily="2" charset="-78"/>
              </a:endParaRPr>
            </a:p>
          </p:txBody>
        </p:sp>
      </p:grpSp>
      <p:sp>
        <p:nvSpPr>
          <p:cNvPr id="75781" name="Text Box 9"/>
          <p:cNvSpPr txBox="1">
            <a:spLocks noChangeArrowheads="1"/>
          </p:cNvSpPr>
          <p:nvPr/>
        </p:nvSpPr>
        <p:spPr bwMode="auto">
          <a:xfrm>
            <a:off x="1219200" y="1858963"/>
            <a:ext cx="4572000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117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شَاءَ اﷲ</a:t>
            </a:r>
          </a:p>
        </p:txBody>
      </p:sp>
    </p:spTree>
    <p:extLst>
      <p:ext uri="{BB962C8B-B14F-4D97-AF65-F5344CB8AC3E}">
        <p14:creationId xmlns:p14="http://schemas.microsoft.com/office/powerpoint/2010/main" val="2309547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ur-PK" sz="9600" smtClean="0">
                <a:cs typeface="Alvi Nastaleeq" pitchFamily="2" charset="-78"/>
              </a:rPr>
              <a:t>قواعد</a:t>
            </a:r>
            <a:r>
              <a:rPr lang="ur-PK" sz="8800" smtClean="0"/>
              <a:t> – </a:t>
            </a:r>
            <a:r>
              <a:rPr lang="en-US" sz="8800" smtClean="0"/>
              <a:t>Grammar</a:t>
            </a:r>
          </a:p>
        </p:txBody>
      </p:sp>
      <p:pic>
        <p:nvPicPr>
          <p:cNvPr id="51203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  <a:noFill/>
        </p:spPr>
        <p:txBody>
          <a:bodyPr/>
          <a:lstStyle/>
          <a:p>
            <a:r>
              <a:rPr lang="en-US" b="1" smtClean="0"/>
              <a:t>About remembering …</a:t>
            </a:r>
            <a:endParaRPr lang="ar-SA" b="1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915400" cy="5867400"/>
          </a:xfrm>
        </p:spPr>
        <p:txBody>
          <a:bodyPr/>
          <a:lstStyle/>
          <a:p>
            <a:pPr marL="568325" indent="-568325">
              <a:lnSpc>
                <a:spcPct val="120000"/>
              </a:lnSpc>
              <a:buFont typeface="Wingdings" pitchFamily="2" charset="2"/>
              <a:buNone/>
            </a:pPr>
            <a:r>
              <a:rPr lang="en-US" b="1" dirty="0" smtClean="0">
                <a:cs typeface="Tahoma" pitchFamily="34" charset="0"/>
              </a:rPr>
              <a:t>How will you remember me?</a:t>
            </a:r>
            <a:endParaRPr lang="ar-SA" b="1" dirty="0" smtClean="0">
              <a:cs typeface="Tahoma" pitchFamily="34" charset="0"/>
            </a:endParaRPr>
          </a:p>
          <a:p>
            <a:pPr marL="568325" indent="-568325">
              <a:lnSpc>
                <a:spcPct val="120000"/>
              </a:lnSpc>
            </a:pPr>
            <a:r>
              <a:rPr lang="en-US" dirty="0" smtClean="0">
                <a:solidFill>
                  <a:srgbClr val="FFFF99"/>
                </a:solidFill>
                <a:cs typeface="Tahoma" pitchFamily="34" charset="0"/>
              </a:rPr>
              <a:t>With reference to our first meeting.          Not with reference to my office, home, </a:t>
            </a:r>
            <a:r>
              <a:rPr lang="en-US" dirty="0" err="1" smtClean="0">
                <a:solidFill>
                  <a:srgbClr val="FFFF99"/>
                </a:solidFill>
                <a:cs typeface="Tahoma" pitchFamily="34" charset="0"/>
              </a:rPr>
              <a:t>Masjid</a:t>
            </a:r>
            <a:r>
              <a:rPr lang="en-US" dirty="0" smtClean="0">
                <a:solidFill>
                  <a:srgbClr val="FFFF99"/>
                </a:solidFill>
                <a:cs typeface="Tahoma" pitchFamily="34" charset="0"/>
              </a:rPr>
              <a:t>, etc.!</a:t>
            </a:r>
          </a:p>
          <a:p>
            <a:pPr marL="568325" indent="-568325">
              <a:lnSpc>
                <a:spcPct val="120000"/>
              </a:lnSpc>
              <a:buFont typeface="Wingdings" pitchFamily="2" charset="2"/>
              <a:buNone/>
            </a:pPr>
            <a:r>
              <a:rPr lang="en-US" b="1" dirty="0" smtClean="0">
                <a:cs typeface="Tahoma" pitchFamily="34" charset="0"/>
              </a:rPr>
              <a:t>How will you remember the meanings of new words?</a:t>
            </a:r>
          </a:p>
          <a:p>
            <a:pPr marL="568325" indent="-568325">
              <a:lnSpc>
                <a:spcPct val="90000"/>
              </a:lnSpc>
              <a:spcBef>
                <a:spcPct val="60000"/>
              </a:spcBef>
            </a:pPr>
            <a:r>
              <a:rPr lang="en-US" dirty="0" smtClean="0">
                <a:solidFill>
                  <a:srgbClr val="FFFF99"/>
                </a:solidFill>
                <a:cs typeface="Tahoma" pitchFamily="34" charset="0"/>
              </a:rPr>
              <a:t>With reference to THE FIRST example (meeting) </a:t>
            </a:r>
            <a:r>
              <a:rPr lang="en-US" u="sng" dirty="0" smtClean="0">
                <a:solidFill>
                  <a:srgbClr val="FFFF99"/>
                </a:solidFill>
                <a:cs typeface="Tahoma" pitchFamily="34" charset="0"/>
              </a:rPr>
              <a:t>in which</a:t>
            </a:r>
            <a:r>
              <a:rPr lang="en-US" dirty="0" smtClean="0">
                <a:solidFill>
                  <a:srgbClr val="FFFF99"/>
                </a:solidFill>
                <a:cs typeface="Tahoma" pitchFamily="34" charset="0"/>
              </a:rPr>
              <a:t> you have actually understood the word. (though you may have read it before, but without understanding.</a:t>
            </a:r>
            <a:endParaRPr lang="ur-PK" dirty="0" smtClean="0">
              <a:solidFill>
                <a:srgbClr val="FFFF99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smtClean="0"/>
              <a:t>Example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lvl="0" algn="l">
              <a:buNone/>
            </a:pPr>
            <a:r>
              <a:rPr lang="en-US" b="1" dirty="0" smtClean="0">
                <a:solidFill>
                  <a:srgbClr val="FFFF99"/>
                </a:solidFill>
              </a:rPr>
              <a:t>You have learnt   </a:t>
            </a:r>
            <a:r>
              <a:rPr lang="ur-PK" dirty="0" smtClean="0">
                <a:latin typeface="Arial" pitchFamily="34" charset="0"/>
                <a:cs typeface="Tajweed" pitchFamily="2" charset="-78"/>
              </a:rPr>
              <a:t>لَ</a:t>
            </a:r>
            <a:r>
              <a:rPr lang="ar-SA" b="1" dirty="0" smtClean="0">
                <a:latin typeface="Tahoma" pitchFamily="34" charset="0"/>
                <a:cs typeface="Tajweed" pitchFamily="2" charset="-78"/>
              </a:rPr>
              <a:t>لِ، مِنْ، </a:t>
            </a:r>
            <a:r>
              <a:rPr lang="ur-PK" dirty="0" smtClean="0">
                <a:latin typeface="Arial" pitchFamily="34" charset="0"/>
                <a:cs typeface="Traditional Arabic_bs" pitchFamily="2" charset="-78"/>
              </a:rPr>
              <a:t>عَن</a:t>
            </a:r>
            <a:r>
              <a:rPr lang="ar-SA" b="1" dirty="0" smtClean="0">
                <a:latin typeface="Tahoma" pitchFamily="34" charset="0"/>
                <a:cs typeface="Tajweed" pitchFamily="2" charset="-78"/>
              </a:rPr>
              <a:t>، </a:t>
            </a:r>
            <a:r>
              <a:rPr lang="ur-PK" dirty="0" smtClean="0">
                <a:latin typeface="Arial" pitchFamily="34" charset="0"/>
                <a:cs typeface="Traditional Arabic_bs" pitchFamily="2" charset="-78"/>
              </a:rPr>
              <a:t>مَعَ</a:t>
            </a:r>
            <a:endParaRPr lang="en-US" b="1" dirty="0" smtClean="0">
              <a:latin typeface="Tahoma" pitchFamily="34" charset="0"/>
              <a:cs typeface="Tajweed" pitchFamily="2" charset="-78"/>
            </a:endParaRPr>
          </a:p>
          <a:p>
            <a:pPr>
              <a:buFont typeface="Wingdings" pitchFamily="2" charset="2"/>
              <a:buNone/>
            </a:pPr>
            <a:endParaRPr lang="en-US" b="1" dirty="0" smtClean="0">
              <a:solidFill>
                <a:srgbClr val="FFFF99"/>
              </a:solidFill>
            </a:endParaRPr>
          </a:p>
          <a:p>
            <a:pPr algn="ctr" rtl="1">
              <a:buNone/>
            </a:pPr>
            <a:r>
              <a:rPr lang="ur-PK" dirty="0" smtClean="0">
                <a:latin typeface="Arial" pitchFamily="34" charset="0"/>
                <a:cs typeface="Traditional Arabic_bs" pitchFamily="2" charset="-78"/>
              </a:rPr>
              <a:t>لَ</a:t>
            </a:r>
            <a:r>
              <a:rPr lang="ar-SA" dirty="0" smtClean="0">
                <a:latin typeface="Arial" pitchFamily="34" charset="0"/>
                <a:cs typeface="Traditional Arabic_bs" pitchFamily="2" charset="-78"/>
              </a:rPr>
              <a:t> لِ</a:t>
            </a:r>
            <a:r>
              <a:rPr lang="ur-PK" dirty="0" smtClean="0">
                <a:latin typeface="Arial" pitchFamily="34" charset="0"/>
                <a:cs typeface="Traditional Arabic_bs" pitchFamily="2" charset="-78"/>
              </a:rPr>
              <a:t>:</a:t>
            </a:r>
            <a:r>
              <a:rPr lang="en-US" dirty="0" smtClean="0">
                <a:latin typeface="Arial" pitchFamily="34" charset="0"/>
                <a:cs typeface="Traditional Arabic_bs" pitchFamily="2" charset="-78"/>
              </a:rPr>
              <a:t>  </a:t>
            </a:r>
            <a:r>
              <a:rPr lang="ur-PK" dirty="0" smtClean="0">
                <a:latin typeface="Arial" pitchFamily="34" charset="0"/>
                <a:cs typeface="Traditional Arabic_bs" pitchFamily="2" charset="-78"/>
              </a:rPr>
              <a:t> لَكُمْ دِينُكُمْ </a:t>
            </a:r>
            <a:r>
              <a:rPr lang="ur-PK" smtClean="0">
                <a:latin typeface="Arial" pitchFamily="34" charset="0"/>
                <a:cs typeface="Traditional Arabic_bs" pitchFamily="2" charset="-78"/>
              </a:rPr>
              <a:t>وَلِيَ دِين</a:t>
            </a:r>
            <a:r>
              <a:rPr lang="ar-SA" smtClean="0">
                <a:latin typeface="Arial" pitchFamily="34" charset="0"/>
                <a:cs typeface="Traditional Arabic_bs" pitchFamily="2" charset="-78"/>
              </a:rPr>
              <a:t>ِ</a:t>
            </a:r>
            <a:endParaRPr lang="ur-PK" dirty="0" smtClean="0">
              <a:latin typeface="Arial" pitchFamily="34" charset="0"/>
              <a:cs typeface="Traditional Arabic_bs" pitchFamily="2" charset="-78"/>
            </a:endParaRPr>
          </a:p>
          <a:p>
            <a:pPr algn="ctr" rtl="1">
              <a:buNone/>
            </a:pPr>
            <a:r>
              <a:rPr lang="ur-PK" dirty="0" smtClean="0">
                <a:latin typeface="Arial" pitchFamily="34" charset="0"/>
                <a:cs typeface="Traditional Arabic_bs" pitchFamily="2" charset="-78"/>
              </a:rPr>
              <a:t>مِن:</a:t>
            </a:r>
            <a:r>
              <a:rPr lang="en-US" dirty="0" smtClean="0">
                <a:latin typeface="Arial" pitchFamily="34" charset="0"/>
                <a:cs typeface="Traditional Arabic_bs" pitchFamily="2" charset="-78"/>
              </a:rPr>
              <a:t>  </a:t>
            </a:r>
            <a:r>
              <a:rPr lang="ur-PK" dirty="0" smtClean="0">
                <a:latin typeface="Arial" pitchFamily="34" charset="0"/>
                <a:cs typeface="Traditional Arabic_bs" pitchFamily="2" charset="-78"/>
              </a:rPr>
              <a:t>أَعُوذُ بِاللهِ مِنَ الشَّيْطَان</a:t>
            </a:r>
          </a:p>
          <a:p>
            <a:pPr algn="ctr" rtl="1">
              <a:buNone/>
            </a:pPr>
            <a:r>
              <a:rPr lang="ur-PK" dirty="0" smtClean="0">
                <a:latin typeface="Arial" pitchFamily="34" charset="0"/>
                <a:cs typeface="Traditional Arabic_bs" pitchFamily="2" charset="-78"/>
              </a:rPr>
              <a:t>عَن:</a:t>
            </a:r>
            <a:r>
              <a:rPr lang="en-US" dirty="0" smtClean="0">
                <a:latin typeface="Arial" pitchFamily="34" charset="0"/>
                <a:cs typeface="Traditional Arabic_bs" pitchFamily="2" charset="-78"/>
              </a:rPr>
              <a:t> </a:t>
            </a:r>
            <a:r>
              <a:rPr lang="ur-PK" dirty="0" smtClean="0">
                <a:latin typeface="Arial" pitchFamily="34" charset="0"/>
                <a:cs typeface="Traditional Arabic_bs" pitchFamily="2" charset="-78"/>
              </a:rPr>
              <a:t> </a:t>
            </a:r>
            <a:r>
              <a:rPr lang="ar-SA" dirty="0" smtClean="0">
                <a:latin typeface="Arial" pitchFamily="34" charset="0"/>
                <a:cs typeface="Traditional Arabic_bs" pitchFamily="2" charset="-78"/>
              </a:rPr>
              <a:t>رَضي الله عنهُ، </a:t>
            </a:r>
            <a:r>
              <a:rPr lang="ur-PK" dirty="0" smtClean="0">
                <a:latin typeface="Arial" pitchFamily="34" charset="0"/>
                <a:cs typeface="Traditional Arabic_bs" pitchFamily="2" charset="-78"/>
              </a:rPr>
              <a:t>عَنِ النَّعِيم</a:t>
            </a:r>
          </a:p>
          <a:p>
            <a:pPr algn="ctr" rtl="1">
              <a:buNone/>
            </a:pPr>
            <a:r>
              <a:rPr lang="ur-PK" dirty="0" smtClean="0">
                <a:latin typeface="Arial" pitchFamily="34" charset="0"/>
                <a:cs typeface="Traditional Arabic_bs" pitchFamily="2" charset="-78"/>
              </a:rPr>
              <a:t>مَعَ:</a:t>
            </a:r>
            <a:r>
              <a:rPr lang="en-US" dirty="0" smtClean="0">
                <a:latin typeface="Arial" pitchFamily="34" charset="0"/>
                <a:cs typeface="Traditional Arabic_bs" pitchFamily="2" charset="-78"/>
              </a:rPr>
              <a:t>  </a:t>
            </a:r>
            <a:r>
              <a:rPr lang="ur-PK" dirty="0" smtClean="0">
                <a:latin typeface="Arial" pitchFamily="34" charset="0"/>
                <a:cs typeface="Traditional Arabic_bs" pitchFamily="2" charset="-78"/>
              </a:rPr>
              <a:t>إنَّ الله َ مَعَ الصَّابِرِين</a:t>
            </a:r>
            <a:endParaRPr lang="en-US" b="1" dirty="0" smtClean="0">
              <a:solidFill>
                <a:srgbClr val="FFFF99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rgbClr val="FFFF99"/>
                </a:solidFill>
              </a:rPr>
              <a:t>If you forget the examples, you may forget the meanings or confuse between one another.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sz="3600" b="1" dirty="0" smtClean="0"/>
              <a:t>An Important Secret of this Course</a:t>
            </a:r>
            <a:endParaRPr lang="ar-SA" sz="3600" b="1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610600" cy="5029200"/>
          </a:xfrm>
        </p:spPr>
        <p:txBody>
          <a:bodyPr/>
          <a:lstStyle/>
          <a:p>
            <a:pPr marL="0" indent="0">
              <a:spcBef>
                <a:spcPct val="6000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FFFF99"/>
                </a:solidFill>
                <a:cs typeface="Tahoma" pitchFamily="34" charset="0"/>
              </a:rPr>
              <a:t>Every example given in this course (for the 125 words) is:</a:t>
            </a:r>
          </a:p>
          <a:p>
            <a:pPr marL="569913" lvl="1" indent="-450850">
              <a:spcBef>
                <a:spcPct val="60000"/>
              </a:spcBef>
              <a:buFontTx/>
              <a:buNone/>
            </a:pPr>
            <a:r>
              <a:rPr lang="en-US" b="1" dirty="0" smtClean="0">
                <a:solidFill>
                  <a:srgbClr val="FFFF99"/>
                </a:solidFill>
                <a:cs typeface="Tahoma" pitchFamily="34" charset="0"/>
                <a:sym typeface="Symbol" pitchFamily="18" charset="2"/>
              </a:rPr>
              <a:t></a:t>
            </a:r>
            <a:r>
              <a:rPr lang="en-US" b="1" dirty="0" smtClean="0">
                <a:solidFill>
                  <a:srgbClr val="FFFF99"/>
                </a:solidFill>
                <a:cs typeface="Tahoma" pitchFamily="34" charset="0"/>
              </a:rPr>
              <a:t> </a:t>
            </a:r>
            <a:r>
              <a:rPr lang="en-US" b="1" u="sng" dirty="0" smtClean="0">
                <a:solidFill>
                  <a:srgbClr val="FFFF99"/>
                </a:solidFill>
                <a:cs typeface="Tahoma" pitchFamily="34" charset="0"/>
              </a:rPr>
              <a:t>Simple	</a:t>
            </a:r>
            <a:r>
              <a:rPr lang="en-US" b="1" dirty="0" smtClean="0">
                <a:solidFill>
                  <a:srgbClr val="FFFF99"/>
                </a:solidFill>
                <a:cs typeface="Tahoma" pitchFamily="34" charset="0"/>
              </a:rPr>
              <a:t>			</a:t>
            </a:r>
            <a:r>
              <a:rPr lang="en-US" b="1" dirty="0" smtClean="0">
                <a:solidFill>
                  <a:srgbClr val="FFFF99"/>
                </a:solidFill>
                <a:cs typeface="Tahoma" pitchFamily="34" charset="0"/>
                <a:sym typeface="Symbol" pitchFamily="18" charset="2"/>
              </a:rPr>
              <a:t>  </a:t>
            </a:r>
            <a:r>
              <a:rPr lang="en-US" b="1" u="sng" dirty="0" smtClean="0">
                <a:solidFill>
                  <a:srgbClr val="FFFF99"/>
                </a:solidFill>
                <a:cs typeface="Tahoma" pitchFamily="34" charset="0"/>
              </a:rPr>
              <a:t>Familiar</a:t>
            </a:r>
          </a:p>
          <a:p>
            <a:pPr marL="569913" lvl="1" indent="-450850">
              <a:spcBef>
                <a:spcPct val="60000"/>
              </a:spcBef>
              <a:buFontTx/>
              <a:buNone/>
            </a:pPr>
            <a:r>
              <a:rPr lang="en-US" b="1" dirty="0" smtClean="0">
                <a:solidFill>
                  <a:srgbClr val="FFFF99"/>
                </a:solidFill>
                <a:cs typeface="Tahoma" pitchFamily="34" charset="0"/>
                <a:sym typeface="Symbol" pitchFamily="18" charset="2"/>
              </a:rPr>
              <a:t> </a:t>
            </a:r>
            <a:r>
              <a:rPr lang="en-US" b="1" u="sng" dirty="0" smtClean="0">
                <a:solidFill>
                  <a:srgbClr val="FFFF99"/>
                </a:solidFill>
                <a:cs typeface="Tahoma" pitchFamily="34" charset="0"/>
              </a:rPr>
              <a:t>Spiritual/Emotional</a:t>
            </a:r>
            <a:r>
              <a:rPr lang="en-US" b="1" dirty="0" smtClean="0">
                <a:solidFill>
                  <a:srgbClr val="FFFF99"/>
                </a:solidFill>
                <a:cs typeface="Tahoma" pitchFamily="34" charset="0"/>
              </a:rPr>
              <a:t>	 </a:t>
            </a:r>
            <a:r>
              <a:rPr lang="en-US" b="1" dirty="0" smtClean="0">
                <a:solidFill>
                  <a:srgbClr val="FFFF99"/>
                </a:solidFill>
                <a:cs typeface="Tahoma" pitchFamily="34" charset="0"/>
                <a:sym typeface="Symbol" pitchFamily="18" charset="2"/>
              </a:rPr>
              <a:t> </a:t>
            </a:r>
            <a:r>
              <a:rPr lang="en-US" b="1" u="sng" dirty="0" smtClean="0">
                <a:solidFill>
                  <a:srgbClr val="FFFF99"/>
                </a:solidFill>
                <a:cs typeface="Tahoma" pitchFamily="34" charset="0"/>
              </a:rPr>
              <a:t>Repeatedly Used</a:t>
            </a:r>
          </a:p>
          <a:p>
            <a:pPr marL="0" indent="0">
              <a:spcBef>
                <a:spcPct val="60000"/>
              </a:spcBef>
              <a:buFont typeface="Wingdings" pitchFamily="2" charset="2"/>
              <a:buNone/>
            </a:pPr>
            <a:endParaRPr lang="en-US" b="1" dirty="0" smtClean="0">
              <a:solidFill>
                <a:srgbClr val="FFFF99"/>
              </a:solidFill>
              <a:cs typeface="Tahoma" pitchFamily="34" charset="0"/>
            </a:endParaRPr>
          </a:p>
          <a:p>
            <a:pPr marL="0" indent="0">
              <a:spcBef>
                <a:spcPct val="6000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FFFF99"/>
                </a:solidFill>
                <a:cs typeface="Tahoma" pitchFamily="34" charset="0"/>
              </a:rPr>
              <a:t>We will learn the meanings new words by remembering their examples too, so that they can be easily recalled. </a:t>
            </a: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rtl="0"/>
            <a:r>
              <a:rPr lang="en-US" b="1" smtClean="0"/>
              <a:t>If you forget me and if someone is with you, …</a:t>
            </a:r>
            <a:endParaRPr lang="ar-SA" b="1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9144000" cy="3962400"/>
          </a:xfrm>
        </p:spPr>
        <p:txBody>
          <a:bodyPr/>
          <a:lstStyle/>
          <a:p>
            <a:pPr marL="457200" indent="-457200">
              <a:spcBef>
                <a:spcPct val="60000"/>
              </a:spcBef>
            </a:pPr>
            <a:r>
              <a:rPr lang="en-US" b="1" dirty="0" smtClean="0">
                <a:solidFill>
                  <a:srgbClr val="FFFF99"/>
                </a:solidFill>
                <a:cs typeface="Tahoma" pitchFamily="34" charset="0"/>
              </a:rPr>
              <a:t>He will remind of this first meeting</a:t>
            </a:r>
          </a:p>
          <a:p>
            <a:pPr marL="457200" indent="-457200">
              <a:spcBef>
                <a:spcPct val="60000"/>
              </a:spcBef>
            </a:pPr>
            <a:endParaRPr lang="en-US" b="1" dirty="0" smtClean="0">
              <a:solidFill>
                <a:srgbClr val="FFFF99"/>
              </a:solidFill>
              <a:cs typeface="Tahoma" pitchFamily="34" charset="0"/>
            </a:endParaRPr>
          </a:p>
          <a:p>
            <a:pPr marL="457200" indent="-457200">
              <a:spcBef>
                <a:spcPct val="6000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FFFF99"/>
                </a:solidFill>
                <a:cs typeface="Tahoma" pitchFamily="34" charset="0"/>
              </a:rPr>
              <a:t>Similarly, if you forget the meaning of a new word, then </a:t>
            </a:r>
          </a:p>
          <a:p>
            <a:pPr marL="457200" indent="-457200">
              <a:spcBef>
                <a:spcPct val="60000"/>
              </a:spcBef>
            </a:pPr>
            <a:r>
              <a:rPr lang="en-US" b="1" dirty="0" smtClean="0">
                <a:solidFill>
                  <a:srgbClr val="FFFF99"/>
                </a:solidFill>
                <a:cs typeface="Tahoma" pitchFamily="34" charset="0"/>
              </a:rPr>
              <a:t>Just recall the example. </a:t>
            </a: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rtl="0"/>
            <a:r>
              <a:rPr lang="en-US" b="1" smtClean="0"/>
              <a:t>After you know someone…</a:t>
            </a:r>
            <a:endParaRPr lang="ar-SA" b="1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3429000"/>
          </a:xfrm>
        </p:spPr>
        <p:txBody>
          <a:bodyPr/>
          <a:lstStyle/>
          <a:p>
            <a:pPr marL="693738" indent="-693738">
              <a:lnSpc>
                <a:spcPct val="9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FFFF99"/>
                </a:solidFill>
                <a:cs typeface="Tahoma" pitchFamily="34" charset="0"/>
              </a:rPr>
              <a:t>You don’t have to remember the 1</a:t>
            </a:r>
            <a:r>
              <a:rPr lang="en-US" b="1" baseline="30000" dirty="0" smtClean="0">
                <a:solidFill>
                  <a:srgbClr val="FFFF99"/>
                </a:solidFill>
                <a:cs typeface="Tahoma" pitchFamily="34" charset="0"/>
              </a:rPr>
              <a:t>st</a:t>
            </a:r>
            <a:r>
              <a:rPr lang="en-US" b="1" dirty="0" smtClean="0">
                <a:solidFill>
                  <a:srgbClr val="FFFF99"/>
                </a:solidFill>
                <a:cs typeface="Tahoma" pitchFamily="34" charset="0"/>
              </a:rPr>
              <a:t>meeting</a:t>
            </a:r>
          </a:p>
          <a:p>
            <a:pPr marL="693738" indent="-693738">
              <a:lnSpc>
                <a:spcPct val="90000"/>
              </a:lnSpc>
              <a:spcBef>
                <a:spcPct val="60000"/>
              </a:spcBef>
              <a:buFont typeface="Wingdings" pitchFamily="2" charset="2"/>
              <a:buNone/>
            </a:pPr>
            <a:endParaRPr lang="en-US" sz="4400" b="1" u="sng" dirty="0" smtClean="0">
              <a:solidFill>
                <a:srgbClr val="FFFF99"/>
              </a:solidFill>
              <a:cs typeface="Tahoma" pitchFamily="34" charset="0"/>
            </a:endParaRPr>
          </a:p>
          <a:p>
            <a:pPr marL="693738" indent="-693738">
              <a:lnSpc>
                <a:spcPct val="9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sz="4400" b="1" u="sng" dirty="0" smtClean="0">
                <a:solidFill>
                  <a:srgbClr val="FFFF99"/>
                </a:solidFill>
                <a:cs typeface="Tahoma" pitchFamily="34" charset="0"/>
              </a:rPr>
              <a:t>Similarly…</a:t>
            </a:r>
          </a:p>
          <a:p>
            <a:pPr marL="693738" indent="-693738">
              <a:lnSpc>
                <a:spcPct val="9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FFFF99"/>
                </a:solidFill>
                <a:cs typeface="Tahoma" pitchFamily="34" charset="0"/>
              </a:rPr>
              <a:t>You don’t have to recall the first example, once you learn the meaning of a word.</a:t>
            </a:r>
            <a:endParaRPr lang="ar-SA" b="1" dirty="0" smtClean="0">
              <a:solidFill>
                <a:srgbClr val="FFFF99"/>
              </a:solidFill>
              <a:cs typeface="Tahoma" pitchFamily="34" charset="0"/>
            </a:endParaRP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010400" cy="1524000"/>
          </a:xfrm>
        </p:spPr>
        <p:txBody>
          <a:bodyPr/>
          <a:lstStyle/>
          <a:p>
            <a:pPr rtl="0" eaLnBrk="1" hangingPunct="1"/>
            <a:r>
              <a:rPr lang="en-US" sz="5400" dirty="0" smtClean="0">
                <a:cs typeface="Tahoma" pitchFamily="34" charset="0"/>
              </a:rPr>
              <a:t>In five lessons with the parts of </a:t>
            </a:r>
            <a:r>
              <a:rPr lang="en-US" sz="5400" dirty="0" err="1" smtClean="0">
                <a:cs typeface="Tahoma" pitchFamily="34" charset="0"/>
              </a:rPr>
              <a:t>salah</a:t>
            </a:r>
            <a:r>
              <a:rPr lang="en-US" sz="5400" dirty="0" smtClean="0">
                <a:cs typeface="Tahoma" pitchFamily="34" charset="0"/>
              </a:rPr>
              <a:t> we</a:t>
            </a:r>
            <a:endParaRPr lang="en-US" sz="4400" dirty="0" smtClean="0">
              <a:cs typeface="Tahoma" pitchFamily="34" charset="0"/>
            </a:endParaRP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2027238"/>
            <a:ext cx="76200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dirty="0" smtClean="0"/>
              <a:t>Learned 32 words so far which occur in Qur’an almost 16,892 times</a:t>
            </a:r>
            <a:endParaRPr lang="en-US" sz="28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cs typeface="Tahoma" pitchFamily="34" charset="0"/>
              </a:rPr>
              <a:t>There are 4,500 words in Qur’an which are repeated </a:t>
            </a:r>
            <a:r>
              <a:rPr lang="en-US" smtClean="0">
                <a:cs typeface="Tahoma" pitchFamily="34" charset="0"/>
              </a:rPr>
              <a:t>almost 78,000 </a:t>
            </a:r>
            <a:r>
              <a:rPr lang="en-US" dirty="0" smtClean="0">
                <a:cs typeface="Tahoma" pitchFamily="34" charset="0"/>
              </a:rPr>
              <a:t>times</a:t>
            </a:r>
            <a:endParaRPr lang="ur-PK" dirty="0" smtClean="0">
              <a:cs typeface="Tahoma" pitchFamily="34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190500" y="5486400"/>
            <a:ext cx="914400" cy="1371600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AutoShape 7"/>
          <p:cNvSpPr>
            <a:spLocks noChangeArrowheads="1"/>
          </p:cNvSpPr>
          <p:nvPr/>
        </p:nvSpPr>
        <p:spPr bwMode="auto">
          <a:xfrm>
            <a:off x="333375" y="5486400"/>
            <a:ext cx="609600" cy="1371600"/>
          </a:xfrm>
          <a:prstGeom prst="upArrow">
            <a:avLst>
              <a:gd name="adj1" fmla="val 50000"/>
              <a:gd name="adj2" fmla="val 106250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76200" y="5059362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16,892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smtClean="0">
                <a:cs typeface="Tahoma" pitchFamily="34" charset="0"/>
              </a:rPr>
              <a:t>The best amongst you is the one learns and teaches Qur’an</a:t>
            </a:r>
            <a:endParaRPr lang="ar-SA" sz="4400" dirty="0" smtClean="0">
              <a:cs typeface="Tahoma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981200"/>
            <a:ext cx="8686800" cy="2209800"/>
          </a:xfrm>
        </p:spPr>
        <p:txBody>
          <a:bodyPr/>
          <a:lstStyle/>
          <a:p>
            <a:pPr marL="990600" lvl="1" indent="-250825" algn="ctr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Allah has chosen you to learn Qur’an.  Thank Him &amp; don’t reject his selection by walking away!</a:t>
            </a:r>
          </a:p>
          <a:p>
            <a:pPr marL="990600" lvl="1" indent="-250825" algn="ctr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>
                <a:cs typeface="Traditional Arabic" pitchFamily="18" charset="-78"/>
              </a:rPr>
              <a:t>سُبْحَانَ اللهِ وَبِحَمْدِهِ سُبْحَانَكَ اللهُمَّ وَبِحَمْدِكَ </a:t>
            </a:r>
          </a:p>
          <a:p>
            <a:pPr algn="ctr" rtl="1">
              <a:spcBef>
                <a:spcPct val="0"/>
              </a:spcBef>
            </a:pPr>
            <a:r>
              <a:rPr lang="ar-SA">
                <a:cs typeface="Traditional Arabic" pitchFamily="18" charset="-78"/>
              </a:rPr>
              <a:t>نَشْهَدُ أَن لاَّ إِلَهَ إِلاَّ أَنْتَ نَسْتَغْفِرُكَ وَنَتُوبُ إِلَيْكَ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val 2"/>
          <p:cNvSpPr>
            <a:spLocks noChangeArrowheads="1"/>
          </p:cNvSpPr>
          <p:nvPr/>
        </p:nvSpPr>
        <p:spPr bwMode="auto">
          <a:xfrm>
            <a:off x="6011863" y="1524000"/>
            <a:ext cx="2903537" cy="3921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auto">
          <a:xfrm>
            <a:off x="5029200" y="228600"/>
            <a:ext cx="4114800" cy="1830388"/>
          </a:xfrm>
          <a:prstGeom prst="wedgeRoundRectCallout">
            <a:avLst>
              <a:gd name="adj1" fmla="val 35069"/>
              <a:gd name="adj2" fmla="val -24935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 rtl="1"/>
            <a:r>
              <a:rPr lang="en-US" sz="9600" b="0">
                <a:solidFill>
                  <a:srgbClr val="FFFF00"/>
                </a:solidFill>
                <a:cs typeface="Nafees Web Naskh" pitchFamily="2" charset="-78"/>
              </a:rPr>
              <a:t>Indeed</a:t>
            </a:r>
            <a:endParaRPr lang="ar-SA" sz="9600" b="0">
              <a:solidFill>
                <a:srgbClr val="FFFF00"/>
              </a:solidFill>
              <a:cs typeface="Nafees Web Naskh" pitchFamily="2" charset="-78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-304800" y="1828800"/>
            <a:ext cx="914400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2520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إن</a:t>
            </a:r>
            <a:r>
              <a:rPr lang="ar-SA" sz="10600">
                <a:solidFill>
                  <a:srgbClr val="FFFFFF"/>
                </a:solidFill>
                <a:latin typeface="Arial" pitchFamily="34" charset="0"/>
                <a:cs typeface="Traditional Arabic_bs" pitchFamily="2" charset="-78"/>
              </a:rPr>
              <a:t> الله </a:t>
            </a:r>
            <a:r>
              <a:rPr lang="ar-SA" sz="10600">
                <a:solidFill>
                  <a:srgbClr val="99FF99"/>
                </a:solidFill>
                <a:latin typeface="Arial" pitchFamily="34" charset="0"/>
                <a:cs typeface="Traditional Arabic_bs" pitchFamily="2" charset="-78"/>
              </a:rPr>
              <a:t>َمَعَ</a:t>
            </a:r>
            <a:r>
              <a:rPr lang="ar-SA" sz="10600">
                <a:solidFill>
                  <a:srgbClr val="FFFFFF"/>
                </a:solidFill>
                <a:latin typeface="Arial" pitchFamily="34" charset="0"/>
                <a:cs typeface="Traditional Arabic_bs" pitchFamily="2" charset="-78"/>
              </a:rPr>
              <a:t> الصَّابِرِين</a:t>
            </a:r>
            <a:endParaRPr lang="en-US" sz="10600">
              <a:solidFill>
                <a:srgbClr val="FFFFFF"/>
              </a:solidFill>
              <a:latin typeface="Arial" pitchFamily="34" charset="0"/>
              <a:cs typeface="Traditional Arabic_bs" pitchFamily="2" charset="-78"/>
            </a:endParaRPr>
          </a:p>
        </p:txBody>
      </p:sp>
      <p:grpSp>
        <p:nvGrpSpPr>
          <p:cNvPr id="76805" name="Group 5"/>
          <p:cNvGrpSpPr>
            <a:grpSpLocks/>
          </p:cNvGrpSpPr>
          <p:nvPr/>
        </p:nvGrpSpPr>
        <p:grpSpPr bwMode="auto">
          <a:xfrm>
            <a:off x="990600" y="838200"/>
            <a:ext cx="2362200" cy="1752600"/>
            <a:chOff x="32" y="16"/>
            <a:chExt cx="1488" cy="1104"/>
          </a:xfrm>
        </p:grpSpPr>
        <p:sp>
          <p:nvSpPr>
            <p:cNvPr id="76809" name="AutoShape 6"/>
            <p:cNvSpPr>
              <a:spLocks noChangeArrowheads="1"/>
            </p:cNvSpPr>
            <p:nvPr/>
          </p:nvSpPr>
          <p:spPr bwMode="auto">
            <a:xfrm>
              <a:off x="32" y="16"/>
              <a:ext cx="1488" cy="1104"/>
            </a:xfrm>
            <a:prstGeom prst="irregularSeal1">
              <a:avLst/>
            </a:prstGeom>
            <a:solidFill>
              <a:schemeClr val="accent1"/>
            </a:solidFill>
            <a:ln w="2540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7911" name="Text Box 7"/>
            <p:cNvSpPr txBox="1">
              <a:spLocks noChangeArrowheads="1"/>
            </p:cNvSpPr>
            <p:nvPr/>
          </p:nvSpPr>
          <p:spPr bwMode="auto">
            <a:xfrm>
              <a:off x="243" y="294"/>
              <a:ext cx="1071" cy="44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ar-SA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1297</a:t>
              </a:r>
              <a:endParaRPr lang="en-US" sz="40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806" name="Text Box 8"/>
          <p:cNvSpPr txBox="1">
            <a:spLocks noChangeArrowheads="1"/>
          </p:cNvSpPr>
          <p:nvPr/>
        </p:nvSpPr>
        <p:spPr bwMode="auto">
          <a:xfrm>
            <a:off x="6553200" y="1766888"/>
            <a:ext cx="2590800" cy="3262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20800" b="0">
                <a:solidFill>
                  <a:srgbClr val="FFFF00"/>
                </a:solidFill>
                <a:latin typeface="AGA Arabesque" pitchFamily="2" charset="2"/>
                <a:cs typeface="Traditional Arabic_bs" pitchFamily="2" charset="-78"/>
              </a:rPr>
              <a:t>ِ</a:t>
            </a:r>
            <a:endParaRPr lang="en-US" sz="20800" b="0">
              <a:solidFill>
                <a:srgbClr val="FFFF00"/>
              </a:solidFill>
              <a:latin typeface="AGA Arabesque" pitchFamily="2" charset="2"/>
              <a:cs typeface="Traditional Arabic_bs" pitchFamily="2" charset="-78"/>
            </a:endParaRPr>
          </a:p>
        </p:txBody>
      </p:sp>
      <p:sp>
        <p:nvSpPr>
          <p:cNvPr id="76807" name="Text Box 9"/>
          <p:cNvSpPr txBox="1">
            <a:spLocks noChangeArrowheads="1"/>
          </p:cNvSpPr>
          <p:nvPr/>
        </p:nvSpPr>
        <p:spPr bwMode="auto">
          <a:xfrm>
            <a:off x="5029200" y="2452688"/>
            <a:ext cx="2590800" cy="3262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20800" b="0">
                <a:solidFill>
                  <a:srgbClr val="FFFF00"/>
                </a:solidFill>
                <a:latin typeface="AGA Arabesque" pitchFamily="2" charset="2"/>
                <a:cs typeface="Traditional Arabic_bs" pitchFamily="2" charset="-78"/>
              </a:rPr>
              <a:t>َّ</a:t>
            </a:r>
            <a:endParaRPr lang="en-US" sz="20800" b="0">
              <a:solidFill>
                <a:srgbClr val="FFFF00"/>
              </a:solidFill>
              <a:latin typeface="AGA Arabesque" pitchFamily="2" charset="2"/>
              <a:cs typeface="Traditional Arabic_bs" pitchFamily="2" charset="-78"/>
            </a:endParaRPr>
          </a:p>
        </p:txBody>
      </p:sp>
      <p:sp>
        <p:nvSpPr>
          <p:cNvPr id="76808" name="Text Box 10"/>
          <p:cNvSpPr txBox="1">
            <a:spLocks noChangeArrowheads="1"/>
          </p:cNvSpPr>
          <p:nvPr/>
        </p:nvSpPr>
        <p:spPr bwMode="auto">
          <a:xfrm>
            <a:off x="76200" y="5089525"/>
            <a:ext cx="6400800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>
                <a:cs typeface="Arial" pitchFamily="34" charset="0"/>
              </a:rPr>
              <a:t>Allah is </a:t>
            </a:r>
            <a:r>
              <a:rPr lang="en-US" b="0">
                <a:solidFill>
                  <a:srgbClr val="CCFF99"/>
                </a:solidFill>
                <a:cs typeface="Arial" pitchFamily="34" charset="0"/>
              </a:rPr>
              <a:t>with</a:t>
            </a:r>
            <a:r>
              <a:rPr lang="en-US" b="0">
                <a:cs typeface="Arial" pitchFamily="34" charset="0"/>
              </a:rPr>
              <a:t> those who are patient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Very Important Secret</a:t>
            </a:r>
            <a:br>
              <a:rPr lang="en-US" smtClean="0"/>
            </a:br>
            <a:r>
              <a:rPr lang="en-US" smtClean="0"/>
              <a:t>to memorize the meanings</a:t>
            </a:r>
            <a:endParaRPr lang="ar-SA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458200" cy="4495800"/>
          </a:xfrm>
        </p:spPr>
        <p:txBody>
          <a:bodyPr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smtClean="0"/>
              <a:t>We will learn new words through examples… that we know. Then we can</a:t>
            </a:r>
          </a:p>
          <a:p>
            <a:pPr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4000" smtClean="0"/>
              <a:t>Easily memorize</a:t>
            </a:r>
          </a:p>
          <a:p>
            <a:pPr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4000" smtClean="0"/>
              <a:t>Easily recall the meanings</a:t>
            </a:r>
          </a:p>
          <a:p>
            <a:pPr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 sz="4000" smtClean="0"/>
              <a:t>Avoid confusion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val="27123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90" name="Text Box 30"/>
          <p:cNvSpPr txBox="1">
            <a:spLocks noChangeArrowheads="1"/>
          </p:cNvSpPr>
          <p:nvPr/>
        </p:nvSpPr>
        <p:spPr bwMode="auto">
          <a:xfrm>
            <a:off x="381000" y="5667375"/>
            <a:ext cx="3352800" cy="923330"/>
          </a:xfrm>
          <a:prstGeom prst="rect">
            <a:avLst/>
          </a:prstGeom>
          <a:solidFill>
            <a:srgbClr val="FF3300"/>
          </a:solidFill>
          <a:ln w="9525" algn="ctr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/>
            <a:r>
              <a:rPr lang="en-US" sz="1800" b="0" dirty="0">
                <a:solidFill>
                  <a:srgbClr val="FFFF00"/>
                </a:solidFill>
                <a:cs typeface="Arial" pitchFamily="34" charset="0"/>
              </a:rPr>
              <a:t>TPI (Total Physical Interaction): </a:t>
            </a:r>
            <a:r>
              <a:rPr lang="en-US" sz="1800" b="0" dirty="0" smtClean="0">
                <a:solidFill>
                  <a:srgbClr val="FFFF00"/>
                </a:solidFill>
                <a:cs typeface="Arial" pitchFamily="34" charset="0"/>
              </a:rPr>
              <a:t>see </a:t>
            </a:r>
            <a:r>
              <a:rPr lang="en-US" sz="1800" b="0" dirty="0">
                <a:solidFill>
                  <a:srgbClr val="FFFF00"/>
                </a:solidFill>
                <a:cs typeface="Arial" pitchFamily="34" charset="0"/>
              </a:rPr>
              <a:t>it; say it; </a:t>
            </a:r>
            <a:r>
              <a:rPr lang="en-US" sz="1800" b="0" u="sng" dirty="0">
                <a:solidFill>
                  <a:srgbClr val="FFFF00"/>
                </a:solidFill>
                <a:cs typeface="Arial" pitchFamily="34" charset="0"/>
              </a:rPr>
              <a:t>show it</a:t>
            </a:r>
            <a:r>
              <a:rPr lang="en-US" sz="1800" b="0" dirty="0">
                <a:solidFill>
                  <a:srgbClr val="FFFF00"/>
                </a:solidFill>
                <a:cs typeface="Arial" pitchFamily="34" charset="0"/>
              </a:rPr>
              <a:t>; listen to it; think it;…</a:t>
            </a:r>
            <a:endParaRPr lang="en-US" sz="1800" b="0" dirty="0">
              <a:cs typeface="Arial" pitchFamily="34" charset="0"/>
            </a:endParaRPr>
          </a:p>
        </p:txBody>
      </p:sp>
      <p:graphicFrame>
        <p:nvGraphicFramePr>
          <p:cNvPr id="67622" name="Group 38"/>
          <p:cNvGraphicFramePr>
            <a:graphicFrameLocks noGrp="1"/>
          </p:cNvGraphicFramePr>
          <p:nvPr/>
        </p:nvGraphicFramePr>
        <p:xfrm>
          <a:off x="4267200" y="152400"/>
          <a:ext cx="3886200" cy="658368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هُوَ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أَنَا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نَحْنُ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 bwMode="auto">
          <a:xfrm rot="18858945">
            <a:off x="-10318" y="1883569"/>
            <a:ext cx="2516187" cy="1298575"/>
          </a:xfrm>
          <a:prstGeom prst="ellipse">
            <a:avLst/>
          </a:prstGeom>
          <a:solidFill>
            <a:srgbClr val="FF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Nafees Web Naskh" pitchFamily="2" charset="-78"/>
                <a:cs typeface="Nafees Web Naskh" pitchFamily="2" charset="-78"/>
              </a:rPr>
              <a:t>1295</a:t>
            </a:r>
            <a:r>
              <a:rPr lang="en-US" sz="5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Nafees Web Naskh" pitchFamily="2" charset="-78"/>
                <a:cs typeface="Nafees Web Naskh" pitchFamily="2" charset="-78"/>
              </a:rPr>
              <a:t>*</a:t>
            </a:r>
            <a:endParaRPr lang="en-US" sz="5400" baseline="30000" dirty="0"/>
          </a:p>
        </p:txBody>
      </p:sp>
      <p:pic>
        <p:nvPicPr>
          <p:cNvPr id="53278" name="Picture 25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657225" y="498475"/>
            <a:ext cx="990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6579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7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2366963" y="4524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01925" name="Text Box 5"/>
          <p:cNvSpPr txBox="1">
            <a:spLocks noChangeArrowheads="1"/>
          </p:cNvSpPr>
          <p:nvPr/>
        </p:nvSpPr>
        <p:spPr bwMode="auto">
          <a:xfrm>
            <a:off x="685800" y="5867400"/>
            <a:ext cx="3810000" cy="528638"/>
          </a:xfrm>
          <a:prstGeom prst="rect">
            <a:avLst/>
          </a:prstGeom>
          <a:solidFill>
            <a:srgbClr val="00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2800" b="0" dirty="0">
                <a:solidFill>
                  <a:srgbClr val="FFFF00"/>
                </a:solidFill>
                <a:cs typeface="Tahoma" pitchFamily="34" charset="0"/>
              </a:rPr>
              <a:t>h</a:t>
            </a:r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is</a:t>
            </a:r>
            <a:r>
              <a:rPr lang="en-US" sz="2800" b="0" dirty="0">
                <a:solidFill>
                  <a:srgbClr val="FFFF00"/>
                </a:solidFill>
                <a:cs typeface="Tahoma" pitchFamily="34" charset="0"/>
              </a:rPr>
              <a:t>, him , their, them</a:t>
            </a:r>
            <a:endParaRPr lang="ar-SA" sz="2800" b="0" dirty="0">
              <a:solidFill>
                <a:srgbClr val="FFFF00"/>
              </a:solidFill>
              <a:cs typeface="Tahoma" pitchFamily="34" charset="0"/>
            </a:endParaRPr>
          </a:p>
        </p:txBody>
      </p:sp>
      <p:graphicFrame>
        <p:nvGraphicFramePr>
          <p:cNvPr id="309252" name="Group 4"/>
          <p:cNvGraphicFramePr>
            <a:graphicFrameLocks noGrp="1"/>
          </p:cNvGraphicFramePr>
          <p:nvPr/>
        </p:nvGraphicFramePr>
        <p:xfrm>
          <a:off x="5410200" y="152400"/>
          <a:ext cx="2438400" cy="6583680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 هٗ</a:t>
                      </a:r>
                      <a:endParaRPr kumimoji="0" lang="ar-SA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_كَ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_كُمْ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- ِي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-نَا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54302" name="AutoShape 30"/>
          <p:cNvSpPr>
            <a:spLocks noChangeArrowheads="1"/>
          </p:cNvSpPr>
          <p:nvPr/>
        </p:nvSpPr>
        <p:spPr bwMode="auto">
          <a:xfrm>
            <a:off x="457200" y="1295400"/>
            <a:ext cx="4648200" cy="38100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1219200" y="2543175"/>
            <a:ext cx="3276600" cy="13430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cs typeface="Tahoma" pitchFamily="34" charset="0"/>
              </a:rPr>
              <a:t>These parts have come in almost every line of the Qur’an (almost </a:t>
            </a:r>
          </a:p>
          <a:p>
            <a:pPr algn="ctr">
              <a:spcBef>
                <a:spcPct val="0"/>
              </a:spcBef>
            </a:pPr>
            <a:r>
              <a:rPr lang="en-US" sz="2800">
                <a:cs typeface="Tahoma" pitchFamily="34" charset="0"/>
              </a:rPr>
              <a:t>10,000 times</a:t>
            </a:r>
            <a:r>
              <a:rPr lang="en-US" sz="1800">
                <a:cs typeface="Tahoma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019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19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7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07951" y="279400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347" name="Group 51"/>
          <p:cNvGraphicFramePr>
            <a:graphicFrameLocks noGrp="1"/>
          </p:cNvGraphicFramePr>
          <p:nvPr/>
        </p:nvGraphicFramePr>
        <p:xfrm>
          <a:off x="4267200" y="152400"/>
          <a:ext cx="3436937" cy="6400800"/>
        </p:xfrm>
        <a:graphic>
          <a:graphicData uri="http://schemas.openxmlformats.org/drawingml/2006/table">
            <a:tbl>
              <a:tblPr/>
              <a:tblGrid>
                <a:gridCol w="1981200"/>
                <a:gridCol w="1455737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Rabb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رَبُّهٗ</a:t>
                      </a:r>
                      <a:endParaRPr kumimoji="0" lang="ar-SA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 Rabb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R</a:t>
                      </a:r>
                      <a:r>
                        <a:rPr kumimoji="0" lang="en-US" altLang="ug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E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E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R</a:t>
                      </a:r>
                      <a:r>
                        <a:rPr kumimoji="0" lang="en-US" altLang="ug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E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E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 R</a:t>
                      </a:r>
                      <a:r>
                        <a:rPr kumimoji="0" lang="en-US" altLang="ug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رَبِّي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 R</a:t>
                      </a:r>
                      <a:r>
                        <a:rPr kumimoji="0" lang="en-US" altLang="ug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رَبُّنَا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her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kumimoji="0" lang="en-US" altLang="ug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</a:t>
                      </a: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هَ</a:t>
                      </a: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pPr rtl="0"/>
            <a:r>
              <a:rPr lang="en-US" dirty="0" smtClean="0"/>
              <a:t>Kinds of words that we speak or write (</a:t>
            </a:r>
            <a:r>
              <a:rPr lang="en-US" dirty="0" err="1" smtClean="0"/>
              <a:t>Kalimaat</a:t>
            </a:r>
            <a:r>
              <a:rPr lang="en-US" dirty="0" smtClean="0"/>
              <a:t>)</a:t>
            </a:r>
            <a:endParaRPr lang="ar-SA" dirty="0" smtClean="0"/>
          </a:p>
        </p:txBody>
      </p:sp>
      <p:graphicFrame>
        <p:nvGraphicFramePr>
          <p:cNvPr id="127005" name="Group 29"/>
          <p:cNvGraphicFramePr>
            <a:graphicFrameLocks noGrp="1"/>
          </p:cNvGraphicFramePr>
          <p:nvPr/>
        </p:nvGraphicFramePr>
        <p:xfrm>
          <a:off x="152400" y="2133600"/>
          <a:ext cx="8763000" cy="4064001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5334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اِسْم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Noun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Name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(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كِتَاب، مَكَّة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Attribute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(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مُسْلِم، مُؤمِن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فِعْل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Verb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Tells us about an action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فَتَحَ، </a:t>
                      </a:r>
                      <a:r>
                        <a:rPr kumimoji="0" lang="ur-P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يَعْمَلُون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حَرْف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Letter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Joins nouns and/or verbs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، لِ، مِنْ، فِي، إنّ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2895600" y="1647825"/>
            <a:ext cx="2743200" cy="482917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 sz="4000">
              <a:cs typeface="Tajweed" pitchFamily="2" charset="-78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pPr eaLnBrk="1" hangingPunct="1"/>
            <a:r>
              <a:rPr lang="ar-SA" sz="11000" smtClean="0">
                <a:cs typeface="Tajweed" pitchFamily="2" charset="-78"/>
              </a:rPr>
              <a:t>حَرْف</a:t>
            </a:r>
          </a:p>
        </p:txBody>
      </p:sp>
      <p:sp>
        <p:nvSpPr>
          <p:cNvPr id="194867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2133600" cy="5257800"/>
          </a:xfrm>
        </p:spPr>
        <p:txBody>
          <a:bodyPr/>
          <a:lstStyle/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jweed" pitchFamily="2" charset="-78"/>
              </a:rPr>
              <a:t>لِ</a:t>
            </a:r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jweed" pitchFamily="2" charset="-78"/>
              </a:rPr>
              <a:t>مِنْ</a:t>
            </a:r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ar-SA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vi Nastaleeq" pitchFamily="2" charset="-78"/>
            </a:endParaRPr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jweed" pitchFamily="2" charset="-78"/>
              </a:rPr>
              <a:t>عَلَى</a:t>
            </a:r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ar-SA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vi Nastaleeq" pitchFamily="2" charset="-78"/>
            </a:endParaRPr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jweed" pitchFamily="2" charset="-78"/>
              </a:rPr>
              <a:t>أَنْ</a:t>
            </a:r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ar-SA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vi Nastaleeq" pitchFamily="2" charset="-78"/>
            </a:endParaRPr>
          </a:p>
          <a:p>
            <a:pPr marL="0" indent="0"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jweed" pitchFamily="2" charset="-78"/>
              </a:rPr>
              <a:t>إِنّ</a:t>
            </a:r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</a:t>
            </a:r>
            <a:endParaRPr lang="ar-SA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vi Nastaleeq" pitchFamily="2" charset="-78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7162800" y="762000"/>
            <a:ext cx="1946367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400" dirty="0">
                <a:latin typeface="Alvi Nastaleeq" pitchFamily="2" charset="-78"/>
                <a:cs typeface="Tajweed" pitchFamily="2" charset="-78"/>
              </a:rPr>
              <a:t>حروف جر </a:t>
            </a:r>
            <a:endParaRPr lang="en-US" sz="4400" dirty="0">
              <a:latin typeface="Alvi Nastaleeq" pitchFamily="2" charset="-78"/>
              <a:cs typeface="Tajweed" pitchFamily="2" charset="-78"/>
            </a:endParaRPr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3810000" y="1905000"/>
            <a:ext cx="7667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>
                <a:cs typeface="Tahoma" pitchFamily="34" charset="0"/>
              </a:rPr>
              <a:t>for</a:t>
            </a:r>
            <a:endParaRPr lang="ar-SA" sz="3200">
              <a:cs typeface="Tahoma" pitchFamily="34" charset="0"/>
            </a:endParaRPr>
          </a:p>
        </p:txBody>
      </p:sp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3582988" y="2971800"/>
            <a:ext cx="11541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cs typeface="Tahoma" pitchFamily="34" charset="0"/>
              </a:rPr>
              <a:t>from</a:t>
            </a:r>
          </a:p>
        </p:txBody>
      </p:sp>
      <p:sp>
        <p:nvSpPr>
          <p:cNvPr id="57352" name="Rectangle 7"/>
          <p:cNvSpPr>
            <a:spLocks noChangeArrowheads="1"/>
          </p:cNvSpPr>
          <p:nvPr/>
        </p:nvSpPr>
        <p:spPr bwMode="auto">
          <a:xfrm>
            <a:off x="3960813" y="3962400"/>
            <a:ext cx="695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  <a:cs typeface="Tahoma" pitchFamily="34" charset="0"/>
              </a:rPr>
              <a:t>on</a:t>
            </a:r>
          </a:p>
        </p:txBody>
      </p:sp>
      <p:sp>
        <p:nvSpPr>
          <p:cNvPr id="57353" name="Rectangle 8"/>
          <p:cNvSpPr>
            <a:spLocks noChangeArrowheads="1"/>
          </p:cNvSpPr>
          <p:nvPr/>
        </p:nvSpPr>
        <p:spPr bwMode="auto">
          <a:xfrm>
            <a:off x="3960813" y="4953000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  <a:cs typeface="Tahoma" pitchFamily="34" charset="0"/>
              </a:rPr>
              <a:t>So</a:t>
            </a:r>
          </a:p>
        </p:txBody>
      </p:sp>
      <p:sp>
        <p:nvSpPr>
          <p:cNvPr id="57354" name="Rectangle 9"/>
          <p:cNvSpPr>
            <a:spLocks noChangeArrowheads="1"/>
          </p:cNvSpPr>
          <p:nvPr/>
        </p:nvSpPr>
        <p:spPr bwMode="auto">
          <a:xfrm>
            <a:off x="3736975" y="5791200"/>
            <a:ext cx="163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  <a:cs typeface="Tahoma" pitchFamily="34" charset="0"/>
              </a:rPr>
              <a:t>Indeed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7853363" y="4524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505200" y="838200"/>
            <a:ext cx="1676400" cy="52022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10000"/>
              </a:lnSpc>
              <a:spcBef>
                <a:spcPct val="60000"/>
              </a:spcBef>
            </a:pPr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لَ</a:t>
            </a:r>
            <a:r>
              <a:rPr lang="ar-SA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   لِ</a:t>
            </a:r>
          </a:p>
          <a:p>
            <a:pPr algn="ctr" rtl="1">
              <a:lnSpc>
                <a:spcPct val="110000"/>
              </a:lnSpc>
              <a:spcBef>
                <a:spcPct val="60000"/>
              </a:spcBef>
            </a:pPr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مِن</a:t>
            </a:r>
          </a:p>
          <a:p>
            <a:pPr algn="ctr" rtl="1">
              <a:lnSpc>
                <a:spcPct val="110000"/>
              </a:lnSpc>
              <a:spcBef>
                <a:spcPct val="60000"/>
              </a:spcBef>
            </a:pPr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عَن</a:t>
            </a:r>
          </a:p>
          <a:p>
            <a:pPr algn="ctr" rtl="1">
              <a:lnSpc>
                <a:spcPct val="110000"/>
              </a:lnSpc>
              <a:spcBef>
                <a:spcPct val="60000"/>
              </a:spcBef>
            </a:pPr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مَعَ</a:t>
            </a:r>
            <a:endParaRPr lang="en-US" sz="5400" b="0">
              <a:solidFill>
                <a:srgbClr val="FFFF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52400" y="6096000"/>
            <a:ext cx="1905000" cy="771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4400" b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--- هَا</a:t>
            </a:r>
            <a:endParaRPr lang="en-US" sz="4400" b="0">
              <a:solidFill>
                <a:srgbClr val="FF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58373" name="Line 10"/>
          <p:cNvSpPr>
            <a:spLocks noChangeShapeType="1"/>
          </p:cNvSpPr>
          <p:nvPr/>
        </p:nvSpPr>
        <p:spPr bwMode="auto">
          <a:xfrm flipH="1" flipV="1">
            <a:off x="2057400" y="685800"/>
            <a:ext cx="14478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4" name="Line 11"/>
          <p:cNvSpPr>
            <a:spLocks noChangeShapeType="1"/>
          </p:cNvSpPr>
          <p:nvPr/>
        </p:nvSpPr>
        <p:spPr bwMode="auto">
          <a:xfrm flipH="1" flipV="1">
            <a:off x="2057400" y="1752600"/>
            <a:ext cx="1447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5" name="Line 12"/>
          <p:cNvSpPr>
            <a:spLocks noChangeShapeType="1"/>
          </p:cNvSpPr>
          <p:nvPr/>
        </p:nvSpPr>
        <p:spPr bwMode="auto">
          <a:xfrm flipH="1" flipV="1">
            <a:off x="2057400" y="26670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6" name="Line 13"/>
          <p:cNvSpPr>
            <a:spLocks noChangeShapeType="1"/>
          </p:cNvSpPr>
          <p:nvPr/>
        </p:nvSpPr>
        <p:spPr bwMode="auto">
          <a:xfrm flipH="1">
            <a:off x="2133600" y="32766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7" name="Line 14"/>
          <p:cNvSpPr>
            <a:spLocks noChangeShapeType="1"/>
          </p:cNvSpPr>
          <p:nvPr/>
        </p:nvSpPr>
        <p:spPr bwMode="auto">
          <a:xfrm flipH="1">
            <a:off x="2057400" y="32766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8" name="Line 15"/>
          <p:cNvSpPr>
            <a:spLocks noChangeShapeType="1"/>
          </p:cNvSpPr>
          <p:nvPr/>
        </p:nvSpPr>
        <p:spPr bwMode="auto">
          <a:xfrm flipH="1">
            <a:off x="2057400" y="3276600"/>
            <a:ext cx="14478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379" name="Line 16"/>
          <p:cNvSpPr>
            <a:spLocks noChangeShapeType="1"/>
          </p:cNvSpPr>
          <p:nvPr/>
        </p:nvSpPr>
        <p:spPr bwMode="auto">
          <a:xfrm flipH="1">
            <a:off x="2057400" y="3276600"/>
            <a:ext cx="1447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950770" name="Group 50"/>
          <p:cNvGraphicFramePr>
            <a:graphicFrameLocks noGrp="1"/>
          </p:cNvGraphicFramePr>
          <p:nvPr/>
        </p:nvGraphicFramePr>
        <p:xfrm>
          <a:off x="152400" y="457200"/>
          <a:ext cx="1943100" cy="5486400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 هٗ</a:t>
                      </a:r>
                      <a:endParaRPr kumimoji="0" lang="ar-SA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_هُمْ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_كَ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_كُمْ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- ِي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-نَا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pSp>
        <p:nvGrpSpPr>
          <p:cNvPr id="58396" name="Group 31"/>
          <p:cNvGrpSpPr>
            <a:grpSpLocks/>
          </p:cNvGrpSpPr>
          <p:nvPr/>
        </p:nvGrpSpPr>
        <p:grpSpPr bwMode="auto">
          <a:xfrm>
            <a:off x="5410200" y="2286000"/>
            <a:ext cx="3733800" cy="2895600"/>
            <a:chOff x="144" y="1152"/>
            <a:chExt cx="2976" cy="1824"/>
          </a:xfrm>
        </p:grpSpPr>
        <p:sp>
          <p:nvSpPr>
            <p:cNvPr id="58398" name="AutoShape 32"/>
            <p:cNvSpPr>
              <a:spLocks noChangeArrowheads="1"/>
            </p:cNvSpPr>
            <p:nvPr/>
          </p:nvSpPr>
          <p:spPr bwMode="auto">
            <a:xfrm>
              <a:off x="144" y="1152"/>
              <a:ext cx="2976" cy="1824"/>
            </a:xfrm>
            <a:prstGeom prst="irregularSeal1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4081" name="Text Box 33"/>
            <p:cNvSpPr txBox="1">
              <a:spLocks noChangeArrowheads="1"/>
            </p:cNvSpPr>
            <p:nvPr/>
          </p:nvSpPr>
          <p:spPr bwMode="auto">
            <a:xfrm>
              <a:off x="525" y="1594"/>
              <a:ext cx="2142" cy="8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>
                <a:spcBef>
                  <a:spcPct val="0"/>
                </a:spcBef>
                <a:defRPr/>
              </a:pPr>
              <a:endParaRPr lang="ar-SA" sz="500" b="0" dirty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en-US" sz="1800" b="0" dirty="0">
                  <a:effectLst>
                    <a:outerShdw blurRad="38100" dist="38100" dir="2700000" algn="tl">
                      <a:srgbClr val="000080"/>
                    </a:outerShdw>
                  </a:effectLst>
                  <a:cs typeface="Tahoma" pitchFamily="34" charset="0"/>
                </a:rPr>
                <a:t>These </a:t>
              </a:r>
              <a:r>
                <a:rPr lang="en-US" sz="1800" b="0" dirty="0" err="1" smtClean="0">
                  <a:effectLst>
                    <a:outerShdw blurRad="38100" dist="38100" dir="2700000" algn="tl">
                      <a:srgbClr val="000080"/>
                    </a:outerShdw>
                  </a:effectLst>
                  <a:cs typeface="Tahoma" pitchFamily="34" charset="0"/>
                </a:rPr>
                <a:t>Huroof</a:t>
              </a:r>
              <a:r>
                <a:rPr lang="en-US" sz="1800" b="0" dirty="0" smtClean="0">
                  <a:effectLst>
                    <a:outerShdw blurRad="38100" dist="38100" dir="2700000" algn="tl">
                      <a:srgbClr val="000080"/>
                    </a:outerShdw>
                  </a:effectLst>
                  <a:cs typeface="Tahoma" pitchFamily="34" charset="0"/>
                </a:rPr>
                <a:t> </a:t>
              </a:r>
              <a:r>
                <a:rPr lang="en-US" sz="1800" b="0" dirty="0">
                  <a:effectLst>
                    <a:outerShdw blurRad="38100" dist="38100" dir="2700000" algn="tl">
                      <a:srgbClr val="000080"/>
                    </a:outerShdw>
                  </a:effectLst>
                  <a:cs typeface="Tahoma" pitchFamily="34" charset="0"/>
                </a:rPr>
                <a:t>have occurred </a:t>
              </a:r>
              <a:r>
                <a:rPr lang="en-US" sz="2400" dirty="0">
                  <a:effectLst>
                    <a:outerShdw blurRad="38100" dist="38100" dir="2700000" algn="tl">
                      <a:srgbClr val="000080"/>
                    </a:outerShdw>
                  </a:effectLst>
                  <a:cs typeface="Tahoma" pitchFamily="34" charset="0"/>
                </a:rPr>
                <a:t>4960</a:t>
              </a:r>
              <a:r>
                <a:rPr lang="en-US" sz="1800" b="0" dirty="0">
                  <a:effectLst>
                    <a:outerShdw blurRad="38100" dist="38100" dir="2700000" algn="tl">
                      <a:srgbClr val="000080"/>
                    </a:outerShdw>
                  </a:effectLst>
                  <a:cs typeface="Tahoma" pitchFamily="34" charset="0"/>
                </a:rPr>
                <a:t> times in the Quran with the 7 pronouns.</a:t>
              </a:r>
              <a:endParaRPr lang="ar-SA" sz="1800" b="0" dirty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endParaRPr>
            </a:p>
          </p:txBody>
        </p:sp>
      </p:grpSp>
      <p:sp>
        <p:nvSpPr>
          <p:cNvPr id="58397" name="Oval Callout 15"/>
          <p:cNvSpPr>
            <a:spLocks noChangeArrowheads="1"/>
          </p:cNvSpPr>
          <p:nvPr/>
        </p:nvSpPr>
        <p:spPr bwMode="auto">
          <a:xfrm>
            <a:off x="5257800" y="5791200"/>
            <a:ext cx="2133600" cy="909638"/>
          </a:xfrm>
          <a:prstGeom prst="wedgeEllipseCallout">
            <a:avLst>
              <a:gd name="adj1" fmla="val -72148"/>
              <a:gd name="adj2" fmla="val -46491"/>
            </a:avLst>
          </a:prstGeom>
          <a:solidFill>
            <a:schemeClr val="tx2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Not a preposition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20100</TotalTime>
  <Words>1860</Words>
  <Application>Microsoft Office PowerPoint</Application>
  <PresentationFormat>On-screen Show (4:3)</PresentationFormat>
  <Paragraphs>336</Paragraphs>
  <Slides>28</Slides>
  <Notes>20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6_Beam</vt:lpstr>
      <vt:lpstr> Let’s Understand the Qur’an   Lesson -5b   </vt:lpstr>
      <vt:lpstr>قواعد – Grammar</vt:lpstr>
      <vt:lpstr>Use TPI (Total Physical Interaction)</vt:lpstr>
      <vt:lpstr>PowerPoint Presentation</vt:lpstr>
      <vt:lpstr>PowerPoint Presentation</vt:lpstr>
      <vt:lpstr>PowerPoint Presentation</vt:lpstr>
      <vt:lpstr>Kinds of words that we speak or write (Kalimaat)</vt:lpstr>
      <vt:lpstr>حَرْف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Tip</vt:lpstr>
      <vt:lpstr>Do you know the meaning of</vt:lpstr>
      <vt:lpstr>PowerPoint Presentation</vt:lpstr>
      <vt:lpstr>About remembering …</vt:lpstr>
      <vt:lpstr>Example</vt:lpstr>
      <vt:lpstr>An Important Secret of this Course</vt:lpstr>
      <vt:lpstr>If you forget me and if someone is with you, …</vt:lpstr>
      <vt:lpstr>After you know someone…</vt:lpstr>
      <vt:lpstr>In five lessons with the parts of salah we</vt:lpstr>
      <vt:lpstr>The best amongst you is the one learns and teaches Qur’an</vt:lpstr>
      <vt:lpstr>PowerPoint Presentation</vt:lpstr>
      <vt:lpstr>Very Important Secret to memorize the meanings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Dr.Abdul Aziz</cp:lastModifiedBy>
  <cp:revision>2453</cp:revision>
  <dcterms:created xsi:type="dcterms:W3CDTF">2005-07-29T08:30:06Z</dcterms:created>
  <dcterms:modified xsi:type="dcterms:W3CDTF">2011-05-23T14:13:51Z</dcterms:modified>
</cp:coreProperties>
</file>