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55"/>
  </p:notesMasterIdLst>
  <p:handoutMasterIdLst>
    <p:handoutMasterId r:id="rId56"/>
  </p:handoutMasterIdLst>
  <p:sldIdLst>
    <p:sldId id="1117" r:id="rId2"/>
    <p:sldId id="1118" r:id="rId3"/>
    <p:sldId id="1314" r:id="rId4"/>
    <p:sldId id="1235" r:id="rId5"/>
    <p:sldId id="1236" r:id="rId6"/>
    <p:sldId id="1237" r:id="rId7"/>
    <p:sldId id="1267" r:id="rId8"/>
    <p:sldId id="1238" r:id="rId9"/>
    <p:sldId id="1239" r:id="rId10"/>
    <p:sldId id="1240" r:id="rId11"/>
    <p:sldId id="1241" r:id="rId12"/>
    <p:sldId id="1301" r:id="rId13"/>
    <p:sldId id="1242" r:id="rId14"/>
    <p:sldId id="1243" r:id="rId15"/>
    <p:sldId id="1244" r:id="rId16"/>
    <p:sldId id="1245" r:id="rId17"/>
    <p:sldId id="1246" r:id="rId18"/>
    <p:sldId id="1247" r:id="rId19"/>
    <p:sldId id="1248" r:id="rId20"/>
    <p:sldId id="1249" r:id="rId21"/>
    <p:sldId id="1250" r:id="rId22"/>
    <p:sldId id="1251" r:id="rId23"/>
    <p:sldId id="1252" r:id="rId24"/>
    <p:sldId id="1253" r:id="rId25"/>
    <p:sldId id="1254" r:id="rId26"/>
    <p:sldId id="1255" r:id="rId27"/>
    <p:sldId id="1256" r:id="rId28"/>
    <p:sldId id="1257" r:id="rId29"/>
    <p:sldId id="1258" r:id="rId30"/>
    <p:sldId id="1259" r:id="rId31"/>
    <p:sldId id="1268" r:id="rId32"/>
    <p:sldId id="1269" r:id="rId33"/>
    <p:sldId id="1261" r:id="rId34"/>
    <p:sldId id="1270" r:id="rId35"/>
    <p:sldId id="1271" r:id="rId36"/>
    <p:sldId id="1272" r:id="rId37"/>
    <p:sldId id="1273" r:id="rId38"/>
    <p:sldId id="1274" r:id="rId39"/>
    <p:sldId id="1320" r:id="rId40"/>
    <p:sldId id="1315" r:id="rId41"/>
    <p:sldId id="1316" r:id="rId42"/>
    <p:sldId id="1317" r:id="rId43"/>
    <p:sldId id="1318" r:id="rId44"/>
    <p:sldId id="1263" r:id="rId45"/>
    <p:sldId id="1277" r:id="rId46"/>
    <p:sldId id="1264" r:id="rId47"/>
    <p:sldId id="1265" r:id="rId48"/>
    <p:sldId id="1266" r:id="rId49"/>
    <p:sldId id="1323" r:id="rId50"/>
    <p:sldId id="1322" r:id="rId51"/>
    <p:sldId id="1324" r:id="rId52"/>
    <p:sldId id="1325" r:id="rId53"/>
    <p:sldId id="1321" r:id="rId54"/>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003300"/>
    <a:srgbClr val="FF9953"/>
    <a:srgbClr val="FF3300"/>
    <a:srgbClr val="A40079"/>
    <a:srgbClr val="008000"/>
    <a:srgbClr val="80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6121" autoAdjust="0"/>
    <p:restoredTop sz="87692" autoAdjust="0"/>
  </p:normalViewPr>
  <p:slideViewPr>
    <p:cSldViewPr>
      <p:cViewPr>
        <p:scale>
          <a:sx n="50" d="100"/>
          <a:sy n="50" d="100"/>
        </p:scale>
        <p:origin x="-684"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4"/>
    </p:cViewPr>
  </p:sorterViewPr>
  <p:notesViewPr>
    <p:cSldViewPr>
      <p:cViewPr varScale="1">
        <p:scale>
          <a:sx n="52" d="100"/>
          <a:sy n="52" d="100"/>
        </p:scale>
        <p:origin x="-1836" y="-90"/>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68F04CB2-1D03-4F18-BC59-3DDFF62D3428}" type="slidenum">
              <a:rPr lang="ar-SA"/>
              <a:pPr>
                <a:defRPr/>
              </a:pPr>
              <a:t>‹#›</a:t>
            </a:fld>
            <a:endParaRPr lang="en-US"/>
          </a:p>
        </p:txBody>
      </p:sp>
    </p:spTree>
    <p:extLst>
      <p:ext uri="{BB962C8B-B14F-4D97-AF65-F5344CB8AC3E}">
        <p14:creationId xmlns:p14="http://schemas.microsoft.com/office/powerpoint/2010/main" xmlns="" val="13988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7885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FBE77C83-D149-4B9F-8381-CCF8E273713A}" type="slidenum">
              <a:rPr lang="ar-SA"/>
              <a:pPr>
                <a:defRPr/>
              </a:pPr>
              <a:t>‹#›</a:t>
            </a:fld>
            <a:endParaRPr lang="en-US"/>
          </a:p>
        </p:txBody>
      </p:sp>
    </p:spTree>
    <p:extLst>
      <p:ext uri="{BB962C8B-B14F-4D97-AF65-F5344CB8AC3E}">
        <p14:creationId xmlns:p14="http://schemas.microsoft.com/office/powerpoint/2010/main" xmlns="" val="184792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341BE0A4-4EBB-4A44-8207-47895D29439A}" type="slidenum">
              <a:rPr lang="ar-SA" sz="1200" b="0">
                <a:latin typeface="Arial" pitchFamily="34" charset="0"/>
                <a:cs typeface="Arial" pitchFamily="34" charset="0"/>
              </a:rPr>
              <a:pPr defTabSz="927100" rtl="1">
                <a:spcBef>
                  <a:spcPct val="0"/>
                </a:spcBef>
              </a:pPr>
              <a:t>2</a:t>
            </a:fld>
            <a:endParaRPr lang="en-US" sz="1200" b="0">
              <a:latin typeface="Arial" pitchFamily="34" charset="0"/>
              <a:cs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r>
              <a:rPr lang="en-US" smtClean="0"/>
              <a:t>With intention, Du’aa, and then support of Allah… NO PROBLEM INSHA-ALLAH.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r>
              <a:rPr lang="en-US" smtClean="0"/>
              <a:t>With intention, Du’aa, and then support of Allah… NO PROBLEM INSHA-ALLAH.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r>
              <a:rPr lang="en-US" smtClean="0"/>
              <a:t>Direct: For you; it is not Imam reciting or reading the book written by someone</a:t>
            </a:r>
          </a:p>
          <a:p>
            <a:r>
              <a:rPr lang="en-US" smtClean="0"/>
              <a:t>Planned: Before even you were born; it is not random</a:t>
            </a:r>
          </a:p>
          <a:p>
            <a:r>
              <a:rPr lang="en-US" smtClean="0"/>
              <a:t>Personal: For you</a:t>
            </a:r>
          </a:p>
          <a:p>
            <a:r>
              <a:rPr lang="en-US" smtClean="0"/>
              <a:t>Relevant: For today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D64BF471-B4BA-403A-87D2-7919471583B3}" type="slidenum">
              <a:rPr lang="ar-SA" sz="1200" b="0">
                <a:latin typeface="Arial" pitchFamily="34" charset="0"/>
                <a:cs typeface="Arial" pitchFamily="34" charset="0"/>
              </a:rPr>
              <a:pPr defTabSz="927100" rtl="1">
                <a:spcBef>
                  <a:spcPct val="0"/>
                </a:spcBef>
              </a:pPr>
              <a:t>34</a:t>
            </a:fld>
            <a:endParaRPr lang="en-US" sz="1200" b="0">
              <a:latin typeface="Arial" pitchFamily="34" charset="0"/>
              <a:cs typeface="Arial"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dirty="0" smtClean="0"/>
              <a:t>This is about the best people, whom Allah loves.  Whenever they are reminded, i.e., whenever they listen or read the Qur’an, they take it as a REMINDER.  Therefore WHENEVER we listen to or read the Qur’an, we should take it as if Allah is talking to us Directly… TERE ZAMEER PAR JAB TAK NA HO… HE IS WATCHING. HE IS ALIVE.</a:t>
            </a:r>
          </a:p>
          <a:p>
            <a:pPr eaLnBrk="1" hangingPunct="1"/>
            <a:r>
              <a:rPr lang="en-US" dirty="0" smtClean="0"/>
              <a:t>We should take it for ourselves; personal. </a:t>
            </a:r>
          </a:p>
          <a:p>
            <a:pPr eaLnBrk="1" hangingPunct="1"/>
            <a:r>
              <a:rPr lang="en-US" dirty="0" smtClean="0"/>
              <a:t>We also know that everything is planned. Part of </a:t>
            </a:r>
            <a:r>
              <a:rPr lang="en-US" dirty="0" err="1" smtClean="0"/>
              <a:t>Qadr</a:t>
            </a:r>
            <a:r>
              <a:rPr lang="en-US" dirty="0" smtClean="0"/>
              <a:t>.  </a:t>
            </a:r>
          </a:p>
          <a:p>
            <a:pPr eaLnBrk="1" hangingPunct="1"/>
            <a:r>
              <a:rPr lang="en-US" dirty="0" smtClean="0"/>
              <a:t>We should take it as relevant.  O Allah! Why did u make me listen to this verse.  DANE </a:t>
            </a:r>
            <a:r>
              <a:rPr lang="en-US" dirty="0" err="1" smtClean="0"/>
              <a:t>DANE</a:t>
            </a:r>
            <a:r>
              <a:rPr lang="en-US" dirty="0" smtClean="0"/>
              <a:t> PE LIKHA HAI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C995A0CD-4995-4885-8FEF-465A4916496C}" type="slidenum">
              <a:rPr lang="ar-SA" sz="1200" b="0">
                <a:latin typeface="Arial" pitchFamily="34" charset="0"/>
                <a:cs typeface="Arial" pitchFamily="34" charset="0"/>
              </a:rPr>
              <a:pPr defTabSz="927100" rtl="1">
                <a:spcBef>
                  <a:spcPct val="0"/>
                </a:spcBef>
              </a:pPr>
              <a:t>35</a:t>
            </a:fld>
            <a:endParaRPr lang="en-US" sz="1200" b="0">
              <a:latin typeface="Arial" pitchFamily="34" charset="0"/>
              <a:cs typeface="Arial"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This is about the best people, whom Allah loves.  Whenever they are reminded, i.e., whenever they listen or read the Qur’an, they take it as a REMINDER.  Therefore WHENEVER we listen to or read the Qur’an, we should take it as if Allah is talking to us Directly… TERE ZAMEER PAR JAB TAK NA HO… HE IS WATCHING. HE IS ALIVE.</a:t>
            </a:r>
          </a:p>
          <a:p>
            <a:pPr eaLnBrk="1" hangingPunct="1"/>
            <a:r>
              <a:rPr lang="en-US" smtClean="0"/>
              <a:t>We should take it for ourselves; personal. </a:t>
            </a:r>
          </a:p>
          <a:p>
            <a:pPr eaLnBrk="1" hangingPunct="1"/>
            <a:r>
              <a:rPr lang="en-US" smtClean="0"/>
              <a:t>We also know that everything is planned. Part of Qadr.  </a:t>
            </a:r>
          </a:p>
          <a:p>
            <a:pPr eaLnBrk="1" hangingPunct="1"/>
            <a:r>
              <a:rPr lang="en-US" smtClean="0"/>
              <a:t>We should take it as relevant.  O Allah! Why did u make me listen to this verse.  DANE DANE PE LIKHA HAI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18093558-AE64-4C0D-BBB6-B3B2E29ABD9A}" type="slidenum">
              <a:rPr lang="ar-SA" sz="1200" b="0">
                <a:latin typeface="Arial" pitchFamily="34" charset="0"/>
                <a:cs typeface="Arial" pitchFamily="34" charset="0"/>
              </a:rPr>
              <a:pPr defTabSz="927100" rtl="1">
                <a:spcBef>
                  <a:spcPct val="0"/>
                </a:spcBef>
              </a:pPr>
              <a:t>36</a:t>
            </a:fld>
            <a:endParaRPr lang="en-US" sz="1200" b="0">
              <a:latin typeface="Arial" pitchFamily="34" charset="0"/>
              <a:cs typeface="Arial" pitchFamily="34"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This is about the best people, whom Allah loves.  Whenever they are reminded, i.e., whenever they listen or read the Qur’an, they take it as a REMINDER.  Therefore WHENEVER we listen to or read the Qur’an, we should take it as if Allah is talking to us Directly… TERE ZAMEER PAR JAB TAK NA HO… HE IS WATCHING. HE IS ALIVE.</a:t>
            </a:r>
          </a:p>
          <a:p>
            <a:pPr eaLnBrk="1" hangingPunct="1"/>
            <a:r>
              <a:rPr lang="en-US" smtClean="0"/>
              <a:t>We should take it for ourselves; personal. </a:t>
            </a:r>
          </a:p>
          <a:p>
            <a:pPr eaLnBrk="1" hangingPunct="1"/>
            <a:r>
              <a:rPr lang="en-US" smtClean="0"/>
              <a:t>We also know that everything is planned. Part of Qadr.  </a:t>
            </a:r>
          </a:p>
          <a:p>
            <a:pPr eaLnBrk="1" hangingPunct="1"/>
            <a:r>
              <a:rPr lang="en-US" smtClean="0"/>
              <a:t>We should take it as relevant.  O Allah! Why did u make me listen to this verse.  DANE DANE PE LIKHA HAI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87BEC8B3-3C58-40DD-B8B1-EAFE8F835B1A}" type="slidenum">
              <a:rPr lang="ar-SA" sz="1200" b="0">
                <a:latin typeface="Arial" pitchFamily="34" charset="0"/>
                <a:cs typeface="Arial" pitchFamily="34" charset="0"/>
              </a:rPr>
              <a:pPr defTabSz="927100" rtl="1">
                <a:spcBef>
                  <a:spcPct val="0"/>
                </a:spcBef>
              </a:pPr>
              <a:t>37</a:t>
            </a:fld>
            <a:endParaRPr lang="en-US" sz="1200" b="0">
              <a:latin typeface="Arial" pitchFamily="34" charset="0"/>
              <a:cs typeface="Arial" pitchFamily="34"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This is about the best people, whom Allah loves.  Whenever they are reminded, i.e., whenever they listen or read the Qur’an, they take it as a REMINDER.  Therefore WHENEVER we listen to or read the Qur’an, we should take it as if Allah is talking to us Directly… TERE ZAMEER PAR JAB TAK NA HO… HE IS WATCHING. HE IS ALIVE.</a:t>
            </a:r>
          </a:p>
          <a:p>
            <a:pPr eaLnBrk="1" hangingPunct="1"/>
            <a:r>
              <a:rPr lang="en-US" smtClean="0"/>
              <a:t>We should take it for ourselves; personal. </a:t>
            </a:r>
          </a:p>
          <a:p>
            <a:pPr eaLnBrk="1" hangingPunct="1"/>
            <a:r>
              <a:rPr lang="en-US" smtClean="0"/>
              <a:t>We also know that everything is planned. Part of Qadr.  </a:t>
            </a:r>
          </a:p>
          <a:p>
            <a:pPr eaLnBrk="1" hangingPunct="1"/>
            <a:r>
              <a:rPr lang="en-US" smtClean="0"/>
              <a:t>We should take it as relevant.  O Allah! Why did u make me listen to this verse.  DANE DANE PE LIKHA HAI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913EF3B8-E2A8-4C34-B9FD-30244BA8EA42}" type="slidenum">
              <a:rPr lang="ar-SA" sz="1200" b="0">
                <a:latin typeface="Arial" pitchFamily="34" charset="0"/>
                <a:cs typeface="Arial" pitchFamily="34" charset="0"/>
              </a:rPr>
              <a:pPr defTabSz="927100" rtl="1">
                <a:spcBef>
                  <a:spcPct val="0"/>
                </a:spcBef>
              </a:pPr>
              <a:t>38</a:t>
            </a:fld>
            <a:endParaRPr lang="en-US" sz="1200" b="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lnSpc>
                <a:spcPct val="90000"/>
              </a:lnSpc>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r>
              <a:rPr lang="en-US" smtClean="0"/>
              <a:t>After making du’aa, one should check what he did yesterday / last week.</a:t>
            </a:r>
          </a:p>
          <a:p>
            <a:r>
              <a:rPr lang="en-US" smtClean="0"/>
              <a:t>And then make plans (if you fail to plan, you plan to fail) for tomorrow.</a:t>
            </a:r>
          </a:p>
          <a:p>
            <a:r>
              <a:rPr lang="en-US" smtClean="0"/>
              <a:t>These should be individual as well as collective.</a:t>
            </a:r>
          </a:p>
          <a:p>
            <a:r>
              <a:rPr lang="en-US" smtClean="0"/>
              <a:t>And then convey it to others.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a:lnSpc>
                <a:spcPct val="90000"/>
              </a:lnSpc>
            </a:pPr>
            <a:r>
              <a:rPr lang="en-US" smtClean="0"/>
              <a:t>You know tadabbur.  Now comes tazakkur.  This is to relate it with day-to-day life. </a:t>
            </a:r>
          </a:p>
          <a:p>
            <a:pPr>
              <a:lnSpc>
                <a:spcPct val="90000"/>
              </a:lnSpc>
            </a:pPr>
            <a:r>
              <a:rPr lang="en-US" smtClean="0"/>
              <a:t>How can we do that?  Here is a simple approach.  (There can be other ways too).</a:t>
            </a:r>
          </a:p>
          <a:p>
            <a:pPr>
              <a:lnSpc>
                <a:spcPct val="90000"/>
              </a:lnSpc>
            </a:pPr>
            <a:r>
              <a:rPr lang="en-US" smtClean="0"/>
              <a:t>Try to extract a du’aa from the verse!  Why?  (i) Each verse has a message on which we have to act.  And that act can be started with du’aa.</a:t>
            </a:r>
          </a:p>
          <a:p>
            <a:pPr>
              <a:lnSpc>
                <a:spcPct val="90000"/>
              </a:lnSpc>
            </a:pPr>
            <a:r>
              <a:rPr lang="en-US" smtClean="0"/>
              <a:t>(ii) Sahabah always looked their interest every piece of information.  What can I get in it.  Example:  The Prophet once said: “there are seventy thousand who shall enter Jannah without being taken to account or torment."  He also said: They are those who do not make Ruqyah nor seek it, nor perceive omens but keep trust in their Rubb (Allah).'' On this 'Ukashah bin Mihsan stood up and asked: "Pray to Allah to make me one of them.'' The Prophet (PBUH) said, "You are one of them.'' Then another man stood up and asked the same thing. The Prophet (PBUH) answered, "'Ukashah has surpassed you".</a:t>
            </a:r>
            <a:br>
              <a:rPr lang="en-US" smtClean="0"/>
            </a:br>
            <a:r>
              <a:rPr lang="en-US" smtClean="0"/>
              <a:t/>
            </a:r>
            <a:br>
              <a:rPr lang="en-US" smtClean="0"/>
            </a:br>
            <a:endParaRPr lang="en-US" smtClean="0"/>
          </a:p>
          <a:p>
            <a:pPr>
              <a:lnSpc>
                <a:spcPct val="90000"/>
              </a:lnSpc>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r>
              <a:rPr lang="en-US" smtClean="0"/>
              <a:t>You can surely think about solution to bigger issues but make sure to check with scholars before telling them to anyone or before acting upon them.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r>
              <a:rPr lang="en-US" smtClean="0"/>
              <a:t>An’amta alaihim: Ambiyaa, siddiqeen,shuhadaa, saliheen; </a:t>
            </a:r>
          </a:p>
          <a:p>
            <a:r>
              <a:rPr lang="en-US" smtClean="0"/>
              <a:t>Top: our Prophet pbuh;  His path?  Practice, Preach, and Organize, and implement (what he can).  So, our du’aa should be to ask Allah to help us do them.  </a:t>
            </a:r>
            <a:endParaRPr lang="ar-SA" smtClean="0"/>
          </a:p>
          <a:p>
            <a:r>
              <a:rPr lang="en-US" smtClean="0"/>
              <a:t>And then start doing them. If we don’t do this, then our duaa is NOT SERIOUS! (Example: Job seeker who just makes du’aa but does not go out to seek job.)</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703263" y="4421188"/>
            <a:ext cx="5616575" cy="4189412"/>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F133E8F7-52D3-4C77-9261-9FD5C21760EB}"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0D780E-C22F-4ACC-A413-15B6AD9C7DB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4DB65C9-CA83-46C1-9312-1A004C45C64B}"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D753E6F7-E272-4490-86D5-CF8F32B2D40D}"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0FF4C9A-78D7-4D70-8288-F947F5A3624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gn="l" rtl="0">
              <a:buFont typeface="Wingdings" pitchFamily="2" charset="2"/>
              <a:buChar char="q"/>
              <a:defRPr/>
            </a:lvl1pPr>
            <a:lvl2pPr algn="l" rtl="0">
              <a:defRPr/>
            </a:lvl2pPr>
            <a:lvl3pPr algn="l" rtl="0">
              <a:defRPr/>
            </a:lvl3pPr>
            <a:lvl4pPr algn="l" rtl="0">
              <a:defRPr/>
            </a:lvl4pPr>
            <a:lvl5pPr algn="l" rtl="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950423EB-1DCF-4180-8088-E608C3612A7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C72CE08-F2C0-427C-A49B-246BEE3D359B}"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8E69DF3-D5EF-4FEB-9A67-81760E0F7A9E}"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A9932DE-654F-4587-A7A7-4E7B837DD36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A7B160B7-709B-43EA-B672-8BD1B7B2E269}"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B8A9FB0B-21DC-4ACB-ACEC-B718ADDB7A2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86209D5-4ED9-4A58-A77D-CB81623F5559}"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DDA00BB-AE36-48A2-947A-4EED78431BD2}"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71D916A7-852F-45BC-8D1A-3CE476F6C1F3}"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184"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 id="2147484182" r:id="rId12"/>
    <p:sldLayoutId id="2147484183"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l" rtl="0" eaLnBrk="0" fontAlgn="base" hangingPunct="0">
        <a:spcBef>
          <a:spcPct val="20000"/>
        </a:spcBef>
        <a:spcAft>
          <a:spcPct val="0"/>
        </a:spcAft>
        <a:buClr>
          <a:srgbClr val="FFFFFF"/>
        </a:buClr>
        <a:buSzPct val="90000"/>
        <a:buFont typeface="Wingdings" pitchFamily="2" charset="2"/>
        <a:buChar char="×"/>
        <a:defRPr sz="3200">
          <a:solidFill>
            <a:srgbClr val="FFFF00"/>
          </a:solidFill>
          <a:latin typeface="+mn-lt"/>
          <a:ea typeface="+mn-ea"/>
          <a:cs typeface="+mn-cs"/>
        </a:defRPr>
      </a:lvl1pPr>
      <a:lvl2pPr marL="1025525" indent="-285750" algn="l" rtl="0" eaLnBrk="0" fontAlgn="base" hangingPunct="0">
        <a:spcBef>
          <a:spcPct val="20000"/>
        </a:spcBef>
        <a:spcAft>
          <a:spcPct val="0"/>
        </a:spcAft>
        <a:buChar char="–"/>
        <a:defRPr sz="2800">
          <a:solidFill>
            <a:srgbClr val="FFFF00"/>
          </a:solidFill>
          <a:latin typeface="+mn-lt"/>
          <a:cs typeface="+mn-cs"/>
        </a:defRPr>
      </a:lvl2pPr>
      <a:lvl3pPr marL="1368425"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p:cNvSpPr txBox="1">
            <a:spLocks noChangeArrowheads="1"/>
          </p:cNvSpPr>
          <p:nvPr/>
        </p:nvSpPr>
        <p:spPr bwMode="auto">
          <a:xfrm>
            <a:off x="3429000" y="253425"/>
            <a:ext cx="2514600" cy="584775"/>
          </a:xfrm>
          <a:prstGeom prst="rect">
            <a:avLst/>
          </a:prstGeom>
          <a:noFill/>
          <a:ln w="9525" algn="ctr">
            <a:noFill/>
            <a:miter lim="800000"/>
            <a:headEnd/>
            <a:tailEnd/>
          </a:ln>
        </p:spPr>
        <p:txBody>
          <a:bodyPr>
            <a:spAutoFit/>
          </a:bodyPr>
          <a:lstStyle/>
          <a:p>
            <a:pPr algn="ctr">
              <a:spcBef>
                <a:spcPct val="50000"/>
              </a:spcBef>
            </a:pPr>
            <a:r>
              <a:rPr lang="ur-PK" sz="3200" b="0" dirty="0" smtClean="0">
                <a:latin typeface="Alvi Nastaleeq" pitchFamily="2" charset="-78"/>
                <a:cs typeface="Alvi Nastaleeq" pitchFamily="2" charset="-78"/>
                <a:sym typeface="AGA Arabesque" pitchFamily="2" charset="2"/>
              </a:rPr>
              <a:t>بسم الله الرحمن الرحيم</a:t>
            </a:r>
            <a:endParaRPr lang="en-US" sz="3200" b="0" dirty="0">
              <a:latin typeface="Alvi Nastaleeq" pitchFamily="2" charset="-78"/>
              <a:cs typeface="Alvi Nastaleeq" pitchFamily="2" charset="-78"/>
              <a:sym typeface="AGA Arabesque" pitchFamily="2" charset="2"/>
            </a:endParaRPr>
          </a:p>
        </p:txBody>
      </p:sp>
      <p:sp>
        <p:nvSpPr>
          <p:cNvPr id="10" name="Rectangle 3"/>
          <p:cNvSpPr>
            <a:spLocks noGrp="1" noChangeArrowheads="1"/>
          </p:cNvSpPr>
          <p:nvPr>
            <p:ph type="ctrTitle"/>
          </p:nvPr>
        </p:nvSpPr>
        <p:spPr>
          <a:xfrm>
            <a:off x="0" y="3429000"/>
            <a:ext cx="9144000" cy="1828800"/>
          </a:xfrm>
        </p:spPr>
        <p:txBody>
          <a:bodyPr/>
          <a:lstStyle/>
          <a:p>
            <a:pPr eaLnBrk="1" hangingPunct="1"/>
            <a:r>
              <a:rPr lang="en-US" sz="2400" i="1" dirty="0" smtClean="0">
                <a:solidFill>
                  <a:srgbClr val="FFFF00"/>
                </a:solidFill>
                <a:cs typeface="Tahoma" pitchFamily="34" charset="0"/>
              </a:rPr>
              <a:t/>
            </a:r>
            <a:br>
              <a:rPr lang="en-US" sz="2400" i="1" dirty="0" smtClean="0">
                <a:solidFill>
                  <a:srgbClr val="FFFF00"/>
                </a:solidFill>
                <a:cs typeface="Tahoma" pitchFamily="34" charset="0"/>
              </a:rPr>
            </a:br>
            <a:r>
              <a:rPr lang="en-US" sz="4800" b="1" dirty="0" smtClean="0">
                <a:solidFill>
                  <a:srgbClr val="FFFF00"/>
                </a:solidFill>
                <a:cs typeface="Tahoma" pitchFamily="34" charset="0"/>
              </a:rPr>
              <a:t>Let’s Understand the Qur’an </a:t>
            </a:r>
            <a:br>
              <a:rPr lang="en-US" sz="4800" b="1" dirty="0" smtClean="0">
                <a:solidFill>
                  <a:srgbClr val="FFFF00"/>
                </a:solidFill>
                <a:cs typeface="Tahoma" pitchFamily="34" charset="0"/>
              </a:rPr>
            </a:br>
            <a:r>
              <a:rPr lang="en-US" sz="4800" dirty="0" smtClean="0">
                <a:solidFill>
                  <a:srgbClr val="FFFF00"/>
                </a:solidFill>
                <a:cs typeface="Tahoma" pitchFamily="34" charset="0"/>
              </a:rPr>
              <a:t/>
            </a:r>
            <a:br>
              <a:rPr lang="en-US" sz="4800" dirty="0" smtClean="0">
                <a:solidFill>
                  <a:srgbClr val="FFFF00"/>
                </a:solidFill>
                <a:cs typeface="Tahoma" pitchFamily="34" charset="0"/>
              </a:rPr>
            </a:br>
            <a:r>
              <a:rPr lang="en-US" sz="4800" b="1" dirty="0" smtClean="0">
                <a:solidFill>
                  <a:srgbClr val="FFFFFF"/>
                </a:solidFill>
                <a:cs typeface="Tahoma" pitchFamily="34" charset="0"/>
              </a:rPr>
              <a:t>Lesson -5a</a:t>
            </a:r>
            <a:br>
              <a:rPr lang="en-US" sz="4800" b="1" dirty="0" smtClean="0">
                <a:solidFill>
                  <a:srgbClr val="FFFFFF"/>
                </a:solidFill>
                <a:cs typeface="Tahoma" pitchFamily="34" charset="0"/>
              </a:rPr>
            </a:br>
            <a:r>
              <a:rPr lang="en-US" sz="2800" dirty="0" smtClean="0">
                <a:solidFill>
                  <a:srgbClr val="FFFF00"/>
                </a:solidFill>
                <a:cs typeface="Tahoma" pitchFamily="34" charset="0"/>
              </a:rPr>
              <a:t/>
            </a:r>
            <a:br>
              <a:rPr lang="en-US" sz="2800" dirty="0" smtClean="0">
                <a:solidFill>
                  <a:srgbClr val="FFFF00"/>
                </a:solidFill>
                <a:cs typeface="Tahoma" pitchFamily="34" charset="0"/>
              </a:rPr>
            </a:br>
            <a:r>
              <a:rPr lang="en-US" sz="2800" dirty="0" smtClean="0">
                <a:solidFill>
                  <a:srgbClr val="FFFF00"/>
                </a:solidFill>
                <a:cs typeface="Tahoma" pitchFamily="34" charset="0"/>
              </a:rPr>
              <a:t/>
            </a:r>
            <a:br>
              <a:rPr lang="en-US" sz="2800" dirty="0" smtClean="0">
                <a:solidFill>
                  <a:srgbClr val="FFFF00"/>
                </a:solidFill>
                <a:cs typeface="Tahoma" pitchFamily="34" charset="0"/>
              </a:rPr>
            </a:br>
            <a:endParaRPr lang="en-US" dirty="0" smtClean="0">
              <a:solidFill>
                <a:srgbClr val="FFFF00"/>
              </a:solidFill>
              <a:cs typeface="Tahoma"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32131" name="Group 3"/>
          <p:cNvGraphicFramePr>
            <a:graphicFrameLocks noGrp="1"/>
          </p:cNvGraphicFramePr>
          <p:nvPr/>
        </p:nvGraphicFramePr>
        <p:xfrm>
          <a:off x="152400" y="1666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Muhammad, </a:t>
                      </a:r>
                      <a:r>
                        <a:rPr kumimoji="0" lang="en-US" sz="2400" b="0" i="0" u="none" strike="noStrike" cap="none" normalizeH="0" baseline="0" dirty="0" err="1" smtClean="0">
                          <a:ln>
                            <a:noFill/>
                          </a:ln>
                          <a:solidFill>
                            <a:srgbClr val="FFFFFF"/>
                          </a:solidFill>
                          <a:effectLst/>
                          <a:latin typeface="Tahoma" pitchFamily="34" charset="0"/>
                          <a:ea typeface="Times New Roman" pitchFamily="18" charset="0"/>
                          <a:cs typeface="Tahoma" pitchFamily="34" charset="0"/>
                        </a:rPr>
                        <a:t>pbuh</a:t>
                      </a:r>
                      <a:r>
                        <a:rPr kumimoji="0" lang="en-US" sz="24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2308" name="Rectangle 20"/>
          <p:cNvSpPr>
            <a:spLocks noGrp="1" noChangeArrowheads="1"/>
          </p:cNvSpPr>
          <p:nvPr>
            <p:ph type="body" idx="4294967295"/>
          </p:nvPr>
        </p:nvSpPr>
        <p:spPr>
          <a:xfrm>
            <a:off x="457200" y="2514600"/>
            <a:ext cx="8229600" cy="2743200"/>
          </a:xfrm>
          <a:noFill/>
        </p:spPr>
        <p:txBody>
          <a:bodyPr/>
          <a:lstStyle/>
          <a:p>
            <a:pPr algn="ctr" rtl="1">
              <a:spcBef>
                <a:spcPct val="0"/>
              </a:spcBef>
              <a:buClrTx/>
              <a:buSzTx/>
              <a:buFontTx/>
              <a:buNone/>
            </a:pPr>
            <a:r>
              <a:rPr lang="ar-SA" sz="17500" b="1" smtClean="0">
                <a:cs typeface="Tajweed" pitchFamily="2" charset="-78"/>
              </a:rPr>
              <a:t>إِلَى</a:t>
            </a:r>
            <a:r>
              <a:rPr lang="en-US" sz="17500" b="1" smtClean="0">
                <a:cs typeface="Tajweed" pitchFamily="2" charset="-78"/>
              </a:rPr>
              <a:t> </a:t>
            </a:r>
            <a:r>
              <a:rPr lang="ar-SA" sz="17500" b="1" smtClean="0">
                <a:cs typeface="Tajweed" pitchFamily="2" charset="-78"/>
              </a:rPr>
              <a:t> +</a:t>
            </a:r>
            <a:r>
              <a:rPr lang="en-US" sz="17500" b="1" smtClean="0">
                <a:cs typeface="Tajweed" pitchFamily="2" charset="-78"/>
              </a:rPr>
              <a:t> </a:t>
            </a:r>
            <a:r>
              <a:rPr lang="ar-SA" sz="17500" b="1" smtClean="0">
                <a:cs typeface="Tajweed" pitchFamily="2" charset="-78"/>
              </a:rPr>
              <a:t> كَ</a:t>
            </a:r>
            <a:endParaRPr lang="en-US" sz="17500" b="1" smtClean="0">
              <a:cs typeface="Tajweed" pitchFamily="2" charset="-78"/>
            </a:endParaRPr>
          </a:p>
        </p:txBody>
      </p:sp>
      <p:sp>
        <p:nvSpPr>
          <p:cNvPr id="12309" name="Text Box 21"/>
          <p:cNvSpPr txBox="1">
            <a:spLocks noChangeArrowheads="1"/>
          </p:cNvSpPr>
          <p:nvPr/>
        </p:nvSpPr>
        <p:spPr bwMode="auto">
          <a:xfrm>
            <a:off x="1143000" y="5668963"/>
            <a:ext cx="7239000" cy="923925"/>
          </a:xfrm>
          <a:prstGeom prst="rect">
            <a:avLst/>
          </a:prstGeom>
          <a:noFill/>
          <a:ln w="9525">
            <a:noFill/>
            <a:miter lim="800000"/>
            <a:headEnd/>
            <a:tailEnd/>
          </a:ln>
        </p:spPr>
        <p:txBody>
          <a:bodyPr>
            <a:spAutoFit/>
          </a:bodyPr>
          <a:lstStyle/>
          <a:p>
            <a:r>
              <a:rPr lang="en-US" sz="5400">
                <a:latin typeface="Arial" pitchFamily="34" charset="0"/>
                <a:cs typeface="Arial" pitchFamily="34" charset="0"/>
              </a:rPr>
              <a:t>you					to</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34179" name="Group 3"/>
          <p:cNvGraphicFramePr>
            <a:graphicFrameLocks noGrp="1"/>
          </p:cNvGraphicFramePr>
          <p:nvPr/>
        </p:nvGraphicFramePr>
        <p:xfrm>
          <a:off x="152400" y="76200"/>
          <a:ext cx="8763000" cy="2286000"/>
        </p:xfrm>
        <a:graphic>
          <a:graphicData uri="http://schemas.openxmlformats.org/drawingml/2006/table">
            <a:tbl>
              <a:tblPr rtl="1"/>
              <a:tblGrid>
                <a:gridCol w="1752600"/>
                <a:gridCol w="2133600"/>
                <a:gridCol w="2895600"/>
                <a:gridCol w="19812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3332" name="Text Box 20"/>
          <p:cNvSpPr txBox="1">
            <a:spLocks noChangeArrowheads="1"/>
          </p:cNvSpPr>
          <p:nvPr/>
        </p:nvSpPr>
        <p:spPr bwMode="auto">
          <a:xfrm>
            <a:off x="304800" y="22860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ب ر ك</a:t>
            </a:r>
            <a:endParaRPr lang="en-US" sz="2800" b="0" dirty="0">
              <a:cs typeface="Tajweed" pitchFamily="2" charset="-78"/>
            </a:endParaRPr>
          </a:p>
        </p:txBody>
      </p:sp>
      <p:sp>
        <p:nvSpPr>
          <p:cNvPr id="13333" name="Rectangle 21"/>
          <p:cNvSpPr>
            <a:spLocks noGrp="1" noChangeArrowheads="1"/>
          </p:cNvSpPr>
          <p:nvPr>
            <p:ph type="body" idx="4294967295"/>
          </p:nvPr>
        </p:nvSpPr>
        <p:spPr>
          <a:xfrm>
            <a:off x="533400" y="2590800"/>
            <a:ext cx="8229600" cy="2209800"/>
          </a:xfrm>
          <a:noFill/>
        </p:spPr>
        <p:txBody>
          <a:bodyPr/>
          <a:lstStyle/>
          <a:p>
            <a:pPr algn="ctr">
              <a:spcBef>
                <a:spcPct val="0"/>
              </a:spcBef>
              <a:buClrTx/>
              <a:buSzTx/>
              <a:buFontTx/>
              <a:buNone/>
            </a:pPr>
            <a:r>
              <a:rPr lang="ar-SA" sz="17300" b="1" dirty="0" smtClean="0">
                <a:cs typeface="Tajweed" pitchFamily="2" charset="-78"/>
              </a:rPr>
              <a:t>عِيد مُبَارَك</a:t>
            </a:r>
            <a:endParaRPr lang="en-US" sz="17300" b="1" dirty="0" smtClean="0">
              <a:cs typeface="Tajweed" pitchFamily="2" charset="-78"/>
            </a:endParaRPr>
          </a:p>
        </p:txBody>
      </p:sp>
      <p:sp>
        <p:nvSpPr>
          <p:cNvPr id="13334" name="Text Box 22"/>
          <p:cNvSpPr txBox="1">
            <a:spLocks noChangeArrowheads="1"/>
          </p:cNvSpPr>
          <p:nvPr/>
        </p:nvSpPr>
        <p:spPr bwMode="auto">
          <a:xfrm>
            <a:off x="76200" y="5502275"/>
            <a:ext cx="9099550" cy="769938"/>
          </a:xfrm>
          <a:prstGeom prst="rect">
            <a:avLst/>
          </a:prstGeom>
          <a:noFill/>
          <a:ln w="9525">
            <a:noFill/>
            <a:miter lim="800000"/>
            <a:headEnd/>
            <a:tailEnd/>
          </a:ln>
        </p:spPr>
        <p:txBody>
          <a:bodyPr>
            <a:spAutoFit/>
          </a:bodyPr>
          <a:lstStyle/>
          <a:p>
            <a:pPr algn="ctr"/>
            <a:r>
              <a:rPr lang="en-US" sz="4000" b="0">
                <a:latin typeface="Arial" pitchFamily="34" charset="0"/>
                <a:cs typeface="Arial" pitchFamily="34" charset="0"/>
              </a:rPr>
              <a:t>Let this </a:t>
            </a:r>
            <a:r>
              <a:rPr lang="en-US" sz="4000">
                <a:latin typeface="Arial" pitchFamily="34" charset="0"/>
                <a:cs typeface="Arial" pitchFamily="34" charset="0"/>
              </a:rPr>
              <a:t>Eid</a:t>
            </a:r>
            <a:r>
              <a:rPr lang="en-US" sz="4000" b="0">
                <a:latin typeface="Arial" pitchFamily="34" charset="0"/>
                <a:cs typeface="Arial" pitchFamily="34" charset="0"/>
              </a:rPr>
              <a:t> be a </a:t>
            </a:r>
            <a:r>
              <a:rPr lang="en-US" sz="4400">
                <a:latin typeface="Arial" pitchFamily="34" charset="0"/>
                <a:cs typeface="Arial" pitchFamily="34" charset="0"/>
              </a:rPr>
              <a:t>BLESSING </a:t>
            </a:r>
            <a:r>
              <a:rPr lang="en-US" sz="4000" b="0">
                <a:latin typeface="Arial" pitchFamily="34" charset="0"/>
                <a:cs typeface="Arial" pitchFamily="34" charset="0"/>
              </a:rPr>
              <a:t>(for you)</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609600"/>
          </a:xfrm>
        </p:spPr>
        <p:txBody>
          <a:bodyPr/>
          <a:lstStyle/>
          <a:p>
            <a:pPr eaLnBrk="1" hangingPunct="1"/>
            <a:r>
              <a:rPr lang="en-US" sz="3600" smtClean="0">
                <a:cs typeface="Alvi Nastaleeq" pitchFamily="2" charset="-78"/>
              </a:rPr>
              <a:t>Practice with Imagination and Feelings</a:t>
            </a:r>
            <a:endParaRPr lang="ar-SA" sz="3600" smtClean="0">
              <a:cs typeface="Alvi Nastaleeq" pitchFamily="2" charset="-78"/>
            </a:endParaRPr>
          </a:p>
        </p:txBody>
      </p:sp>
      <p:graphicFrame>
        <p:nvGraphicFramePr>
          <p:cNvPr id="879641" name="Group 25"/>
          <p:cNvGraphicFramePr>
            <a:graphicFrameLocks noGrp="1"/>
          </p:cNvGraphicFramePr>
          <p:nvPr/>
        </p:nvGraphicFramePr>
        <p:xfrm>
          <a:off x="381000" y="1143000"/>
          <a:ext cx="8458200" cy="1188720"/>
        </p:xfrm>
        <a:graphic>
          <a:graphicData uri="http://schemas.openxmlformats.org/drawingml/2006/table">
            <a:tbl>
              <a:tblPr rtl="1"/>
              <a:tblGrid>
                <a:gridCol w="4240229"/>
                <a:gridCol w="4217971"/>
              </a:tblGrid>
              <a:tr h="762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76200" cap="flat" cmpd="sng" algn="ctr">
                      <a:solidFill>
                        <a:srgbClr val="339933"/>
                      </a:solidFill>
                      <a:prstDash val="solid"/>
                      <a:round/>
                      <a:headEnd type="none" w="med" len="med"/>
                      <a:tailEnd type="none" w="med" len="med"/>
                    </a:lnL>
                    <a:lnR w="6350" cap="flat" cmpd="sng" algn="ctr">
                      <a:solidFill>
                        <a:srgbClr val="339933"/>
                      </a:solidFill>
                      <a:prstDash val="sysDot"/>
                      <a:round/>
                      <a:headEnd type="none" w="med" len="med"/>
                      <a:tailEnd type="none" w="med" len="med"/>
                    </a:lnR>
                    <a:lnT w="76200" cap="flat" cmpd="sng" algn="ctr">
                      <a:solidFill>
                        <a:srgbClr val="339933"/>
                      </a:solidFill>
                      <a:prstDash val="solid"/>
                      <a:round/>
                      <a:headEnd type="none" w="med" len="med"/>
                      <a:tailEnd type="none" w="med" len="med"/>
                    </a:lnT>
                    <a:lnB w="6350" cap="flat" cmpd="sng" algn="ctr">
                      <a:solidFill>
                        <a:srgbClr val="339933"/>
                      </a:solidFill>
                      <a:prstDash val="sysDot"/>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6350" cap="flat" cmpd="sng" algn="ctr">
                      <a:solidFill>
                        <a:srgbClr val="339933"/>
                      </a:solidFill>
                      <a:prstDash val="sys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6" name="Slide Number Placeholder 5"/>
          <p:cNvSpPr>
            <a:spLocks noGrp="1"/>
          </p:cNvSpPr>
          <p:nvPr>
            <p:ph type="sldNum" sz="quarter" idx="10"/>
          </p:nvPr>
        </p:nvSpPr>
        <p:spPr>
          <a:xfrm>
            <a:off x="6324600" y="6172200"/>
            <a:ext cx="2133600" cy="457200"/>
          </a:xfrm>
        </p:spPr>
        <p:txBody>
          <a:bodyPr/>
          <a:lstStyle/>
          <a:p>
            <a:pPr>
              <a:defRPr/>
            </a:pPr>
            <a:fld id="{04AD97E3-5191-4262-A52B-2370A3539D64}" type="slidenum">
              <a:rPr lang="ar-SA" smtClean="0"/>
              <a:pPr>
                <a:defRPr/>
              </a:pPr>
              <a:t>12</a:t>
            </a:fld>
            <a:endParaRPr lang="en-US"/>
          </a:p>
        </p:txBody>
      </p:sp>
      <p:graphicFrame>
        <p:nvGraphicFramePr>
          <p:cNvPr id="7" name="Table 6"/>
          <p:cNvGraphicFramePr>
            <a:graphicFrameLocks noGrp="1"/>
          </p:cNvGraphicFramePr>
          <p:nvPr/>
        </p:nvGraphicFramePr>
        <p:xfrm>
          <a:off x="381000" y="2244725"/>
          <a:ext cx="8488363" cy="1412875"/>
        </p:xfrm>
        <a:graphic>
          <a:graphicData uri="http://schemas.openxmlformats.org/drawingml/2006/table">
            <a:tbl>
              <a:tblPr/>
              <a:tblGrid>
                <a:gridCol w="4267200"/>
                <a:gridCol w="4221163"/>
              </a:tblGrid>
              <a:tr h="1412875">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w="76200" cap="flat" cmpd="sng" algn="ctr">
                      <a:solidFill>
                        <a:srgbClr val="339933"/>
                      </a:solidFill>
                      <a:prstDash val="solid"/>
                      <a:round/>
                      <a:headEnd type="none" w="med" len="med"/>
                      <a:tailEnd type="none" w="med" len="med"/>
                    </a:lnL>
                    <a:lnR>
                      <a:noFill/>
                    </a:lnR>
                    <a:lnT w="3175"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a:noFill/>
                    </a:lnL>
                    <a:lnR w="76200" cap="flat" cmpd="sng" algn="ctr">
                      <a:solidFill>
                        <a:srgbClr val="339933"/>
                      </a:solidFill>
                      <a:prstDash val="solid"/>
                      <a:round/>
                      <a:headEnd type="none" w="med" len="med"/>
                      <a:tailEnd type="none" w="med" len="med"/>
                    </a:lnR>
                    <a:lnT w="3175"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8" name="Table 7"/>
          <p:cNvGraphicFramePr>
            <a:graphicFrameLocks noGrp="1"/>
          </p:cNvGraphicFramePr>
          <p:nvPr/>
        </p:nvGraphicFramePr>
        <p:xfrm>
          <a:off x="381000" y="5105400"/>
          <a:ext cx="8382000" cy="1447800"/>
        </p:xfrm>
        <a:graphic>
          <a:graphicData uri="http://schemas.openxmlformats.org/drawingml/2006/table">
            <a:tbl>
              <a:tblPr/>
              <a:tblGrid>
                <a:gridCol w="4419600"/>
                <a:gridCol w="3962400"/>
              </a:tblGrid>
              <a:tr h="1447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w="76200" cap="flat" cmpd="sng" algn="ctr">
                      <a:solidFill>
                        <a:srgbClr val="339933"/>
                      </a:solidFill>
                      <a:prstDash val="solid"/>
                      <a:round/>
                      <a:headEnd type="none" w="med" len="med"/>
                      <a:tailEnd type="none" w="med" len="med"/>
                    </a:lnL>
                    <a:lnR>
                      <a:noFill/>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a:noFill/>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9" name="Table 8"/>
          <p:cNvGraphicFramePr>
            <a:graphicFrameLocks noGrp="1"/>
          </p:cNvGraphicFramePr>
          <p:nvPr/>
        </p:nvGraphicFramePr>
        <p:xfrm>
          <a:off x="381000" y="3810000"/>
          <a:ext cx="8382000" cy="1263650"/>
        </p:xfrm>
        <a:graphic>
          <a:graphicData uri="http://schemas.openxmlformats.org/drawingml/2006/table">
            <a:tbl>
              <a:tblPr rtl="1"/>
              <a:tblGrid>
                <a:gridCol w="4513384"/>
                <a:gridCol w="3868616"/>
              </a:tblGrid>
              <a:tr h="1263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76200" cap="flat" cmpd="sng" algn="ctr">
                      <a:solidFill>
                        <a:srgbClr val="339933"/>
                      </a:solidFill>
                      <a:prstDash val="solid"/>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3175"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3175"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10" name="Rectangle 9"/>
          <p:cNvSpPr>
            <a:spLocks noChangeArrowheads="1"/>
          </p:cNvSpPr>
          <p:nvPr/>
        </p:nvSpPr>
        <p:spPr bwMode="auto">
          <a:xfrm>
            <a:off x="533400" y="2305050"/>
            <a:ext cx="4267200" cy="1200150"/>
          </a:xfrm>
          <a:prstGeom prst="rect">
            <a:avLst/>
          </a:prstGeom>
          <a:noFill/>
          <a:ln w="9525">
            <a:noFill/>
            <a:miter lim="800000"/>
            <a:headEnd/>
            <a:tailEnd/>
          </a:ln>
        </p:spPr>
        <p:txBody>
          <a:bodyPr>
            <a:spAutoFit/>
          </a:bodyPr>
          <a:lstStyle/>
          <a:p>
            <a:pPr algn="ctr" rtl="1" eaLnBrk="0" hangingPunct="0">
              <a:spcBef>
                <a:spcPct val="0"/>
              </a:spcBef>
            </a:pPr>
            <a:r>
              <a:rPr lang="en-US" sz="3600" b="0">
                <a:solidFill>
                  <a:srgbClr val="FFFFFF"/>
                </a:solidFill>
                <a:ea typeface="Times New Roman" pitchFamily="18" charset="0"/>
                <a:cs typeface="Tahoma" pitchFamily="34" charset="0"/>
              </a:rPr>
              <a:t>We have </a:t>
            </a:r>
          </a:p>
          <a:p>
            <a:pPr algn="ctr" rtl="1" eaLnBrk="0" hangingPunct="0">
              <a:spcBef>
                <a:spcPct val="0"/>
              </a:spcBef>
            </a:pPr>
            <a:r>
              <a:rPr lang="en-US" sz="3600" b="0">
                <a:solidFill>
                  <a:srgbClr val="FFFFFF"/>
                </a:solidFill>
                <a:ea typeface="Times New Roman" pitchFamily="18" charset="0"/>
                <a:cs typeface="Tahoma" pitchFamily="34" charset="0"/>
              </a:rPr>
              <a:t>revealed it</a:t>
            </a:r>
          </a:p>
        </p:txBody>
      </p:sp>
      <p:sp>
        <p:nvSpPr>
          <p:cNvPr id="11" name="Rectangle 10"/>
          <p:cNvSpPr>
            <a:spLocks noChangeArrowheads="1"/>
          </p:cNvSpPr>
          <p:nvPr/>
        </p:nvSpPr>
        <p:spPr bwMode="auto">
          <a:xfrm>
            <a:off x="5181600" y="2568575"/>
            <a:ext cx="3133725" cy="708025"/>
          </a:xfrm>
          <a:prstGeom prst="rect">
            <a:avLst/>
          </a:prstGeom>
          <a:noFill/>
          <a:ln w="9525">
            <a:noFill/>
            <a:miter lim="800000"/>
            <a:headEnd/>
            <a:tailEnd/>
          </a:ln>
        </p:spPr>
        <p:txBody>
          <a:bodyPr wrap="none">
            <a:spAutoFit/>
          </a:bodyPr>
          <a:lstStyle/>
          <a:p>
            <a:pPr algn="ctr" rtl="1" eaLnBrk="0" hangingPunct="0">
              <a:spcBef>
                <a:spcPct val="0"/>
              </a:spcBef>
            </a:pPr>
            <a:r>
              <a:rPr lang="en-US" sz="4000" b="0">
                <a:solidFill>
                  <a:srgbClr val="FFFFFF"/>
                </a:solidFill>
                <a:ea typeface="Times New Roman" pitchFamily="18" charset="0"/>
                <a:cs typeface="Tahoma" pitchFamily="34" charset="0"/>
              </a:rPr>
              <a:t>(It is) a book</a:t>
            </a:r>
          </a:p>
        </p:txBody>
      </p:sp>
      <p:sp>
        <p:nvSpPr>
          <p:cNvPr id="12" name="Rectangle 11"/>
          <p:cNvSpPr>
            <a:spLocks noChangeArrowheads="1"/>
          </p:cNvSpPr>
          <p:nvPr/>
        </p:nvSpPr>
        <p:spPr bwMode="auto">
          <a:xfrm>
            <a:off x="4114800" y="5200650"/>
            <a:ext cx="4724400" cy="1200150"/>
          </a:xfrm>
          <a:prstGeom prst="rect">
            <a:avLst/>
          </a:prstGeom>
          <a:noFill/>
          <a:ln w="9525">
            <a:noFill/>
            <a:miter lim="800000"/>
            <a:headEnd/>
            <a:tailEnd/>
          </a:ln>
        </p:spPr>
        <p:txBody>
          <a:bodyPr>
            <a:spAutoFit/>
          </a:bodyPr>
          <a:lstStyle/>
          <a:p>
            <a:pPr algn="ctr" rtl="1" eaLnBrk="0" hangingPunct="0">
              <a:spcBef>
                <a:spcPct val="0"/>
              </a:spcBef>
            </a:pPr>
            <a:r>
              <a:rPr lang="en-US" sz="3600" b="0">
                <a:solidFill>
                  <a:srgbClr val="FFFFFF"/>
                </a:solidFill>
                <a:ea typeface="Times New Roman" pitchFamily="18" charset="0"/>
                <a:cs typeface="Tahoma" pitchFamily="34" charset="0"/>
              </a:rPr>
              <a:t>to you (O! Muhammad, pbuh)</a:t>
            </a:r>
          </a:p>
        </p:txBody>
      </p:sp>
      <p:sp>
        <p:nvSpPr>
          <p:cNvPr id="13" name="Rectangle 12"/>
          <p:cNvSpPr>
            <a:spLocks noChangeArrowheads="1"/>
          </p:cNvSpPr>
          <p:nvPr/>
        </p:nvSpPr>
        <p:spPr bwMode="auto">
          <a:xfrm>
            <a:off x="990600" y="5153025"/>
            <a:ext cx="2895600" cy="1323975"/>
          </a:xfrm>
          <a:prstGeom prst="rect">
            <a:avLst/>
          </a:prstGeom>
          <a:noFill/>
          <a:ln w="9525">
            <a:noFill/>
            <a:miter lim="800000"/>
            <a:headEnd/>
            <a:tailEnd/>
          </a:ln>
        </p:spPr>
        <p:txBody>
          <a:bodyPr>
            <a:spAutoFit/>
          </a:bodyPr>
          <a:lstStyle/>
          <a:p>
            <a:pPr algn="ctr" rtl="1" eaLnBrk="0" hangingPunct="0">
              <a:spcBef>
                <a:spcPct val="0"/>
              </a:spcBef>
            </a:pPr>
            <a:r>
              <a:rPr lang="en-US" sz="4000" b="0">
                <a:solidFill>
                  <a:srgbClr val="FFFFFF"/>
                </a:solidFill>
                <a:ea typeface="Times New Roman" pitchFamily="18" charset="0"/>
                <a:cs typeface="Tahoma" pitchFamily="34" charset="0"/>
              </a:rPr>
              <a:t>full of</a:t>
            </a:r>
          </a:p>
          <a:p>
            <a:pPr algn="ctr" rtl="1" eaLnBrk="0" hangingPunct="0">
              <a:spcBef>
                <a:spcPct val="0"/>
              </a:spcBef>
            </a:pPr>
            <a:r>
              <a:rPr lang="en-US" sz="4000" b="0">
                <a:solidFill>
                  <a:srgbClr val="FFFFFF"/>
                </a:solidFill>
                <a:ea typeface="Times New Roman" pitchFamily="18" charset="0"/>
                <a:cs typeface="Tahoma" pitchFamily="34" charset="0"/>
              </a:rPr>
              <a:t>blessings;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0"/>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1"/>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13"/>
                                        </p:tgtEl>
                                      </p:cBhvr>
                                      <p:by x="120000" y="12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2"/>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36227" name="Group 3"/>
          <p:cNvGraphicFramePr>
            <a:graphicFrameLocks noGrp="1"/>
          </p:cNvGraphicFramePr>
          <p:nvPr/>
        </p:nvGraphicFramePr>
        <p:xfrm>
          <a:off x="152400" y="6873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5380"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5381" name="Rectangle 21"/>
          <p:cNvSpPr>
            <a:spLocks noGrp="1" noChangeArrowheads="1"/>
          </p:cNvSpPr>
          <p:nvPr>
            <p:ph type="body" idx="4294967295"/>
          </p:nvPr>
        </p:nvSpPr>
        <p:spPr>
          <a:xfrm>
            <a:off x="152400" y="3352800"/>
            <a:ext cx="8229600" cy="3505200"/>
          </a:xfrm>
          <a:noFill/>
        </p:spPr>
        <p:txBody>
          <a:bodyPr/>
          <a:lstStyle/>
          <a:p>
            <a:r>
              <a:rPr lang="en-US" sz="2800" smtClean="0"/>
              <a:t>First feel His infinite Mercy and Kindness…</a:t>
            </a:r>
          </a:p>
          <a:p>
            <a:r>
              <a:rPr lang="en-US" sz="2800" smtClean="0"/>
              <a:t>How happy should we be to receive this BOOK!  This happiness is shown by our attachment (reading, studying, spreading)</a:t>
            </a:r>
          </a:p>
          <a:p>
            <a:r>
              <a:rPr lang="en-US" sz="2800" smtClean="0"/>
              <a:t>Note the words… We stop at barakah; but Allah did not stop here. It goes on… </a:t>
            </a:r>
          </a:p>
        </p:txBody>
      </p:sp>
      <p:pic>
        <p:nvPicPr>
          <p:cNvPr id="15382"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16387"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Tahoma" pitchFamily="34" charset="0"/>
              </a:rPr>
              <a:t>Esp. with Imagination &amp; feelings; Prayer &amp; Evaluation</a:t>
            </a:r>
            <a:endParaRPr lang="en-US" sz="5400">
              <a:cs typeface="Tahoma" pitchFamily="34" charset="0"/>
            </a:endParaRPr>
          </a:p>
        </p:txBody>
      </p:sp>
      <p:pic>
        <p:nvPicPr>
          <p:cNvPr id="16388"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438277" name="Group 5"/>
          <p:cNvGraphicFramePr>
            <a:graphicFrameLocks noGrp="1"/>
          </p:cNvGraphicFramePr>
          <p:nvPr/>
        </p:nvGraphicFramePr>
        <p:xfrm>
          <a:off x="228600" y="6873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39299" name="Group 3"/>
          <p:cNvGraphicFramePr>
            <a:graphicFrameLocks noGrp="1"/>
          </p:cNvGraphicFramePr>
          <p:nvPr/>
        </p:nvGraphicFramePr>
        <p:xfrm>
          <a:off x="152400" y="4572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7422" name="Rectangle 14"/>
          <p:cNvSpPr>
            <a:spLocks noChangeArrowheads="1"/>
          </p:cNvSpPr>
          <p:nvPr/>
        </p:nvSpPr>
        <p:spPr bwMode="auto">
          <a:xfrm>
            <a:off x="457200" y="0"/>
            <a:ext cx="8229600" cy="533400"/>
          </a:xfrm>
          <a:prstGeom prst="rect">
            <a:avLst/>
          </a:prstGeom>
          <a:noFill/>
          <a:ln w="9525">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ص، آية 29</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41347" name="Group 3"/>
          <p:cNvGraphicFramePr>
            <a:graphicFrameLocks noGrp="1"/>
          </p:cNvGraphicFramePr>
          <p:nvPr/>
        </p:nvGraphicFramePr>
        <p:xfrm>
          <a:off x="152400" y="2286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8446" name="Text Box 14"/>
          <p:cNvSpPr txBox="1">
            <a:spLocks noChangeArrowheads="1"/>
          </p:cNvSpPr>
          <p:nvPr/>
        </p:nvSpPr>
        <p:spPr bwMode="auto">
          <a:xfrm>
            <a:off x="5867400" y="2286000"/>
            <a:ext cx="1447800" cy="519112"/>
          </a:xfrm>
          <a:prstGeom prst="rect">
            <a:avLst/>
          </a:prstGeom>
          <a:noFill/>
          <a:ln w="9525">
            <a:noFill/>
            <a:miter lim="800000"/>
            <a:headEnd/>
            <a:tailEnd/>
          </a:ln>
        </p:spPr>
        <p:txBody>
          <a:bodyPr>
            <a:spAutoFit/>
          </a:bodyPr>
          <a:lstStyle/>
          <a:p>
            <a:pPr algn="ctr" rtl="1"/>
            <a:r>
              <a:rPr lang="ar-SA" sz="2800" b="0" dirty="0">
                <a:cs typeface="Tajweed" pitchFamily="2" charset="-78"/>
              </a:rPr>
              <a:t>د ب ر</a:t>
            </a:r>
            <a:endParaRPr lang="en-US" sz="2800" b="0" dirty="0">
              <a:cs typeface="Tajweed" pitchFamily="2" charset="-78"/>
            </a:endParaRPr>
          </a:p>
        </p:txBody>
      </p:sp>
      <p:sp>
        <p:nvSpPr>
          <p:cNvPr id="18447" name="Rectangle 15"/>
          <p:cNvSpPr>
            <a:spLocks noGrp="1" noChangeArrowheads="1"/>
          </p:cNvSpPr>
          <p:nvPr>
            <p:ph type="body" idx="4294967295"/>
          </p:nvPr>
        </p:nvSpPr>
        <p:spPr>
          <a:xfrm>
            <a:off x="6019800" y="1828800"/>
            <a:ext cx="3505200" cy="4114800"/>
          </a:xfrm>
          <a:noFill/>
        </p:spPr>
        <p:txBody>
          <a:bodyPr/>
          <a:lstStyle/>
          <a:p>
            <a:pPr>
              <a:spcBef>
                <a:spcPct val="0"/>
              </a:spcBef>
              <a:buClrTx/>
              <a:buSzTx/>
              <a:buFontTx/>
              <a:buNone/>
            </a:pPr>
            <a:r>
              <a:rPr lang="ar-SA" sz="33600" b="1" dirty="0" smtClean="0">
                <a:cs typeface="Tajweed" pitchFamily="2" charset="-78"/>
              </a:rPr>
              <a:t>لِ</a:t>
            </a:r>
            <a:endParaRPr lang="en-US" sz="33600" b="1" dirty="0" smtClean="0">
              <a:cs typeface="Tajweed" pitchFamily="2" charset="-78"/>
            </a:endParaRPr>
          </a:p>
        </p:txBody>
      </p:sp>
      <p:sp>
        <p:nvSpPr>
          <p:cNvPr id="18448" name="Text Box 16"/>
          <p:cNvSpPr txBox="1">
            <a:spLocks noChangeArrowheads="1"/>
          </p:cNvSpPr>
          <p:nvPr/>
        </p:nvSpPr>
        <p:spPr bwMode="auto">
          <a:xfrm>
            <a:off x="457200" y="3657600"/>
            <a:ext cx="5105400" cy="1874838"/>
          </a:xfrm>
          <a:prstGeom prst="rect">
            <a:avLst/>
          </a:prstGeom>
          <a:noFill/>
          <a:ln w="9525">
            <a:noFill/>
            <a:miter lim="800000"/>
            <a:headEnd/>
            <a:tailEnd/>
          </a:ln>
        </p:spPr>
        <p:txBody>
          <a:bodyPr>
            <a:spAutoFit/>
          </a:bodyPr>
          <a:lstStyle/>
          <a:p>
            <a:r>
              <a:rPr lang="en-US" sz="11700">
                <a:latin typeface="Arial" pitchFamily="34" charset="0"/>
                <a:cs typeface="Arial" pitchFamily="34" charset="0"/>
              </a:rPr>
              <a:t>so that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43395" name="Group 3"/>
          <p:cNvGraphicFramePr>
            <a:graphicFrameLocks noGrp="1"/>
          </p:cNvGraphicFramePr>
          <p:nvPr/>
        </p:nvGraphicFramePr>
        <p:xfrm>
          <a:off x="152400" y="2286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0" name="Text Box 14"/>
          <p:cNvSpPr txBox="1">
            <a:spLocks noChangeArrowheads="1"/>
          </p:cNvSpPr>
          <p:nvPr/>
        </p:nvSpPr>
        <p:spPr bwMode="auto">
          <a:xfrm>
            <a:off x="5867400" y="2224088"/>
            <a:ext cx="1447800" cy="519112"/>
          </a:xfrm>
          <a:prstGeom prst="rect">
            <a:avLst/>
          </a:prstGeom>
          <a:noFill/>
          <a:ln w="9525">
            <a:noFill/>
            <a:miter lim="800000"/>
            <a:headEnd/>
            <a:tailEnd/>
          </a:ln>
        </p:spPr>
        <p:txBody>
          <a:bodyPr>
            <a:spAutoFit/>
          </a:bodyPr>
          <a:lstStyle/>
          <a:p>
            <a:pPr algn="ctr" rtl="1"/>
            <a:r>
              <a:rPr lang="ar-SA" sz="2800" b="0" dirty="0">
                <a:cs typeface="Tajweed" pitchFamily="2" charset="-78"/>
              </a:rPr>
              <a:t>د ب ر</a:t>
            </a:r>
            <a:endParaRPr lang="en-US" sz="2800" b="0" dirty="0">
              <a:cs typeface="Tajweed" pitchFamily="2" charset="-78"/>
            </a:endParaRPr>
          </a:p>
        </p:txBody>
      </p:sp>
      <p:sp>
        <p:nvSpPr>
          <p:cNvPr id="19471" name="Rectangle 15"/>
          <p:cNvSpPr>
            <a:spLocks noGrp="1" noChangeArrowheads="1"/>
          </p:cNvSpPr>
          <p:nvPr>
            <p:ph type="body" idx="4294967295"/>
          </p:nvPr>
        </p:nvSpPr>
        <p:spPr>
          <a:xfrm>
            <a:off x="228600" y="2708275"/>
            <a:ext cx="8229600" cy="2320925"/>
          </a:xfrm>
          <a:noFill/>
        </p:spPr>
        <p:txBody>
          <a:bodyPr/>
          <a:lstStyle/>
          <a:p>
            <a:pPr algn="ctr" rtl="1">
              <a:spcBef>
                <a:spcPct val="0"/>
              </a:spcBef>
              <a:buClrTx/>
              <a:buSzTx/>
              <a:buFontTx/>
              <a:buNone/>
            </a:pPr>
            <a:r>
              <a:rPr lang="ar-SA" sz="14400" b="1" dirty="0" smtClean="0">
                <a:cs typeface="Tajweed" pitchFamily="2" charset="-78"/>
              </a:rPr>
              <a:t>لِ</a:t>
            </a:r>
            <a:r>
              <a:rPr lang="en-US" sz="14400" b="1" dirty="0" smtClean="0">
                <a:cs typeface="Tajweed" pitchFamily="2" charset="-78"/>
              </a:rPr>
              <a:t> </a:t>
            </a:r>
            <a:r>
              <a:rPr lang="ar-SA" sz="14400" b="1" dirty="0" smtClean="0">
                <a:cs typeface="Tajweed" pitchFamily="2" charset="-78"/>
              </a:rPr>
              <a:t>  </a:t>
            </a:r>
            <a:r>
              <a:rPr lang="en-US" sz="14400" b="1" dirty="0" smtClean="0">
                <a:cs typeface="Tajweed" pitchFamily="2" charset="-78"/>
              </a:rPr>
              <a:t>   </a:t>
            </a:r>
            <a:r>
              <a:rPr lang="ar-SA" sz="14400" b="1" dirty="0" smtClean="0">
                <a:cs typeface="Tajweed" pitchFamily="2" charset="-78"/>
              </a:rPr>
              <a:t>يَدَّبَّرُوا</a:t>
            </a:r>
            <a:endParaRPr lang="en-US" sz="14400" b="1" dirty="0" smtClean="0">
              <a:cs typeface="Tajweed" pitchFamily="2" charset="-78"/>
            </a:endParaRPr>
          </a:p>
        </p:txBody>
      </p:sp>
      <p:sp>
        <p:nvSpPr>
          <p:cNvPr id="19472" name="Text Box 16"/>
          <p:cNvSpPr txBox="1">
            <a:spLocks noChangeArrowheads="1"/>
          </p:cNvSpPr>
          <p:nvPr/>
        </p:nvSpPr>
        <p:spPr bwMode="auto">
          <a:xfrm>
            <a:off x="609600" y="5668963"/>
            <a:ext cx="8382000" cy="823912"/>
          </a:xfrm>
          <a:prstGeom prst="rect">
            <a:avLst/>
          </a:prstGeom>
          <a:noFill/>
          <a:ln w="9525">
            <a:noFill/>
            <a:miter lim="800000"/>
            <a:headEnd/>
            <a:tailEnd/>
          </a:ln>
        </p:spPr>
        <p:txBody>
          <a:bodyPr>
            <a:spAutoFit/>
          </a:bodyPr>
          <a:lstStyle/>
          <a:p>
            <a:r>
              <a:rPr lang="en-US" b="0">
                <a:latin typeface="Arial" pitchFamily="34" charset="0"/>
                <a:cs typeface="Arial" pitchFamily="34" charset="0"/>
              </a:rPr>
              <a:t>they ponder    		  so that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0 -4.07407E-6 L 0 -0.10879 " pathEditMode="relative" rAng="0" ptsTypes="AA">
                                      <p:cBhvr>
                                        <p:cTn id="6" dur="2000" fill="hold"/>
                                        <p:tgtEl>
                                          <p:spTgt spid="19472"/>
                                        </p:tgtEl>
                                        <p:attrNameLst>
                                          <p:attrName>ppt_x</p:attrName>
                                          <p:attrName>ppt_y</p:attrName>
                                        </p:attrNameLst>
                                      </p:cBhvr>
                                      <p:rCtr x="0" y="-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45443" name="Group 3"/>
          <p:cNvGraphicFramePr>
            <a:graphicFrameLocks noGrp="1"/>
          </p:cNvGraphicFramePr>
          <p:nvPr/>
        </p:nvGraphicFramePr>
        <p:xfrm>
          <a:off x="152400" y="2286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494" name="Rectangle 14"/>
          <p:cNvSpPr>
            <a:spLocks noGrp="1" noChangeArrowheads="1"/>
          </p:cNvSpPr>
          <p:nvPr>
            <p:ph type="body" idx="4294967295"/>
          </p:nvPr>
        </p:nvSpPr>
        <p:spPr>
          <a:xfrm>
            <a:off x="5257800" y="3013075"/>
            <a:ext cx="3505200" cy="3082925"/>
          </a:xfrm>
          <a:noFill/>
        </p:spPr>
        <p:txBody>
          <a:bodyPr/>
          <a:lstStyle/>
          <a:p>
            <a:pPr>
              <a:spcBef>
                <a:spcPct val="0"/>
              </a:spcBef>
              <a:buClrTx/>
              <a:buSzTx/>
              <a:buFontTx/>
              <a:buNone/>
            </a:pPr>
            <a:r>
              <a:rPr lang="ar-SA" sz="25200" b="1" dirty="0" smtClean="0">
                <a:cs typeface="Tajweed" pitchFamily="2" charset="-78"/>
              </a:rPr>
              <a:t>آيَة</a:t>
            </a:r>
            <a:endParaRPr lang="en-US" sz="25200" b="1" dirty="0" smtClean="0">
              <a:cs typeface="Tajweed" pitchFamily="2" charset="-78"/>
            </a:endParaRPr>
          </a:p>
        </p:txBody>
      </p:sp>
      <p:sp>
        <p:nvSpPr>
          <p:cNvPr id="21519" name="Text Box 15"/>
          <p:cNvSpPr txBox="1">
            <a:spLocks noChangeArrowheads="1"/>
          </p:cNvSpPr>
          <p:nvPr/>
        </p:nvSpPr>
        <p:spPr bwMode="auto">
          <a:xfrm>
            <a:off x="3429000" y="4648200"/>
            <a:ext cx="2667000" cy="1167756"/>
          </a:xfrm>
          <a:prstGeom prst="rect">
            <a:avLst/>
          </a:prstGeom>
          <a:noFill/>
          <a:ln w="9525">
            <a:noFill/>
            <a:miter lim="800000"/>
            <a:headEnd/>
            <a:tailEnd/>
          </a:ln>
        </p:spPr>
        <p:txBody>
          <a:bodyPr>
            <a:spAutoFit/>
          </a:bodyPr>
          <a:lstStyle/>
          <a:p>
            <a:pPr>
              <a:lnSpc>
                <a:spcPct val="130000"/>
              </a:lnSpc>
              <a:spcBef>
                <a:spcPct val="0"/>
              </a:spcBef>
            </a:pPr>
            <a:r>
              <a:rPr lang="en-US" sz="6000" dirty="0" smtClean="0">
                <a:latin typeface="Arial" pitchFamily="34" charset="0"/>
                <a:cs typeface="Arial" pitchFamily="34" charset="0"/>
              </a:rPr>
              <a:t>Sign</a:t>
            </a:r>
            <a:endParaRPr lang="en-US" sz="6000" dirty="0">
              <a:latin typeface="Arial" pitchFamily="34" charset="0"/>
              <a:cs typeface="Arial" pitchFamily="34" charset="0"/>
            </a:endParaRPr>
          </a:p>
        </p:txBody>
      </p:sp>
      <p:sp>
        <p:nvSpPr>
          <p:cNvPr id="20496" name="AutoShape 16"/>
          <p:cNvSpPr>
            <a:spLocks noChangeAspect="1" noChangeArrowheads="1" noTextEdit="1"/>
          </p:cNvSpPr>
          <p:nvPr/>
        </p:nvSpPr>
        <p:spPr bwMode="auto">
          <a:xfrm>
            <a:off x="4021138" y="2525713"/>
            <a:ext cx="1100137" cy="1804987"/>
          </a:xfrm>
          <a:prstGeom prst="rect">
            <a:avLst/>
          </a:prstGeom>
          <a:noFill/>
          <a:ln w="9525">
            <a:noFill/>
            <a:miter lim="800000"/>
            <a:headEnd/>
            <a:tailEnd/>
          </a:ln>
        </p:spPr>
        <p:txBody>
          <a:bodyPr/>
          <a:lstStyle/>
          <a:p>
            <a:endParaRPr lang="en-US"/>
          </a:p>
        </p:txBody>
      </p:sp>
      <p:grpSp>
        <p:nvGrpSpPr>
          <p:cNvPr id="2" name="Group 17"/>
          <p:cNvGrpSpPr>
            <a:grpSpLocks/>
          </p:cNvGrpSpPr>
          <p:nvPr/>
        </p:nvGrpSpPr>
        <p:grpSpPr bwMode="auto">
          <a:xfrm>
            <a:off x="1981200" y="3962400"/>
            <a:ext cx="1032866" cy="681404"/>
            <a:chOff x="2567" y="1591"/>
            <a:chExt cx="521" cy="416"/>
          </a:xfrm>
        </p:grpSpPr>
        <p:sp>
          <p:nvSpPr>
            <p:cNvPr id="20499" name="Freeform 18"/>
            <p:cNvSpPr>
              <a:spLocks/>
            </p:cNvSpPr>
            <p:nvPr/>
          </p:nvSpPr>
          <p:spPr bwMode="auto">
            <a:xfrm>
              <a:off x="2633" y="1770"/>
              <a:ext cx="160" cy="58"/>
            </a:xfrm>
            <a:custGeom>
              <a:avLst/>
              <a:gdLst>
                <a:gd name="T0" fmla="*/ 0 w 321"/>
                <a:gd name="T1" fmla="*/ 1 h 115"/>
                <a:gd name="T2" fmla="*/ 0 w 321"/>
                <a:gd name="T3" fmla="*/ 1 h 115"/>
                <a:gd name="T4" fmla="*/ 0 w 321"/>
                <a:gd name="T5" fmla="*/ 1 h 115"/>
                <a:gd name="T6" fmla="*/ 0 w 321"/>
                <a:gd name="T7" fmla="*/ 1 h 115"/>
                <a:gd name="T8" fmla="*/ 0 w 321"/>
                <a:gd name="T9" fmla="*/ 1 h 115"/>
                <a:gd name="T10" fmla="*/ 0 w 321"/>
                <a:gd name="T11" fmla="*/ 1 h 115"/>
                <a:gd name="T12" fmla="*/ 0 w 321"/>
                <a:gd name="T13" fmla="*/ 1 h 115"/>
                <a:gd name="T14" fmla="*/ 0 w 321"/>
                <a:gd name="T15" fmla="*/ 1 h 115"/>
                <a:gd name="T16" fmla="*/ 0 w 321"/>
                <a:gd name="T17" fmla="*/ 1 h 115"/>
                <a:gd name="T18" fmla="*/ 0 w 321"/>
                <a:gd name="T19" fmla="*/ 1 h 115"/>
                <a:gd name="T20" fmla="*/ 0 w 321"/>
                <a:gd name="T21" fmla="*/ 1 h 115"/>
                <a:gd name="T22" fmla="*/ 0 w 321"/>
                <a:gd name="T23" fmla="*/ 1 h 115"/>
                <a:gd name="T24" fmla="*/ 0 w 321"/>
                <a:gd name="T25" fmla="*/ 1 h 115"/>
                <a:gd name="T26" fmla="*/ 0 w 321"/>
                <a:gd name="T27" fmla="*/ 1 h 115"/>
                <a:gd name="T28" fmla="*/ 0 w 321"/>
                <a:gd name="T29" fmla="*/ 1 h 115"/>
                <a:gd name="T30" fmla="*/ 0 w 321"/>
                <a:gd name="T31" fmla="*/ 1 h 115"/>
                <a:gd name="T32" fmla="*/ 0 w 321"/>
                <a:gd name="T33" fmla="*/ 0 h 115"/>
                <a:gd name="T34" fmla="*/ 0 w 321"/>
                <a:gd name="T35" fmla="*/ 0 h 115"/>
                <a:gd name="T36" fmla="*/ 0 w 321"/>
                <a:gd name="T37" fmla="*/ 1 h 115"/>
                <a:gd name="T38" fmla="*/ 0 w 321"/>
                <a:gd name="T39" fmla="*/ 1 h 115"/>
                <a:gd name="T40" fmla="*/ 0 w 321"/>
                <a:gd name="T41" fmla="*/ 1 h 115"/>
                <a:gd name="T42" fmla="*/ 0 w 321"/>
                <a:gd name="T43" fmla="*/ 1 h 115"/>
                <a:gd name="T44" fmla="*/ 0 w 321"/>
                <a:gd name="T45" fmla="*/ 1 h 115"/>
                <a:gd name="T46" fmla="*/ 0 w 321"/>
                <a:gd name="T47" fmla="*/ 1 h 115"/>
                <a:gd name="T48" fmla="*/ 0 w 321"/>
                <a:gd name="T49" fmla="*/ 1 h 115"/>
                <a:gd name="T50" fmla="*/ 0 w 321"/>
                <a:gd name="T51" fmla="*/ 1 h 115"/>
                <a:gd name="T52" fmla="*/ 0 w 321"/>
                <a:gd name="T53" fmla="*/ 1 h 115"/>
                <a:gd name="T54" fmla="*/ 0 w 321"/>
                <a:gd name="T55" fmla="*/ 1 h 115"/>
                <a:gd name="T56" fmla="*/ 0 w 321"/>
                <a:gd name="T57" fmla="*/ 1 h 115"/>
                <a:gd name="T58" fmla="*/ 0 w 321"/>
                <a:gd name="T59" fmla="*/ 1 h 115"/>
                <a:gd name="T60" fmla="*/ 0 w 321"/>
                <a:gd name="T61" fmla="*/ 1 h 115"/>
                <a:gd name="T62" fmla="*/ 0 w 321"/>
                <a:gd name="T63" fmla="*/ 1 h 115"/>
                <a:gd name="T64" fmla="*/ 0 w 321"/>
                <a:gd name="T65" fmla="*/ 1 h 115"/>
                <a:gd name="T66" fmla="*/ 0 w 321"/>
                <a:gd name="T67" fmla="*/ 1 h 115"/>
                <a:gd name="T68" fmla="*/ 0 w 321"/>
                <a:gd name="T69" fmla="*/ 1 h 115"/>
                <a:gd name="T70" fmla="*/ 0 w 321"/>
                <a:gd name="T71" fmla="*/ 1 h 115"/>
                <a:gd name="T72" fmla="*/ 0 w 321"/>
                <a:gd name="T73" fmla="*/ 1 h 115"/>
                <a:gd name="T74" fmla="*/ 0 w 321"/>
                <a:gd name="T75" fmla="*/ 1 h 115"/>
                <a:gd name="T76" fmla="*/ 0 w 321"/>
                <a:gd name="T77" fmla="*/ 1 h 115"/>
                <a:gd name="T78" fmla="*/ 0 w 321"/>
                <a:gd name="T79" fmla="*/ 1 h 115"/>
                <a:gd name="T80" fmla="*/ 0 w 321"/>
                <a:gd name="T81" fmla="*/ 1 h 115"/>
                <a:gd name="T82" fmla="*/ 0 w 321"/>
                <a:gd name="T83" fmla="*/ 1 h 115"/>
                <a:gd name="T84" fmla="*/ 0 w 321"/>
                <a:gd name="T85" fmla="*/ 1 h 115"/>
                <a:gd name="T86" fmla="*/ 0 w 321"/>
                <a:gd name="T87" fmla="*/ 1 h 115"/>
                <a:gd name="T88" fmla="*/ 0 w 321"/>
                <a:gd name="T89" fmla="*/ 1 h 115"/>
                <a:gd name="T90" fmla="*/ 0 w 321"/>
                <a:gd name="T91" fmla="*/ 1 h 115"/>
                <a:gd name="T92" fmla="*/ 0 w 321"/>
                <a:gd name="T93" fmla="*/ 1 h 115"/>
                <a:gd name="T94" fmla="*/ 0 w 321"/>
                <a:gd name="T95" fmla="*/ 1 h 115"/>
                <a:gd name="T96" fmla="*/ 0 w 321"/>
                <a:gd name="T97" fmla="*/ 1 h 115"/>
                <a:gd name="T98" fmla="*/ 0 w 321"/>
                <a:gd name="T99" fmla="*/ 1 h 1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1"/>
                <a:gd name="T151" fmla="*/ 0 h 115"/>
                <a:gd name="T152" fmla="*/ 321 w 321"/>
                <a:gd name="T153" fmla="*/ 115 h 1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1" h="115">
                  <a:moveTo>
                    <a:pt x="312" y="79"/>
                  </a:moveTo>
                  <a:lnTo>
                    <a:pt x="312" y="79"/>
                  </a:lnTo>
                  <a:lnTo>
                    <a:pt x="297" y="69"/>
                  </a:lnTo>
                  <a:lnTo>
                    <a:pt x="282" y="60"/>
                  </a:lnTo>
                  <a:lnTo>
                    <a:pt x="265" y="52"/>
                  </a:lnTo>
                  <a:lnTo>
                    <a:pt x="249" y="45"/>
                  </a:lnTo>
                  <a:lnTo>
                    <a:pt x="232" y="38"/>
                  </a:lnTo>
                  <a:lnTo>
                    <a:pt x="215" y="31"/>
                  </a:lnTo>
                  <a:lnTo>
                    <a:pt x="196" y="26"/>
                  </a:lnTo>
                  <a:lnTo>
                    <a:pt x="179" y="20"/>
                  </a:lnTo>
                  <a:lnTo>
                    <a:pt x="159" y="15"/>
                  </a:lnTo>
                  <a:lnTo>
                    <a:pt x="141" y="12"/>
                  </a:lnTo>
                  <a:lnTo>
                    <a:pt x="121" y="8"/>
                  </a:lnTo>
                  <a:lnTo>
                    <a:pt x="102" y="5"/>
                  </a:lnTo>
                  <a:lnTo>
                    <a:pt x="82" y="4"/>
                  </a:lnTo>
                  <a:lnTo>
                    <a:pt x="62" y="1"/>
                  </a:lnTo>
                  <a:lnTo>
                    <a:pt x="42" y="0"/>
                  </a:lnTo>
                  <a:lnTo>
                    <a:pt x="21" y="0"/>
                  </a:lnTo>
                  <a:lnTo>
                    <a:pt x="13" y="1"/>
                  </a:lnTo>
                  <a:lnTo>
                    <a:pt x="6" y="6"/>
                  </a:lnTo>
                  <a:lnTo>
                    <a:pt x="2" y="13"/>
                  </a:lnTo>
                  <a:lnTo>
                    <a:pt x="0" y="21"/>
                  </a:lnTo>
                  <a:lnTo>
                    <a:pt x="2" y="29"/>
                  </a:lnTo>
                  <a:lnTo>
                    <a:pt x="6" y="36"/>
                  </a:lnTo>
                  <a:lnTo>
                    <a:pt x="13" y="41"/>
                  </a:lnTo>
                  <a:lnTo>
                    <a:pt x="21" y="42"/>
                  </a:lnTo>
                  <a:lnTo>
                    <a:pt x="40" y="42"/>
                  </a:lnTo>
                  <a:lnTo>
                    <a:pt x="58" y="43"/>
                  </a:lnTo>
                  <a:lnTo>
                    <a:pt x="78" y="44"/>
                  </a:lnTo>
                  <a:lnTo>
                    <a:pt x="96" y="46"/>
                  </a:lnTo>
                  <a:lnTo>
                    <a:pt x="113" y="50"/>
                  </a:lnTo>
                  <a:lnTo>
                    <a:pt x="132" y="52"/>
                  </a:lnTo>
                  <a:lnTo>
                    <a:pt x="149" y="57"/>
                  </a:lnTo>
                  <a:lnTo>
                    <a:pt x="166" y="60"/>
                  </a:lnTo>
                  <a:lnTo>
                    <a:pt x="184" y="66"/>
                  </a:lnTo>
                  <a:lnTo>
                    <a:pt x="200" y="71"/>
                  </a:lnTo>
                  <a:lnTo>
                    <a:pt x="216" y="76"/>
                  </a:lnTo>
                  <a:lnTo>
                    <a:pt x="232" y="83"/>
                  </a:lnTo>
                  <a:lnTo>
                    <a:pt x="247" y="90"/>
                  </a:lnTo>
                  <a:lnTo>
                    <a:pt x="262" y="97"/>
                  </a:lnTo>
                  <a:lnTo>
                    <a:pt x="276" y="105"/>
                  </a:lnTo>
                  <a:lnTo>
                    <a:pt x="290" y="113"/>
                  </a:lnTo>
                  <a:lnTo>
                    <a:pt x="297" y="115"/>
                  </a:lnTo>
                  <a:lnTo>
                    <a:pt x="305" y="115"/>
                  </a:lnTo>
                  <a:lnTo>
                    <a:pt x="312" y="113"/>
                  </a:lnTo>
                  <a:lnTo>
                    <a:pt x="317" y="107"/>
                  </a:lnTo>
                  <a:lnTo>
                    <a:pt x="321" y="99"/>
                  </a:lnTo>
                  <a:lnTo>
                    <a:pt x="321" y="91"/>
                  </a:lnTo>
                  <a:lnTo>
                    <a:pt x="317" y="84"/>
                  </a:lnTo>
                  <a:lnTo>
                    <a:pt x="312" y="79"/>
                  </a:lnTo>
                  <a:close/>
                </a:path>
              </a:pathLst>
            </a:custGeom>
            <a:solidFill>
              <a:srgbClr val="FFFF00"/>
            </a:solidFill>
            <a:ln w="9525">
              <a:solidFill>
                <a:srgbClr val="FFFF00"/>
              </a:solidFill>
              <a:round/>
              <a:headEnd/>
              <a:tailEnd/>
            </a:ln>
          </p:spPr>
          <p:txBody>
            <a:bodyPr/>
            <a:lstStyle/>
            <a:p>
              <a:endParaRPr lang="en-US"/>
            </a:p>
          </p:txBody>
        </p:sp>
        <p:sp>
          <p:nvSpPr>
            <p:cNvPr id="20500" name="Freeform 19"/>
            <p:cNvSpPr>
              <a:spLocks/>
            </p:cNvSpPr>
            <p:nvPr/>
          </p:nvSpPr>
          <p:spPr bwMode="auto">
            <a:xfrm>
              <a:off x="2853" y="1697"/>
              <a:ext cx="163" cy="59"/>
            </a:xfrm>
            <a:custGeom>
              <a:avLst/>
              <a:gdLst>
                <a:gd name="T0" fmla="*/ 1 w 326"/>
                <a:gd name="T1" fmla="*/ 0 h 119"/>
                <a:gd name="T2" fmla="*/ 1 w 326"/>
                <a:gd name="T3" fmla="*/ 0 h 119"/>
                <a:gd name="T4" fmla="*/ 1 w 326"/>
                <a:gd name="T5" fmla="*/ 0 h 119"/>
                <a:gd name="T6" fmla="*/ 1 w 326"/>
                <a:gd name="T7" fmla="*/ 0 h 119"/>
                <a:gd name="T8" fmla="*/ 1 w 326"/>
                <a:gd name="T9" fmla="*/ 0 h 119"/>
                <a:gd name="T10" fmla="*/ 1 w 326"/>
                <a:gd name="T11" fmla="*/ 0 h 119"/>
                <a:gd name="T12" fmla="*/ 1 w 326"/>
                <a:gd name="T13" fmla="*/ 0 h 119"/>
                <a:gd name="T14" fmla="*/ 1 w 326"/>
                <a:gd name="T15" fmla="*/ 0 h 119"/>
                <a:gd name="T16" fmla="*/ 1 w 326"/>
                <a:gd name="T17" fmla="*/ 0 h 119"/>
                <a:gd name="T18" fmla="*/ 1 w 326"/>
                <a:gd name="T19" fmla="*/ 0 h 119"/>
                <a:gd name="T20" fmla="*/ 1 w 326"/>
                <a:gd name="T21" fmla="*/ 0 h 119"/>
                <a:gd name="T22" fmla="*/ 1 w 326"/>
                <a:gd name="T23" fmla="*/ 0 h 119"/>
                <a:gd name="T24" fmla="*/ 1 w 326"/>
                <a:gd name="T25" fmla="*/ 0 h 119"/>
                <a:gd name="T26" fmla="*/ 1 w 326"/>
                <a:gd name="T27" fmla="*/ 0 h 119"/>
                <a:gd name="T28" fmla="*/ 1 w 326"/>
                <a:gd name="T29" fmla="*/ 0 h 119"/>
                <a:gd name="T30" fmla="*/ 1 w 326"/>
                <a:gd name="T31" fmla="*/ 0 h 119"/>
                <a:gd name="T32" fmla="*/ 1 w 326"/>
                <a:gd name="T33" fmla="*/ 0 h 119"/>
                <a:gd name="T34" fmla="*/ 1 w 326"/>
                <a:gd name="T35" fmla="*/ 0 h 119"/>
                <a:gd name="T36" fmla="*/ 1 w 326"/>
                <a:gd name="T37" fmla="*/ 0 h 119"/>
                <a:gd name="T38" fmla="*/ 1 w 326"/>
                <a:gd name="T39" fmla="*/ 0 h 119"/>
                <a:gd name="T40" fmla="*/ 1 w 326"/>
                <a:gd name="T41" fmla="*/ 0 h 119"/>
                <a:gd name="T42" fmla="*/ 1 w 326"/>
                <a:gd name="T43" fmla="*/ 0 h 119"/>
                <a:gd name="T44" fmla="*/ 1 w 326"/>
                <a:gd name="T45" fmla="*/ 0 h 119"/>
                <a:gd name="T46" fmla="*/ 1 w 326"/>
                <a:gd name="T47" fmla="*/ 0 h 119"/>
                <a:gd name="T48" fmla="*/ 1 w 326"/>
                <a:gd name="T49" fmla="*/ 0 h 119"/>
                <a:gd name="T50" fmla="*/ 1 w 326"/>
                <a:gd name="T51" fmla="*/ 0 h 119"/>
                <a:gd name="T52" fmla="*/ 1 w 326"/>
                <a:gd name="T53" fmla="*/ 0 h 119"/>
                <a:gd name="T54" fmla="*/ 1 w 326"/>
                <a:gd name="T55" fmla="*/ 0 h 119"/>
                <a:gd name="T56" fmla="*/ 1 w 326"/>
                <a:gd name="T57" fmla="*/ 0 h 119"/>
                <a:gd name="T58" fmla="*/ 1 w 326"/>
                <a:gd name="T59" fmla="*/ 0 h 119"/>
                <a:gd name="T60" fmla="*/ 1 w 326"/>
                <a:gd name="T61" fmla="*/ 0 h 119"/>
                <a:gd name="T62" fmla="*/ 1 w 326"/>
                <a:gd name="T63" fmla="*/ 0 h 119"/>
                <a:gd name="T64" fmla="*/ 1 w 326"/>
                <a:gd name="T65" fmla="*/ 0 h 119"/>
                <a:gd name="T66" fmla="*/ 1 w 326"/>
                <a:gd name="T67" fmla="*/ 0 h 119"/>
                <a:gd name="T68" fmla="*/ 1 w 326"/>
                <a:gd name="T69" fmla="*/ 0 h 119"/>
                <a:gd name="T70" fmla="*/ 1 w 326"/>
                <a:gd name="T71" fmla="*/ 0 h 119"/>
                <a:gd name="T72" fmla="*/ 1 w 326"/>
                <a:gd name="T73" fmla="*/ 0 h 119"/>
                <a:gd name="T74" fmla="*/ 1 w 326"/>
                <a:gd name="T75" fmla="*/ 0 h 119"/>
                <a:gd name="T76" fmla="*/ 1 w 326"/>
                <a:gd name="T77" fmla="*/ 0 h 119"/>
                <a:gd name="T78" fmla="*/ 1 w 326"/>
                <a:gd name="T79" fmla="*/ 0 h 119"/>
                <a:gd name="T80" fmla="*/ 1 w 326"/>
                <a:gd name="T81" fmla="*/ 0 h 119"/>
                <a:gd name="T82" fmla="*/ 1 w 326"/>
                <a:gd name="T83" fmla="*/ 0 h 119"/>
                <a:gd name="T84" fmla="*/ 1 w 326"/>
                <a:gd name="T85" fmla="*/ 0 h 119"/>
                <a:gd name="T86" fmla="*/ 0 w 326"/>
                <a:gd name="T87" fmla="*/ 0 h 119"/>
                <a:gd name="T88" fmla="*/ 0 w 326"/>
                <a:gd name="T89" fmla="*/ 0 h 119"/>
                <a:gd name="T90" fmla="*/ 1 w 326"/>
                <a:gd name="T91" fmla="*/ 0 h 119"/>
                <a:gd name="T92" fmla="*/ 1 w 326"/>
                <a:gd name="T93" fmla="*/ 0 h 119"/>
                <a:gd name="T94" fmla="*/ 1 w 326"/>
                <a:gd name="T95" fmla="*/ 0 h 119"/>
                <a:gd name="T96" fmla="*/ 1 w 326"/>
                <a:gd name="T97" fmla="*/ 0 h 119"/>
                <a:gd name="T98" fmla="*/ 1 w 326"/>
                <a:gd name="T99" fmla="*/ 0 h 1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119"/>
                <a:gd name="T152" fmla="*/ 326 w 326"/>
                <a:gd name="T153" fmla="*/ 119 h 11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119">
                  <a:moveTo>
                    <a:pt x="32" y="115"/>
                  </a:moveTo>
                  <a:lnTo>
                    <a:pt x="32" y="115"/>
                  </a:lnTo>
                  <a:lnTo>
                    <a:pt x="46" y="107"/>
                  </a:lnTo>
                  <a:lnTo>
                    <a:pt x="59" y="98"/>
                  </a:lnTo>
                  <a:lnTo>
                    <a:pt x="73" y="91"/>
                  </a:lnTo>
                  <a:lnTo>
                    <a:pt x="89" y="84"/>
                  </a:lnTo>
                  <a:lnTo>
                    <a:pt x="104" y="77"/>
                  </a:lnTo>
                  <a:lnTo>
                    <a:pt x="122" y="71"/>
                  </a:lnTo>
                  <a:lnTo>
                    <a:pt x="138" y="66"/>
                  </a:lnTo>
                  <a:lnTo>
                    <a:pt x="155" y="61"/>
                  </a:lnTo>
                  <a:lnTo>
                    <a:pt x="174" y="56"/>
                  </a:lnTo>
                  <a:lnTo>
                    <a:pt x="191" y="52"/>
                  </a:lnTo>
                  <a:lnTo>
                    <a:pt x="209" y="49"/>
                  </a:lnTo>
                  <a:lnTo>
                    <a:pt x="228" y="46"/>
                  </a:lnTo>
                  <a:lnTo>
                    <a:pt x="247" y="44"/>
                  </a:lnTo>
                  <a:lnTo>
                    <a:pt x="266" y="43"/>
                  </a:lnTo>
                  <a:lnTo>
                    <a:pt x="285" y="41"/>
                  </a:lnTo>
                  <a:lnTo>
                    <a:pt x="305" y="41"/>
                  </a:lnTo>
                  <a:lnTo>
                    <a:pt x="313" y="40"/>
                  </a:lnTo>
                  <a:lnTo>
                    <a:pt x="320" y="36"/>
                  </a:lnTo>
                  <a:lnTo>
                    <a:pt x="324" y="29"/>
                  </a:lnTo>
                  <a:lnTo>
                    <a:pt x="326" y="21"/>
                  </a:lnTo>
                  <a:lnTo>
                    <a:pt x="324" y="13"/>
                  </a:lnTo>
                  <a:lnTo>
                    <a:pt x="320" y="6"/>
                  </a:lnTo>
                  <a:lnTo>
                    <a:pt x="313" y="1"/>
                  </a:lnTo>
                  <a:lnTo>
                    <a:pt x="305" y="0"/>
                  </a:lnTo>
                  <a:lnTo>
                    <a:pt x="284" y="0"/>
                  </a:lnTo>
                  <a:lnTo>
                    <a:pt x="263" y="1"/>
                  </a:lnTo>
                  <a:lnTo>
                    <a:pt x="243" y="3"/>
                  </a:lnTo>
                  <a:lnTo>
                    <a:pt x="222" y="6"/>
                  </a:lnTo>
                  <a:lnTo>
                    <a:pt x="202" y="8"/>
                  </a:lnTo>
                  <a:lnTo>
                    <a:pt x="182" y="13"/>
                  </a:lnTo>
                  <a:lnTo>
                    <a:pt x="162" y="16"/>
                  </a:lnTo>
                  <a:lnTo>
                    <a:pt x="144" y="22"/>
                  </a:lnTo>
                  <a:lnTo>
                    <a:pt x="124" y="26"/>
                  </a:lnTo>
                  <a:lnTo>
                    <a:pt x="107" y="33"/>
                  </a:lnTo>
                  <a:lnTo>
                    <a:pt x="88" y="40"/>
                  </a:lnTo>
                  <a:lnTo>
                    <a:pt x="71" y="47"/>
                  </a:lnTo>
                  <a:lnTo>
                    <a:pt x="54" y="55"/>
                  </a:lnTo>
                  <a:lnTo>
                    <a:pt x="38" y="63"/>
                  </a:lnTo>
                  <a:lnTo>
                    <a:pt x="23" y="73"/>
                  </a:lnTo>
                  <a:lnTo>
                    <a:pt x="8" y="82"/>
                  </a:lnTo>
                  <a:lnTo>
                    <a:pt x="2" y="88"/>
                  </a:lnTo>
                  <a:lnTo>
                    <a:pt x="0" y="94"/>
                  </a:lnTo>
                  <a:lnTo>
                    <a:pt x="0" y="102"/>
                  </a:lnTo>
                  <a:lnTo>
                    <a:pt x="3" y="111"/>
                  </a:lnTo>
                  <a:lnTo>
                    <a:pt x="9" y="116"/>
                  </a:lnTo>
                  <a:lnTo>
                    <a:pt x="16" y="119"/>
                  </a:lnTo>
                  <a:lnTo>
                    <a:pt x="24" y="119"/>
                  </a:lnTo>
                  <a:lnTo>
                    <a:pt x="32" y="115"/>
                  </a:lnTo>
                  <a:close/>
                </a:path>
              </a:pathLst>
            </a:custGeom>
            <a:solidFill>
              <a:srgbClr val="FFFF00"/>
            </a:solidFill>
            <a:ln w="9525">
              <a:solidFill>
                <a:srgbClr val="FFFF00"/>
              </a:solidFill>
              <a:round/>
              <a:headEnd/>
              <a:tailEnd/>
            </a:ln>
          </p:spPr>
          <p:txBody>
            <a:bodyPr/>
            <a:lstStyle/>
            <a:p>
              <a:endParaRPr lang="en-US"/>
            </a:p>
          </p:txBody>
        </p:sp>
        <p:sp>
          <p:nvSpPr>
            <p:cNvPr id="20501" name="Freeform 20"/>
            <p:cNvSpPr>
              <a:spLocks/>
            </p:cNvSpPr>
            <p:nvPr/>
          </p:nvSpPr>
          <p:spPr bwMode="auto">
            <a:xfrm>
              <a:off x="2856" y="1770"/>
              <a:ext cx="160" cy="58"/>
            </a:xfrm>
            <a:custGeom>
              <a:avLst/>
              <a:gdLst>
                <a:gd name="T0" fmla="*/ 0 w 321"/>
                <a:gd name="T1" fmla="*/ 0 h 115"/>
                <a:gd name="T2" fmla="*/ 0 w 321"/>
                <a:gd name="T3" fmla="*/ 0 h 115"/>
                <a:gd name="T4" fmla="*/ 0 w 321"/>
                <a:gd name="T5" fmla="*/ 1 h 115"/>
                <a:gd name="T6" fmla="*/ 0 w 321"/>
                <a:gd name="T7" fmla="*/ 1 h 115"/>
                <a:gd name="T8" fmla="*/ 0 w 321"/>
                <a:gd name="T9" fmla="*/ 1 h 115"/>
                <a:gd name="T10" fmla="*/ 0 w 321"/>
                <a:gd name="T11" fmla="*/ 1 h 115"/>
                <a:gd name="T12" fmla="*/ 0 w 321"/>
                <a:gd name="T13" fmla="*/ 1 h 115"/>
                <a:gd name="T14" fmla="*/ 0 w 321"/>
                <a:gd name="T15" fmla="*/ 1 h 115"/>
                <a:gd name="T16" fmla="*/ 0 w 321"/>
                <a:gd name="T17" fmla="*/ 1 h 115"/>
                <a:gd name="T18" fmla="*/ 0 w 321"/>
                <a:gd name="T19" fmla="*/ 1 h 115"/>
                <a:gd name="T20" fmla="*/ 0 w 321"/>
                <a:gd name="T21" fmla="*/ 1 h 115"/>
                <a:gd name="T22" fmla="*/ 0 w 321"/>
                <a:gd name="T23" fmla="*/ 1 h 115"/>
                <a:gd name="T24" fmla="*/ 0 w 321"/>
                <a:gd name="T25" fmla="*/ 1 h 115"/>
                <a:gd name="T26" fmla="*/ 0 w 321"/>
                <a:gd name="T27" fmla="*/ 1 h 115"/>
                <a:gd name="T28" fmla="*/ 0 w 321"/>
                <a:gd name="T29" fmla="*/ 1 h 115"/>
                <a:gd name="T30" fmla="*/ 0 w 321"/>
                <a:gd name="T31" fmla="*/ 1 h 115"/>
                <a:gd name="T32" fmla="*/ 0 w 321"/>
                <a:gd name="T33" fmla="*/ 1 h 115"/>
                <a:gd name="T34" fmla="*/ 0 w 321"/>
                <a:gd name="T35" fmla="*/ 1 h 115"/>
                <a:gd name="T36" fmla="*/ 0 w 321"/>
                <a:gd name="T37" fmla="*/ 1 h 115"/>
                <a:gd name="T38" fmla="*/ 0 w 321"/>
                <a:gd name="T39" fmla="*/ 1 h 115"/>
                <a:gd name="T40" fmla="*/ 0 w 321"/>
                <a:gd name="T41" fmla="*/ 1 h 115"/>
                <a:gd name="T42" fmla="*/ 0 w 321"/>
                <a:gd name="T43" fmla="*/ 1 h 115"/>
                <a:gd name="T44" fmla="*/ 0 w 321"/>
                <a:gd name="T45" fmla="*/ 1 h 115"/>
                <a:gd name="T46" fmla="*/ 0 w 321"/>
                <a:gd name="T47" fmla="*/ 1 h 115"/>
                <a:gd name="T48" fmla="*/ 0 w 321"/>
                <a:gd name="T49" fmla="*/ 1 h 115"/>
                <a:gd name="T50" fmla="*/ 0 w 321"/>
                <a:gd name="T51" fmla="*/ 1 h 115"/>
                <a:gd name="T52" fmla="*/ 0 w 321"/>
                <a:gd name="T53" fmla="*/ 1 h 115"/>
                <a:gd name="T54" fmla="*/ 0 w 321"/>
                <a:gd name="T55" fmla="*/ 1 h 115"/>
                <a:gd name="T56" fmla="*/ 0 w 321"/>
                <a:gd name="T57" fmla="*/ 1 h 115"/>
                <a:gd name="T58" fmla="*/ 0 w 321"/>
                <a:gd name="T59" fmla="*/ 1 h 115"/>
                <a:gd name="T60" fmla="*/ 0 w 321"/>
                <a:gd name="T61" fmla="*/ 1 h 115"/>
                <a:gd name="T62" fmla="*/ 0 w 321"/>
                <a:gd name="T63" fmla="*/ 1 h 115"/>
                <a:gd name="T64" fmla="*/ 0 w 321"/>
                <a:gd name="T65" fmla="*/ 1 h 115"/>
                <a:gd name="T66" fmla="*/ 0 w 321"/>
                <a:gd name="T67" fmla="*/ 1 h 115"/>
                <a:gd name="T68" fmla="*/ 0 w 321"/>
                <a:gd name="T69" fmla="*/ 1 h 115"/>
                <a:gd name="T70" fmla="*/ 0 w 321"/>
                <a:gd name="T71" fmla="*/ 1 h 115"/>
                <a:gd name="T72" fmla="*/ 0 w 321"/>
                <a:gd name="T73" fmla="*/ 1 h 115"/>
                <a:gd name="T74" fmla="*/ 0 w 321"/>
                <a:gd name="T75" fmla="*/ 1 h 115"/>
                <a:gd name="T76" fmla="*/ 0 w 321"/>
                <a:gd name="T77" fmla="*/ 1 h 115"/>
                <a:gd name="T78" fmla="*/ 0 w 321"/>
                <a:gd name="T79" fmla="*/ 1 h 115"/>
                <a:gd name="T80" fmla="*/ 0 w 321"/>
                <a:gd name="T81" fmla="*/ 1 h 115"/>
                <a:gd name="T82" fmla="*/ 0 w 321"/>
                <a:gd name="T83" fmla="*/ 1 h 115"/>
                <a:gd name="T84" fmla="*/ 0 w 321"/>
                <a:gd name="T85" fmla="*/ 1 h 115"/>
                <a:gd name="T86" fmla="*/ 0 w 321"/>
                <a:gd name="T87" fmla="*/ 1 h 115"/>
                <a:gd name="T88" fmla="*/ 0 w 321"/>
                <a:gd name="T89" fmla="*/ 1 h 115"/>
                <a:gd name="T90" fmla="*/ 0 w 321"/>
                <a:gd name="T91" fmla="*/ 1 h 115"/>
                <a:gd name="T92" fmla="*/ 0 w 321"/>
                <a:gd name="T93" fmla="*/ 1 h 115"/>
                <a:gd name="T94" fmla="*/ 0 w 321"/>
                <a:gd name="T95" fmla="*/ 1 h 115"/>
                <a:gd name="T96" fmla="*/ 0 w 321"/>
                <a:gd name="T97" fmla="*/ 1 h 115"/>
                <a:gd name="T98" fmla="*/ 0 w 321"/>
                <a:gd name="T99" fmla="*/ 0 h 1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1"/>
                <a:gd name="T151" fmla="*/ 0 h 115"/>
                <a:gd name="T152" fmla="*/ 321 w 321"/>
                <a:gd name="T153" fmla="*/ 115 h 1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1" h="115">
                  <a:moveTo>
                    <a:pt x="300" y="0"/>
                  </a:moveTo>
                  <a:lnTo>
                    <a:pt x="279" y="0"/>
                  </a:lnTo>
                  <a:lnTo>
                    <a:pt x="258" y="1"/>
                  </a:lnTo>
                  <a:lnTo>
                    <a:pt x="239" y="4"/>
                  </a:lnTo>
                  <a:lnTo>
                    <a:pt x="219" y="5"/>
                  </a:lnTo>
                  <a:lnTo>
                    <a:pt x="200" y="8"/>
                  </a:lnTo>
                  <a:lnTo>
                    <a:pt x="180" y="12"/>
                  </a:lnTo>
                  <a:lnTo>
                    <a:pt x="160" y="15"/>
                  </a:lnTo>
                  <a:lnTo>
                    <a:pt x="142" y="20"/>
                  </a:lnTo>
                  <a:lnTo>
                    <a:pt x="124" y="26"/>
                  </a:lnTo>
                  <a:lnTo>
                    <a:pt x="106" y="31"/>
                  </a:lnTo>
                  <a:lnTo>
                    <a:pt x="89" y="38"/>
                  </a:lnTo>
                  <a:lnTo>
                    <a:pt x="72" y="45"/>
                  </a:lnTo>
                  <a:lnTo>
                    <a:pt x="56" y="52"/>
                  </a:lnTo>
                  <a:lnTo>
                    <a:pt x="40" y="60"/>
                  </a:lnTo>
                  <a:lnTo>
                    <a:pt x="25" y="69"/>
                  </a:lnTo>
                  <a:lnTo>
                    <a:pt x="10" y="79"/>
                  </a:lnTo>
                  <a:lnTo>
                    <a:pt x="4" y="84"/>
                  </a:lnTo>
                  <a:lnTo>
                    <a:pt x="0" y="91"/>
                  </a:lnTo>
                  <a:lnTo>
                    <a:pt x="0" y="99"/>
                  </a:lnTo>
                  <a:lnTo>
                    <a:pt x="3" y="107"/>
                  </a:lnTo>
                  <a:lnTo>
                    <a:pt x="8" y="113"/>
                  </a:lnTo>
                  <a:lnTo>
                    <a:pt x="16" y="115"/>
                  </a:lnTo>
                  <a:lnTo>
                    <a:pt x="25" y="115"/>
                  </a:lnTo>
                  <a:lnTo>
                    <a:pt x="31" y="113"/>
                  </a:lnTo>
                  <a:lnTo>
                    <a:pt x="45" y="105"/>
                  </a:lnTo>
                  <a:lnTo>
                    <a:pt x="59" y="97"/>
                  </a:lnTo>
                  <a:lnTo>
                    <a:pt x="74" y="90"/>
                  </a:lnTo>
                  <a:lnTo>
                    <a:pt x="89" y="83"/>
                  </a:lnTo>
                  <a:lnTo>
                    <a:pt x="105" y="76"/>
                  </a:lnTo>
                  <a:lnTo>
                    <a:pt x="121" y="71"/>
                  </a:lnTo>
                  <a:lnTo>
                    <a:pt x="137" y="66"/>
                  </a:lnTo>
                  <a:lnTo>
                    <a:pt x="155" y="60"/>
                  </a:lnTo>
                  <a:lnTo>
                    <a:pt x="172" y="57"/>
                  </a:lnTo>
                  <a:lnTo>
                    <a:pt x="189" y="52"/>
                  </a:lnTo>
                  <a:lnTo>
                    <a:pt x="208" y="50"/>
                  </a:lnTo>
                  <a:lnTo>
                    <a:pt x="225" y="46"/>
                  </a:lnTo>
                  <a:lnTo>
                    <a:pt x="243" y="44"/>
                  </a:lnTo>
                  <a:lnTo>
                    <a:pt x="263" y="43"/>
                  </a:lnTo>
                  <a:lnTo>
                    <a:pt x="281" y="42"/>
                  </a:lnTo>
                  <a:lnTo>
                    <a:pt x="300" y="42"/>
                  </a:lnTo>
                  <a:lnTo>
                    <a:pt x="308" y="41"/>
                  </a:lnTo>
                  <a:lnTo>
                    <a:pt x="315" y="36"/>
                  </a:lnTo>
                  <a:lnTo>
                    <a:pt x="319" y="29"/>
                  </a:lnTo>
                  <a:lnTo>
                    <a:pt x="321" y="21"/>
                  </a:lnTo>
                  <a:lnTo>
                    <a:pt x="319" y="13"/>
                  </a:lnTo>
                  <a:lnTo>
                    <a:pt x="315" y="6"/>
                  </a:lnTo>
                  <a:lnTo>
                    <a:pt x="308" y="1"/>
                  </a:lnTo>
                  <a:lnTo>
                    <a:pt x="300" y="0"/>
                  </a:lnTo>
                  <a:close/>
                </a:path>
              </a:pathLst>
            </a:custGeom>
            <a:solidFill>
              <a:srgbClr val="FFFF00"/>
            </a:solidFill>
            <a:ln w="9525">
              <a:solidFill>
                <a:srgbClr val="FFFF00"/>
              </a:solidFill>
              <a:round/>
              <a:headEnd/>
              <a:tailEnd/>
            </a:ln>
          </p:spPr>
          <p:txBody>
            <a:bodyPr/>
            <a:lstStyle/>
            <a:p>
              <a:endParaRPr lang="en-US"/>
            </a:p>
          </p:txBody>
        </p:sp>
        <p:sp>
          <p:nvSpPr>
            <p:cNvPr id="20502" name="Freeform 21"/>
            <p:cNvSpPr>
              <a:spLocks/>
            </p:cNvSpPr>
            <p:nvPr/>
          </p:nvSpPr>
          <p:spPr bwMode="auto">
            <a:xfrm>
              <a:off x="2633" y="1697"/>
              <a:ext cx="163" cy="59"/>
            </a:xfrm>
            <a:custGeom>
              <a:avLst/>
              <a:gdLst>
                <a:gd name="T0" fmla="*/ 0 w 327"/>
                <a:gd name="T1" fmla="*/ 0 h 119"/>
                <a:gd name="T2" fmla="*/ 0 w 327"/>
                <a:gd name="T3" fmla="*/ 0 h 119"/>
                <a:gd name="T4" fmla="*/ 0 w 327"/>
                <a:gd name="T5" fmla="*/ 0 h 119"/>
                <a:gd name="T6" fmla="*/ 0 w 327"/>
                <a:gd name="T7" fmla="*/ 0 h 119"/>
                <a:gd name="T8" fmla="*/ 0 w 327"/>
                <a:gd name="T9" fmla="*/ 0 h 119"/>
                <a:gd name="T10" fmla="*/ 0 w 327"/>
                <a:gd name="T11" fmla="*/ 0 h 119"/>
                <a:gd name="T12" fmla="*/ 0 w 327"/>
                <a:gd name="T13" fmla="*/ 0 h 119"/>
                <a:gd name="T14" fmla="*/ 0 w 327"/>
                <a:gd name="T15" fmla="*/ 0 h 119"/>
                <a:gd name="T16" fmla="*/ 0 w 327"/>
                <a:gd name="T17" fmla="*/ 0 h 119"/>
                <a:gd name="T18" fmla="*/ 0 w 327"/>
                <a:gd name="T19" fmla="*/ 0 h 119"/>
                <a:gd name="T20" fmla="*/ 0 w 327"/>
                <a:gd name="T21" fmla="*/ 0 h 119"/>
                <a:gd name="T22" fmla="*/ 0 w 327"/>
                <a:gd name="T23" fmla="*/ 0 h 119"/>
                <a:gd name="T24" fmla="*/ 0 w 327"/>
                <a:gd name="T25" fmla="*/ 0 h 119"/>
                <a:gd name="T26" fmla="*/ 0 w 327"/>
                <a:gd name="T27" fmla="*/ 0 h 119"/>
                <a:gd name="T28" fmla="*/ 0 w 327"/>
                <a:gd name="T29" fmla="*/ 0 h 119"/>
                <a:gd name="T30" fmla="*/ 0 w 327"/>
                <a:gd name="T31" fmla="*/ 0 h 119"/>
                <a:gd name="T32" fmla="*/ 0 w 327"/>
                <a:gd name="T33" fmla="*/ 0 h 119"/>
                <a:gd name="T34" fmla="*/ 0 w 327"/>
                <a:gd name="T35" fmla="*/ 0 h 119"/>
                <a:gd name="T36" fmla="*/ 0 w 327"/>
                <a:gd name="T37" fmla="*/ 0 h 119"/>
                <a:gd name="T38" fmla="*/ 0 w 327"/>
                <a:gd name="T39" fmla="*/ 0 h 119"/>
                <a:gd name="T40" fmla="*/ 0 w 327"/>
                <a:gd name="T41" fmla="*/ 0 h 119"/>
                <a:gd name="T42" fmla="*/ 0 w 327"/>
                <a:gd name="T43" fmla="*/ 0 h 119"/>
                <a:gd name="T44" fmla="*/ 0 w 327"/>
                <a:gd name="T45" fmla="*/ 0 h 119"/>
                <a:gd name="T46" fmla="*/ 0 w 327"/>
                <a:gd name="T47" fmla="*/ 0 h 119"/>
                <a:gd name="T48" fmla="*/ 0 w 327"/>
                <a:gd name="T49" fmla="*/ 0 h 119"/>
                <a:gd name="T50" fmla="*/ 0 w 327"/>
                <a:gd name="T51" fmla="*/ 0 h 119"/>
                <a:gd name="T52" fmla="*/ 0 w 327"/>
                <a:gd name="T53" fmla="*/ 0 h 119"/>
                <a:gd name="T54" fmla="*/ 0 w 327"/>
                <a:gd name="T55" fmla="*/ 0 h 119"/>
                <a:gd name="T56" fmla="*/ 0 w 327"/>
                <a:gd name="T57" fmla="*/ 0 h 119"/>
                <a:gd name="T58" fmla="*/ 0 w 327"/>
                <a:gd name="T59" fmla="*/ 0 h 119"/>
                <a:gd name="T60" fmla="*/ 0 w 327"/>
                <a:gd name="T61" fmla="*/ 0 h 119"/>
                <a:gd name="T62" fmla="*/ 0 w 327"/>
                <a:gd name="T63" fmla="*/ 0 h 119"/>
                <a:gd name="T64" fmla="*/ 0 w 327"/>
                <a:gd name="T65" fmla="*/ 0 h 119"/>
                <a:gd name="T66" fmla="*/ 0 w 327"/>
                <a:gd name="T67" fmla="*/ 0 h 119"/>
                <a:gd name="T68" fmla="*/ 0 w 327"/>
                <a:gd name="T69" fmla="*/ 0 h 119"/>
                <a:gd name="T70" fmla="*/ 0 w 327"/>
                <a:gd name="T71" fmla="*/ 0 h 119"/>
                <a:gd name="T72" fmla="*/ 0 w 327"/>
                <a:gd name="T73" fmla="*/ 0 h 119"/>
                <a:gd name="T74" fmla="*/ 0 w 327"/>
                <a:gd name="T75" fmla="*/ 0 h 119"/>
                <a:gd name="T76" fmla="*/ 0 w 327"/>
                <a:gd name="T77" fmla="*/ 0 h 119"/>
                <a:gd name="T78" fmla="*/ 0 w 327"/>
                <a:gd name="T79" fmla="*/ 0 h 119"/>
                <a:gd name="T80" fmla="*/ 0 w 327"/>
                <a:gd name="T81" fmla="*/ 0 h 119"/>
                <a:gd name="T82" fmla="*/ 0 w 327"/>
                <a:gd name="T83" fmla="*/ 0 h 119"/>
                <a:gd name="T84" fmla="*/ 0 w 327"/>
                <a:gd name="T85" fmla="*/ 0 h 119"/>
                <a:gd name="T86" fmla="*/ 0 w 327"/>
                <a:gd name="T87" fmla="*/ 0 h 119"/>
                <a:gd name="T88" fmla="*/ 0 w 327"/>
                <a:gd name="T89" fmla="*/ 0 h 119"/>
                <a:gd name="T90" fmla="*/ 0 w 327"/>
                <a:gd name="T91" fmla="*/ 0 h 119"/>
                <a:gd name="T92" fmla="*/ 0 w 327"/>
                <a:gd name="T93" fmla="*/ 0 h 119"/>
                <a:gd name="T94" fmla="*/ 0 w 327"/>
                <a:gd name="T95" fmla="*/ 0 h 119"/>
                <a:gd name="T96" fmla="*/ 0 w 327"/>
                <a:gd name="T97" fmla="*/ 0 h 1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7"/>
                <a:gd name="T148" fmla="*/ 0 h 119"/>
                <a:gd name="T149" fmla="*/ 327 w 327"/>
                <a:gd name="T150" fmla="*/ 119 h 1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7" h="119">
                  <a:moveTo>
                    <a:pt x="21" y="41"/>
                  </a:moveTo>
                  <a:lnTo>
                    <a:pt x="41" y="41"/>
                  </a:lnTo>
                  <a:lnTo>
                    <a:pt x="60" y="43"/>
                  </a:lnTo>
                  <a:lnTo>
                    <a:pt x="79" y="44"/>
                  </a:lnTo>
                  <a:lnTo>
                    <a:pt x="97" y="46"/>
                  </a:lnTo>
                  <a:lnTo>
                    <a:pt x="117" y="49"/>
                  </a:lnTo>
                  <a:lnTo>
                    <a:pt x="134" y="52"/>
                  </a:lnTo>
                  <a:lnTo>
                    <a:pt x="153" y="56"/>
                  </a:lnTo>
                  <a:lnTo>
                    <a:pt x="170" y="61"/>
                  </a:lnTo>
                  <a:lnTo>
                    <a:pt x="187" y="66"/>
                  </a:lnTo>
                  <a:lnTo>
                    <a:pt x="204" y="71"/>
                  </a:lnTo>
                  <a:lnTo>
                    <a:pt x="221" y="77"/>
                  </a:lnTo>
                  <a:lnTo>
                    <a:pt x="237" y="84"/>
                  </a:lnTo>
                  <a:lnTo>
                    <a:pt x="252" y="91"/>
                  </a:lnTo>
                  <a:lnTo>
                    <a:pt x="267" y="98"/>
                  </a:lnTo>
                  <a:lnTo>
                    <a:pt x="280" y="107"/>
                  </a:lnTo>
                  <a:lnTo>
                    <a:pt x="294" y="115"/>
                  </a:lnTo>
                  <a:lnTo>
                    <a:pt x="302" y="119"/>
                  </a:lnTo>
                  <a:lnTo>
                    <a:pt x="310" y="119"/>
                  </a:lnTo>
                  <a:lnTo>
                    <a:pt x="317" y="116"/>
                  </a:lnTo>
                  <a:lnTo>
                    <a:pt x="323" y="111"/>
                  </a:lnTo>
                  <a:lnTo>
                    <a:pt x="327" y="102"/>
                  </a:lnTo>
                  <a:lnTo>
                    <a:pt x="327" y="94"/>
                  </a:lnTo>
                  <a:lnTo>
                    <a:pt x="323" y="88"/>
                  </a:lnTo>
                  <a:lnTo>
                    <a:pt x="317" y="82"/>
                  </a:lnTo>
                  <a:lnTo>
                    <a:pt x="302" y="73"/>
                  </a:lnTo>
                  <a:lnTo>
                    <a:pt x="287" y="63"/>
                  </a:lnTo>
                  <a:lnTo>
                    <a:pt x="271" y="55"/>
                  </a:lnTo>
                  <a:lnTo>
                    <a:pt x="255" y="47"/>
                  </a:lnTo>
                  <a:lnTo>
                    <a:pt x="238" y="40"/>
                  </a:lnTo>
                  <a:lnTo>
                    <a:pt x="219" y="33"/>
                  </a:lnTo>
                  <a:lnTo>
                    <a:pt x="201" y="26"/>
                  </a:lnTo>
                  <a:lnTo>
                    <a:pt x="183" y="22"/>
                  </a:lnTo>
                  <a:lnTo>
                    <a:pt x="163" y="16"/>
                  </a:lnTo>
                  <a:lnTo>
                    <a:pt x="144" y="13"/>
                  </a:lnTo>
                  <a:lnTo>
                    <a:pt x="124" y="8"/>
                  </a:lnTo>
                  <a:lnTo>
                    <a:pt x="104" y="6"/>
                  </a:lnTo>
                  <a:lnTo>
                    <a:pt x="83" y="3"/>
                  </a:lnTo>
                  <a:lnTo>
                    <a:pt x="63" y="1"/>
                  </a:lnTo>
                  <a:lnTo>
                    <a:pt x="42" y="0"/>
                  </a:lnTo>
                  <a:lnTo>
                    <a:pt x="21" y="0"/>
                  </a:lnTo>
                  <a:lnTo>
                    <a:pt x="13" y="1"/>
                  </a:lnTo>
                  <a:lnTo>
                    <a:pt x="6" y="6"/>
                  </a:lnTo>
                  <a:lnTo>
                    <a:pt x="2" y="13"/>
                  </a:lnTo>
                  <a:lnTo>
                    <a:pt x="0" y="21"/>
                  </a:lnTo>
                  <a:lnTo>
                    <a:pt x="2" y="29"/>
                  </a:lnTo>
                  <a:lnTo>
                    <a:pt x="6" y="36"/>
                  </a:lnTo>
                  <a:lnTo>
                    <a:pt x="13" y="40"/>
                  </a:lnTo>
                  <a:lnTo>
                    <a:pt x="21" y="41"/>
                  </a:lnTo>
                  <a:close/>
                </a:path>
              </a:pathLst>
            </a:custGeom>
            <a:solidFill>
              <a:srgbClr val="FFFF00"/>
            </a:solidFill>
            <a:ln w="9525">
              <a:solidFill>
                <a:srgbClr val="FFFF00"/>
              </a:solidFill>
              <a:round/>
              <a:headEnd/>
              <a:tailEnd/>
            </a:ln>
          </p:spPr>
          <p:txBody>
            <a:bodyPr/>
            <a:lstStyle/>
            <a:p>
              <a:endParaRPr lang="en-US"/>
            </a:p>
          </p:txBody>
        </p:sp>
        <p:sp>
          <p:nvSpPr>
            <p:cNvPr id="20503" name="Freeform 22"/>
            <p:cNvSpPr>
              <a:spLocks/>
            </p:cNvSpPr>
            <p:nvPr/>
          </p:nvSpPr>
          <p:spPr bwMode="auto">
            <a:xfrm>
              <a:off x="2952" y="1855"/>
              <a:ext cx="31" cy="41"/>
            </a:xfrm>
            <a:custGeom>
              <a:avLst/>
              <a:gdLst>
                <a:gd name="T0" fmla="*/ 1 w 62"/>
                <a:gd name="T1" fmla="*/ 0 h 83"/>
                <a:gd name="T2" fmla="*/ 1 w 62"/>
                <a:gd name="T3" fmla="*/ 0 h 83"/>
                <a:gd name="T4" fmla="*/ 1 w 62"/>
                <a:gd name="T5" fmla="*/ 0 h 83"/>
                <a:gd name="T6" fmla="*/ 1 w 62"/>
                <a:gd name="T7" fmla="*/ 0 h 83"/>
                <a:gd name="T8" fmla="*/ 1 w 62"/>
                <a:gd name="T9" fmla="*/ 0 h 83"/>
                <a:gd name="T10" fmla="*/ 1 w 62"/>
                <a:gd name="T11" fmla="*/ 0 h 83"/>
                <a:gd name="T12" fmla="*/ 1 w 62"/>
                <a:gd name="T13" fmla="*/ 0 h 83"/>
                <a:gd name="T14" fmla="*/ 1 w 62"/>
                <a:gd name="T15" fmla="*/ 0 h 83"/>
                <a:gd name="T16" fmla="*/ 1 w 62"/>
                <a:gd name="T17" fmla="*/ 0 h 83"/>
                <a:gd name="T18" fmla="*/ 1 w 62"/>
                <a:gd name="T19" fmla="*/ 0 h 83"/>
                <a:gd name="T20" fmla="*/ 1 w 62"/>
                <a:gd name="T21" fmla="*/ 0 h 83"/>
                <a:gd name="T22" fmla="*/ 1 w 62"/>
                <a:gd name="T23" fmla="*/ 0 h 83"/>
                <a:gd name="T24" fmla="*/ 1 w 62"/>
                <a:gd name="T25" fmla="*/ 0 h 83"/>
                <a:gd name="T26" fmla="*/ 1 w 62"/>
                <a:gd name="T27" fmla="*/ 0 h 83"/>
                <a:gd name="T28" fmla="*/ 1 w 62"/>
                <a:gd name="T29" fmla="*/ 0 h 83"/>
                <a:gd name="T30" fmla="*/ 1 w 62"/>
                <a:gd name="T31" fmla="*/ 0 h 83"/>
                <a:gd name="T32" fmla="*/ 1 w 62"/>
                <a:gd name="T33" fmla="*/ 0 h 83"/>
                <a:gd name="T34" fmla="*/ 1 w 62"/>
                <a:gd name="T35" fmla="*/ 0 h 83"/>
                <a:gd name="T36" fmla="*/ 1 w 62"/>
                <a:gd name="T37" fmla="*/ 0 h 83"/>
                <a:gd name="T38" fmla="*/ 1 w 62"/>
                <a:gd name="T39" fmla="*/ 0 h 83"/>
                <a:gd name="T40" fmla="*/ 0 w 62"/>
                <a:gd name="T41" fmla="*/ 0 h 83"/>
                <a:gd name="T42" fmla="*/ 1 w 62"/>
                <a:gd name="T43" fmla="*/ 0 h 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
                <a:gd name="T67" fmla="*/ 0 h 83"/>
                <a:gd name="T68" fmla="*/ 62 w 62"/>
                <a:gd name="T69" fmla="*/ 83 h 8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 h="83">
                  <a:moveTo>
                    <a:pt x="24" y="83"/>
                  </a:moveTo>
                  <a:lnTo>
                    <a:pt x="28" y="81"/>
                  </a:lnTo>
                  <a:lnTo>
                    <a:pt x="33" y="81"/>
                  </a:lnTo>
                  <a:lnTo>
                    <a:pt x="38" y="80"/>
                  </a:lnTo>
                  <a:lnTo>
                    <a:pt x="43" y="79"/>
                  </a:lnTo>
                  <a:lnTo>
                    <a:pt x="48" y="78"/>
                  </a:lnTo>
                  <a:lnTo>
                    <a:pt x="53" y="78"/>
                  </a:lnTo>
                  <a:lnTo>
                    <a:pt x="57" y="77"/>
                  </a:lnTo>
                  <a:lnTo>
                    <a:pt x="62" y="77"/>
                  </a:lnTo>
                  <a:lnTo>
                    <a:pt x="55" y="66"/>
                  </a:lnTo>
                  <a:lnTo>
                    <a:pt x="49" y="56"/>
                  </a:lnTo>
                  <a:lnTo>
                    <a:pt x="43" y="46"/>
                  </a:lnTo>
                  <a:lnTo>
                    <a:pt x="38" y="35"/>
                  </a:lnTo>
                  <a:lnTo>
                    <a:pt x="32" y="26"/>
                  </a:lnTo>
                  <a:lnTo>
                    <a:pt x="26" y="17"/>
                  </a:lnTo>
                  <a:lnTo>
                    <a:pt x="21" y="8"/>
                  </a:lnTo>
                  <a:lnTo>
                    <a:pt x="16" y="0"/>
                  </a:lnTo>
                  <a:lnTo>
                    <a:pt x="12" y="1"/>
                  </a:lnTo>
                  <a:lnTo>
                    <a:pt x="8" y="1"/>
                  </a:lnTo>
                  <a:lnTo>
                    <a:pt x="4" y="1"/>
                  </a:lnTo>
                  <a:lnTo>
                    <a:pt x="0" y="2"/>
                  </a:lnTo>
                  <a:lnTo>
                    <a:pt x="24" y="83"/>
                  </a:lnTo>
                  <a:close/>
                </a:path>
              </a:pathLst>
            </a:custGeom>
            <a:solidFill>
              <a:srgbClr val="FFFF00"/>
            </a:solidFill>
            <a:ln w="9525">
              <a:solidFill>
                <a:srgbClr val="FFFF00"/>
              </a:solidFill>
              <a:round/>
              <a:headEnd/>
              <a:tailEnd/>
            </a:ln>
          </p:spPr>
          <p:txBody>
            <a:bodyPr/>
            <a:lstStyle/>
            <a:p>
              <a:endParaRPr lang="en-US"/>
            </a:p>
          </p:txBody>
        </p:sp>
        <p:sp>
          <p:nvSpPr>
            <p:cNvPr id="20504" name="Freeform 23"/>
            <p:cNvSpPr>
              <a:spLocks/>
            </p:cNvSpPr>
            <p:nvPr/>
          </p:nvSpPr>
          <p:spPr bwMode="auto">
            <a:xfrm>
              <a:off x="2643" y="1851"/>
              <a:ext cx="30" cy="42"/>
            </a:xfrm>
            <a:custGeom>
              <a:avLst/>
              <a:gdLst>
                <a:gd name="T0" fmla="*/ 1 w 60"/>
                <a:gd name="T1" fmla="*/ 1 h 84"/>
                <a:gd name="T2" fmla="*/ 1 w 60"/>
                <a:gd name="T3" fmla="*/ 1 h 84"/>
                <a:gd name="T4" fmla="*/ 1 w 60"/>
                <a:gd name="T5" fmla="*/ 0 h 84"/>
                <a:gd name="T6" fmla="*/ 1 w 60"/>
                <a:gd name="T7" fmla="*/ 0 h 84"/>
                <a:gd name="T8" fmla="*/ 1 w 60"/>
                <a:gd name="T9" fmla="*/ 0 h 84"/>
                <a:gd name="T10" fmla="*/ 1 w 60"/>
                <a:gd name="T11" fmla="*/ 0 h 84"/>
                <a:gd name="T12" fmla="*/ 0 w 60"/>
                <a:gd name="T13" fmla="*/ 1 h 84"/>
                <a:gd name="T14" fmla="*/ 0 w 60"/>
                <a:gd name="T15" fmla="*/ 1 h 84"/>
                <a:gd name="T16" fmla="*/ 1 w 60"/>
                <a:gd name="T17" fmla="*/ 1 h 84"/>
                <a:gd name="T18" fmla="*/ 1 w 60"/>
                <a:gd name="T19" fmla="*/ 1 h 84"/>
                <a:gd name="T20" fmla="*/ 1 w 60"/>
                <a:gd name="T21" fmla="*/ 1 h 84"/>
                <a:gd name="T22" fmla="*/ 1 w 60"/>
                <a:gd name="T23" fmla="*/ 1 h 84"/>
                <a:gd name="T24" fmla="*/ 1 w 60"/>
                <a:gd name="T25" fmla="*/ 1 h 84"/>
                <a:gd name="T26" fmla="*/ 1 w 60"/>
                <a:gd name="T27" fmla="*/ 1 h 84"/>
                <a:gd name="T28" fmla="*/ 1 w 60"/>
                <a:gd name="T29" fmla="*/ 1 h 84"/>
                <a:gd name="T30" fmla="*/ 1 w 60"/>
                <a:gd name="T31" fmla="*/ 1 h 84"/>
                <a:gd name="T32" fmla="*/ 1 w 60"/>
                <a:gd name="T33" fmla="*/ 1 h 84"/>
                <a:gd name="T34" fmla="*/ 1 w 60"/>
                <a:gd name="T35" fmla="*/ 1 h 84"/>
                <a:gd name="T36" fmla="*/ 1 w 60"/>
                <a:gd name="T37" fmla="*/ 1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
                <a:gd name="T58" fmla="*/ 0 h 84"/>
                <a:gd name="T59" fmla="*/ 60 w 60"/>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 h="84">
                  <a:moveTo>
                    <a:pt x="60" y="84"/>
                  </a:moveTo>
                  <a:lnTo>
                    <a:pt x="54" y="1"/>
                  </a:lnTo>
                  <a:lnTo>
                    <a:pt x="48" y="0"/>
                  </a:lnTo>
                  <a:lnTo>
                    <a:pt x="44" y="0"/>
                  </a:lnTo>
                  <a:lnTo>
                    <a:pt x="38" y="0"/>
                  </a:lnTo>
                  <a:lnTo>
                    <a:pt x="32" y="0"/>
                  </a:lnTo>
                  <a:lnTo>
                    <a:pt x="0" y="81"/>
                  </a:lnTo>
                  <a:lnTo>
                    <a:pt x="1" y="81"/>
                  </a:lnTo>
                  <a:lnTo>
                    <a:pt x="8" y="81"/>
                  </a:lnTo>
                  <a:lnTo>
                    <a:pt x="16" y="81"/>
                  </a:lnTo>
                  <a:lnTo>
                    <a:pt x="23" y="81"/>
                  </a:lnTo>
                  <a:lnTo>
                    <a:pt x="31" y="83"/>
                  </a:lnTo>
                  <a:lnTo>
                    <a:pt x="38" y="83"/>
                  </a:lnTo>
                  <a:lnTo>
                    <a:pt x="45" y="83"/>
                  </a:lnTo>
                  <a:lnTo>
                    <a:pt x="53" y="84"/>
                  </a:lnTo>
                  <a:lnTo>
                    <a:pt x="60" y="84"/>
                  </a:lnTo>
                  <a:close/>
                </a:path>
              </a:pathLst>
            </a:custGeom>
            <a:solidFill>
              <a:srgbClr val="FFFF00"/>
            </a:solidFill>
            <a:ln w="9525">
              <a:solidFill>
                <a:srgbClr val="FFFF00"/>
              </a:solidFill>
              <a:round/>
              <a:headEnd/>
              <a:tailEnd/>
            </a:ln>
          </p:spPr>
          <p:txBody>
            <a:bodyPr/>
            <a:lstStyle/>
            <a:p>
              <a:endParaRPr lang="en-US"/>
            </a:p>
          </p:txBody>
        </p:sp>
        <p:sp>
          <p:nvSpPr>
            <p:cNvPr id="20505" name="Freeform 24"/>
            <p:cNvSpPr>
              <a:spLocks/>
            </p:cNvSpPr>
            <p:nvPr/>
          </p:nvSpPr>
          <p:spPr bwMode="auto">
            <a:xfrm>
              <a:off x="2567" y="1591"/>
              <a:ext cx="521" cy="370"/>
            </a:xfrm>
            <a:custGeom>
              <a:avLst/>
              <a:gdLst>
                <a:gd name="T0" fmla="*/ 1 w 1041"/>
                <a:gd name="T1" fmla="*/ 0 h 741"/>
                <a:gd name="T2" fmla="*/ 1 w 1041"/>
                <a:gd name="T3" fmla="*/ 0 h 741"/>
                <a:gd name="T4" fmla="*/ 1 w 1041"/>
                <a:gd name="T5" fmla="*/ 0 h 741"/>
                <a:gd name="T6" fmla="*/ 1 w 1041"/>
                <a:gd name="T7" fmla="*/ 0 h 741"/>
                <a:gd name="T8" fmla="*/ 1 w 1041"/>
                <a:gd name="T9" fmla="*/ 0 h 741"/>
                <a:gd name="T10" fmla="*/ 1 w 1041"/>
                <a:gd name="T11" fmla="*/ 0 h 741"/>
                <a:gd name="T12" fmla="*/ 1 w 1041"/>
                <a:gd name="T13" fmla="*/ 0 h 741"/>
                <a:gd name="T14" fmla="*/ 1 w 1041"/>
                <a:gd name="T15" fmla="*/ 0 h 741"/>
                <a:gd name="T16" fmla="*/ 1 w 1041"/>
                <a:gd name="T17" fmla="*/ 0 h 741"/>
                <a:gd name="T18" fmla="*/ 1 w 1041"/>
                <a:gd name="T19" fmla="*/ 0 h 741"/>
                <a:gd name="T20" fmla="*/ 1 w 1041"/>
                <a:gd name="T21" fmla="*/ 0 h 741"/>
                <a:gd name="T22" fmla="*/ 1 w 1041"/>
                <a:gd name="T23" fmla="*/ 0 h 741"/>
                <a:gd name="T24" fmla="*/ 0 w 1041"/>
                <a:gd name="T25" fmla="*/ 0 h 741"/>
                <a:gd name="T26" fmla="*/ 1 w 1041"/>
                <a:gd name="T27" fmla="*/ 0 h 741"/>
                <a:gd name="T28" fmla="*/ 1 w 1041"/>
                <a:gd name="T29" fmla="*/ 0 h 741"/>
                <a:gd name="T30" fmla="*/ 1 w 1041"/>
                <a:gd name="T31" fmla="*/ 0 h 741"/>
                <a:gd name="T32" fmla="*/ 1 w 1041"/>
                <a:gd name="T33" fmla="*/ 0 h 741"/>
                <a:gd name="T34" fmla="*/ 1 w 1041"/>
                <a:gd name="T35" fmla="*/ 0 h 741"/>
                <a:gd name="T36" fmla="*/ 1 w 1041"/>
                <a:gd name="T37" fmla="*/ 0 h 741"/>
                <a:gd name="T38" fmla="*/ 1 w 1041"/>
                <a:gd name="T39" fmla="*/ 0 h 741"/>
                <a:gd name="T40" fmla="*/ 1 w 1041"/>
                <a:gd name="T41" fmla="*/ 0 h 741"/>
                <a:gd name="T42" fmla="*/ 1 w 1041"/>
                <a:gd name="T43" fmla="*/ 0 h 741"/>
                <a:gd name="T44" fmla="*/ 1 w 1041"/>
                <a:gd name="T45" fmla="*/ 0 h 741"/>
                <a:gd name="T46" fmla="*/ 1 w 1041"/>
                <a:gd name="T47" fmla="*/ 0 h 741"/>
                <a:gd name="T48" fmla="*/ 1 w 1041"/>
                <a:gd name="T49" fmla="*/ 0 h 741"/>
                <a:gd name="T50" fmla="*/ 1 w 1041"/>
                <a:gd name="T51" fmla="*/ 0 h 741"/>
                <a:gd name="T52" fmla="*/ 1 w 1041"/>
                <a:gd name="T53" fmla="*/ 0 h 741"/>
                <a:gd name="T54" fmla="*/ 1 w 1041"/>
                <a:gd name="T55" fmla="*/ 0 h 741"/>
                <a:gd name="T56" fmla="*/ 1 w 1041"/>
                <a:gd name="T57" fmla="*/ 0 h 741"/>
                <a:gd name="T58" fmla="*/ 1 w 1041"/>
                <a:gd name="T59" fmla="*/ 0 h 741"/>
                <a:gd name="T60" fmla="*/ 1 w 1041"/>
                <a:gd name="T61" fmla="*/ 0 h 741"/>
                <a:gd name="T62" fmla="*/ 1 w 1041"/>
                <a:gd name="T63" fmla="*/ 0 h 741"/>
                <a:gd name="T64" fmla="*/ 1 w 1041"/>
                <a:gd name="T65" fmla="*/ 0 h 741"/>
                <a:gd name="T66" fmla="*/ 1 w 1041"/>
                <a:gd name="T67" fmla="*/ 0 h 741"/>
                <a:gd name="T68" fmla="*/ 1 w 1041"/>
                <a:gd name="T69" fmla="*/ 0 h 741"/>
                <a:gd name="T70" fmla="*/ 1 w 1041"/>
                <a:gd name="T71" fmla="*/ 0 h 741"/>
                <a:gd name="T72" fmla="*/ 1 w 1041"/>
                <a:gd name="T73" fmla="*/ 0 h 741"/>
                <a:gd name="T74" fmla="*/ 1 w 1041"/>
                <a:gd name="T75" fmla="*/ 0 h 741"/>
                <a:gd name="T76" fmla="*/ 1 w 1041"/>
                <a:gd name="T77" fmla="*/ 0 h 741"/>
                <a:gd name="T78" fmla="*/ 1 w 1041"/>
                <a:gd name="T79" fmla="*/ 0 h 741"/>
                <a:gd name="T80" fmla="*/ 1 w 1041"/>
                <a:gd name="T81" fmla="*/ 0 h 741"/>
                <a:gd name="T82" fmla="*/ 1 w 1041"/>
                <a:gd name="T83" fmla="*/ 0 h 741"/>
                <a:gd name="T84" fmla="*/ 1 w 1041"/>
                <a:gd name="T85" fmla="*/ 0 h 741"/>
                <a:gd name="T86" fmla="*/ 1 w 1041"/>
                <a:gd name="T87" fmla="*/ 0 h 741"/>
                <a:gd name="T88" fmla="*/ 1 w 1041"/>
                <a:gd name="T89" fmla="*/ 0 h 741"/>
                <a:gd name="T90" fmla="*/ 1 w 1041"/>
                <a:gd name="T91" fmla="*/ 0 h 741"/>
                <a:gd name="T92" fmla="*/ 1 w 1041"/>
                <a:gd name="T93" fmla="*/ 0 h 741"/>
                <a:gd name="T94" fmla="*/ 1 w 1041"/>
                <a:gd name="T95" fmla="*/ 0 h 741"/>
                <a:gd name="T96" fmla="*/ 1 w 1041"/>
                <a:gd name="T97" fmla="*/ 0 h 741"/>
                <a:gd name="T98" fmla="*/ 1 w 1041"/>
                <a:gd name="T99" fmla="*/ 0 h 741"/>
                <a:gd name="T100" fmla="*/ 2 w 1041"/>
                <a:gd name="T101" fmla="*/ 0 h 74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41"/>
                <a:gd name="T154" fmla="*/ 0 h 741"/>
                <a:gd name="T155" fmla="*/ 1041 w 1041"/>
                <a:gd name="T156" fmla="*/ 741 h 74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41" h="741">
                  <a:moveTo>
                    <a:pt x="1008" y="12"/>
                  </a:moveTo>
                  <a:lnTo>
                    <a:pt x="993" y="9"/>
                  </a:lnTo>
                  <a:lnTo>
                    <a:pt x="978" y="6"/>
                  </a:lnTo>
                  <a:lnTo>
                    <a:pt x="963" y="5"/>
                  </a:lnTo>
                  <a:lnTo>
                    <a:pt x="948" y="2"/>
                  </a:lnTo>
                  <a:lnTo>
                    <a:pt x="932" y="1"/>
                  </a:lnTo>
                  <a:lnTo>
                    <a:pt x="917" y="1"/>
                  </a:lnTo>
                  <a:lnTo>
                    <a:pt x="901" y="0"/>
                  </a:lnTo>
                  <a:lnTo>
                    <a:pt x="886" y="0"/>
                  </a:lnTo>
                  <a:lnTo>
                    <a:pt x="858" y="1"/>
                  </a:lnTo>
                  <a:lnTo>
                    <a:pt x="830" y="2"/>
                  </a:lnTo>
                  <a:lnTo>
                    <a:pt x="803" y="6"/>
                  </a:lnTo>
                  <a:lnTo>
                    <a:pt x="775" y="9"/>
                  </a:lnTo>
                  <a:lnTo>
                    <a:pt x="750" y="15"/>
                  </a:lnTo>
                  <a:lnTo>
                    <a:pt x="724" y="21"/>
                  </a:lnTo>
                  <a:lnTo>
                    <a:pt x="699" y="29"/>
                  </a:lnTo>
                  <a:lnTo>
                    <a:pt x="675" y="37"/>
                  </a:lnTo>
                  <a:lnTo>
                    <a:pt x="652" y="46"/>
                  </a:lnTo>
                  <a:lnTo>
                    <a:pt x="630" y="56"/>
                  </a:lnTo>
                  <a:lnTo>
                    <a:pt x="608" y="68"/>
                  </a:lnTo>
                  <a:lnTo>
                    <a:pt x="589" y="79"/>
                  </a:lnTo>
                  <a:lnTo>
                    <a:pt x="569" y="92"/>
                  </a:lnTo>
                  <a:lnTo>
                    <a:pt x="552" y="106"/>
                  </a:lnTo>
                  <a:lnTo>
                    <a:pt x="535" y="121"/>
                  </a:lnTo>
                  <a:lnTo>
                    <a:pt x="520" y="136"/>
                  </a:lnTo>
                  <a:lnTo>
                    <a:pt x="505" y="121"/>
                  </a:lnTo>
                  <a:lnTo>
                    <a:pt x="488" y="106"/>
                  </a:lnTo>
                  <a:lnTo>
                    <a:pt x="470" y="92"/>
                  </a:lnTo>
                  <a:lnTo>
                    <a:pt x="452" y="79"/>
                  </a:lnTo>
                  <a:lnTo>
                    <a:pt x="432" y="68"/>
                  </a:lnTo>
                  <a:lnTo>
                    <a:pt x="410" y="56"/>
                  </a:lnTo>
                  <a:lnTo>
                    <a:pt x="388" y="46"/>
                  </a:lnTo>
                  <a:lnTo>
                    <a:pt x="365" y="37"/>
                  </a:lnTo>
                  <a:lnTo>
                    <a:pt x="341" y="29"/>
                  </a:lnTo>
                  <a:lnTo>
                    <a:pt x="316" y="21"/>
                  </a:lnTo>
                  <a:lnTo>
                    <a:pt x="290" y="15"/>
                  </a:lnTo>
                  <a:lnTo>
                    <a:pt x="264" y="9"/>
                  </a:lnTo>
                  <a:lnTo>
                    <a:pt x="237" y="6"/>
                  </a:lnTo>
                  <a:lnTo>
                    <a:pt x="210" y="2"/>
                  </a:lnTo>
                  <a:lnTo>
                    <a:pt x="182" y="1"/>
                  </a:lnTo>
                  <a:lnTo>
                    <a:pt x="153" y="0"/>
                  </a:lnTo>
                  <a:lnTo>
                    <a:pt x="138" y="0"/>
                  </a:lnTo>
                  <a:lnTo>
                    <a:pt x="122" y="1"/>
                  </a:lnTo>
                  <a:lnTo>
                    <a:pt x="107" y="1"/>
                  </a:lnTo>
                  <a:lnTo>
                    <a:pt x="92" y="2"/>
                  </a:lnTo>
                  <a:lnTo>
                    <a:pt x="77" y="5"/>
                  </a:lnTo>
                  <a:lnTo>
                    <a:pt x="63" y="6"/>
                  </a:lnTo>
                  <a:lnTo>
                    <a:pt x="48" y="9"/>
                  </a:lnTo>
                  <a:lnTo>
                    <a:pt x="33" y="12"/>
                  </a:lnTo>
                  <a:lnTo>
                    <a:pt x="0" y="18"/>
                  </a:lnTo>
                  <a:lnTo>
                    <a:pt x="0" y="563"/>
                  </a:lnTo>
                  <a:lnTo>
                    <a:pt x="0" y="741"/>
                  </a:lnTo>
                  <a:lnTo>
                    <a:pt x="50" y="730"/>
                  </a:lnTo>
                  <a:lnTo>
                    <a:pt x="56" y="729"/>
                  </a:lnTo>
                  <a:lnTo>
                    <a:pt x="63" y="728"/>
                  </a:lnTo>
                  <a:lnTo>
                    <a:pt x="70" y="727"/>
                  </a:lnTo>
                  <a:lnTo>
                    <a:pt x="77" y="726"/>
                  </a:lnTo>
                  <a:lnTo>
                    <a:pt x="84" y="726"/>
                  </a:lnTo>
                  <a:lnTo>
                    <a:pt x="91" y="725"/>
                  </a:lnTo>
                  <a:lnTo>
                    <a:pt x="98" y="723"/>
                  </a:lnTo>
                  <a:lnTo>
                    <a:pt x="105" y="723"/>
                  </a:lnTo>
                  <a:lnTo>
                    <a:pt x="138" y="638"/>
                  </a:lnTo>
                  <a:lnTo>
                    <a:pt x="131" y="638"/>
                  </a:lnTo>
                  <a:lnTo>
                    <a:pt x="123" y="639"/>
                  </a:lnTo>
                  <a:lnTo>
                    <a:pt x="116" y="639"/>
                  </a:lnTo>
                  <a:lnTo>
                    <a:pt x="109" y="639"/>
                  </a:lnTo>
                  <a:lnTo>
                    <a:pt x="103" y="640"/>
                  </a:lnTo>
                  <a:lnTo>
                    <a:pt x="96" y="640"/>
                  </a:lnTo>
                  <a:lnTo>
                    <a:pt x="90" y="642"/>
                  </a:lnTo>
                  <a:lnTo>
                    <a:pt x="83" y="642"/>
                  </a:lnTo>
                  <a:lnTo>
                    <a:pt x="83" y="607"/>
                  </a:lnTo>
                  <a:lnTo>
                    <a:pt x="91" y="606"/>
                  </a:lnTo>
                  <a:lnTo>
                    <a:pt x="99" y="605"/>
                  </a:lnTo>
                  <a:lnTo>
                    <a:pt x="108" y="604"/>
                  </a:lnTo>
                  <a:lnTo>
                    <a:pt x="116" y="604"/>
                  </a:lnTo>
                  <a:lnTo>
                    <a:pt x="126" y="602"/>
                  </a:lnTo>
                  <a:lnTo>
                    <a:pt x="134" y="602"/>
                  </a:lnTo>
                  <a:lnTo>
                    <a:pt x="143" y="602"/>
                  </a:lnTo>
                  <a:lnTo>
                    <a:pt x="152" y="602"/>
                  </a:lnTo>
                  <a:lnTo>
                    <a:pt x="184" y="521"/>
                  </a:lnTo>
                  <a:lnTo>
                    <a:pt x="172" y="520"/>
                  </a:lnTo>
                  <a:lnTo>
                    <a:pt x="159" y="520"/>
                  </a:lnTo>
                  <a:lnTo>
                    <a:pt x="145" y="520"/>
                  </a:lnTo>
                  <a:lnTo>
                    <a:pt x="132" y="520"/>
                  </a:lnTo>
                  <a:lnTo>
                    <a:pt x="120" y="521"/>
                  </a:lnTo>
                  <a:lnTo>
                    <a:pt x="107" y="522"/>
                  </a:lnTo>
                  <a:lnTo>
                    <a:pt x="96" y="523"/>
                  </a:lnTo>
                  <a:lnTo>
                    <a:pt x="83" y="524"/>
                  </a:lnTo>
                  <a:lnTo>
                    <a:pt x="83" y="88"/>
                  </a:lnTo>
                  <a:lnTo>
                    <a:pt x="91" y="86"/>
                  </a:lnTo>
                  <a:lnTo>
                    <a:pt x="100" y="85"/>
                  </a:lnTo>
                  <a:lnTo>
                    <a:pt x="108" y="84"/>
                  </a:lnTo>
                  <a:lnTo>
                    <a:pt x="117" y="84"/>
                  </a:lnTo>
                  <a:lnTo>
                    <a:pt x="126" y="83"/>
                  </a:lnTo>
                  <a:lnTo>
                    <a:pt x="135" y="83"/>
                  </a:lnTo>
                  <a:lnTo>
                    <a:pt x="144" y="83"/>
                  </a:lnTo>
                  <a:lnTo>
                    <a:pt x="153" y="83"/>
                  </a:lnTo>
                  <a:lnTo>
                    <a:pt x="181" y="84"/>
                  </a:lnTo>
                  <a:lnTo>
                    <a:pt x="209" y="85"/>
                  </a:lnTo>
                  <a:lnTo>
                    <a:pt x="235" y="89"/>
                  </a:lnTo>
                  <a:lnTo>
                    <a:pt x="262" y="93"/>
                  </a:lnTo>
                  <a:lnTo>
                    <a:pt x="287" y="99"/>
                  </a:lnTo>
                  <a:lnTo>
                    <a:pt x="311" y="106"/>
                  </a:lnTo>
                  <a:lnTo>
                    <a:pt x="334" y="113"/>
                  </a:lnTo>
                  <a:lnTo>
                    <a:pt x="357" y="122"/>
                  </a:lnTo>
                  <a:lnTo>
                    <a:pt x="378" y="132"/>
                  </a:lnTo>
                  <a:lnTo>
                    <a:pt x="399" y="143"/>
                  </a:lnTo>
                  <a:lnTo>
                    <a:pt x="417" y="154"/>
                  </a:lnTo>
                  <a:lnTo>
                    <a:pt x="433" y="167"/>
                  </a:lnTo>
                  <a:lnTo>
                    <a:pt x="449" y="181"/>
                  </a:lnTo>
                  <a:lnTo>
                    <a:pt x="462" y="195"/>
                  </a:lnTo>
                  <a:lnTo>
                    <a:pt x="475" y="210"/>
                  </a:lnTo>
                  <a:lnTo>
                    <a:pt x="484" y="225"/>
                  </a:lnTo>
                  <a:lnTo>
                    <a:pt x="520" y="290"/>
                  </a:lnTo>
                  <a:lnTo>
                    <a:pt x="556" y="225"/>
                  </a:lnTo>
                  <a:lnTo>
                    <a:pt x="566" y="210"/>
                  </a:lnTo>
                  <a:lnTo>
                    <a:pt x="578" y="195"/>
                  </a:lnTo>
                  <a:lnTo>
                    <a:pt x="591" y="181"/>
                  </a:lnTo>
                  <a:lnTo>
                    <a:pt x="607" y="167"/>
                  </a:lnTo>
                  <a:lnTo>
                    <a:pt x="623" y="154"/>
                  </a:lnTo>
                  <a:lnTo>
                    <a:pt x="642" y="143"/>
                  </a:lnTo>
                  <a:lnTo>
                    <a:pt x="662" y="132"/>
                  </a:lnTo>
                  <a:lnTo>
                    <a:pt x="683" y="122"/>
                  </a:lnTo>
                  <a:lnTo>
                    <a:pt x="705" y="113"/>
                  </a:lnTo>
                  <a:lnTo>
                    <a:pt x="729" y="106"/>
                  </a:lnTo>
                  <a:lnTo>
                    <a:pt x="753" y="99"/>
                  </a:lnTo>
                  <a:lnTo>
                    <a:pt x="779" y="93"/>
                  </a:lnTo>
                  <a:lnTo>
                    <a:pt x="805" y="89"/>
                  </a:lnTo>
                  <a:lnTo>
                    <a:pt x="832" y="85"/>
                  </a:lnTo>
                  <a:lnTo>
                    <a:pt x="858" y="84"/>
                  </a:lnTo>
                  <a:lnTo>
                    <a:pt x="886" y="83"/>
                  </a:lnTo>
                  <a:lnTo>
                    <a:pt x="895" y="83"/>
                  </a:lnTo>
                  <a:lnTo>
                    <a:pt x="904" y="83"/>
                  </a:lnTo>
                  <a:lnTo>
                    <a:pt x="914" y="83"/>
                  </a:lnTo>
                  <a:lnTo>
                    <a:pt x="923" y="84"/>
                  </a:lnTo>
                  <a:lnTo>
                    <a:pt x="932" y="84"/>
                  </a:lnTo>
                  <a:lnTo>
                    <a:pt x="941" y="85"/>
                  </a:lnTo>
                  <a:lnTo>
                    <a:pt x="949" y="86"/>
                  </a:lnTo>
                  <a:lnTo>
                    <a:pt x="959" y="88"/>
                  </a:lnTo>
                  <a:lnTo>
                    <a:pt x="959" y="524"/>
                  </a:lnTo>
                  <a:lnTo>
                    <a:pt x="949" y="523"/>
                  </a:lnTo>
                  <a:lnTo>
                    <a:pt x="941" y="522"/>
                  </a:lnTo>
                  <a:lnTo>
                    <a:pt x="932" y="521"/>
                  </a:lnTo>
                  <a:lnTo>
                    <a:pt x="923" y="521"/>
                  </a:lnTo>
                  <a:lnTo>
                    <a:pt x="914" y="520"/>
                  </a:lnTo>
                  <a:lnTo>
                    <a:pt x="904" y="520"/>
                  </a:lnTo>
                  <a:lnTo>
                    <a:pt x="895" y="520"/>
                  </a:lnTo>
                  <a:lnTo>
                    <a:pt x="886" y="520"/>
                  </a:lnTo>
                  <a:lnTo>
                    <a:pt x="873" y="520"/>
                  </a:lnTo>
                  <a:lnTo>
                    <a:pt x="861" y="520"/>
                  </a:lnTo>
                  <a:lnTo>
                    <a:pt x="848" y="521"/>
                  </a:lnTo>
                  <a:lnTo>
                    <a:pt x="835" y="522"/>
                  </a:lnTo>
                  <a:lnTo>
                    <a:pt x="823" y="523"/>
                  </a:lnTo>
                  <a:lnTo>
                    <a:pt x="810" y="524"/>
                  </a:lnTo>
                  <a:lnTo>
                    <a:pt x="798" y="525"/>
                  </a:lnTo>
                  <a:lnTo>
                    <a:pt x="786" y="528"/>
                  </a:lnTo>
                  <a:lnTo>
                    <a:pt x="791" y="536"/>
                  </a:lnTo>
                  <a:lnTo>
                    <a:pt x="796" y="545"/>
                  </a:lnTo>
                  <a:lnTo>
                    <a:pt x="802" y="554"/>
                  </a:lnTo>
                  <a:lnTo>
                    <a:pt x="808" y="563"/>
                  </a:lnTo>
                  <a:lnTo>
                    <a:pt x="813" y="574"/>
                  </a:lnTo>
                  <a:lnTo>
                    <a:pt x="819" y="584"/>
                  </a:lnTo>
                  <a:lnTo>
                    <a:pt x="825" y="594"/>
                  </a:lnTo>
                  <a:lnTo>
                    <a:pt x="832" y="605"/>
                  </a:lnTo>
                  <a:lnTo>
                    <a:pt x="848" y="604"/>
                  </a:lnTo>
                  <a:lnTo>
                    <a:pt x="863" y="602"/>
                  </a:lnTo>
                  <a:lnTo>
                    <a:pt x="879" y="602"/>
                  </a:lnTo>
                  <a:lnTo>
                    <a:pt x="895" y="602"/>
                  </a:lnTo>
                  <a:lnTo>
                    <a:pt x="911" y="602"/>
                  </a:lnTo>
                  <a:lnTo>
                    <a:pt x="927" y="604"/>
                  </a:lnTo>
                  <a:lnTo>
                    <a:pt x="942" y="605"/>
                  </a:lnTo>
                  <a:lnTo>
                    <a:pt x="959" y="607"/>
                  </a:lnTo>
                  <a:lnTo>
                    <a:pt x="959" y="642"/>
                  </a:lnTo>
                  <a:lnTo>
                    <a:pt x="949" y="640"/>
                  </a:lnTo>
                  <a:lnTo>
                    <a:pt x="941" y="640"/>
                  </a:lnTo>
                  <a:lnTo>
                    <a:pt x="932" y="639"/>
                  </a:lnTo>
                  <a:lnTo>
                    <a:pt x="923" y="639"/>
                  </a:lnTo>
                  <a:lnTo>
                    <a:pt x="914" y="638"/>
                  </a:lnTo>
                  <a:lnTo>
                    <a:pt x="904" y="638"/>
                  </a:lnTo>
                  <a:lnTo>
                    <a:pt x="895" y="638"/>
                  </a:lnTo>
                  <a:lnTo>
                    <a:pt x="886" y="638"/>
                  </a:lnTo>
                  <a:lnTo>
                    <a:pt x="878" y="638"/>
                  </a:lnTo>
                  <a:lnTo>
                    <a:pt x="870" y="638"/>
                  </a:lnTo>
                  <a:lnTo>
                    <a:pt x="861" y="638"/>
                  </a:lnTo>
                  <a:lnTo>
                    <a:pt x="853" y="639"/>
                  </a:lnTo>
                  <a:lnTo>
                    <a:pt x="858" y="650"/>
                  </a:lnTo>
                  <a:lnTo>
                    <a:pt x="865" y="660"/>
                  </a:lnTo>
                  <a:lnTo>
                    <a:pt x="871" y="670"/>
                  </a:lnTo>
                  <a:lnTo>
                    <a:pt x="877" y="681"/>
                  </a:lnTo>
                  <a:lnTo>
                    <a:pt x="882" y="691"/>
                  </a:lnTo>
                  <a:lnTo>
                    <a:pt x="889" y="702"/>
                  </a:lnTo>
                  <a:lnTo>
                    <a:pt x="895" y="711"/>
                  </a:lnTo>
                  <a:lnTo>
                    <a:pt x="901" y="721"/>
                  </a:lnTo>
                  <a:lnTo>
                    <a:pt x="912" y="721"/>
                  </a:lnTo>
                  <a:lnTo>
                    <a:pt x="924" y="722"/>
                  </a:lnTo>
                  <a:lnTo>
                    <a:pt x="935" y="723"/>
                  </a:lnTo>
                  <a:lnTo>
                    <a:pt x="947" y="723"/>
                  </a:lnTo>
                  <a:lnTo>
                    <a:pt x="959" y="726"/>
                  </a:lnTo>
                  <a:lnTo>
                    <a:pt x="970" y="727"/>
                  </a:lnTo>
                  <a:lnTo>
                    <a:pt x="982" y="728"/>
                  </a:lnTo>
                  <a:lnTo>
                    <a:pt x="992" y="730"/>
                  </a:lnTo>
                  <a:lnTo>
                    <a:pt x="1041" y="741"/>
                  </a:lnTo>
                  <a:lnTo>
                    <a:pt x="1041" y="18"/>
                  </a:lnTo>
                  <a:lnTo>
                    <a:pt x="1008" y="12"/>
                  </a:lnTo>
                  <a:close/>
                </a:path>
              </a:pathLst>
            </a:custGeom>
            <a:solidFill>
              <a:srgbClr val="FFFF00"/>
            </a:solidFill>
            <a:ln w="9525">
              <a:solidFill>
                <a:srgbClr val="FFFF00"/>
              </a:solidFill>
              <a:round/>
              <a:headEnd/>
              <a:tailEnd/>
            </a:ln>
          </p:spPr>
          <p:txBody>
            <a:bodyPr/>
            <a:lstStyle/>
            <a:p>
              <a:endParaRPr lang="en-US"/>
            </a:p>
          </p:txBody>
        </p:sp>
        <p:sp>
          <p:nvSpPr>
            <p:cNvPr id="20506" name="Freeform 25"/>
            <p:cNvSpPr>
              <a:spLocks/>
            </p:cNvSpPr>
            <p:nvPr/>
          </p:nvSpPr>
          <p:spPr bwMode="auto">
            <a:xfrm>
              <a:off x="2619" y="1910"/>
              <a:ext cx="57" cy="43"/>
            </a:xfrm>
            <a:custGeom>
              <a:avLst/>
              <a:gdLst>
                <a:gd name="T0" fmla="*/ 1 w 114"/>
                <a:gd name="T1" fmla="*/ 0 h 87"/>
                <a:gd name="T2" fmla="*/ 0 w 114"/>
                <a:gd name="T3" fmla="*/ 0 h 87"/>
                <a:gd name="T4" fmla="*/ 1 w 114"/>
                <a:gd name="T5" fmla="*/ 0 h 87"/>
                <a:gd name="T6" fmla="*/ 1 w 114"/>
                <a:gd name="T7" fmla="*/ 0 h 87"/>
                <a:gd name="T8" fmla="*/ 1 w 114"/>
                <a:gd name="T9" fmla="*/ 0 h 87"/>
                <a:gd name="T10" fmla="*/ 1 w 114"/>
                <a:gd name="T11" fmla="*/ 0 h 87"/>
                <a:gd name="T12" fmla="*/ 1 w 114"/>
                <a:gd name="T13" fmla="*/ 0 h 87"/>
                <a:gd name="T14" fmla="*/ 1 w 114"/>
                <a:gd name="T15" fmla="*/ 0 h 87"/>
                <a:gd name="T16" fmla="*/ 1 w 114"/>
                <a:gd name="T17" fmla="*/ 0 h 87"/>
                <a:gd name="T18" fmla="*/ 1 w 114"/>
                <a:gd name="T19" fmla="*/ 0 h 87"/>
                <a:gd name="T20" fmla="*/ 1 w 114"/>
                <a:gd name="T21" fmla="*/ 0 h 87"/>
                <a:gd name="T22" fmla="*/ 1 w 114"/>
                <a:gd name="T23" fmla="*/ 0 h 87"/>
                <a:gd name="T24" fmla="*/ 1 w 114"/>
                <a:gd name="T25" fmla="*/ 0 h 87"/>
                <a:gd name="T26" fmla="*/ 1 w 114"/>
                <a:gd name="T27" fmla="*/ 0 h 87"/>
                <a:gd name="T28" fmla="*/ 1 w 114"/>
                <a:gd name="T29" fmla="*/ 0 h 87"/>
                <a:gd name="T30" fmla="*/ 1 w 114"/>
                <a:gd name="T31" fmla="*/ 0 h 87"/>
                <a:gd name="T32" fmla="*/ 1 w 114"/>
                <a:gd name="T33" fmla="*/ 0 h 87"/>
                <a:gd name="T34" fmla="*/ 1 w 114"/>
                <a:gd name="T35" fmla="*/ 0 h 87"/>
                <a:gd name="T36" fmla="*/ 1 w 114"/>
                <a:gd name="T37" fmla="*/ 0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
                <a:gd name="T58" fmla="*/ 0 h 87"/>
                <a:gd name="T59" fmla="*/ 114 w 114"/>
                <a:gd name="T60" fmla="*/ 87 h 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 h="87">
                  <a:moveTo>
                    <a:pt x="33" y="0"/>
                  </a:moveTo>
                  <a:lnTo>
                    <a:pt x="0" y="85"/>
                  </a:lnTo>
                  <a:lnTo>
                    <a:pt x="14" y="84"/>
                  </a:lnTo>
                  <a:lnTo>
                    <a:pt x="29" y="83"/>
                  </a:lnTo>
                  <a:lnTo>
                    <a:pt x="42" y="83"/>
                  </a:lnTo>
                  <a:lnTo>
                    <a:pt x="57" y="83"/>
                  </a:lnTo>
                  <a:lnTo>
                    <a:pt x="71" y="83"/>
                  </a:lnTo>
                  <a:lnTo>
                    <a:pt x="86" y="84"/>
                  </a:lnTo>
                  <a:lnTo>
                    <a:pt x="100" y="85"/>
                  </a:lnTo>
                  <a:lnTo>
                    <a:pt x="114" y="87"/>
                  </a:lnTo>
                  <a:lnTo>
                    <a:pt x="108" y="4"/>
                  </a:lnTo>
                  <a:lnTo>
                    <a:pt x="99" y="2"/>
                  </a:lnTo>
                  <a:lnTo>
                    <a:pt x="90" y="2"/>
                  </a:lnTo>
                  <a:lnTo>
                    <a:pt x="80" y="1"/>
                  </a:lnTo>
                  <a:lnTo>
                    <a:pt x="71" y="1"/>
                  </a:lnTo>
                  <a:lnTo>
                    <a:pt x="62" y="0"/>
                  </a:lnTo>
                  <a:lnTo>
                    <a:pt x="52" y="0"/>
                  </a:lnTo>
                  <a:lnTo>
                    <a:pt x="42" y="0"/>
                  </a:lnTo>
                  <a:lnTo>
                    <a:pt x="33" y="0"/>
                  </a:lnTo>
                  <a:close/>
                </a:path>
              </a:pathLst>
            </a:custGeom>
            <a:solidFill>
              <a:srgbClr val="FFFF00"/>
            </a:solidFill>
            <a:ln w="9525">
              <a:solidFill>
                <a:srgbClr val="FFFF00"/>
              </a:solidFill>
              <a:round/>
              <a:headEnd/>
              <a:tailEnd/>
            </a:ln>
          </p:spPr>
          <p:txBody>
            <a:bodyPr/>
            <a:lstStyle/>
            <a:p>
              <a:endParaRPr lang="en-US"/>
            </a:p>
          </p:txBody>
        </p:sp>
        <p:sp>
          <p:nvSpPr>
            <p:cNvPr id="20507" name="Freeform 26"/>
            <p:cNvSpPr>
              <a:spLocks/>
            </p:cNvSpPr>
            <p:nvPr/>
          </p:nvSpPr>
          <p:spPr bwMode="auto">
            <a:xfrm>
              <a:off x="2969" y="1911"/>
              <a:ext cx="48" cy="42"/>
            </a:xfrm>
            <a:custGeom>
              <a:avLst/>
              <a:gdLst>
                <a:gd name="T0" fmla="*/ 0 w 97"/>
                <a:gd name="T1" fmla="*/ 1 h 84"/>
                <a:gd name="T2" fmla="*/ 0 w 97"/>
                <a:gd name="T3" fmla="*/ 1 h 84"/>
                <a:gd name="T4" fmla="*/ 0 w 97"/>
                <a:gd name="T5" fmla="*/ 1 h 84"/>
                <a:gd name="T6" fmla="*/ 0 w 97"/>
                <a:gd name="T7" fmla="*/ 1 h 84"/>
                <a:gd name="T8" fmla="*/ 0 w 97"/>
                <a:gd name="T9" fmla="*/ 1 h 84"/>
                <a:gd name="T10" fmla="*/ 0 w 97"/>
                <a:gd name="T11" fmla="*/ 1 h 84"/>
                <a:gd name="T12" fmla="*/ 0 w 97"/>
                <a:gd name="T13" fmla="*/ 1 h 84"/>
                <a:gd name="T14" fmla="*/ 0 w 97"/>
                <a:gd name="T15" fmla="*/ 1 h 84"/>
                <a:gd name="T16" fmla="*/ 0 w 97"/>
                <a:gd name="T17" fmla="*/ 1 h 84"/>
                <a:gd name="T18" fmla="*/ 0 w 97"/>
                <a:gd name="T19" fmla="*/ 1 h 84"/>
                <a:gd name="T20" fmla="*/ 0 w 97"/>
                <a:gd name="T21" fmla="*/ 1 h 84"/>
                <a:gd name="T22" fmla="*/ 0 w 97"/>
                <a:gd name="T23" fmla="*/ 1 h 84"/>
                <a:gd name="T24" fmla="*/ 0 w 97"/>
                <a:gd name="T25" fmla="*/ 1 h 84"/>
                <a:gd name="T26" fmla="*/ 0 w 97"/>
                <a:gd name="T27" fmla="*/ 1 h 84"/>
                <a:gd name="T28" fmla="*/ 0 w 97"/>
                <a:gd name="T29" fmla="*/ 1 h 84"/>
                <a:gd name="T30" fmla="*/ 0 w 97"/>
                <a:gd name="T31" fmla="*/ 1 h 84"/>
                <a:gd name="T32" fmla="*/ 0 w 97"/>
                <a:gd name="T33" fmla="*/ 1 h 84"/>
                <a:gd name="T34" fmla="*/ 0 w 97"/>
                <a:gd name="T35" fmla="*/ 0 h 84"/>
                <a:gd name="T36" fmla="*/ 0 w 97"/>
                <a:gd name="T37" fmla="*/ 0 h 84"/>
                <a:gd name="T38" fmla="*/ 0 w 97"/>
                <a:gd name="T39" fmla="*/ 1 h 84"/>
                <a:gd name="T40" fmla="*/ 0 w 97"/>
                <a:gd name="T41" fmla="*/ 1 h 84"/>
                <a:gd name="T42" fmla="*/ 0 w 97"/>
                <a:gd name="T43" fmla="*/ 1 h 84"/>
                <a:gd name="T44" fmla="*/ 0 w 97"/>
                <a:gd name="T45" fmla="*/ 1 h 84"/>
                <a:gd name="T46" fmla="*/ 0 w 97"/>
                <a:gd name="T47" fmla="*/ 1 h 84"/>
                <a:gd name="T48" fmla="*/ 0 w 97"/>
                <a:gd name="T49" fmla="*/ 1 h 84"/>
                <a:gd name="T50" fmla="*/ 0 w 97"/>
                <a:gd name="T51" fmla="*/ 1 h 8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84"/>
                <a:gd name="T80" fmla="*/ 97 w 97"/>
                <a:gd name="T81" fmla="*/ 84 h 8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84">
                  <a:moveTo>
                    <a:pt x="0" y="5"/>
                  </a:moveTo>
                  <a:lnTo>
                    <a:pt x="24" y="84"/>
                  </a:lnTo>
                  <a:lnTo>
                    <a:pt x="34" y="83"/>
                  </a:lnTo>
                  <a:lnTo>
                    <a:pt x="43" y="83"/>
                  </a:lnTo>
                  <a:lnTo>
                    <a:pt x="52" y="82"/>
                  </a:lnTo>
                  <a:lnTo>
                    <a:pt x="61" y="82"/>
                  </a:lnTo>
                  <a:lnTo>
                    <a:pt x="69" y="82"/>
                  </a:lnTo>
                  <a:lnTo>
                    <a:pt x="78" y="82"/>
                  </a:lnTo>
                  <a:lnTo>
                    <a:pt x="88" y="82"/>
                  </a:lnTo>
                  <a:lnTo>
                    <a:pt x="97" y="82"/>
                  </a:lnTo>
                  <a:lnTo>
                    <a:pt x="91" y="72"/>
                  </a:lnTo>
                  <a:lnTo>
                    <a:pt x="85" y="63"/>
                  </a:lnTo>
                  <a:lnTo>
                    <a:pt x="78" y="52"/>
                  </a:lnTo>
                  <a:lnTo>
                    <a:pt x="73" y="42"/>
                  </a:lnTo>
                  <a:lnTo>
                    <a:pt x="67" y="31"/>
                  </a:lnTo>
                  <a:lnTo>
                    <a:pt x="61" y="21"/>
                  </a:lnTo>
                  <a:lnTo>
                    <a:pt x="54" y="11"/>
                  </a:lnTo>
                  <a:lnTo>
                    <a:pt x="49" y="0"/>
                  </a:lnTo>
                  <a:lnTo>
                    <a:pt x="43" y="0"/>
                  </a:lnTo>
                  <a:lnTo>
                    <a:pt x="37" y="1"/>
                  </a:lnTo>
                  <a:lnTo>
                    <a:pt x="30" y="1"/>
                  </a:lnTo>
                  <a:lnTo>
                    <a:pt x="24" y="3"/>
                  </a:lnTo>
                  <a:lnTo>
                    <a:pt x="19" y="3"/>
                  </a:lnTo>
                  <a:lnTo>
                    <a:pt x="13" y="4"/>
                  </a:lnTo>
                  <a:lnTo>
                    <a:pt x="6" y="4"/>
                  </a:lnTo>
                  <a:lnTo>
                    <a:pt x="0" y="5"/>
                  </a:lnTo>
                  <a:close/>
                </a:path>
              </a:pathLst>
            </a:custGeom>
            <a:solidFill>
              <a:srgbClr val="FFFF00"/>
            </a:solidFill>
            <a:ln w="9525">
              <a:solidFill>
                <a:srgbClr val="FFFF00"/>
              </a:solidFill>
              <a:round/>
              <a:headEnd/>
              <a:tailEnd/>
            </a:ln>
          </p:spPr>
          <p:txBody>
            <a:bodyPr/>
            <a:lstStyle/>
            <a:p>
              <a:endParaRPr lang="en-US"/>
            </a:p>
          </p:txBody>
        </p:sp>
        <p:sp>
          <p:nvSpPr>
            <p:cNvPr id="20508" name="Freeform 27"/>
            <p:cNvSpPr>
              <a:spLocks/>
            </p:cNvSpPr>
            <p:nvPr/>
          </p:nvSpPr>
          <p:spPr bwMode="auto">
            <a:xfrm>
              <a:off x="2670" y="1852"/>
              <a:ext cx="311" cy="155"/>
            </a:xfrm>
            <a:custGeom>
              <a:avLst/>
              <a:gdLst>
                <a:gd name="T0" fmla="*/ 1 w 622"/>
                <a:gd name="T1" fmla="*/ 0 h 311"/>
                <a:gd name="T2" fmla="*/ 1 w 622"/>
                <a:gd name="T3" fmla="*/ 0 h 311"/>
                <a:gd name="T4" fmla="*/ 1 w 622"/>
                <a:gd name="T5" fmla="*/ 0 h 311"/>
                <a:gd name="T6" fmla="*/ 1 w 622"/>
                <a:gd name="T7" fmla="*/ 0 h 311"/>
                <a:gd name="T8" fmla="*/ 1 w 622"/>
                <a:gd name="T9" fmla="*/ 0 h 311"/>
                <a:gd name="T10" fmla="*/ 1 w 622"/>
                <a:gd name="T11" fmla="*/ 0 h 311"/>
                <a:gd name="T12" fmla="*/ 1 w 622"/>
                <a:gd name="T13" fmla="*/ 0 h 311"/>
                <a:gd name="T14" fmla="*/ 1 w 622"/>
                <a:gd name="T15" fmla="*/ 0 h 311"/>
                <a:gd name="T16" fmla="*/ 1 w 622"/>
                <a:gd name="T17" fmla="*/ 0 h 311"/>
                <a:gd name="T18" fmla="*/ 1 w 622"/>
                <a:gd name="T19" fmla="*/ 0 h 311"/>
                <a:gd name="T20" fmla="*/ 1 w 622"/>
                <a:gd name="T21" fmla="*/ 0 h 311"/>
                <a:gd name="T22" fmla="*/ 1 w 622"/>
                <a:gd name="T23" fmla="*/ 0 h 311"/>
                <a:gd name="T24" fmla="*/ 1 w 622"/>
                <a:gd name="T25" fmla="*/ 0 h 311"/>
                <a:gd name="T26" fmla="*/ 1 w 622"/>
                <a:gd name="T27" fmla="*/ 0 h 311"/>
                <a:gd name="T28" fmla="*/ 1 w 622"/>
                <a:gd name="T29" fmla="*/ 0 h 311"/>
                <a:gd name="T30" fmla="*/ 1 w 622"/>
                <a:gd name="T31" fmla="*/ 0 h 311"/>
                <a:gd name="T32" fmla="*/ 1 w 622"/>
                <a:gd name="T33" fmla="*/ 0 h 311"/>
                <a:gd name="T34" fmla="*/ 1 w 622"/>
                <a:gd name="T35" fmla="*/ 0 h 311"/>
                <a:gd name="T36" fmla="*/ 1 w 622"/>
                <a:gd name="T37" fmla="*/ 0 h 311"/>
                <a:gd name="T38" fmla="*/ 1 w 622"/>
                <a:gd name="T39" fmla="*/ 0 h 311"/>
                <a:gd name="T40" fmla="*/ 1 w 622"/>
                <a:gd name="T41" fmla="*/ 0 h 311"/>
                <a:gd name="T42" fmla="*/ 1 w 622"/>
                <a:gd name="T43" fmla="*/ 0 h 311"/>
                <a:gd name="T44" fmla="*/ 1 w 622"/>
                <a:gd name="T45" fmla="*/ 0 h 311"/>
                <a:gd name="T46" fmla="*/ 1 w 622"/>
                <a:gd name="T47" fmla="*/ 0 h 311"/>
                <a:gd name="T48" fmla="*/ 1 w 622"/>
                <a:gd name="T49" fmla="*/ 0 h 311"/>
                <a:gd name="T50" fmla="*/ 1 w 622"/>
                <a:gd name="T51" fmla="*/ 0 h 311"/>
                <a:gd name="T52" fmla="*/ 1 w 622"/>
                <a:gd name="T53" fmla="*/ 0 h 311"/>
                <a:gd name="T54" fmla="*/ 1 w 622"/>
                <a:gd name="T55" fmla="*/ 0 h 311"/>
                <a:gd name="T56" fmla="*/ 1 w 622"/>
                <a:gd name="T57" fmla="*/ 0 h 311"/>
                <a:gd name="T58" fmla="*/ 1 w 622"/>
                <a:gd name="T59" fmla="*/ 0 h 311"/>
                <a:gd name="T60" fmla="*/ 1 w 622"/>
                <a:gd name="T61" fmla="*/ 0 h 311"/>
                <a:gd name="T62" fmla="*/ 1 w 622"/>
                <a:gd name="T63" fmla="*/ 0 h 311"/>
                <a:gd name="T64" fmla="*/ 1 w 622"/>
                <a:gd name="T65" fmla="*/ 0 h 311"/>
                <a:gd name="T66" fmla="*/ 1 w 622"/>
                <a:gd name="T67" fmla="*/ 0 h 311"/>
                <a:gd name="T68" fmla="*/ 1 w 622"/>
                <a:gd name="T69" fmla="*/ 0 h 311"/>
                <a:gd name="T70" fmla="*/ 1 w 622"/>
                <a:gd name="T71" fmla="*/ 0 h 311"/>
                <a:gd name="T72" fmla="*/ 1 w 622"/>
                <a:gd name="T73" fmla="*/ 0 h 311"/>
                <a:gd name="T74" fmla="*/ 1 w 622"/>
                <a:gd name="T75" fmla="*/ 0 h 311"/>
                <a:gd name="T76" fmla="*/ 1 w 622"/>
                <a:gd name="T77" fmla="*/ 0 h 311"/>
                <a:gd name="T78" fmla="*/ 1 w 622"/>
                <a:gd name="T79" fmla="*/ 0 h 311"/>
                <a:gd name="T80" fmla="*/ 1 w 622"/>
                <a:gd name="T81" fmla="*/ 0 h 311"/>
                <a:gd name="T82" fmla="*/ 1 w 622"/>
                <a:gd name="T83" fmla="*/ 0 h 311"/>
                <a:gd name="T84" fmla="*/ 1 w 622"/>
                <a:gd name="T85" fmla="*/ 0 h 311"/>
                <a:gd name="T86" fmla="*/ 1 w 622"/>
                <a:gd name="T87" fmla="*/ 0 h 3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2"/>
                <a:gd name="T133" fmla="*/ 0 h 311"/>
                <a:gd name="T134" fmla="*/ 622 w 622"/>
                <a:gd name="T135" fmla="*/ 311 h 3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2" h="311">
                  <a:moveTo>
                    <a:pt x="355" y="215"/>
                  </a:moveTo>
                  <a:lnTo>
                    <a:pt x="363" y="204"/>
                  </a:lnTo>
                  <a:lnTo>
                    <a:pt x="372" y="192"/>
                  </a:lnTo>
                  <a:lnTo>
                    <a:pt x="382" y="182"/>
                  </a:lnTo>
                  <a:lnTo>
                    <a:pt x="393" y="171"/>
                  </a:lnTo>
                  <a:lnTo>
                    <a:pt x="406" y="162"/>
                  </a:lnTo>
                  <a:lnTo>
                    <a:pt x="418" y="152"/>
                  </a:lnTo>
                  <a:lnTo>
                    <a:pt x="432" y="144"/>
                  </a:lnTo>
                  <a:lnTo>
                    <a:pt x="447" y="135"/>
                  </a:lnTo>
                  <a:lnTo>
                    <a:pt x="462" y="128"/>
                  </a:lnTo>
                  <a:lnTo>
                    <a:pt x="478" y="120"/>
                  </a:lnTo>
                  <a:lnTo>
                    <a:pt x="496" y="113"/>
                  </a:lnTo>
                  <a:lnTo>
                    <a:pt x="513" y="107"/>
                  </a:lnTo>
                  <a:lnTo>
                    <a:pt x="530" y="101"/>
                  </a:lnTo>
                  <a:lnTo>
                    <a:pt x="550" y="97"/>
                  </a:lnTo>
                  <a:lnTo>
                    <a:pt x="568" y="92"/>
                  </a:lnTo>
                  <a:lnTo>
                    <a:pt x="588" y="89"/>
                  </a:lnTo>
                  <a:lnTo>
                    <a:pt x="564" y="8"/>
                  </a:lnTo>
                  <a:lnTo>
                    <a:pt x="544" y="11"/>
                  </a:lnTo>
                  <a:lnTo>
                    <a:pt x="526" y="16"/>
                  </a:lnTo>
                  <a:lnTo>
                    <a:pt x="507" y="22"/>
                  </a:lnTo>
                  <a:lnTo>
                    <a:pt x="489" y="27"/>
                  </a:lnTo>
                  <a:lnTo>
                    <a:pt x="471" y="33"/>
                  </a:lnTo>
                  <a:lnTo>
                    <a:pt x="454" y="40"/>
                  </a:lnTo>
                  <a:lnTo>
                    <a:pt x="437" y="47"/>
                  </a:lnTo>
                  <a:lnTo>
                    <a:pt x="421" y="55"/>
                  </a:lnTo>
                  <a:lnTo>
                    <a:pt x="406" y="63"/>
                  </a:lnTo>
                  <a:lnTo>
                    <a:pt x="390" y="72"/>
                  </a:lnTo>
                  <a:lnTo>
                    <a:pt x="376" y="82"/>
                  </a:lnTo>
                  <a:lnTo>
                    <a:pt x="362" y="91"/>
                  </a:lnTo>
                  <a:lnTo>
                    <a:pt x="349" y="101"/>
                  </a:lnTo>
                  <a:lnTo>
                    <a:pt x="337" y="112"/>
                  </a:lnTo>
                  <a:lnTo>
                    <a:pt x="325" y="122"/>
                  </a:lnTo>
                  <a:lnTo>
                    <a:pt x="314" y="133"/>
                  </a:lnTo>
                  <a:lnTo>
                    <a:pt x="301" y="120"/>
                  </a:lnTo>
                  <a:lnTo>
                    <a:pt x="286" y="107"/>
                  </a:lnTo>
                  <a:lnTo>
                    <a:pt x="271" y="94"/>
                  </a:lnTo>
                  <a:lnTo>
                    <a:pt x="255" y="83"/>
                  </a:lnTo>
                  <a:lnTo>
                    <a:pt x="238" y="72"/>
                  </a:lnTo>
                  <a:lnTo>
                    <a:pt x="219" y="62"/>
                  </a:lnTo>
                  <a:lnTo>
                    <a:pt x="201" y="52"/>
                  </a:lnTo>
                  <a:lnTo>
                    <a:pt x="181" y="42"/>
                  </a:lnTo>
                  <a:lnTo>
                    <a:pt x="160" y="34"/>
                  </a:lnTo>
                  <a:lnTo>
                    <a:pt x="138" y="27"/>
                  </a:lnTo>
                  <a:lnTo>
                    <a:pt x="117" y="21"/>
                  </a:lnTo>
                  <a:lnTo>
                    <a:pt x="95" y="15"/>
                  </a:lnTo>
                  <a:lnTo>
                    <a:pt x="72" y="10"/>
                  </a:lnTo>
                  <a:lnTo>
                    <a:pt x="49" y="6"/>
                  </a:lnTo>
                  <a:lnTo>
                    <a:pt x="24" y="2"/>
                  </a:lnTo>
                  <a:lnTo>
                    <a:pt x="0" y="0"/>
                  </a:lnTo>
                  <a:lnTo>
                    <a:pt x="6" y="83"/>
                  </a:lnTo>
                  <a:lnTo>
                    <a:pt x="28" y="85"/>
                  </a:lnTo>
                  <a:lnTo>
                    <a:pt x="50" y="90"/>
                  </a:lnTo>
                  <a:lnTo>
                    <a:pt x="72" y="94"/>
                  </a:lnTo>
                  <a:lnTo>
                    <a:pt x="92" y="99"/>
                  </a:lnTo>
                  <a:lnTo>
                    <a:pt x="112" y="105"/>
                  </a:lnTo>
                  <a:lnTo>
                    <a:pt x="132" y="112"/>
                  </a:lnTo>
                  <a:lnTo>
                    <a:pt x="150" y="120"/>
                  </a:lnTo>
                  <a:lnTo>
                    <a:pt x="168" y="128"/>
                  </a:lnTo>
                  <a:lnTo>
                    <a:pt x="185" y="137"/>
                  </a:lnTo>
                  <a:lnTo>
                    <a:pt x="201" y="146"/>
                  </a:lnTo>
                  <a:lnTo>
                    <a:pt x="216" y="157"/>
                  </a:lnTo>
                  <a:lnTo>
                    <a:pt x="229" y="167"/>
                  </a:lnTo>
                  <a:lnTo>
                    <a:pt x="242" y="178"/>
                  </a:lnTo>
                  <a:lnTo>
                    <a:pt x="254" y="190"/>
                  </a:lnTo>
                  <a:lnTo>
                    <a:pt x="264" y="203"/>
                  </a:lnTo>
                  <a:lnTo>
                    <a:pt x="273" y="215"/>
                  </a:lnTo>
                  <a:lnTo>
                    <a:pt x="261" y="206"/>
                  </a:lnTo>
                  <a:lnTo>
                    <a:pt x="247" y="197"/>
                  </a:lnTo>
                  <a:lnTo>
                    <a:pt x="233" y="188"/>
                  </a:lnTo>
                  <a:lnTo>
                    <a:pt x="218" y="180"/>
                  </a:lnTo>
                  <a:lnTo>
                    <a:pt x="203" y="171"/>
                  </a:lnTo>
                  <a:lnTo>
                    <a:pt x="187" y="165"/>
                  </a:lnTo>
                  <a:lnTo>
                    <a:pt x="171" y="158"/>
                  </a:lnTo>
                  <a:lnTo>
                    <a:pt x="155" y="152"/>
                  </a:lnTo>
                  <a:lnTo>
                    <a:pt x="137" y="146"/>
                  </a:lnTo>
                  <a:lnTo>
                    <a:pt x="120" y="140"/>
                  </a:lnTo>
                  <a:lnTo>
                    <a:pt x="102" y="136"/>
                  </a:lnTo>
                  <a:lnTo>
                    <a:pt x="83" y="131"/>
                  </a:lnTo>
                  <a:lnTo>
                    <a:pt x="65" y="128"/>
                  </a:lnTo>
                  <a:lnTo>
                    <a:pt x="46" y="124"/>
                  </a:lnTo>
                  <a:lnTo>
                    <a:pt x="27" y="122"/>
                  </a:lnTo>
                  <a:lnTo>
                    <a:pt x="7" y="120"/>
                  </a:lnTo>
                  <a:lnTo>
                    <a:pt x="13" y="203"/>
                  </a:lnTo>
                  <a:lnTo>
                    <a:pt x="32" y="205"/>
                  </a:lnTo>
                  <a:lnTo>
                    <a:pt x="51" y="208"/>
                  </a:lnTo>
                  <a:lnTo>
                    <a:pt x="69" y="213"/>
                  </a:lnTo>
                  <a:lnTo>
                    <a:pt x="88" y="216"/>
                  </a:lnTo>
                  <a:lnTo>
                    <a:pt x="105" y="222"/>
                  </a:lnTo>
                  <a:lnTo>
                    <a:pt x="122" y="228"/>
                  </a:lnTo>
                  <a:lnTo>
                    <a:pt x="140" y="234"/>
                  </a:lnTo>
                  <a:lnTo>
                    <a:pt x="156" y="241"/>
                  </a:lnTo>
                  <a:lnTo>
                    <a:pt x="171" y="248"/>
                  </a:lnTo>
                  <a:lnTo>
                    <a:pt x="186" y="256"/>
                  </a:lnTo>
                  <a:lnTo>
                    <a:pt x="200" y="264"/>
                  </a:lnTo>
                  <a:lnTo>
                    <a:pt x="212" y="272"/>
                  </a:lnTo>
                  <a:lnTo>
                    <a:pt x="225" y="281"/>
                  </a:lnTo>
                  <a:lnTo>
                    <a:pt x="236" y="290"/>
                  </a:lnTo>
                  <a:lnTo>
                    <a:pt x="247" y="301"/>
                  </a:lnTo>
                  <a:lnTo>
                    <a:pt x="256" y="311"/>
                  </a:lnTo>
                  <a:lnTo>
                    <a:pt x="372" y="311"/>
                  </a:lnTo>
                  <a:lnTo>
                    <a:pt x="383" y="301"/>
                  </a:lnTo>
                  <a:lnTo>
                    <a:pt x="393" y="290"/>
                  </a:lnTo>
                  <a:lnTo>
                    <a:pt x="405" y="281"/>
                  </a:lnTo>
                  <a:lnTo>
                    <a:pt x="417" y="271"/>
                  </a:lnTo>
                  <a:lnTo>
                    <a:pt x="431" y="262"/>
                  </a:lnTo>
                  <a:lnTo>
                    <a:pt x="445" y="254"/>
                  </a:lnTo>
                  <a:lnTo>
                    <a:pt x="460" y="246"/>
                  </a:lnTo>
                  <a:lnTo>
                    <a:pt x="476" y="238"/>
                  </a:lnTo>
                  <a:lnTo>
                    <a:pt x="492" y="233"/>
                  </a:lnTo>
                  <a:lnTo>
                    <a:pt x="509" y="226"/>
                  </a:lnTo>
                  <a:lnTo>
                    <a:pt x="528" y="220"/>
                  </a:lnTo>
                  <a:lnTo>
                    <a:pt x="545" y="215"/>
                  </a:lnTo>
                  <a:lnTo>
                    <a:pt x="564" y="211"/>
                  </a:lnTo>
                  <a:lnTo>
                    <a:pt x="583" y="207"/>
                  </a:lnTo>
                  <a:lnTo>
                    <a:pt x="603" y="204"/>
                  </a:lnTo>
                  <a:lnTo>
                    <a:pt x="622" y="201"/>
                  </a:lnTo>
                  <a:lnTo>
                    <a:pt x="598" y="122"/>
                  </a:lnTo>
                  <a:lnTo>
                    <a:pt x="581" y="124"/>
                  </a:lnTo>
                  <a:lnTo>
                    <a:pt x="564" y="128"/>
                  </a:lnTo>
                  <a:lnTo>
                    <a:pt x="546" y="131"/>
                  </a:lnTo>
                  <a:lnTo>
                    <a:pt x="529" y="135"/>
                  </a:lnTo>
                  <a:lnTo>
                    <a:pt x="513" y="139"/>
                  </a:lnTo>
                  <a:lnTo>
                    <a:pt x="496" y="144"/>
                  </a:lnTo>
                  <a:lnTo>
                    <a:pt x="481" y="150"/>
                  </a:lnTo>
                  <a:lnTo>
                    <a:pt x="465" y="154"/>
                  </a:lnTo>
                  <a:lnTo>
                    <a:pt x="450" y="161"/>
                  </a:lnTo>
                  <a:lnTo>
                    <a:pt x="435" y="168"/>
                  </a:lnTo>
                  <a:lnTo>
                    <a:pt x="420" y="175"/>
                  </a:lnTo>
                  <a:lnTo>
                    <a:pt x="406" y="182"/>
                  </a:lnTo>
                  <a:lnTo>
                    <a:pt x="392" y="190"/>
                  </a:lnTo>
                  <a:lnTo>
                    <a:pt x="379" y="198"/>
                  </a:lnTo>
                  <a:lnTo>
                    <a:pt x="367" y="206"/>
                  </a:lnTo>
                  <a:lnTo>
                    <a:pt x="355" y="215"/>
                  </a:lnTo>
                  <a:close/>
                </a:path>
              </a:pathLst>
            </a:custGeom>
            <a:solidFill>
              <a:srgbClr val="FFFF00"/>
            </a:solidFill>
            <a:ln w="9525">
              <a:solidFill>
                <a:srgbClr val="FFFF00"/>
              </a:solidFill>
              <a:round/>
              <a:headEnd/>
              <a:tailEnd/>
            </a:ln>
          </p:spPr>
          <p:txBody>
            <a:bodyPr/>
            <a:lstStyle/>
            <a:p>
              <a:endParaRPr lang="en-US"/>
            </a:p>
          </p:txBody>
        </p:sp>
      </p:grpSp>
      <p:sp>
        <p:nvSpPr>
          <p:cNvPr id="19" name="Text Box 15"/>
          <p:cNvSpPr txBox="1">
            <a:spLocks noChangeArrowheads="1"/>
          </p:cNvSpPr>
          <p:nvPr/>
        </p:nvSpPr>
        <p:spPr bwMode="auto">
          <a:xfrm>
            <a:off x="3048000" y="3632844"/>
            <a:ext cx="2743200" cy="1167756"/>
          </a:xfrm>
          <a:prstGeom prst="rect">
            <a:avLst/>
          </a:prstGeom>
          <a:noFill/>
          <a:ln w="9525">
            <a:noFill/>
            <a:miter lim="800000"/>
            <a:headEnd/>
            <a:tailEnd/>
          </a:ln>
        </p:spPr>
        <p:txBody>
          <a:bodyPr wrap="square">
            <a:spAutoFit/>
          </a:bodyPr>
          <a:lstStyle/>
          <a:p>
            <a:pPr>
              <a:lnSpc>
                <a:spcPct val="130000"/>
              </a:lnSpc>
              <a:spcBef>
                <a:spcPct val="0"/>
              </a:spcBef>
            </a:pPr>
            <a:r>
              <a:rPr lang="en-US" sz="6000" dirty="0" smtClean="0">
                <a:latin typeface="Arial" pitchFamily="34" charset="0"/>
                <a:cs typeface="Arial" pitchFamily="34" charset="0"/>
              </a:rPr>
              <a:t>Verse</a:t>
            </a:r>
            <a:endParaRPr lang="en-US" sz="60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3.33333E-6 -2.96296E-6 L -0.17083 0.04815 " pathEditMode="relative" rAng="0" ptsTypes="AA">
                                      <p:cBhvr>
                                        <p:cTn id="6" dur="3000" fill="hold"/>
                                        <p:tgtEl>
                                          <p:spTgt spid="21519"/>
                                        </p:tgtEl>
                                        <p:attrNameLst>
                                          <p:attrName>ppt_x</p:attrName>
                                          <p:attrName>ppt_y</p:attrName>
                                        </p:attrNameLst>
                                      </p:cBhvr>
                                      <p:rCtr x="-8542" y="2407"/>
                                    </p:animMotion>
                                  </p:childTnLst>
                                </p:cTn>
                              </p:par>
                              <p:par>
                                <p:cTn id="7" presetID="0" presetClass="path" presetSubtype="0" repeatCount="indefinite" accel="50000" decel="50000" fill="hold" grpId="0" nodeType="withEffect">
                                  <p:stCondLst>
                                    <p:cond delay="0"/>
                                  </p:stCondLst>
                                  <p:childTnLst>
                                    <p:animMotion origin="layout" path="M -3.33333E-6 -4.81481E-6 L -0.13333 -0.07037 " pathEditMode="relative" rAng="0" ptsTypes="AA">
                                      <p:cBhvr>
                                        <p:cTn id="8" dur="3000" fill="hold"/>
                                        <p:tgtEl>
                                          <p:spTgt spid="19"/>
                                        </p:tgtEl>
                                        <p:attrNameLst>
                                          <p:attrName>ppt_x</p:attrName>
                                          <p:attrName>ppt_y</p:attrName>
                                        </p:attrNameLst>
                                      </p:cBhvr>
                                      <p:rCtr x="-6667" y="-3519"/>
                                    </p:animMotion>
                                  </p:childTnLst>
                                </p:cTn>
                              </p:par>
                              <p:par>
                                <p:cTn id="9" presetID="0" presetClass="path" presetSubtype="0" repeatCount="indefinite" accel="50000" decel="50000" fill="hold" nodeType="withEffect">
                                  <p:stCondLst>
                                    <p:cond delay="0"/>
                                  </p:stCondLst>
                                  <p:childTnLst>
                                    <p:animMotion origin="layout" path="M -2.77778E-7 -4.81481E-6 L -0.12309 -0.07175 " pathEditMode="relative" rAng="0" ptsTypes="AA">
                                      <p:cBhvr>
                                        <p:cTn id="10" dur="3000" fill="hold"/>
                                        <p:tgtEl>
                                          <p:spTgt spid="2"/>
                                        </p:tgtEl>
                                        <p:attrNameLst>
                                          <p:attrName>ppt_x</p:attrName>
                                          <p:attrName>ppt_y</p:attrName>
                                        </p:attrNameLst>
                                      </p:cBhvr>
                                      <p:rCtr x="-6163" y="-35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47491" name="Group 3"/>
          <p:cNvGraphicFramePr>
            <a:graphicFrameLocks noGrp="1"/>
          </p:cNvGraphicFramePr>
          <p:nvPr/>
        </p:nvGraphicFramePr>
        <p:xfrm>
          <a:off x="152400" y="2286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1518" name="Text Box 14"/>
          <p:cNvSpPr txBox="1">
            <a:spLocks noChangeArrowheads="1"/>
          </p:cNvSpPr>
          <p:nvPr/>
        </p:nvSpPr>
        <p:spPr bwMode="auto">
          <a:xfrm>
            <a:off x="1447800" y="22098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ء ي ي </a:t>
            </a:r>
            <a:endParaRPr lang="en-US" sz="2800" b="0" dirty="0">
              <a:cs typeface="Tajweed" pitchFamily="2" charset="-78"/>
            </a:endParaRPr>
          </a:p>
        </p:txBody>
      </p:sp>
      <p:graphicFrame>
        <p:nvGraphicFramePr>
          <p:cNvPr id="7" name="Group 39"/>
          <p:cNvGraphicFramePr>
            <a:graphicFrameLocks noGrp="1"/>
          </p:cNvGraphicFramePr>
          <p:nvPr/>
        </p:nvGraphicFramePr>
        <p:xfrm>
          <a:off x="990600" y="3440113"/>
          <a:ext cx="7391401" cy="2377440"/>
        </p:xfrm>
        <a:graphic>
          <a:graphicData uri="http://schemas.openxmlformats.org/drawingml/2006/table">
            <a:tbl>
              <a:tblPr/>
              <a:tblGrid>
                <a:gridCol w="3506788"/>
                <a:gridCol w="522288"/>
                <a:gridCol w="3362325"/>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3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2400" b="0" i="0" u="none" strike="noStrike" cap="none" normalizeH="0" baseline="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lang="ar-SA" sz="15000" kern="1200" dirty="0" smtClean="0">
                          <a:solidFill>
                            <a:srgbClr val="FFFF00"/>
                          </a:solidFill>
                          <a:effectLst/>
                          <a:latin typeface="Times New Roman" pitchFamily="18" charset="0"/>
                          <a:ea typeface="Times New Roman" pitchFamily="18" charset="0"/>
                          <a:cs typeface="Tajweed" pitchFamily="2" charset="-78"/>
                        </a:rPr>
                        <a:t>آيَة</a:t>
                      </a:r>
                      <a:endParaRPr lang="en-US" sz="15000" kern="1200" dirty="0" smtClean="0">
                        <a:solidFill>
                          <a:srgbClr val="FFFF00"/>
                        </a:solidFill>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21531" name="Oval 40"/>
          <p:cNvSpPr>
            <a:spLocks noChangeArrowheads="1"/>
          </p:cNvSpPr>
          <p:nvPr/>
        </p:nvSpPr>
        <p:spPr bwMode="auto">
          <a:xfrm>
            <a:off x="2286000" y="3251200"/>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b="0"/>
          </a:p>
        </p:txBody>
      </p:sp>
      <p:sp>
        <p:nvSpPr>
          <p:cNvPr id="9" name="Rectangle 8"/>
          <p:cNvSpPr>
            <a:spLocks noChangeArrowheads="1"/>
          </p:cNvSpPr>
          <p:nvPr/>
        </p:nvSpPr>
        <p:spPr bwMode="auto">
          <a:xfrm>
            <a:off x="1196975" y="3402013"/>
            <a:ext cx="2994025" cy="2400300"/>
          </a:xfrm>
          <a:prstGeom prst="rect">
            <a:avLst/>
          </a:prstGeom>
          <a:noFill/>
          <a:ln w="9525">
            <a:noFill/>
            <a:miter lim="800000"/>
            <a:headEnd/>
            <a:tailEnd/>
          </a:ln>
        </p:spPr>
        <p:txBody>
          <a:bodyPr wrap="none">
            <a:spAutoFit/>
          </a:bodyPr>
          <a:lstStyle/>
          <a:p>
            <a:r>
              <a:rPr lang="ar-SA" sz="15000">
                <a:solidFill>
                  <a:srgbClr val="FFFF00"/>
                </a:solidFill>
                <a:latin typeface="Times New Roman" pitchFamily="18" charset="0"/>
                <a:ea typeface="Times New Roman" pitchFamily="18" charset="0"/>
                <a:cs typeface="Tajweed" pitchFamily="2" charset="-78"/>
              </a:rPr>
              <a:t>آيَات</a:t>
            </a:r>
            <a:endParaRPr lang="en-US" sz="15000">
              <a:solidFill>
                <a:srgbClr val="FFFF00"/>
              </a:solidFill>
              <a:latin typeface="Times New Roman" pitchFamily="18" charset="0"/>
              <a:ea typeface="Times New Roman" pitchFamily="18"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a:cs typeface="Tahoma" pitchFamily="34" charset="0"/>
              </a:rPr>
              <a:t>In this lesson…</a:t>
            </a:r>
          </a:p>
        </p:txBody>
      </p:sp>
      <p:graphicFrame>
        <p:nvGraphicFramePr>
          <p:cNvPr id="186393" name="Group 25"/>
          <p:cNvGraphicFramePr>
            <a:graphicFrameLocks noGrp="1"/>
          </p:cNvGraphicFramePr>
          <p:nvPr/>
        </p:nvGraphicFramePr>
        <p:xfrm>
          <a:off x="152400" y="1600200"/>
          <a:ext cx="8839200" cy="3200401"/>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Purpose of revelation </a:t>
                      </a:r>
                      <a:r>
                        <a:rPr kumimoji="0" lang="en-US" sz="2800" b="0" i="0" u="none" strike="noStrike" cap="none" normalizeH="0" baseline="0" dirty="0" smtClean="0">
                          <a:ln>
                            <a:noFill/>
                          </a:ln>
                          <a:solidFill>
                            <a:srgbClr val="FFFF00"/>
                          </a:solidFill>
                          <a:effectLst/>
                          <a:latin typeface="Tahoma" pitchFamily="34" charset="0"/>
                          <a:cs typeface="Nafees Web Naskh" pitchFamily="2" charset="-78"/>
                        </a:rPr>
                        <a:t>-</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000" b="1" i="0" u="none" strike="noStrike" cap="none" normalizeH="0" baseline="0" dirty="0" err="1" smtClean="0">
                          <a:ln>
                            <a:noFill/>
                          </a:ln>
                          <a:solidFill>
                            <a:srgbClr val="FFFF00"/>
                          </a:solidFill>
                          <a:effectLst/>
                          <a:latin typeface="Tahoma" pitchFamily="34" charset="0"/>
                          <a:cs typeface="Nafees Web Naskh" pitchFamily="2" charset="-78"/>
                        </a:rPr>
                        <a:t>Surah</a:t>
                      </a:r>
                      <a:r>
                        <a:rPr kumimoji="0" lang="en-US" sz="20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000" b="1" i="0" u="none" strike="noStrike" cap="none" normalizeH="0" baseline="0" dirty="0" err="1" smtClean="0">
                          <a:ln>
                            <a:noFill/>
                          </a:ln>
                          <a:solidFill>
                            <a:srgbClr val="FFFF00"/>
                          </a:solidFill>
                          <a:effectLst/>
                          <a:latin typeface="Tahoma" pitchFamily="34" charset="0"/>
                          <a:cs typeface="Nafees Web Naskh" pitchFamily="2" charset="-78"/>
                        </a:rPr>
                        <a:t>Saad</a:t>
                      </a:r>
                      <a:r>
                        <a:rPr kumimoji="0" lang="en-US" sz="2000" b="1" i="0" u="none" strike="noStrike" cap="none" normalizeH="0" baseline="0" dirty="0" smtClean="0">
                          <a:ln>
                            <a:noFill/>
                          </a:ln>
                          <a:solidFill>
                            <a:srgbClr val="FFFF00"/>
                          </a:solidFill>
                          <a:effectLst/>
                          <a:latin typeface="Tahoma" pitchFamily="34" charset="0"/>
                          <a:cs typeface="Nafees Web Naskh" pitchFamily="2" charset="-78"/>
                        </a:rPr>
                        <a:t> (29)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a:t>
                      </a:r>
                      <a:r>
                        <a:rPr kumimoji="0" lang="ar-SA" altLang="zh-TW" sz="4000" b="0" i="0" u="none" strike="noStrike" cap="none" normalizeH="0" baseline="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 </a:t>
                      </a:r>
                      <a:r>
                        <a:rPr kumimoji="0" lang="ar-SA" sz="2800" b="0" i="0" u="none" strike="noStrike" cap="none" normalizeH="0" baseline="0" smtClean="0">
                          <a:ln>
                            <a:noFill/>
                          </a:ln>
                          <a:solidFill>
                            <a:srgbClr val="FFFF00"/>
                          </a:solidFill>
                          <a:effectLst/>
                          <a:latin typeface="Tahoma" pitchFamily="34" charset="0"/>
                          <a:cs typeface="Majidi" pitchFamily="2" charset="-78"/>
                        </a:rPr>
                        <a:t>لِ</a:t>
                      </a:r>
                      <a:r>
                        <a:rPr kumimoji="0" lang="en-US" sz="2800" b="0" i="0" u="none" strike="noStrike" cap="none" normalizeH="0" baseline="0" smtClean="0">
                          <a:ln>
                            <a:noFill/>
                          </a:ln>
                          <a:solidFill>
                            <a:srgbClr val="FFFF00"/>
                          </a:solidFill>
                          <a:effectLst/>
                          <a:latin typeface="Tahoma" pitchFamily="34" charset="0"/>
                          <a:cs typeface="Majidi" pitchFamily="2" charset="-78"/>
                        </a:rPr>
                        <a:t>، </a:t>
                      </a:r>
                      <a:r>
                        <a:rPr kumimoji="0" lang="ar-SA" sz="2800" b="0" i="0" u="none" strike="noStrike" cap="none" normalizeH="0" baseline="0" smtClean="0">
                          <a:ln>
                            <a:noFill/>
                          </a:ln>
                          <a:solidFill>
                            <a:srgbClr val="FFFF00"/>
                          </a:solidFill>
                          <a:effectLst/>
                          <a:latin typeface="Tahoma" pitchFamily="34" charset="0"/>
                          <a:cs typeface="Majidi" pitchFamily="2" charset="-78"/>
                        </a:rPr>
                        <a:t>مِنْ</a:t>
                      </a:r>
                      <a:r>
                        <a:rPr kumimoji="0" lang="en-US" sz="2800" b="0" i="0" u="none" strike="noStrike" cap="none" normalizeH="0" baseline="0" smtClean="0">
                          <a:ln>
                            <a:noFill/>
                          </a:ln>
                          <a:solidFill>
                            <a:srgbClr val="FFFF00"/>
                          </a:solidFill>
                          <a:effectLst/>
                          <a:latin typeface="Tahoma" pitchFamily="34" charset="0"/>
                          <a:cs typeface="Majidi" pitchFamily="2" charset="-78"/>
                        </a:rPr>
                        <a:t>، </a:t>
                      </a:r>
                      <a:r>
                        <a:rPr kumimoji="0" lang="ar-SA" sz="2800" b="0" i="0" u="none" strike="noStrike" cap="none" normalizeH="0" baseline="0" smtClean="0">
                          <a:ln>
                            <a:noFill/>
                          </a:ln>
                          <a:solidFill>
                            <a:srgbClr val="FFFF00"/>
                          </a:solidFill>
                          <a:effectLst/>
                          <a:latin typeface="Tahoma" pitchFamily="34" charset="0"/>
                          <a:cs typeface="Majidi" pitchFamily="2" charset="-78"/>
                        </a:rPr>
                        <a:t>عَنْ</a:t>
                      </a:r>
                      <a:r>
                        <a:rPr kumimoji="0" lang="en-US" sz="2800" b="0" i="0" u="none" strike="noStrike" cap="none" normalizeH="0" baseline="0" smtClean="0">
                          <a:ln>
                            <a:noFill/>
                          </a:ln>
                          <a:solidFill>
                            <a:srgbClr val="FFFF00"/>
                          </a:solidFill>
                          <a:effectLst/>
                          <a:latin typeface="Tahoma" pitchFamily="34" charset="0"/>
                          <a:cs typeface="Majidi" pitchFamily="2" charset="-78"/>
                        </a:rPr>
                        <a:t>، </a:t>
                      </a:r>
                      <a:r>
                        <a:rPr kumimoji="0" lang="ar-SA" sz="2800" b="0" i="0" u="none" strike="noStrike" cap="none" normalizeH="0" baseline="0" smtClean="0">
                          <a:ln>
                            <a:noFill/>
                          </a:ln>
                          <a:solidFill>
                            <a:srgbClr val="FFFF00"/>
                          </a:solidFill>
                          <a:effectLst/>
                          <a:latin typeface="Tahoma" pitchFamily="34" charset="0"/>
                          <a:cs typeface="Majidi" pitchFamily="2" charset="-78"/>
                        </a:rPr>
                        <a:t>مَعَ</a:t>
                      </a:r>
                      <a:endParaRPr kumimoji="0" lang="en-US" sz="2800" b="0" i="0" u="none" strike="noStrike" cap="none" normalizeH="0" baseline="0" smtClean="0">
                        <a:ln>
                          <a:noFill/>
                        </a:ln>
                        <a:solidFill>
                          <a:srgbClr val="FFFF00"/>
                        </a:solidFill>
                        <a:effectLst/>
                        <a:latin typeface="Tahoma" pitchFamily="34" charset="0"/>
                        <a:cs typeface="Majidi"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 </a:t>
                      </a:r>
                      <a:r>
                        <a:rPr kumimoji="0" lang="en-US" sz="2800" b="1" i="0" u="none" strike="noStrike" kern="1200" cap="none" normalizeH="0" baseline="0" dirty="0" smtClean="0">
                          <a:ln>
                            <a:noFill/>
                          </a:ln>
                          <a:solidFill>
                            <a:srgbClr val="FFFF00"/>
                          </a:solidFill>
                          <a:effectLst/>
                          <a:latin typeface="Tahoma" pitchFamily="34" charset="0"/>
                          <a:ea typeface="+mn-ea"/>
                          <a:cs typeface="Nafees Web Naskh" pitchFamily="2" charset="-78"/>
                        </a:rPr>
                        <a:t>About remembering …</a:t>
                      </a:r>
                      <a:endParaRPr kumimoji="0" lang="ar-SA" sz="2800" b="1" i="0" u="none" strike="noStrike" kern="1200" cap="none" normalizeH="0" baseline="0" dirty="0" smtClean="0">
                        <a:ln>
                          <a:noFill/>
                        </a:ln>
                        <a:solidFill>
                          <a:srgbClr val="FFFF00"/>
                        </a:solidFill>
                        <a:effectLst/>
                        <a:latin typeface="Tahoma" pitchFamily="34" charset="0"/>
                        <a:ea typeface="+mn-ea"/>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4109"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a:solidFill>
                  <a:srgbClr val="FFFF00"/>
                </a:solidFill>
                <a:cs typeface="Tahoma" pitchFamily="34" charset="0"/>
              </a:rPr>
              <a:t>In this lesson you will learn </a:t>
            </a:r>
            <a:r>
              <a:rPr lang="en-US" sz="4000">
                <a:cs typeface="Tahoma" pitchFamily="34" charset="0"/>
              </a:rPr>
              <a:t>9</a:t>
            </a:r>
            <a:r>
              <a:rPr lang="en-US" sz="3200" b="0">
                <a:solidFill>
                  <a:srgbClr val="FFFF00"/>
                </a:solidFill>
                <a:cs typeface="Tahoma" pitchFamily="34" charset="0"/>
              </a:rPr>
              <a:t> new words which occur in Quran almost </a:t>
            </a:r>
            <a:r>
              <a:rPr lang="en-US" sz="4000">
                <a:cs typeface="Tahoma" pitchFamily="34" charset="0"/>
              </a:rPr>
              <a:t>7806</a:t>
            </a:r>
            <a:r>
              <a:rPr lang="en-US" sz="3200" b="0">
                <a:solidFill>
                  <a:srgbClr val="FFFF00"/>
                </a:solidFill>
                <a:cs typeface="Tahoma" pitchFamily="34" charset="0"/>
              </a:rPr>
              <a:t> times</a:t>
            </a:r>
            <a:endParaRPr lang="ur-PK" sz="3200" b="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49539" name="Group 3"/>
          <p:cNvGraphicFramePr>
            <a:graphicFrameLocks noGrp="1"/>
          </p:cNvGraphicFramePr>
          <p:nvPr/>
        </p:nvGraphicFramePr>
        <p:xfrm>
          <a:off x="152400" y="114300"/>
          <a:ext cx="8763000" cy="21336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2" name="Text Box 14"/>
          <p:cNvSpPr txBox="1">
            <a:spLocks noChangeArrowheads="1"/>
          </p:cNvSpPr>
          <p:nvPr/>
        </p:nvSpPr>
        <p:spPr bwMode="auto">
          <a:xfrm>
            <a:off x="1371600" y="21336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ء ي ي </a:t>
            </a:r>
            <a:endParaRPr lang="en-US" sz="2400" b="0" dirty="0">
              <a:cs typeface="Tajweed" pitchFamily="2" charset="-78"/>
            </a:endParaRPr>
          </a:p>
        </p:txBody>
      </p:sp>
      <p:sp>
        <p:nvSpPr>
          <p:cNvPr id="22543" name="Rectangle 15"/>
          <p:cNvSpPr>
            <a:spLocks noGrp="1" noChangeArrowheads="1"/>
          </p:cNvSpPr>
          <p:nvPr>
            <p:ph type="body" idx="4294967295"/>
          </p:nvPr>
        </p:nvSpPr>
        <p:spPr>
          <a:xfrm>
            <a:off x="228600" y="2743200"/>
            <a:ext cx="8229600" cy="2286000"/>
          </a:xfrm>
          <a:noFill/>
        </p:spPr>
        <p:txBody>
          <a:bodyPr/>
          <a:lstStyle/>
          <a:p>
            <a:pPr algn="r" rtl="1">
              <a:spcBef>
                <a:spcPct val="0"/>
              </a:spcBef>
              <a:buClrTx/>
              <a:buSzTx/>
              <a:buFontTx/>
              <a:buNone/>
            </a:pPr>
            <a:r>
              <a:rPr lang="ar-SA" sz="15800" b="1" dirty="0" smtClean="0">
                <a:cs typeface="Tajweed" pitchFamily="2" charset="-78"/>
              </a:rPr>
              <a:t>آيَات </a:t>
            </a:r>
            <a:r>
              <a:rPr lang="en-US" sz="15800" b="1" dirty="0" smtClean="0">
                <a:cs typeface="Tajweed" pitchFamily="2" charset="-78"/>
              </a:rPr>
              <a:t>     </a:t>
            </a:r>
            <a:r>
              <a:rPr lang="ar-SA" sz="15800" b="1" dirty="0" smtClean="0">
                <a:cs typeface="Tajweed" pitchFamily="2" charset="-78"/>
              </a:rPr>
              <a:t>هٖ</a:t>
            </a:r>
            <a:endParaRPr lang="ar-SA" sz="15800" b="1" baseline="-25000" dirty="0" smtClean="0">
              <a:cs typeface="Tajweed" pitchFamily="2" charset="-78"/>
            </a:endParaRPr>
          </a:p>
        </p:txBody>
      </p:sp>
      <p:sp>
        <p:nvSpPr>
          <p:cNvPr id="23568" name="Text Box 16"/>
          <p:cNvSpPr txBox="1">
            <a:spLocks noChangeArrowheads="1"/>
          </p:cNvSpPr>
          <p:nvPr/>
        </p:nvSpPr>
        <p:spPr bwMode="auto">
          <a:xfrm>
            <a:off x="533400" y="5699125"/>
            <a:ext cx="8382000" cy="1006475"/>
          </a:xfrm>
          <a:prstGeom prst="rect">
            <a:avLst/>
          </a:prstGeom>
          <a:noFill/>
          <a:ln w="9525">
            <a:noFill/>
            <a:miter lim="800000"/>
            <a:headEnd/>
            <a:tailEnd/>
          </a:ln>
        </p:spPr>
        <p:txBody>
          <a:bodyPr>
            <a:spAutoFit/>
          </a:bodyPr>
          <a:lstStyle/>
          <a:p>
            <a:pPr algn="ctr"/>
            <a:r>
              <a:rPr lang="en-US" sz="6000" b="0" dirty="0" smtClean="0">
                <a:latin typeface="Arial" pitchFamily="34" charset="0"/>
                <a:cs typeface="Arial" pitchFamily="34" charset="0"/>
              </a:rPr>
              <a:t>its</a:t>
            </a:r>
            <a:r>
              <a:rPr lang="en-US" sz="6000" b="0" dirty="0">
                <a:latin typeface="Arial" pitchFamily="34" charset="0"/>
                <a:cs typeface="Arial" pitchFamily="34" charset="0"/>
              </a:rPr>
              <a:t>		 	</a:t>
            </a:r>
            <a:r>
              <a:rPr lang="en-US" sz="800" b="0" dirty="0">
                <a:latin typeface="Arial" pitchFamily="34" charset="0"/>
                <a:cs typeface="Arial" pitchFamily="34" charset="0"/>
              </a:rPr>
              <a:t>                </a:t>
            </a:r>
            <a:r>
              <a:rPr lang="en-US" sz="6000" b="0" dirty="0">
                <a:latin typeface="Arial" pitchFamily="34" charset="0"/>
                <a:cs typeface="Arial" pitchFamily="34" charset="0"/>
              </a:rPr>
              <a:t>   verses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3.33333E-6 -0.07616 L -3.33333E-6 -0.1537 " pathEditMode="relative" rAng="0" ptsTypes="AA">
                                      <p:cBhvr>
                                        <p:cTn id="6" dur="2000" fill="hold"/>
                                        <p:tgtEl>
                                          <p:spTgt spid="23568"/>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8"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51587" name="Group 3"/>
          <p:cNvGraphicFramePr>
            <a:graphicFrameLocks noGrp="1"/>
          </p:cNvGraphicFramePr>
          <p:nvPr/>
        </p:nvGraphicFramePr>
        <p:xfrm>
          <a:off x="152400" y="685800"/>
          <a:ext cx="8763000" cy="19812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3566" name="Rectangle 14"/>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3567" name="Rectangle 15"/>
          <p:cNvSpPr>
            <a:spLocks noGrp="1" noChangeArrowheads="1"/>
          </p:cNvSpPr>
          <p:nvPr>
            <p:ph type="body" idx="4294967295"/>
          </p:nvPr>
        </p:nvSpPr>
        <p:spPr>
          <a:xfrm>
            <a:off x="457200" y="3124200"/>
            <a:ext cx="7924800" cy="2778125"/>
          </a:xfrm>
          <a:noFill/>
        </p:spPr>
        <p:txBody>
          <a:bodyPr/>
          <a:lstStyle/>
          <a:p>
            <a:pPr>
              <a:buFont typeface="Wingdings" pitchFamily="2" charset="2"/>
              <a:buChar char="q"/>
            </a:pPr>
            <a:r>
              <a:rPr lang="en-US" smtClean="0"/>
              <a:t>Ponder, to think over</a:t>
            </a:r>
          </a:p>
          <a:p>
            <a:pPr>
              <a:buFont typeface="Wingdings" pitchFamily="2" charset="2"/>
              <a:buChar char="q"/>
            </a:pPr>
            <a:r>
              <a:rPr lang="en-US" smtClean="0"/>
              <a:t>Example: Can you read a math book like a story book. </a:t>
            </a:r>
          </a:p>
          <a:p>
            <a:pPr>
              <a:buFont typeface="Wingdings" pitchFamily="2" charset="2"/>
              <a:buChar char="q"/>
            </a:pPr>
            <a:r>
              <a:rPr lang="en-US" smtClean="0"/>
              <a:t>Revealed for pondering! </a:t>
            </a:r>
          </a:p>
          <a:p>
            <a:pPr>
              <a:buFont typeface="Wingdings" pitchFamily="2" charset="2"/>
              <a:buChar char="q"/>
            </a:pPr>
            <a:r>
              <a:rPr lang="en-US" smtClean="0"/>
              <a:t>Pondering possible only after understanding</a:t>
            </a:r>
          </a:p>
        </p:txBody>
      </p:sp>
      <p:pic>
        <p:nvPicPr>
          <p:cNvPr id="23568" name="Picture 16"/>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24579"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Tahoma" pitchFamily="34" charset="0"/>
              </a:rPr>
              <a:t>Esp. with Imagination &amp; feelings; Prayer &amp; Evaluation</a:t>
            </a:r>
            <a:endParaRPr lang="en-US" sz="5400">
              <a:cs typeface="Tahoma" pitchFamily="34" charset="0"/>
            </a:endParaRPr>
          </a:p>
        </p:txBody>
      </p:sp>
      <p:pic>
        <p:nvPicPr>
          <p:cNvPr id="24580"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453637" name="Group 5"/>
          <p:cNvGraphicFramePr>
            <a:graphicFrameLocks noGrp="1"/>
          </p:cNvGraphicFramePr>
          <p:nvPr/>
        </p:nvGraphicFramePr>
        <p:xfrm>
          <a:off x="152400" y="685800"/>
          <a:ext cx="8763000" cy="19812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flipV="1">
            <a:off x="457200" y="22860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54675" name="Group 19"/>
          <p:cNvGraphicFramePr>
            <a:graphicFrameLocks noGrp="1"/>
          </p:cNvGraphicFramePr>
          <p:nvPr/>
        </p:nvGraphicFramePr>
        <p:xfrm>
          <a:off x="195263" y="534988"/>
          <a:ext cx="8763000" cy="2438400"/>
        </p:xfrm>
        <a:graphic>
          <a:graphicData uri="http://schemas.openxmlformats.org/drawingml/2006/table">
            <a:tbl>
              <a:tblPr rtl="1"/>
              <a:tblGrid>
                <a:gridCol w="4005263"/>
                <a:gridCol w="1752600"/>
                <a:gridCol w="3005137"/>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24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5617" name="Rectangle 17"/>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ص، آية 29</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56707" name="Group 3"/>
          <p:cNvGraphicFramePr>
            <a:graphicFrameLocks noGrp="1"/>
          </p:cNvGraphicFramePr>
          <p:nvPr/>
        </p:nvGraphicFramePr>
        <p:xfrm>
          <a:off x="195263" y="115888"/>
          <a:ext cx="8763000" cy="2438400"/>
        </p:xfrm>
        <a:graphic>
          <a:graphicData uri="http://schemas.openxmlformats.org/drawingml/2006/table">
            <a:tbl>
              <a:tblPr rtl="1"/>
              <a:tblGrid>
                <a:gridCol w="4191000"/>
                <a:gridCol w="1676400"/>
                <a:gridCol w="289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6641" name="Text Box 17"/>
          <p:cNvSpPr txBox="1">
            <a:spLocks noChangeArrowheads="1"/>
          </p:cNvSpPr>
          <p:nvPr/>
        </p:nvSpPr>
        <p:spPr bwMode="auto">
          <a:xfrm>
            <a:off x="6400800" y="25908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ذ ك ر</a:t>
            </a:r>
            <a:endParaRPr lang="en-US" sz="2400" b="0" dirty="0">
              <a:cs typeface="Tajweed" pitchFamily="2" charset="-78"/>
            </a:endParaRPr>
          </a:p>
        </p:txBody>
      </p:sp>
      <p:sp>
        <p:nvSpPr>
          <p:cNvPr id="26642" name="Rectangle 18"/>
          <p:cNvSpPr>
            <a:spLocks noChangeArrowheads="1"/>
          </p:cNvSpPr>
          <p:nvPr/>
        </p:nvSpPr>
        <p:spPr bwMode="auto">
          <a:xfrm>
            <a:off x="5334000" y="2936875"/>
            <a:ext cx="2133600" cy="3082925"/>
          </a:xfrm>
          <a:prstGeom prst="rect">
            <a:avLst/>
          </a:prstGeom>
          <a:noFill/>
          <a:ln w="9525">
            <a:noFill/>
            <a:miter lim="800000"/>
            <a:headEnd/>
            <a:tailEnd/>
          </a:ln>
        </p:spPr>
        <p:txBody>
          <a:bodyPr/>
          <a:lstStyle/>
          <a:p>
            <a:pPr marL="342900" indent="-342900" algn="r" rtl="1"/>
            <a:r>
              <a:rPr lang="ar-SA" sz="23300" dirty="0">
                <a:solidFill>
                  <a:srgbClr val="FFFF00"/>
                </a:solidFill>
                <a:cs typeface="Tajweed" pitchFamily="2" charset="-78"/>
              </a:rPr>
              <a:t>لِ</a:t>
            </a:r>
            <a:endParaRPr lang="en-US" sz="33600" dirty="0">
              <a:solidFill>
                <a:srgbClr val="FFFF00"/>
              </a:solidFill>
              <a:cs typeface="Tajweed" pitchFamily="2" charset="-78"/>
            </a:endParaRPr>
          </a:p>
        </p:txBody>
      </p:sp>
      <p:sp>
        <p:nvSpPr>
          <p:cNvPr id="7" name="Text Box 21"/>
          <p:cNvSpPr txBox="1">
            <a:spLocks noChangeArrowheads="1"/>
          </p:cNvSpPr>
          <p:nvPr/>
        </p:nvSpPr>
        <p:spPr bwMode="auto">
          <a:xfrm>
            <a:off x="1752600" y="3617912"/>
            <a:ext cx="2057400" cy="2554288"/>
          </a:xfrm>
          <a:prstGeom prst="rect">
            <a:avLst/>
          </a:prstGeom>
          <a:noFill/>
          <a:ln w="9525">
            <a:noFill/>
            <a:miter lim="800000"/>
            <a:headEnd/>
            <a:tailEnd/>
          </a:ln>
        </p:spPr>
        <p:txBody>
          <a:bodyPr>
            <a:spAutoFit/>
          </a:bodyPr>
          <a:lstStyle/>
          <a:p>
            <a:pPr algn="ctr">
              <a:spcBef>
                <a:spcPct val="0"/>
              </a:spcBef>
            </a:pPr>
            <a:r>
              <a:rPr lang="en-US" sz="8000" b="0" dirty="0">
                <a:latin typeface="Arial" pitchFamily="34" charset="0"/>
                <a:cs typeface="Arial" pitchFamily="34" charset="0"/>
              </a:rPr>
              <a:t>so </a:t>
            </a:r>
          </a:p>
          <a:p>
            <a:pPr algn="ctr">
              <a:spcBef>
                <a:spcPct val="0"/>
              </a:spcBef>
            </a:pPr>
            <a:r>
              <a:rPr lang="en-US" sz="8000" b="0" dirty="0">
                <a:latin typeface="Arial" pitchFamily="34" charset="0"/>
                <a:cs typeface="Arial" pitchFamily="34" charset="0"/>
              </a:rPr>
              <a:t>that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500" fill="hold"/>
                                        <p:tgtEl>
                                          <p:spTgt spid="7"/>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58755" name="Group 3"/>
          <p:cNvGraphicFramePr>
            <a:graphicFrameLocks noGrp="1"/>
          </p:cNvGraphicFramePr>
          <p:nvPr/>
        </p:nvGraphicFramePr>
        <p:xfrm>
          <a:off x="195263" y="101600"/>
          <a:ext cx="8763000" cy="2605088"/>
        </p:xfrm>
        <a:graphic>
          <a:graphicData uri="http://schemas.openxmlformats.org/drawingml/2006/table">
            <a:tbl>
              <a:tblPr rtl="1"/>
              <a:tblGrid>
                <a:gridCol w="4191000"/>
                <a:gridCol w="1676400"/>
                <a:gridCol w="2895600"/>
              </a:tblGrid>
              <a:tr h="15382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7665" name="Text Box 17"/>
          <p:cNvSpPr txBox="1">
            <a:spLocks noChangeArrowheads="1"/>
          </p:cNvSpPr>
          <p:nvPr/>
        </p:nvSpPr>
        <p:spPr bwMode="auto">
          <a:xfrm>
            <a:off x="6172200" y="26670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ذ ك ر</a:t>
            </a:r>
            <a:endParaRPr lang="en-US" sz="2400" b="0" dirty="0">
              <a:cs typeface="Tajweed" pitchFamily="2" charset="-78"/>
            </a:endParaRPr>
          </a:p>
        </p:txBody>
      </p:sp>
      <p:sp>
        <p:nvSpPr>
          <p:cNvPr id="27667" name="Rectangle 19"/>
          <p:cNvSpPr>
            <a:spLocks noChangeArrowheads="1"/>
          </p:cNvSpPr>
          <p:nvPr/>
        </p:nvSpPr>
        <p:spPr bwMode="auto">
          <a:xfrm>
            <a:off x="381000" y="3013075"/>
            <a:ext cx="8229600" cy="3082925"/>
          </a:xfrm>
          <a:prstGeom prst="rect">
            <a:avLst/>
          </a:prstGeom>
          <a:noFill/>
          <a:ln w="9525">
            <a:noFill/>
            <a:miter lim="800000"/>
            <a:headEnd/>
            <a:tailEnd/>
          </a:ln>
        </p:spPr>
        <p:txBody>
          <a:bodyPr/>
          <a:lstStyle/>
          <a:p>
            <a:pPr marL="577850" indent="-577850" algn="ctr" rtl="1" eaLnBrk="0" hangingPunct="0">
              <a:spcBef>
                <a:spcPct val="0"/>
              </a:spcBef>
            </a:pPr>
            <a:r>
              <a:rPr lang="ar-SA" sz="13000" dirty="0">
                <a:solidFill>
                  <a:srgbClr val="FFFF00"/>
                </a:solidFill>
                <a:cs typeface="Tajweed" pitchFamily="2" charset="-78"/>
              </a:rPr>
              <a:t>وَ </a:t>
            </a:r>
            <a:r>
              <a:rPr lang="en-US" sz="13000" dirty="0">
                <a:solidFill>
                  <a:srgbClr val="FFFF00"/>
                </a:solidFill>
                <a:cs typeface="Tajweed" pitchFamily="2" charset="-78"/>
              </a:rPr>
              <a:t>  </a:t>
            </a:r>
            <a:r>
              <a:rPr lang="ar-SA" sz="13000" dirty="0">
                <a:solidFill>
                  <a:srgbClr val="FFFF00"/>
                </a:solidFill>
                <a:cs typeface="Tajweed" pitchFamily="2" charset="-78"/>
              </a:rPr>
              <a:t> لِ </a:t>
            </a:r>
            <a:r>
              <a:rPr lang="en-US" sz="13000" dirty="0">
                <a:solidFill>
                  <a:srgbClr val="FFFF00"/>
                </a:solidFill>
                <a:cs typeface="Tajweed" pitchFamily="2" charset="-78"/>
              </a:rPr>
              <a:t> </a:t>
            </a:r>
            <a:r>
              <a:rPr lang="ar-SA" sz="13000" dirty="0">
                <a:solidFill>
                  <a:srgbClr val="FFFF00"/>
                </a:solidFill>
                <a:cs typeface="Tajweed" pitchFamily="2" charset="-78"/>
              </a:rPr>
              <a:t>  يَتَذَكَّرَ</a:t>
            </a:r>
            <a:endParaRPr lang="en-US" sz="13000" dirty="0">
              <a:solidFill>
                <a:srgbClr val="FFFF00"/>
              </a:solidFill>
              <a:cs typeface="Tajweed" pitchFamily="2" charset="-78"/>
            </a:endParaRPr>
          </a:p>
        </p:txBody>
      </p:sp>
      <p:sp>
        <p:nvSpPr>
          <p:cNvPr id="28692" name="Text Box 20"/>
          <p:cNvSpPr txBox="1">
            <a:spLocks noChangeArrowheads="1"/>
          </p:cNvSpPr>
          <p:nvPr/>
        </p:nvSpPr>
        <p:spPr bwMode="auto">
          <a:xfrm>
            <a:off x="457200" y="5257800"/>
            <a:ext cx="3657600" cy="1555750"/>
          </a:xfrm>
          <a:prstGeom prst="rect">
            <a:avLst/>
          </a:prstGeom>
          <a:noFill/>
          <a:ln w="9525">
            <a:noFill/>
            <a:miter lim="800000"/>
            <a:headEnd/>
            <a:tailEnd/>
          </a:ln>
        </p:spPr>
        <p:txBody>
          <a:bodyPr>
            <a:spAutoFit/>
          </a:bodyPr>
          <a:lstStyle/>
          <a:p>
            <a:pPr>
              <a:spcBef>
                <a:spcPct val="0"/>
              </a:spcBef>
            </a:pPr>
            <a:r>
              <a:rPr lang="en-US" b="0">
                <a:latin typeface="Arial" pitchFamily="34" charset="0"/>
                <a:cs typeface="Arial" pitchFamily="34" charset="0"/>
              </a:rPr>
              <a:t>they receive </a:t>
            </a:r>
          </a:p>
          <a:p>
            <a:pPr>
              <a:spcBef>
                <a:spcPct val="0"/>
              </a:spcBef>
            </a:pPr>
            <a:r>
              <a:rPr lang="en-US" b="0">
                <a:latin typeface="Arial" pitchFamily="34" charset="0"/>
                <a:cs typeface="Arial" pitchFamily="34" charset="0"/>
              </a:rPr>
              <a:t>admonition</a:t>
            </a:r>
          </a:p>
        </p:txBody>
      </p:sp>
      <p:sp>
        <p:nvSpPr>
          <p:cNvPr id="28693" name="Text Box 21"/>
          <p:cNvSpPr txBox="1">
            <a:spLocks noChangeArrowheads="1"/>
          </p:cNvSpPr>
          <p:nvPr/>
        </p:nvSpPr>
        <p:spPr bwMode="auto">
          <a:xfrm>
            <a:off x="5181600" y="5302250"/>
            <a:ext cx="1295400" cy="1555750"/>
          </a:xfrm>
          <a:prstGeom prst="rect">
            <a:avLst/>
          </a:prstGeom>
          <a:noFill/>
          <a:ln w="9525">
            <a:noFill/>
            <a:miter lim="800000"/>
            <a:headEnd/>
            <a:tailEnd/>
          </a:ln>
        </p:spPr>
        <p:txBody>
          <a:bodyPr>
            <a:spAutoFit/>
          </a:bodyPr>
          <a:lstStyle/>
          <a:p>
            <a:pPr algn="ctr">
              <a:spcBef>
                <a:spcPct val="0"/>
              </a:spcBef>
            </a:pPr>
            <a:r>
              <a:rPr lang="en-US" b="0">
                <a:latin typeface="Arial" pitchFamily="34" charset="0"/>
                <a:cs typeface="Arial" pitchFamily="34" charset="0"/>
              </a:rPr>
              <a:t>so </a:t>
            </a:r>
          </a:p>
          <a:p>
            <a:pPr algn="ctr">
              <a:spcBef>
                <a:spcPct val="0"/>
              </a:spcBef>
            </a:pPr>
            <a:r>
              <a:rPr lang="en-US" b="0">
                <a:latin typeface="Arial" pitchFamily="34" charset="0"/>
                <a:cs typeface="Arial" pitchFamily="34" charset="0"/>
              </a:rPr>
              <a:t>that</a:t>
            </a:r>
          </a:p>
        </p:txBody>
      </p:sp>
      <p:sp>
        <p:nvSpPr>
          <p:cNvPr id="28694" name="Text Box 22"/>
          <p:cNvSpPr txBox="1">
            <a:spLocks noChangeArrowheads="1"/>
          </p:cNvSpPr>
          <p:nvPr/>
        </p:nvSpPr>
        <p:spPr bwMode="auto">
          <a:xfrm>
            <a:off x="7315200" y="5653088"/>
            <a:ext cx="1295400" cy="823912"/>
          </a:xfrm>
          <a:prstGeom prst="rect">
            <a:avLst/>
          </a:prstGeom>
          <a:noFill/>
          <a:ln w="9525">
            <a:noFill/>
            <a:miter lim="800000"/>
            <a:headEnd/>
            <a:tailEnd/>
          </a:ln>
        </p:spPr>
        <p:txBody>
          <a:bodyPr>
            <a:spAutoFit/>
          </a:bodyPr>
          <a:lstStyle/>
          <a:p>
            <a:pPr algn="ctr">
              <a:spcBef>
                <a:spcPct val="0"/>
              </a:spcBef>
            </a:pPr>
            <a:r>
              <a:rPr lang="en-US" b="0">
                <a:latin typeface="Arial" pitchFamily="34" charset="0"/>
                <a:cs typeface="Arial" pitchFamily="34" charset="0"/>
              </a:rPr>
              <a:t>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0 L 0 -0.07766 " pathEditMode="relative" ptsTypes="AA">
                                      <p:cBhvr>
                                        <p:cTn id="6" dur="2000" fill="hold"/>
                                        <p:tgtEl>
                                          <p:spTgt spid="28693"/>
                                        </p:tgtEl>
                                        <p:attrNameLst>
                                          <p:attrName>ppt_x</p:attrName>
                                          <p:attrName>ppt_y</p:attrName>
                                        </p:attrNameLst>
                                      </p:cBhvr>
                                    </p:animMotion>
                                  </p:childTnLst>
                                </p:cTn>
                              </p:par>
                              <p:par>
                                <p:cTn id="7" presetID="0" presetClass="path" presetSubtype="0" repeatCount="indefinite" accel="50000" decel="50000" fill="hold" grpId="0" nodeType="withEffect">
                                  <p:stCondLst>
                                    <p:cond delay="0"/>
                                  </p:stCondLst>
                                  <p:childTnLst>
                                    <p:animMotion origin="layout" path="M 0 0 L 0 -0.07766 " pathEditMode="relative" ptsTypes="AA">
                                      <p:cBhvr>
                                        <p:cTn id="8" dur="2000" fill="hold"/>
                                        <p:tgtEl>
                                          <p:spTgt spid="28694"/>
                                        </p:tgtEl>
                                        <p:attrNameLst>
                                          <p:attrName>ppt_x</p:attrName>
                                          <p:attrName>ppt_y</p:attrName>
                                        </p:attrNameLst>
                                      </p:cBhvr>
                                    </p:animMotion>
                                  </p:childTnLst>
                                </p:cTn>
                              </p:par>
                              <p:par>
                                <p:cTn id="9" presetID="0" presetClass="path" presetSubtype="0" repeatCount="indefinite" accel="50000" decel="50000" fill="hold" grpId="0" nodeType="withEffect">
                                  <p:stCondLst>
                                    <p:cond delay="0"/>
                                  </p:stCondLst>
                                  <p:childTnLst>
                                    <p:animMotion origin="layout" path="M 0 0 L 0 -0.07766 " pathEditMode="relative" ptsTypes="AA">
                                      <p:cBhvr>
                                        <p:cTn id="10" dur="2000" fill="hold"/>
                                        <p:tgtEl>
                                          <p:spTgt spid="2869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2" grpId="0"/>
      <p:bldP spid="28693" grpId="0"/>
      <p:bldP spid="28694" grpId="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Oval 2"/>
          <p:cNvSpPr>
            <a:spLocks noChangeArrowheads="1"/>
          </p:cNvSpPr>
          <p:nvPr/>
        </p:nvSpPr>
        <p:spPr bwMode="auto">
          <a:xfrm>
            <a:off x="5073650" y="2438400"/>
            <a:ext cx="412750" cy="1346200"/>
          </a:xfrm>
          <a:prstGeom prst="ellipse">
            <a:avLst/>
          </a:prstGeom>
          <a:solidFill>
            <a:srgbClr val="CC3300"/>
          </a:solidFill>
          <a:ln w="9525" algn="ctr">
            <a:solidFill>
              <a:schemeClr val="tx1"/>
            </a:solidFill>
            <a:round/>
            <a:headEnd/>
            <a:tailEnd/>
          </a:ln>
        </p:spPr>
        <p:txBody>
          <a:bodyPr anchor="ctr">
            <a:spAutoFit/>
          </a:bodyPr>
          <a:lstStyle/>
          <a:p>
            <a:endParaRPr lang="en-US"/>
          </a:p>
        </p:txBody>
      </p:sp>
      <p:sp>
        <p:nvSpPr>
          <p:cNvPr id="28675" name="Oval 3"/>
          <p:cNvSpPr>
            <a:spLocks noChangeArrowheads="1"/>
          </p:cNvSpPr>
          <p:nvPr/>
        </p:nvSpPr>
        <p:spPr bwMode="auto">
          <a:xfrm>
            <a:off x="5911850" y="4597400"/>
            <a:ext cx="412750" cy="1346200"/>
          </a:xfrm>
          <a:prstGeom prst="ellipse">
            <a:avLst/>
          </a:prstGeom>
          <a:solidFill>
            <a:srgbClr val="CC3300"/>
          </a:solidFill>
          <a:ln w="9525" algn="ctr">
            <a:solidFill>
              <a:schemeClr val="tx1"/>
            </a:solidFill>
            <a:round/>
            <a:headEnd/>
            <a:tailEnd/>
          </a:ln>
        </p:spPr>
        <p:txBody>
          <a:bodyPr anchor="ctr">
            <a:spAutoFit/>
          </a:bodyPr>
          <a:lstStyle/>
          <a:p>
            <a:endParaRPr lang="en-US"/>
          </a:p>
        </p:txBody>
      </p:sp>
      <p:sp>
        <p:nvSpPr>
          <p:cNvPr id="28676" name="Rectangle 4"/>
          <p:cNvSpPr>
            <a:spLocks noGrp="1" noChangeArrowheads="1"/>
          </p:cNvSpPr>
          <p:nvPr>
            <p:ph type="body" idx="4294967295"/>
          </p:nvPr>
        </p:nvSpPr>
        <p:spPr>
          <a:xfrm>
            <a:off x="7010400" y="2555875"/>
            <a:ext cx="1676400" cy="4530725"/>
          </a:xfrm>
        </p:spPr>
        <p:txBody>
          <a:bodyPr/>
          <a:lstStyle/>
          <a:p>
            <a:pPr>
              <a:buFont typeface="Wingdings" pitchFamily="2" charset="2"/>
              <a:buNone/>
            </a:pPr>
            <a:r>
              <a:rPr lang="ar-SA" sz="20800" smtClean="0">
                <a:latin typeface="Nafees Web Naskh" pitchFamily="2" charset="-78"/>
              </a:rPr>
              <a:t>لِ</a:t>
            </a:r>
            <a:endParaRPr lang="ar-SA" sz="20800" smtClean="0">
              <a:latin typeface="Nafees Nastaleeq v1.01" pitchFamily="2" charset="-78"/>
              <a:cs typeface="Nafees Nastaleeq v1.01" pitchFamily="2" charset="-78"/>
            </a:endParaRPr>
          </a:p>
        </p:txBody>
      </p:sp>
      <p:sp>
        <p:nvSpPr>
          <p:cNvPr id="28677" name="Rectangle 5"/>
          <p:cNvSpPr>
            <a:spLocks noChangeArrowheads="1"/>
          </p:cNvSpPr>
          <p:nvPr/>
        </p:nvSpPr>
        <p:spPr bwMode="auto">
          <a:xfrm>
            <a:off x="0" y="2590800"/>
            <a:ext cx="6781800" cy="3446463"/>
          </a:xfrm>
          <a:prstGeom prst="rect">
            <a:avLst/>
          </a:prstGeom>
          <a:noFill/>
          <a:ln w="9525" algn="ctr">
            <a:noFill/>
            <a:miter lim="800000"/>
            <a:headEnd/>
            <a:tailEnd/>
          </a:ln>
        </p:spPr>
        <p:txBody>
          <a:bodyPr>
            <a:spAutoFit/>
          </a:bodyPr>
          <a:lstStyle/>
          <a:p>
            <a:pPr algn="ctr" rtl="1">
              <a:buClr>
                <a:schemeClr val="hlink"/>
              </a:buClr>
              <a:buSzPct val="90000"/>
              <a:buFont typeface="Wingdings" pitchFamily="2" charset="2"/>
              <a:buNone/>
            </a:pPr>
            <a:r>
              <a:rPr lang="ar-SA" sz="8800" b="0">
                <a:latin typeface="Times New Roman" pitchFamily="18" charset="0"/>
                <a:cs typeface="Traditional Arabic_bs" pitchFamily="2" charset="-78"/>
              </a:rPr>
              <a:t>لِّ</a:t>
            </a:r>
            <a:r>
              <a:rPr lang="ar-SA" sz="8800" b="0">
                <a:solidFill>
                  <a:srgbClr val="FF3300"/>
                </a:solidFill>
                <a:latin typeface="Times New Roman" pitchFamily="18" charset="0"/>
                <a:cs typeface="Traditional Arabic_bs" pitchFamily="2" charset="-78"/>
              </a:rPr>
              <a:t>يَدَّبَّرُوآ</a:t>
            </a:r>
            <a:r>
              <a:rPr lang="ar-SA" sz="8800" b="0">
                <a:latin typeface="Times New Roman" pitchFamily="18" charset="0"/>
                <a:cs typeface="Traditional Arabic_bs" pitchFamily="2" charset="-78"/>
              </a:rPr>
              <a:t> ا</a:t>
            </a:r>
            <a:r>
              <a:rPr lang="ar-SA" sz="4000" b="0">
                <a:latin typeface="Times New Roman" pitchFamily="18" charset="0"/>
                <a:cs typeface="Traditional Arabic_bs" pitchFamily="2" charset="-78"/>
              </a:rPr>
              <a:t> </a:t>
            </a:r>
            <a:r>
              <a:rPr lang="ar-SA" sz="8800" b="0">
                <a:latin typeface="Times New Roman" pitchFamily="18" charset="0"/>
                <a:cs typeface="Traditional Arabic_bs" pitchFamily="2" charset="-78"/>
              </a:rPr>
              <a:t>ٰ</a:t>
            </a:r>
            <a:r>
              <a:rPr lang="ar-SA" sz="2000" b="0">
                <a:latin typeface="Times New Roman" pitchFamily="18" charset="0"/>
                <a:cs typeface="Traditional Arabic_bs" pitchFamily="2" charset="-78"/>
              </a:rPr>
              <a:t> </a:t>
            </a:r>
            <a:r>
              <a:rPr lang="ar-SA" sz="8800" b="0">
                <a:latin typeface="Times New Roman" pitchFamily="18" charset="0"/>
                <a:cs typeface="Traditional Arabic_bs" pitchFamily="2" charset="-78"/>
              </a:rPr>
              <a:t>يَاتِ</a:t>
            </a:r>
            <a:r>
              <a:rPr lang="ar-SA" sz="8800" b="0">
                <a:solidFill>
                  <a:srgbClr val="FF3300"/>
                </a:solidFill>
                <a:latin typeface="Times New Roman" pitchFamily="18" charset="0"/>
                <a:cs typeface="Traditional Arabic_bs" pitchFamily="2" charset="-78"/>
              </a:rPr>
              <a:t>ه</a:t>
            </a:r>
            <a:r>
              <a:rPr lang="ar-SA" sz="8800" b="0" baseline="-25000">
                <a:solidFill>
                  <a:srgbClr val="FF3300"/>
                </a:solidFill>
                <a:latin typeface="Times New Roman" pitchFamily="18" charset="0"/>
                <a:cs typeface="Traditional Arabic_bs" pitchFamily="2" charset="-78"/>
              </a:rPr>
              <a:t>ا</a:t>
            </a:r>
            <a:r>
              <a:rPr lang="ar-SA" sz="8800" b="0">
                <a:latin typeface="Times New Roman" pitchFamily="18" charset="0"/>
                <a:cs typeface="Traditional Arabic_bs" pitchFamily="2" charset="-78"/>
              </a:rPr>
              <a:t> </a:t>
            </a:r>
          </a:p>
          <a:p>
            <a:pPr algn="ctr" rtl="1">
              <a:buClr>
                <a:schemeClr val="hlink"/>
              </a:buClr>
              <a:buSzPct val="90000"/>
              <a:buFont typeface="Wingdings" pitchFamily="2" charset="2"/>
              <a:buNone/>
            </a:pPr>
            <a:r>
              <a:rPr lang="ar-SA" sz="8800" b="0">
                <a:latin typeface="Times New Roman" pitchFamily="18" charset="0"/>
                <a:cs typeface="Traditional Arabic_bs" pitchFamily="2" charset="-78"/>
              </a:rPr>
              <a:t>وَلِ</a:t>
            </a:r>
            <a:r>
              <a:rPr lang="ar-SA" sz="8800" b="0">
                <a:solidFill>
                  <a:srgbClr val="FF3300"/>
                </a:solidFill>
                <a:latin typeface="Times New Roman" pitchFamily="18" charset="0"/>
                <a:cs typeface="Traditional Arabic_bs" pitchFamily="2" charset="-78"/>
              </a:rPr>
              <a:t>يَتَذَكَّرَ</a:t>
            </a:r>
            <a:r>
              <a:rPr lang="ar-SA" sz="8800" b="0">
                <a:latin typeface="Times New Roman" pitchFamily="18" charset="0"/>
                <a:cs typeface="Traditional Arabic_bs" pitchFamily="2" charset="-78"/>
              </a:rPr>
              <a:t> أُوْلُوا الْأَلْبَابِ</a:t>
            </a:r>
            <a:endParaRPr lang="en-US" sz="8800" b="0">
              <a:latin typeface="Times New Roman" pitchFamily="18" charset="0"/>
              <a:cs typeface="Traditional Arabic_bs" pitchFamily="2" charset="-78"/>
            </a:endParaRPr>
          </a:p>
        </p:txBody>
      </p:sp>
      <p:sp>
        <p:nvSpPr>
          <p:cNvPr id="28678" name="Rectangle 6"/>
          <p:cNvSpPr>
            <a:spLocks noChangeArrowheads="1"/>
          </p:cNvSpPr>
          <p:nvPr/>
        </p:nvSpPr>
        <p:spPr bwMode="auto">
          <a:xfrm>
            <a:off x="1676400" y="152400"/>
            <a:ext cx="6400800" cy="1524000"/>
          </a:xfrm>
          <a:prstGeom prst="rect">
            <a:avLst/>
          </a:prstGeom>
          <a:solidFill>
            <a:srgbClr val="FF3300"/>
          </a:solidFill>
          <a:ln w="9525">
            <a:noFill/>
            <a:miter lim="800000"/>
            <a:headEnd/>
            <a:tailEnd/>
          </a:ln>
        </p:spPr>
        <p:txBody>
          <a:bodyPr anchor="ctr"/>
          <a:lstStyle/>
          <a:p>
            <a:pPr algn="ctr" eaLnBrk="0" hangingPunct="0">
              <a:spcBef>
                <a:spcPct val="0"/>
              </a:spcBef>
            </a:pPr>
            <a:r>
              <a:rPr lang="en-US" sz="8000" b="0">
                <a:cs typeface="Tahoma" pitchFamily="34" charset="0"/>
              </a:rPr>
              <a:t>So that </a:t>
            </a:r>
            <a:r>
              <a:rPr lang="ar-SA" sz="9600" b="0">
                <a:solidFill>
                  <a:srgbClr val="FFFF00"/>
                </a:solidFill>
                <a:latin typeface="Nafees Web Naskh" pitchFamily="2" charset="-78"/>
                <a:cs typeface="Nafees Web Naskh" pitchFamily="2" charset="-78"/>
              </a:rPr>
              <a:t>لِ</a:t>
            </a:r>
            <a:r>
              <a:rPr lang="ar-SA" sz="7200" b="0">
                <a:solidFill>
                  <a:srgbClr val="FFFF00"/>
                </a:solidFill>
                <a:latin typeface="Nafees Web Naskh" pitchFamily="2" charset="-78"/>
                <a:cs typeface="Nafees Web Naskh" pitchFamily="2" charset="-78"/>
              </a:rPr>
              <a:t> </a:t>
            </a:r>
            <a:r>
              <a:rPr lang="ar-SA" sz="9600" b="0">
                <a:cs typeface="Tahoma" pitchFamily="34" charset="0"/>
              </a:rPr>
              <a:t> :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graphicFrame>
        <p:nvGraphicFramePr>
          <p:cNvPr id="461827" name="Group 3"/>
          <p:cNvGraphicFramePr>
            <a:graphicFrameLocks noGrp="1"/>
          </p:cNvGraphicFramePr>
          <p:nvPr/>
        </p:nvGraphicFramePr>
        <p:xfrm>
          <a:off x="195263" y="228600"/>
          <a:ext cx="8763000" cy="2438400"/>
        </p:xfrm>
        <a:graphic>
          <a:graphicData uri="http://schemas.openxmlformats.org/drawingml/2006/table">
            <a:tbl>
              <a:tblPr rtl="1"/>
              <a:tblGrid>
                <a:gridCol w="4191000"/>
                <a:gridCol w="1676400"/>
                <a:gridCol w="289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461858" name="Group 34"/>
          <p:cNvGraphicFramePr>
            <a:graphicFrameLocks noGrp="1"/>
          </p:cNvGraphicFramePr>
          <p:nvPr>
            <p:ph idx="4294967295"/>
          </p:nvPr>
        </p:nvGraphicFramePr>
        <p:xfrm>
          <a:off x="457200" y="2895600"/>
          <a:ext cx="8229600" cy="3398520"/>
        </p:xfrm>
        <a:graphic>
          <a:graphicData uri="http://schemas.openxmlformats.org/drawingml/2006/table">
            <a:tbl>
              <a:tblPr/>
              <a:tblGrid>
                <a:gridCol w="4870450"/>
                <a:gridCol w="3359150"/>
              </a:tblGrid>
              <a:tr h="339852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ar-SA" sz="600" b="0" i="0" u="none" strike="noStrike" cap="none" normalizeH="0" baseline="0" dirty="0" smtClean="0">
                        <a:ln>
                          <a:noFill/>
                        </a:ln>
                        <a:solidFill>
                          <a:schemeClr val="tx1"/>
                        </a:solidFill>
                        <a:effectLst/>
                        <a:latin typeface="Alvi Nastaleeq" pitchFamily="2" charset="-78"/>
                        <a:cs typeface="Alvi Nastaleeq" pitchFamily="2" charset="-78"/>
                      </a:endParaRPr>
                    </a:p>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en-US" sz="7200" b="0" i="0" u="none" strike="noStrike" cap="none" normalizeH="0" baseline="0" dirty="0" smtClean="0">
                          <a:ln>
                            <a:noFill/>
                          </a:ln>
                          <a:solidFill>
                            <a:schemeClr val="tx1"/>
                          </a:solidFill>
                          <a:effectLst/>
                          <a:latin typeface="Tahoma" pitchFamily="34" charset="0"/>
                          <a:cs typeface="Tahoma" pitchFamily="34" charset="0"/>
                        </a:rPr>
                        <a:t>Those of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9600" b="1" i="0" u="none" strike="noStrike" cap="none" normalizeH="0" baseline="0" dirty="0" smtClean="0">
                          <a:ln>
                            <a:noFill/>
                          </a:ln>
                          <a:solidFill>
                            <a:srgbClr val="FFFF00"/>
                          </a:solidFill>
                          <a:effectLst/>
                          <a:latin typeface="Alvi Nastaleeq" pitchFamily="2" charset="-78"/>
                          <a:cs typeface="Tajweed" pitchFamily="2" charset="-78"/>
                        </a:rPr>
                        <a:t>أُوْلُوا</a:t>
                      </a:r>
                      <a:endParaRPr kumimoji="0" lang="ur-PK" sz="9600" b="1" i="0" u="none" strike="noStrike" cap="none" normalizeH="0" baseline="0" dirty="0" smtClean="0">
                        <a:ln>
                          <a:noFill/>
                        </a:ln>
                        <a:solidFill>
                          <a:srgbClr val="FFFF00"/>
                        </a:solidFill>
                        <a:effectLst/>
                        <a:latin typeface="Alvi Nastaleeq" pitchFamily="2" charset="-78"/>
                        <a:cs typeface="Tajweed" pitchFamily="2" charset="-78"/>
                      </a:endParaRPr>
                    </a:p>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9600" b="1" i="0" u="none" strike="noStrike" cap="none" normalizeH="0" baseline="0" dirty="0" smtClean="0">
                          <a:ln>
                            <a:noFill/>
                          </a:ln>
                          <a:solidFill>
                            <a:srgbClr val="FFFF00"/>
                          </a:solidFill>
                          <a:effectLst/>
                          <a:latin typeface="Alvi Nastaleeq" pitchFamily="2" charset="-78"/>
                          <a:cs typeface="Tajweed" pitchFamily="2" charset="-78"/>
                        </a:rPr>
                        <a:t>أُولِي</a:t>
                      </a:r>
                      <a:endParaRPr kumimoji="0" lang="en-US" sz="9600" b="1" i="0" u="none" strike="noStrike" cap="none" normalizeH="0" baseline="0" dirty="0" smtClean="0">
                        <a:ln>
                          <a:noFill/>
                        </a:ln>
                        <a:solidFill>
                          <a:srgbClr val="FFFF00"/>
                        </a:solidFill>
                        <a:effectLst/>
                        <a:latin typeface="Alvi Nastaleeq" pitchFamily="2" charset="-78"/>
                        <a:cs typeface="Tajwee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00CC00"/>
                        </a:gs>
                        <a:gs pos="100000">
                          <a:srgbClr val="003300"/>
                        </a:gs>
                      </a:gsLst>
                      <a:lin ang="10800000" scaled="1"/>
                      <a:tileRect/>
                    </a:gradFill>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63875" name="Group 3"/>
          <p:cNvGraphicFramePr>
            <a:graphicFrameLocks noGrp="1"/>
          </p:cNvGraphicFramePr>
          <p:nvPr/>
        </p:nvGraphicFramePr>
        <p:xfrm>
          <a:off x="195263" y="228600"/>
          <a:ext cx="8763000" cy="2438400"/>
        </p:xfrm>
        <a:graphic>
          <a:graphicData uri="http://schemas.openxmlformats.org/drawingml/2006/table">
            <a:tbl>
              <a:tblPr rtl="1"/>
              <a:tblGrid>
                <a:gridCol w="4191000"/>
                <a:gridCol w="1676400"/>
                <a:gridCol w="289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0737" name="Text Box 17"/>
          <p:cNvSpPr txBox="1">
            <a:spLocks noChangeArrowheads="1"/>
          </p:cNvSpPr>
          <p:nvPr/>
        </p:nvSpPr>
        <p:spPr bwMode="auto">
          <a:xfrm>
            <a:off x="685800" y="2605087"/>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ل ب ب</a:t>
            </a:r>
            <a:endParaRPr lang="en-US" sz="2800" b="0" dirty="0">
              <a:cs typeface="Tajweed" pitchFamily="2" charset="-78"/>
            </a:endParaRPr>
          </a:p>
        </p:txBody>
      </p:sp>
      <p:sp>
        <p:nvSpPr>
          <p:cNvPr id="30738" name="Rectangle 37"/>
          <p:cNvSpPr>
            <a:spLocks noChangeArrowheads="1"/>
          </p:cNvSpPr>
          <p:nvPr/>
        </p:nvSpPr>
        <p:spPr bwMode="auto">
          <a:xfrm>
            <a:off x="3048000" y="6096000"/>
            <a:ext cx="5397500" cy="762000"/>
          </a:xfrm>
          <a:prstGeom prst="rect">
            <a:avLst/>
          </a:prstGeom>
          <a:noFill/>
          <a:ln w="9525" algn="ctr">
            <a:noFill/>
            <a:miter lim="800000"/>
            <a:headEnd/>
            <a:tailEnd/>
          </a:ln>
        </p:spPr>
        <p:txBody>
          <a:bodyPr wrap="none">
            <a:spAutoFit/>
          </a:bodyPr>
          <a:lstStyle/>
          <a:p>
            <a:pPr algn="ctr">
              <a:spcBef>
                <a:spcPct val="0"/>
              </a:spcBef>
            </a:pPr>
            <a:r>
              <a:rPr lang="en-US" sz="4400" b="0">
                <a:solidFill>
                  <a:srgbClr val="FFFFFF"/>
                </a:solidFill>
                <a:cs typeface="Tahoma" pitchFamily="34" charset="0"/>
              </a:rPr>
              <a:t>Heart, Mind, Intellect</a:t>
            </a:r>
          </a:p>
        </p:txBody>
      </p:sp>
      <p:graphicFrame>
        <p:nvGraphicFramePr>
          <p:cNvPr id="8" name="Group 18"/>
          <p:cNvGraphicFramePr>
            <a:graphicFrameLocks noGrp="1"/>
          </p:cNvGraphicFramePr>
          <p:nvPr/>
        </p:nvGraphicFramePr>
        <p:xfrm>
          <a:off x="990600" y="3048000"/>
          <a:ext cx="7772400" cy="2910840"/>
        </p:xfrm>
        <a:graphic>
          <a:graphicData uri="http://schemas.openxmlformats.org/drawingml/2006/table">
            <a:tbl>
              <a:tblPr/>
              <a:tblGrid>
                <a:gridCol w="3805238"/>
                <a:gridCol w="566738"/>
                <a:gridCol w="3400424"/>
              </a:tblGrid>
              <a:tr h="291084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3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2000" b="0" i="0" u="none" strike="noStrike" cap="none" normalizeH="0" baseline="0" dirty="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6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لُبّ</a:t>
                      </a:r>
                      <a:endParaRPr kumimoji="0" lang="en-US" sz="166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marT="18288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30751" name="Oval 36"/>
          <p:cNvSpPr>
            <a:spLocks noChangeArrowheads="1"/>
          </p:cNvSpPr>
          <p:nvPr/>
        </p:nvSpPr>
        <p:spPr bwMode="auto">
          <a:xfrm>
            <a:off x="2386013" y="2819400"/>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b="0"/>
          </a:p>
        </p:txBody>
      </p:sp>
      <p:sp>
        <p:nvSpPr>
          <p:cNvPr id="10" name="Rectangle 9"/>
          <p:cNvSpPr>
            <a:spLocks noChangeArrowheads="1"/>
          </p:cNvSpPr>
          <p:nvPr/>
        </p:nvSpPr>
        <p:spPr bwMode="auto">
          <a:xfrm>
            <a:off x="1323975" y="3470275"/>
            <a:ext cx="2943225" cy="2214563"/>
          </a:xfrm>
          <a:prstGeom prst="rect">
            <a:avLst/>
          </a:prstGeom>
          <a:noFill/>
          <a:ln w="9525">
            <a:noFill/>
            <a:miter lim="800000"/>
            <a:headEnd/>
            <a:tailEnd/>
          </a:ln>
        </p:spPr>
        <p:txBody>
          <a:bodyPr wrap="none">
            <a:spAutoFit/>
          </a:bodyPr>
          <a:lstStyle/>
          <a:p>
            <a:r>
              <a:rPr lang="ar-SA" sz="13800">
                <a:solidFill>
                  <a:srgbClr val="FFFF00"/>
                </a:solidFill>
                <a:cs typeface="Tajweed" pitchFamily="2" charset="-78"/>
              </a:rPr>
              <a:t>أَلْبَاب</a:t>
            </a:r>
            <a:endParaRPr lang="en-US" sz="13800">
              <a:solidFill>
                <a:srgbClr val="FFFF00"/>
              </a:solidFill>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0"/>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65923" name="Group 3"/>
          <p:cNvGraphicFramePr>
            <a:graphicFrameLocks noGrp="1"/>
          </p:cNvGraphicFramePr>
          <p:nvPr/>
        </p:nvGraphicFramePr>
        <p:xfrm>
          <a:off x="228600" y="534988"/>
          <a:ext cx="8763000" cy="2438400"/>
        </p:xfrm>
        <a:graphic>
          <a:graphicData uri="http://schemas.openxmlformats.org/drawingml/2006/table">
            <a:tbl>
              <a:tblPr rtl="1"/>
              <a:tblGrid>
                <a:gridCol w="3929062"/>
                <a:gridCol w="1938338"/>
                <a:gridCol w="289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1"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1762" name="Rectangle 18"/>
          <p:cNvSpPr>
            <a:spLocks noGrp="1" noChangeArrowheads="1"/>
          </p:cNvSpPr>
          <p:nvPr>
            <p:ph type="body" idx="4294967295"/>
          </p:nvPr>
        </p:nvSpPr>
        <p:spPr>
          <a:xfrm>
            <a:off x="457200" y="3352800"/>
            <a:ext cx="7467600" cy="3352800"/>
          </a:xfrm>
          <a:noFill/>
        </p:spPr>
        <p:txBody>
          <a:bodyPr/>
          <a:lstStyle/>
          <a:p>
            <a:r>
              <a:rPr lang="en-US" smtClean="0"/>
              <a:t>Receiving admonition: Bring into life</a:t>
            </a:r>
          </a:p>
          <a:p>
            <a:r>
              <a:rPr lang="en-US" smtClean="0"/>
              <a:t>Example: You catch a hot iron</a:t>
            </a:r>
          </a:p>
        </p:txBody>
      </p:sp>
      <p:pic>
        <p:nvPicPr>
          <p:cNvPr id="31763" name="Picture 19"/>
          <p:cNvPicPr>
            <a:picLocks noChangeAspect="1" noChangeArrowheads="1"/>
          </p:cNvPicPr>
          <p:nvPr/>
        </p:nvPicPr>
        <p:blipFill>
          <a:blip r:embed="rId3" cstate="print"/>
          <a:srcRect/>
          <a:stretch>
            <a:fillRect/>
          </a:stretch>
        </p:blipFill>
        <p:spPr bwMode="auto">
          <a:xfrm>
            <a:off x="78390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5123" name="Rectangle 4"/>
          <p:cNvSpPr>
            <a:spLocks noGrp="1" noChangeArrowheads="1"/>
          </p:cNvSpPr>
          <p:nvPr>
            <p:ph type="body" sz="half" idx="1"/>
          </p:nvPr>
        </p:nvSpPr>
        <p:spPr>
          <a:xfrm>
            <a:off x="1524000" y="2027238"/>
            <a:ext cx="7620000" cy="4525962"/>
          </a:xfrm>
        </p:spPr>
        <p:txBody>
          <a:bodyPr/>
          <a:lstStyle/>
          <a:p>
            <a:pPr algn="ctr" eaLnBrk="1" hangingPunct="1">
              <a:buFont typeface="Wingdings" pitchFamily="2" charset="2"/>
              <a:buNone/>
            </a:pPr>
            <a:r>
              <a:rPr lang="en-US" sz="3600" b="1" smtClean="0"/>
              <a:t>32 words which occur in quran almost 16892 times</a:t>
            </a:r>
            <a:endParaRPr lang="en-US" sz="2800" smtClean="0">
              <a:latin typeface="Alvi Nastaleeq" pitchFamily="2" charset="-78"/>
              <a:cs typeface="Alvi Nastaleeq" pitchFamily="2" charset="-78"/>
            </a:endParaRPr>
          </a:p>
          <a:p>
            <a:pPr algn="ctr" eaLnBrk="1" hangingPunct="1">
              <a:buFont typeface="Wingdings" pitchFamily="2" charset="2"/>
              <a:buNone/>
            </a:pPr>
            <a:endParaRPr lang="en-US" sz="4000" smtClean="0">
              <a:latin typeface="Alvi Nastaleeq" pitchFamily="2" charset="-78"/>
              <a:cs typeface="Alvi Nastaleeq" pitchFamily="2" charset="-78"/>
            </a:endParaRPr>
          </a:p>
          <a:p>
            <a:pPr algn="ctr" eaLnBrk="1" hangingPunct="1">
              <a:buFont typeface="Wingdings" pitchFamily="2" charset="2"/>
              <a:buNone/>
            </a:pPr>
            <a:endParaRPr lang="ur-PK" sz="4000" smtClean="0">
              <a:latin typeface="Alvi Nastaleeq" pitchFamily="2" charset="-78"/>
              <a:cs typeface="Alvi Nastaleeq" pitchFamily="2" charset="-78"/>
            </a:endParaRPr>
          </a:p>
          <a:p>
            <a:pPr algn="ctr" eaLnBrk="1" hangingPunct="1">
              <a:buFont typeface="Wingdings" pitchFamily="2" charset="2"/>
              <a:buNone/>
            </a:pPr>
            <a:r>
              <a:rPr lang="en-US" smtClean="0">
                <a:cs typeface="Tahoma" pitchFamily="34" charset="0"/>
              </a:rPr>
              <a:t>There are 4,500 words in Quran which are repeated almost 78000 times</a:t>
            </a:r>
            <a:endParaRPr lang="ur-PK" smtClean="0">
              <a:cs typeface="Tahoma" pitchFamily="34" charset="0"/>
            </a:endParaRPr>
          </a:p>
        </p:txBody>
      </p:sp>
      <p:sp>
        <p:nvSpPr>
          <p:cNvPr id="5124"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5125" name="Rectangle 6"/>
          <p:cNvSpPr>
            <a:spLocks noChangeArrowheads="1"/>
          </p:cNvSpPr>
          <p:nvPr/>
        </p:nvSpPr>
        <p:spPr bwMode="auto">
          <a:xfrm>
            <a:off x="190500" y="5486400"/>
            <a:ext cx="914400" cy="1371600"/>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5126" name="AutoShape 7"/>
          <p:cNvSpPr>
            <a:spLocks noChangeArrowheads="1"/>
          </p:cNvSpPr>
          <p:nvPr/>
        </p:nvSpPr>
        <p:spPr bwMode="auto">
          <a:xfrm>
            <a:off x="333375" y="5638800"/>
            <a:ext cx="609600" cy="1219200"/>
          </a:xfrm>
          <a:prstGeom prst="upArrow">
            <a:avLst>
              <a:gd name="adj1" fmla="val 50000"/>
              <a:gd name="adj2" fmla="val 106250"/>
            </a:avLst>
          </a:prstGeom>
          <a:solidFill>
            <a:srgbClr val="FFFF00"/>
          </a:solidFill>
          <a:ln w="9525">
            <a:solidFill>
              <a:srgbClr val="003300"/>
            </a:solidFill>
            <a:miter lim="800000"/>
            <a:headEnd/>
            <a:tailEnd/>
          </a:ln>
        </p:spPr>
        <p:txBody>
          <a:bodyPr vert="eaVert" wrap="none" anchor="ctr"/>
          <a:lstStyle/>
          <a:p>
            <a:endParaRPr lang="en-US"/>
          </a:p>
        </p:txBody>
      </p:sp>
      <p:sp>
        <p:nvSpPr>
          <p:cNvPr id="5127" name="Text Box 8"/>
          <p:cNvSpPr txBox="1">
            <a:spLocks noChangeArrowheads="1"/>
          </p:cNvSpPr>
          <p:nvPr/>
        </p:nvSpPr>
        <p:spPr bwMode="auto">
          <a:xfrm>
            <a:off x="152400" y="50593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16,892</a:t>
            </a:r>
          </a:p>
        </p:txBody>
      </p:sp>
      <p:sp>
        <p:nvSpPr>
          <p:cNvPr id="5128"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78,000</a:t>
            </a:r>
          </a:p>
        </p:txBody>
      </p:sp>
      <p:sp>
        <p:nvSpPr>
          <p:cNvPr id="5129" name="Rectangle 9"/>
          <p:cNvSpPr>
            <a:spLocks noChangeArrowheads="1"/>
          </p:cNvSpPr>
          <p:nvPr/>
        </p:nvSpPr>
        <p:spPr bwMode="auto">
          <a:xfrm>
            <a:off x="280988" y="381000"/>
            <a:ext cx="760412" cy="369888"/>
          </a:xfrm>
          <a:prstGeom prst="rect">
            <a:avLst/>
          </a:prstGeom>
          <a:noFill/>
          <a:ln w="9525">
            <a:noFill/>
            <a:miter lim="800000"/>
            <a:headEnd/>
            <a:tailEnd/>
          </a:ln>
        </p:spPr>
        <p:txBody>
          <a:bodyPr wrap="none">
            <a:spAutoFit/>
          </a:bodyPr>
          <a:lstStyle/>
          <a:p>
            <a:r>
              <a:rPr lang="en-US" sz="1800" b="0">
                <a:solidFill>
                  <a:srgbClr val="000000"/>
                </a:solidFill>
                <a:cs typeface="Tahoma" pitchFamily="34" charset="0"/>
              </a:rPr>
              <a:t>4,500</a:t>
            </a:r>
            <a:endParaRPr lang="en-US" sz="1800" b="0">
              <a:solidFill>
                <a:srgbClr val="000000"/>
              </a:solidFill>
            </a:endParaRPr>
          </a:p>
        </p:txBody>
      </p:sp>
      <p:sp>
        <p:nvSpPr>
          <p:cNvPr id="5130" name="Rectangle 10"/>
          <p:cNvSpPr>
            <a:spLocks noGrp="1" noChangeArrowheads="1"/>
          </p:cNvSpPr>
          <p:nvPr/>
        </p:nvSpPr>
        <p:spPr bwMode="auto">
          <a:xfrm>
            <a:off x="1219200" y="381000"/>
            <a:ext cx="7772400" cy="1447800"/>
          </a:xfrm>
          <a:prstGeom prst="rect">
            <a:avLst/>
          </a:prstGeom>
          <a:noFill/>
          <a:ln w="9525">
            <a:noFill/>
            <a:miter lim="800000"/>
            <a:headEnd/>
            <a:tailEnd/>
          </a:ln>
        </p:spPr>
        <p:txBody>
          <a:bodyPr anchor="ctr"/>
          <a:lstStyle/>
          <a:p>
            <a:pPr algn="ctr">
              <a:spcBef>
                <a:spcPct val="0"/>
              </a:spcBef>
            </a:pPr>
            <a:r>
              <a:rPr lang="en-US" sz="4000">
                <a:cs typeface="Tahoma" pitchFamily="34" charset="0"/>
              </a:rPr>
              <a:t>By the end of this lesson, we will learn</a:t>
            </a:r>
            <a:endParaRPr lang="en-US" sz="320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32771"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Tahoma" pitchFamily="34" charset="0"/>
              </a:rPr>
              <a:t>Esp. with Imagination &amp; feelings; Prayer &amp; Evaluation</a:t>
            </a:r>
            <a:endParaRPr lang="en-US" sz="5400">
              <a:cs typeface="Tahoma" pitchFamily="34" charset="0"/>
            </a:endParaRPr>
          </a:p>
        </p:txBody>
      </p:sp>
      <p:pic>
        <p:nvPicPr>
          <p:cNvPr id="32772"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467973" name="Group 5"/>
          <p:cNvGraphicFramePr>
            <a:graphicFrameLocks noGrp="1"/>
          </p:cNvGraphicFramePr>
          <p:nvPr/>
        </p:nvGraphicFramePr>
        <p:xfrm>
          <a:off x="195263" y="609600"/>
          <a:ext cx="8763000" cy="2438400"/>
        </p:xfrm>
        <a:graphic>
          <a:graphicData uri="http://schemas.openxmlformats.org/drawingml/2006/table">
            <a:tbl>
              <a:tblPr rtl="1"/>
              <a:tblGrid>
                <a:gridCol w="4310063"/>
                <a:gridCol w="1557337"/>
                <a:gridCol w="2895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1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228600" y="381000"/>
            <a:ext cx="9448800" cy="1143000"/>
          </a:xfrm>
        </p:spPr>
        <p:txBody>
          <a:bodyPr/>
          <a:lstStyle/>
          <a:p>
            <a:pPr rtl="0"/>
            <a:r>
              <a:rPr lang="en-US" b="1" dirty="0" smtClean="0"/>
              <a:t>To receive full </a:t>
            </a:r>
            <a:r>
              <a:rPr lang="en-US" b="1" dirty="0" err="1" smtClean="0"/>
              <a:t>barakah</a:t>
            </a:r>
            <a:r>
              <a:rPr lang="en-US" b="1" dirty="0" smtClean="0"/>
              <a:t>, we need to</a:t>
            </a:r>
            <a:endParaRPr lang="ar-SA" b="1" dirty="0" smtClean="0"/>
          </a:p>
        </p:txBody>
      </p:sp>
      <p:graphicFrame>
        <p:nvGraphicFramePr>
          <p:cNvPr id="485379" name="Group 3"/>
          <p:cNvGraphicFramePr>
            <a:graphicFrameLocks noGrp="1"/>
          </p:cNvGraphicFramePr>
          <p:nvPr/>
        </p:nvGraphicFramePr>
        <p:xfrm>
          <a:off x="304800" y="1828800"/>
          <a:ext cx="8610600" cy="4135120"/>
        </p:xfrm>
        <a:graphic>
          <a:graphicData uri="http://schemas.openxmlformats.org/drawingml/2006/table">
            <a:tbl>
              <a:tblPr/>
              <a:tblGrid>
                <a:gridCol w="4305300"/>
                <a:gridCol w="4305300"/>
              </a:tblGrid>
              <a:tr h="2032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dirty="0" smtClean="0">
                          <a:ln>
                            <a:noFill/>
                          </a:ln>
                          <a:solidFill>
                            <a:srgbClr val="FFFF00"/>
                          </a:solidFill>
                          <a:effectLst/>
                          <a:latin typeface="Tahoma" pitchFamily="34" charset="0"/>
                          <a:cs typeface="Tahoma" pitchFamily="34" charset="0"/>
                        </a:rPr>
                        <a:t>Ponder</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3200" b="0" i="0" u="none" strike="noStrike" cap="none" normalizeH="0" baseline="0" dirty="0" smtClean="0">
                          <a:ln>
                            <a:noFill/>
                          </a:ln>
                          <a:solidFill>
                            <a:srgbClr val="FFFF00"/>
                          </a:solidFill>
                          <a:effectLst/>
                          <a:latin typeface="Nafees Web Naskh" pitchFamily="2" charset="-78"/>
                          <a:cs typeface="Tajweed" pitchFamily="2" charset="-78"/>
                        </a:rPr>
                        <a:t>1. تَدَبُّر</a:t>
                      </a:r>
                      <a:endParaRPr kumimoji="0" lang="en-US" sz="13200" b="0" i="0" u="none" strike="noStrike" cap="none" normalizeH="0" baseline="0" dirty="0" smtClean="0">
                        <a:ln>
                          <a:noFill/>
                        </a:ln>
                        <a:solidFill>
                          <a:srgbClr val="FFFF00"/>
                        </a:solidFill>
                        <a:effectLst/>
                        <a:latin typeface="Nafees Web Naskh" pitchFamily="2" charset="-78"/>
                        <a:cs typeface="Tajweed" pitchFamily="2" charset="-78"/>
                      </a:endParaRPr>
                    </a:p>
                  </a:txBody>
                  <a:tcPr anchor="b" horzOverflow="overflow">
                    <a:lnL>
                      <a:noFill/>
                    </a:lnL>
                    <a:lnR cap="flat">
                      <a:noFill/>
                    </a:lnR>
                    <a:lnT cap="flat">
                      <a:noFill/>
                    </a:lnT>
                    <a:lnB>
                      <a:noFill/>
                    </a:lnB>
                    <a:lnTlToBr>
                      <a:noFill/>
                    </a:lnTlToBr>
                    <a:lnBlToTr>
                      <a:noFill/>
                    </a:lnBlToTr>
                    <a:noFill/>
                  </a:tcPr>
                </a:tc>
              </a:tr>
              <a:tr h="2032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dirty="0" smtClean="0">
                          <a:ln>
                            <a:noFill/>
                          </a:ln>
                          <a:solidFill>
                            <a:srgbClr val="FFFF00"/>
                          </a:solidFill>
                          <a:effectLst/>
                          <a:latin typeface="Tahoma" pitchFamily="34" charset="0"/>
                          <a:cs typeface="Tahoma" pitchFamily="34" charset="0"/>
                        </a:rPr>
                        <a:t>Receive Admonition</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dirty="0" smtClean="0">
                          <a:ln>
                            <a:noFill/>
                          </a:ln>
                          <a:solidFill>
                            <a:srgbClr val="FFFF00"/>
                          </a:solidFill>
                          <a:effectLst/>
                          <a:latin typeface="Nafees Web Naskh" pitchFamily="2" charset="-78"/>
                          <a:cs typeface="Tajweed" pitchFamily="2" charset="-78"/>
                        </a:rPr>
                        <a:t>2. تَذَكُّر</a:t>
                      </a:r>
                      <a:endParaRPr kumimoji="0" lang="en-US" sz="11700" b="0" i="0" u="none" strike="noStrike" cap="none" normalizeH="0" baseline="0" dirty="0" smtClean="0">
                        <a:ln>
                          <a:noFill/>
                        </a:ln>
                        <a:solidFill>
                          <a:srgbClr val="FFFF00"/>
                        </a:solidFill>
                        <a:effectLst/>
                        <a:latin typeface="Nafees Web Naskh" pitchFamily="2" charset="-78"/>
                        <a:cs typeface="Tajweed" pitchFamily="2" charset="-78"/>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304800" y="3048000"/>
            <a:ext cx="8229600" cy="1143000"/>
          </a:xfrm>
          <a:prstGeom prst="rect">
            <a:avLst/>
          </a:prstGeom>
          <a:noFill/>
          <a:ln w="9525">
            <a:noFill/>
            <a:miter lim="800000"/>
            <a:headEnd/>
            <a:tailEnd/>
          </a:ln>
        </p:spPr>
        <p:txBody>
          <a:bodyPr anchor="ctr"/>
          <a:lstStyle/>
          <a:p>
            <a:pPr algn="ctr" eaLnBrk="0" hangingPunct="0">
              <a:spcBef>
                <a:spcPct val="0"/>
              </a:spcBef>
            </a:pPr>
            <a:r>
              <a:rPr lang="en-US" sz="6000">
                <a:cs typeface="Nafees Web Naskh" pitchFamily="2" charset="-78"/>
              </a:rPr>
              <a:t>How to bring Quran to our lives?</a:t>
            </a:r>
            <a:endParaRPr lang="ar-SA" sz="6000">
              <a:cs typeface="Nafees Web Naskh"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57200" y="381000"/>
            <a:ext cx="8229600" cy="1143000"/>
          </a:xfrm>
        </p:spPr>
        <p:txBody>
          <a:bodyPr/>
          <a:lstStyle/>
          <a:p>
            <a:pPr rtl="0"/>
            <a:r>
              <a:rPr lang="en-US" sz="3600" dirty="0" smtClean="0">
                <a:cs typeface="Tahoma" pitchFamily="34" charset="0"/>
              </a:rPr>
              <a:t>Before we ponder, Let us look at</a:t>
            </a:r>
            <a:br>
              <a:rPr lang="en-US" sz="3600" dirty="0" smtClean="0">
                <a:cs typeface="Tahoma" pitchFamily="34" charset="0"/>
              </a:rPr>
            </a:br>
            <a:r>
              <a:rPr lang="en-US" sz="3600" b="1" dirty="0" smtClean="0">
                <a:cs typeface="Tahoma" pitchFamily="34" charset="0"/>
              </a:rPr>
              <a:t>Our Relationship with the Qur’an </a:t>
            </a:r>
          </a:p>
        </p:txBody>
      </p:sp>
      <p:sp>
        <p:nvSpPr>
          <p:cNvPr id="35843" name="Rectangle 3"/>
          <p:cNvSpPr>
            <a:spLocks noGrp="1" noChangeArrowheads="1"/>
          </p:cNvSpPr>
          <p:nvPr>
            <p:ph type="body" idx="4294967295"/>
          </p:nvPr>
        </p:nvSpPr>
        <p:spPr>
          <a:xfrm>
            <a:off x="838200" y="2895600"/>
            <a:ext cx="8229600" cy="3429000"/>
          </a:xfrm>
        </p:spPr>
        <p:txBody>
          <a:bodyPr/>
          <a:lstStyle/>
          <a:p>
            <a:pPr marL="806450" indent="-806450">
              <a:lnSpc>
                <a:spcPct val="90000"/>
              </a:lnSpc>
              <a:buFont typeface="Wingdings" pitchFamily="2" charset="2"/>
              <a:buChar char="q"/>
            </a:pPr>
            <a:r>
              <a:rPr lang="en-US" sz="4800" b="1" smtClean="0">
                <a:cs typeface="Tahoma" pitchFamily="34" charset="0"/>
              </a:rPr>
              <a:t>Direct</a:t>
            </a:r>
          </a:p>
          <a:p>
            <a:pPr marL="806450" indent="-806450">
              <a:lnSpc>
                <a:spcPct val="90000"/>
              </a:lnSpc>
              <a:buFont typeface="Wingdings" pitchFamily="2" charset="2"/>
              <a:buChar char="q"/>
            </a:pPr>
            <a:r>
              <a:rPr lang="en-US" sz="4800" b="1" smtClean="0">
                <a:cs typeface="Tahoma" pitchFamily="34" charset="0"/>
              </a:rPr>
              <a:t>Personal</a:t>
            </a:r>
          </a:p>
          <a:p>
            <a:pPr marL="806450" indent="-806450">
              <a:lnSpc>
                <a:spcPct val="90000"/>
              </a:lnSpc>
              <a:buFont typeface="Wingdings" pitchFamily="2" charset="2"/>
              <a:buChar char="q"/>
            </a:pPr>
            <a:r>
              <a:rPr lang="en-US" sz="4800" b="1" smtClean="0">
                <a:cs typeface="Tahoma" pitchFamily="34" charset="0"/>
              </a:rPr>
              <a:t>Planned</a:t>
            </a:r>
          </a:p>
          <a:p>
            <a:pPr marL="806450" indent="-806450">
              <a:lnSpc>
                <a:spcPct val="90000"/>
              </a:lnSpc>
              <a:buFont typeface="Wingdings" pitchFamily="2" charset="2"/>
              <a:buChar char="q"/>
            </a:pPr>
            <a:r>
              <a:rPr lang="en-US" sz="4800" b="1" smtClean="0">
                <a:cs typeface="Tahoma" pitchFamily="34" charset="0"/>
              </a:rPr>
              <a:t>Relevant</a:t>
            </a:r>
          </a:p>
          <a:p>
            <a:pPr marL="806450" indent="-806450">
              <a:lnSpc>
                <a:spcPct val="90000"/>
              </a:lnSpc>
              <a:buFont typeface="Wingdings" pitchFamily="2" charset="2"/>
              <a:buChar char="q"/>
            </a:pPr>
            <a:endParaRPr lang="en-US" sz="4800" smtClean="0">
              <a:latin typeface="Nafees Web Naskh" pitchFamily="2" charset="-78"/>
            </a:endParaRPr>
          </a:p>
        </p:txBody>
      </p:sp>
      <p:sp>
        <p:nvSpPr>
          <p:cNvPr id="35844" name="Line 4"/>
          <p:cNvSpPr>
            <a:spLocks noChangeShapeType="1"/>
          </p:cNvSpPr>
          <p:nvPr/>
        </p:nvSpPr>
        <p:spPr bwMode="auto">
          <a:xfrm>
            <a:off x="152400" y="1981200"/>
            <a:ext cx="8991600" cy="0"/>
          </a:xfrm>
          <a:prstGeom prst="line">
            <a:avLst/>
          </a:prstGeom>
          <a:noFill/>
          <a:ln w="9525">
            <a:solidFill>
              <a:schemeClr val="folHlink"/>
            </a:solidFill>
            <a:round/>
            <a:headEnd/>
            <a:tailEnd/>
          </a:ln>
        </p:spPr>
        <p:txBody>
          <a:bodyPr>
            <a:spAutoFit/>
          </a:bodyPr>
          <a:lstStyle/>
          <a:p>
            <a:endParaRPr lang="en-US"/>
          </a:p>
        </p:txBody>
      </p:sp>
      <p:sp>
        <p:nvSpPr>
          <p:cNvPr id="471045" name="Rectangle 5"/>
          <p:cNvSpPr>
            <a:spLocks noChangeArrowheads="1"/>
          </p:cNvSpPr>
          <p:nvPr/>
        </p:nvSpPr>
        <p:spPr bwMode="auto">
          <a:xfrm>
            <a:off x="3581400" y="2133600"/>
            <a:ext cx="2246313" cy="823913"/>
          </a:xfrm>
          <a:prstGeom prst="rect">
            <a:avLst/>
          </a:prstGeom>
          <a:noFill/>
          <a:ln w="9525" algn="ctr">
            <a:noFill/>
            <a:miter lim="800000"/>
            <a:headEnd/>
            <a:tailEnd/>
          </a:ln>
          <a:effectLst/>
        </p:spPr>
        <p:txBody>
          <a:bodyPr wrap="none">
            <a:spAutoFit/>
          </a:bodyPr>
          <a:lstStyle/>
          <a:p>
            <a:pPr algn="ctr">
              <a:spcBef>
                <a:spcPct val="0"/>
              </a:spcBef>
              <a:defRPr/>
            </a:pPr>
            <a:r>
              <a:rPr lang="en-US">
                <a:solidFill>
                  <a:schemeClr val="tx2"/>
                </a:solidFill>
                <a:effectLst>
                  <a:outerShdw blurRad="38100" dist="38100" dir="2700000" algn="tl">
                    <a:srgbClr val="C0C0C0"/>
                  </a:outerShdw>
                </a:effectLst>
                <a:cs typeface="Tahoma" pitchFamily="34" charset="0"/>
              </a:rPr>
              <a:t>DPPR</a:t>
            </a:r>
            <a:r>
              <a:rPr lang="en-US" b="0">
                <a:solidFill>
                  <a:schemeClr val="tx2"/>
                </a:solidFill>
                <a:effectLst>
                  <a:outerShdw blurRad="38100" dist="38100" dir="2700000" algn="tl">
                    <a:srgbClr val="C0C0C0"/>
                  </a:outerShdw>
                </a:effectLst>
                <a:latin typeface="Nafees Web Naskh" pitchFamily="2" charset="-78"/>
                <a:cs typeface="Arial" pitchFamily="34" charset="0"/>
              </a:rPr>
              <a:t>   </a:t>
            </a:r>
          </a:p>
        </p:txBody>
      </p:sp>
      <p:sp>
        <p:nvSpPr>
          <p:cNvPr id="471046" name="Rectangle 6"/>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457200" y="228600"/>
            <a:ext cx="8229600" cy="1143000"/>
          </a:xfrm>
        </p:spPr>
        <p:txBody>
          <a:bodyPr/>
          <a:lstStyle/>
          <a:p>
            <a:pPr rtl="0" eaLnBrk="1" hangingPunct="1">
              <a:lnSpc>
                <a:spcPct val="135000"/>
              </a:lnSpc>
            </a:pPr>
            <a:r>
              <a:rPr lang="en-US" sz="4800" b="1" smtClean="0">
                <a:cs typeface="Tahoma" pitchFamily="34" charset="0"/>
              </a:rPr>
              <a:t>1. Direct</a:t>
            </a:r>
          </a:p>
        </p:txBody>
      </p:sp>
      <p:sp>
        <p:nvSpPr>
          <p:cNvPr id="36867" name="Rectangle 4"/>
          <p:cNvSpPr>
            <a:spLocks noGrp="1" noChangeArrowheads="1"/>
          </p:cNvSpPr>
          <p:nvPr>
            <p:ph type="body" idx="4294967295"/>
          </p:nvPr>
        </p:nvSpPr>
        <p:spPr>
          <a:xfrm>
            <a:off x="381000" y="1676400"/>
            <a:ext cx="8229600" cy="5181600"/>
          </a:xfrm>
        </p:spPr>
        <p:txBody>
          <a:bodyPr/>
          <a:lstStyle/>
          <a:p>
            <a:pPr marL="627063" indent="-627063" eaLnBrk="1" hangingPunct="1">
              <a:buFont typeface="Wingdings" pitchFamily="2" charset="2"/>
              <a:buChar char="q"/>
            </a:pPr>
            <a:r>
              <a:rPr lang="en-US" sz="3600" dirty="0" smtClean="0">
                <a:cs typeface="Tahoma" pitchFamily="34" charset="0"/>
              </a:rPr>
              <a:t>While reading, we say that this book (Qur’an) is Allah’s Book, </a:t>
            </a:r>
          </a:p>
          <a:p>
            <a:pPr marL="627063" indent="-627063" eaLnBrk="1" hangingPunct="1">
              <a:buFont typeface="Wingdings" pitchFamily="2" charset="2"/>
              <a:buChar char="q"/>
            </a:pPr>
            <a:r>
              <a:rPr lang="en-US" sz="3600" dirty="0" smtClean="0">
                <a:cs typeface="Tahoma" pitchFamily="34" charset="0"/>
              </a:rPr>
              <a:t>When listening to Qur’an, we say that these are the words of Allah.</a:t>
            </a:r>
            <a:endParaRPr lang="ur-PK" sz="3600" dirty="0" smtClean="0">
              <a:cs typeface="Tahoma" pitchFamily="34" charset="0"/>
            </a:endParaRPr>
          </a:p>
          <a:p>
            <a:pPr marL="627063" indent="-627063" eaLnBrk="1" hangingPunct="1">
              <a:buFont typeface="Wingdings" pitchFamily="2" charset="2"/>
              <a:buChar char="q"/>
            </a:pPr>
            <a:r>
              <a:rPr lang="en-US" sz="3600" dirty="0" smtClean="0">
                <a:cs typeface="Tahoma" pitchFamily="34" charset="0"/>
              </a:rPr>
              <a:t>Which means Allah is directly addressing us.</a:t>
            </a:r>
            <a:endParaRPr lang="ur-PK" sz="3600" dirty="0" smtClean="0">
              <a:cs typeface="Tahoma" pitchFamily="34" charset="0"/>
            </a:endParaRPr>
          </a:p>
          <a:p>
            <a:pPr marL="627063" indent="-627063" eaLnBrk="1" hangingPunct="1">
              <a:buFont typeface="Wingdings" pitchFamily="2" charset="2"/>
              <a:buChar char="q"/>
            </a:pPr>
            <a:r>
              <a:rPr lang="en-US" sz="3600" smtClean="0">
                <a:cs typeface="Tahoma" pitchFamily="34" charset="0"/>
              </a:rPr>
              <a:t>In fact, </a:t>
            </a:r>
            <a:r>
              <a:rPr lang="en-US" sz="3600" dirty="0" smtClean="0">
                <a:cs typeface="Tahoma" pitchFamily="34" charset="0"/>
              </a:rPr>
              <a:t>he watches us and observes our reactions to His commands!</a:t>
            </a:r>
            <a:endParaRPr lang="en-US" sz="2000" dirty="0" smtClean="0">
              <a:cs typeface="Tahoma"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304800"/>
            <a:ext cx="8229600" cy="1143000"/>
          </a:xfrm>
        </p:spPr>
        <p:txBody>
          <a:bodyPr/>
          <a:lstStyle/>
          <a:p>
            <a:pPr rtl="0" eaLnBrk="1" hangingPunct="1">
              <a:lnSpc>
                <a:spcPct val="135000"/>
              </a:lnSpc>
            </a:pPr>
            <a:r>
              <a:rPr lang="en-US" sz="4800" b="1" smtClean="0">
                <a:cs typeface="Tahoma" pitchFamily="34" charset="0"/>
              </a:rPr>
              <a:t>2. Personal</a:t>
            </a:r>
          </a:p>
        </p:txBody>
      </p:sp>
      <p:sp>
        <p:nvSpPr>
          <p:cNvPr id="37891" name="Rectangle 3"/>
          <p:cNvSpPr>
            <a:spLocks noGrp="1" noChangeArrowheads="1"/>
          </p:cNvSpPr>
          <p:nvPr>
            <p:ph type="body" idx="4294967295"/>
          </p:nvPr>
        </p:nvSpPr>
        <p:spPr>
          <a:xfrm>
            <a:off x="381000" y="1676400"/>
            <a:ext cx="8763000" cy="4530725"/>
          </a:xfrm>
        </p:spPr>
        <p:txBody>
          <a:bodyPr/>
          <a:lstStyle/>
          <a:p>
            <a:pPr marL="627063" indent="-627063" eaLnBrk="1" hangingPunct="1">
              <a:spcBef>
                <a:spcPct val="0"/>
              </a:spcBef>
              <a:buFont typeface="Wingdings" pitchFamily="2" charset="2"/>
              <a:buChar char="q"/>
            </a:pPr>
            <a:r>
              <a:rPr lang="en-US" sz="3600" dirty="0" smtClean="0">
                <a:cs typeface="Tahoma" pitchFamily="34" charset="0"/>
              </a:rPr>
              <a:t>Whatever you recite or listen, take the instructions as those ‘for me’. </a:t>
            </a:r>
            <a:endParaRPr lang="ur-PK" sz="3600" dirty="0" smtClean="0">
              <a:cs typeface="Tahoma" pitchFamily="34" charset="0"/>
            </a:endParaRPr>
          </a:p>
          <a:p>
            <a:pPr marL="627063" indent="-627063" eaLnBrk="1" hangingPunct="1">
              <a:spcBef>
                <a:spcPct val="0"/>
              </a:spcBef>
              <a:buFont typeface="Wingdings" pitchFamily="2" charset="2"/>
              <a:buChar char="q"/>
            </a:pPr>
            <a:r>
              <a:rPr lang="en-US" sz="3600" dirty="0" smtClean="0">
                <a:cs typeface="Tahoma" pitchFamily="34" charset="0"/>
              </a:rPr>
              <a:t>Do not take the verses as: these are for Disbelievers, those for Idolaters, for Hypocrites of Medina …….</a:t>
            </a:r>
            <a:endParaRPr lang="ur-PK" sz="3600" dirty="0" smtClean="0">
              <a:cs typeface="Tahoma" pitchFamily="34" charset="0"/>
            </a:endParaRPr>
          </a:p>
          <a:p>
            <a:pPr marL="627063" indent="-627063" eaLnBrk="1" hangingPunct="1">
              <a:spcBef>
                <a:spcPct val="0"/>
              </a:spcBef>
              <a:buFont typeface="Wingdings" pitchFamily="2" charset="2"/>
              <a:buChar char="q"/>
            </a:pPr>
            <a:r>
              <a:rPr lang="en-US" sz="3600" dirty="0" smtClean="0">
                <a:cs typeface="Tahoma" pitchFamily="34" charset="0"/>
              </a:rPr>
              <a:t>In fact, we should see what is in there for us.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0" eaLnBrk="1" hangingPunct="1">
              <a:lnSpc>
                <a:spcPct val="135000"/>
              </a:lnSpc>
            </a:pPr>
            <a:r>
              <a:rPr lang="en-US" sz="4800" b="1" smtClean="0">
                <a:cs typeface="Tahoma" pitchFamily="34" charset="0"/>
              </a:rPr>
              <a:t>3. Planned</a:t>
            </a:r>
          </a:p>
        </p:txBody>
      </p:sp>
      <p:sp>
        <p:nvSpPr>
          <p:cNvPr id="38915" name="Rectangle 3"/>
          <p:cNvSpPr>
            <a:spLocks noGrp="1" noChangeArrowheads="1"/>
          </p:cNvSpPr>
          <p:nvPr>
            <p:ph idx="1"/>
          </p:nvPr>
        </p:nvSpPr>
        <p:spPr/>
        <p:txBody>
          <a:bodyPr/>
          <a:lstStyle/>
          <a:p>
            <a:pPr marL="627063" indent="-627063" eaLnBrk="1" hangingPunct="1">
              <a:spcBef>
                <a:spcPct val="0"/>
              </a:spcBef>
            </a:pPr>
            <a:r>
              <a:rPr lang="en-US" sz="3600" dirty="0" smtClean="0">
                <a:cs typeface="Tahoma" pitchFamily="34" charset="0"/>
              </a:rPr>
              <a:t>Every thing is part of </a:t>
            </a:r>
            <a:r>
              <a:rPr lang="en-US" sz="3600" dirty="0" err="1" smtClean="0">
                <a:cs typeface="Tahoma" pitchFamily="34" charset="0"/>
              </a:rPr>
              <a:t>Qadr</a:t>
            </a:r>
            <a:r>
              <a:rPr lang="en-US" sz="3600" dirty="0" smtClean="0">
                <a:cs typeface="Tahoma" pitchFamily="34" charset="0"/>
              </a:rPr>
              <a:t>, something predestined… even the grains that we eat…</a:t>
            </a:r>
          </a:p>
          <a:p>
            <a:pPr marL="627063" indent="-627063" eaLnBrk="1" hangingPunct="1">
              <a:spcBef>
                <a:spcPct val="0"/>
              </a:spcBef>
            </a:pPr>
            <a:r>
              <a:rPr lang="en-US" sz="3600" dirty="0" smtClean="0">
                <a:cs typeface="Tahoma" pitchFamily="34" charset="0"/>
              </a:rPr>
              <a:t>Therefore, every Ayah that we hear or listen to, is part of the fate, which was written, before even we were born.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rtl="0" eaLnBrk="1" hangingPunct="1">
              <a:lnSpc>
                <a:spcPct val="135000"/>
              </a:lnSpc>
            </a:pPr>
            <a:r>
              <a:rPr lang="en-US" sz="7200" b="1" smtClean="0">
                <a:latin typeface="Alvi Nastaleeq" pitchFamily="2" charset="-78"/>
                <a:cs typeface="Alvi Nastaleeq" pitchFamily="2" charset="-78"/>
              </a:rPr>
              <a:t>4. </a:t>
            </a:r>
            <a:r>
              <a:rPr lang="en-US" sz="4400" b="1" smtClean="0">
                <a:cs typeface="Tahoma" pitchFamily="34" charset="0"/>
              </a:rPr>
              <a:t>Relevant</a:t>
            </a:r>
            <a:endParaRPr lang="en-US" sz="2400" b="1" smtClean="0">
              <a:cs typeface="Tahoma" pitchFamily="34" charset="0"/>
            </a:endParaRPr>
          </a:p>
        </p:txBody>
      </p:sp>
      <p:sp>
        <p:nvSpPr>
          <p:cNvPr id="39939" name="Rectangle 3"/>
          <p:cNvSpPr>
            <a:spLocks noGrp="1" noChangeArrowheads="1"/>
          </p:cNvSpPr>
          <p:nvPr>
            <p:ph idx="1"/>
          </p:nvPr>
        </p:nvSpPr>
        <p:spPr/>
        <p:txBody>
          <a:bodyPr/>
          <a:lstStyle/>
          <a:p>
            <a:pPr marL="627063" indent="-627063" eaLnBrk="1" hangingPunct="1">
              <a:spcBef>
                <a:spcPct val="0"/>
              </a:spcBef>
            </a:pPr>
            <a:r>
              <a:rPr lang="en-US" sz="3600" dirty="0" smtClean="0">
                <a:cs typeface="Tahoma" pitchFamily="34" charset="0"/>
              </a:rPr>
              <a:t>Quran is a reminder.</a:t>
            </a:r>
            <a:endParaRPr lang="ur-PK" sz="3600" dirty="0" smtClean="0">
              <a:cs typeface="Tahoma" pitchFamily="34" charset="0"/>
            </a:endParaRPr>
          </a:p>
          <a:p>
            <a:pPr marL="627063" indent="-627063" eaLnBrk="1" hangingPunct="1">
              <a:spcBef>
                <a:spcPct val="0"/>
              </a:spcBef>
            </a:pPr>
            <a:r>
              <a:rPr lang="en-US" sz="3600" dirty="0" smtClean="0">
                <a:cs typeface="Tahoma" pitchFamily="34" charset="0"/>
              </a:rPr>
              <a:t>How can Allah’s reminder be irrelevant?</a:t>
            </a:r>
            <a:endParaRPr lang="ur-PK" sz="3600" dirty="0" smtClean="0">
              <a:cs typeface="Tahoma" pitchFamily="34" charset="0"/>
            </a:endParaRPr>
          </a:p>
          <a:p>
            <a:pPr marL="627063" indent="-627063" eaLnBrk="1" hangingPunct="1">
              <a:spcBef>
                <a:spcPct val="0"/>
              </a:spcBef>
            </a:pPr>
            <a:r>
              <a:rPr lang="en-US" sz="3600" dirty="0" smtClean="0">
                <a:cs typeface="Tahoma" pitchFamily="34" charset="0"/>
              </a:rPr>
              <a:t>In fact, I should think and ponder as to :</a:t>
            </a:r>
          </a:p>
          <a:p>
            <a:pPr marL="1074738" lvl="1" indent="-627063" eaLnBrk="1" hangingPunct="1">
              <a:spcBef>
                <a:spcPct val="0"/>
              </a:spcBef>
            </a:pPr>
            <a:r>
              <a:rPr lang="en-US" dirty="0" smtClean="0">
                <a:cs typeface="Tahoma" pitchFamily="34" charset="0"/>
              </a:rPr>
              <a:t>why Allah has reminded me of this Ayah</a:t>
            </a:r>
          </a:p>
          <a:p>
            <a:pPr marL="1074738" lvl="1" indent="-627063" eaLnBrk="1" hangingPunct="1">
              <a:spcBef>
                <a:spcPct val="0"/>
              </a:spcBef>
            </a:pPr>
            <a:r>
              <a:rPr lang="en-US" dirty="0" smtClean="0">
                <a:cs typeface="Tahoma" pitchFamily="34" charset="0"/>
              </a:rPr>
              <a:t>why today?</a:t>
            </a:r>
            <a:endParaRPr lang="ur-PK" dirty="0" smtClean="0">
              <a:cs typeface="Tahoma"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457200"/>
            <a:ext cx="8229600" cy="1143000"/>
          </a:xfrm>
        </p:spPr>
        <p:txBody>
          <a:bodyPr/>
          <a:lstStyle/>
          <a:p>
            <a:pPr rtl="0" eaLnBrk="1" hangingPunct="1"/>
            <a:r>
              <a:rPr lang="en-US" sz="4400" b="1" dirty="0" smtClean="0">
                <a:cs typeface="Tahoma" pitchFamily="34" charset="0"/>
              </a:rPr>
              <a:t>Conditions for “</a:t>
            </a:r>
            <a:r>
              <a:rPr lang="en-US" sz="4400" b="1" dirty="0" err="1" smtClean="0">
                <a:cs typeface="Tahoma" pitchFamily="34" charset="0"/>
              </a:rPr>
              <a:t>Tadabbur</a:t>
            </a:r>
            <a:r>
              <a:rPr lang="en-US" sz="4400" b="1" dirty="0" smtClean="0">
                <a:cs typeface="Tahoma" pitchFamily="34" charset="0"/>
              </a:rPr>
              <a:t>”</a:t>
            </a:r>
            <a:endParaRPr lang="en-US" sz="3600" b="1" dirty="0" smtClean="0">
              <a:cs typeface="Tahoma" pitchFamily="34" charset="0"/>
            </a:endParaRPr>
          </a:p>
        </p:txBody>
      </p:sp>
      <p:sp>
        <p:nvSpPr>
          <p:cNvPr id="40963" name="Rectangle 3"/>
          <p:cNvSpPr>
            <a:spLocks noGrp="1" noChangeArrowheads="1"/>
          </p:cNvSpPr>
          <p:nvPr>
            <p:ph idx="1"/>
          </p:nvPr>
        </p:nvSpPr>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712710" name="AutoShape 6"/>
          <p:cNvSpPr>
            <a:spLocks noChangeArrowheads="1"/>
          </p:cNvSpPr>
          <p:nvPr/>
        </p:nvSpPr>
        <p:spPr bwMode="auto">
          <a:xfrm>
            <a:off x="0" y="2514600"/>
            <a:ext cx="4343400" cy="3886200"/>
          </a:xfrm>
          <a:prstGeom prst="star16">
            <a:avLst>
              <a:gd name="adj" fmla="val 37500"/>
            </a:avLst>
          </a:prstGeom>
          <a:noFill/>
          <a:ln w="9525" algn="ctr">
            <a:noFill/>
            <a:miter lim="800000"/>
            <a:headEnd/>
            <a:tailEnd/>
          </a:ln>
          <a:effectLst/>
        </p:spPr>
        <p:txBody>
          <a:bodyPr wrap="none" anchor="ctr">
            <a:spAutoFit/>
          </a:bodyPr>
          <a:lstStyle/>
          <a:p>
            <a:pPr algn="ctr">
              <a:spcBef>
                <a:spcPct val="0"/>
              </a:spcBef>
              <a:defRPr/>
            </a:pPr>
            <a:endParaRPr lang="en-US" sz="18700" b="0">
              <a:effectLst>
                <a:outerShdw blurRad="38100" dist="38100" dir="2700000" algn="tl">
                  <a:srgbClr val="000000">
                    <a:alpha val="43137"/>
                  </a:srgbClr>
                </a:outerShdw>
              </a:effectLst>
              <a:latin typeface="AGA Arabesque" pitchFamily="2" charset="2"/>
              <a:cs typeface="Arial" charset="0"/>
            </a:endParaRPr>
          </a:p>
        </p:txBody>
      </p:sp>
      <p:sp>
        <p:nvSpPr>
          <p:cNvPr id="40965" name="Rectangle 4"/>
          <p:cNvSpPr>
            <a:spLocks noChangeArrowheads="1"/>
          </p:cNvSpPr>
          <p:nvPr/>
        </p:nvSpPr>
        <p:spPr bwMode="auto">
          <a:xfrm>
            <a:off x="1295400" y="1905000"/>
            <a:ext cx="7162800" cy="4154488"/>
          </a:xfrm>
          <a:prstGeom prst="rect">
            <a:avLst/>
          </a:prstGeom>
          <a:noFill/>
          <a:ln w="9525" algn="ctr">
            <a:noFill/>
            <a:miter lim="800000"/>
            <a:headEnd/>
            <a:tailEnd/>
          </a:ln>
        </p:spPr>
        <p:txBody>
          <a:bodyPr anchor="ctr">
            <a:spAutoFit/>
          </a:bodyPr>
          <a:lstStyle/>
          <a:p>
            <a:pPr marL="1092200" indent="-1092200">
              <a:lnSpc>
                <a:spcPct val="150000"/>
              </a:lnSpc>
              <a:spcBef>
                <a:spcPct val="0"/>
              </a:spcBef>
              <a:buClr>
                <a:schemeClr val="tx1"/>
              </a:buClr>
              <a:buSzPct val="90000"/>
              <a:buFont typeface="Wingdings" pitchFamily="2" charset="2"/>
              <a:buAutoNum type="arabicPeriod"/>
            </a:pPr>
            <a:r>
              <a:rPr lang="en-US" sz="4400">
                <a:solidFill>
                  <a:srgbClr val="FFFF00"/>
                </a:solidFill>
              </a:rPr>
              <a:t>Focus</a:t>
            </a:r>
          </a:p>
          <a:p>
            <a:pPr marL="1092200" indent="-1092200">
              <a:lnSpc>
                <a:spcPct val="150000"/>
              </a:lnSpc>
              <a:spcBef>
                <a:spcPct val="0"/>
              </a:spcBef>
              <a:buClr>
                <a:schemeClr val="tx1"/>
              </a:buClr>
              <a:buSzPct val="90000"/>
              <a:buFont typeface="Wingdings" pitchFamily="2" charset="2"/>
              <a:buAutoNum type="arabicPeriod"/>
            </a:pPr>
            <a:r>
              <a:rPr lang="en-US" sz="4400">
                <a:solidFill>
                  <a:srgbClr val="FFFF00"/>
                </a:solidFill>
              </a:rPr>
              <a:t>Understand</a:t>
            </a:r>
          </a:p>
          <a:p>
            <a:pPr marL="1092200" indent="-1092200">
              <a:lnSpc>
                <a:spcPct val="150000"/>
              </a:lnSpc>
              <a:spcBef>
                <a:spcPct val="0"/>
              </a:spcBef>
              <a:buClr>
                <a:schemeClr val="tx1"/>
              </a:buClr>
              <a:buSzPct val="90000"/>
              <a:buFont typeface="Wingdings" pitchFamily="2" charset="2"/>
              <a:buAutoNum type="arabicPeriod"/>
            </a:pPr>
            <a:r>
              <a:rPr lang="en-US" sz="4400">
                <a:solidFill>
                  <a:srgbClr val="FFFF00"/>
                </a:solidFill>
              </a:rPr>
              <a:t>Imagine</a:t>
            </a:r>
          </a:p>
          <a:p>
            <a:pPr marL="1092200" indent="-1092200">
              <a:lnSpc>
                <a:spcPct val="150000"/>
              </a:lnSpc>
              <a:spcBef>
                <a:spcPct val="0"/>
              </a:spcBef>
              <a:buClr>
                <a:schemeClr val="tx1"/>
              </a:buClr>
              <a:buSzPct val="90000"/>
              <a:buFont typeface="Wingdings" pitchFamily="2" charset="2"/>
              <a:buAutoNum type="arabicPeriod"/>
            </a:pPr>
            <a:r>
              <a:rPr lang="en-US" sz="4400">
                <a:solidFill>
                  <a:srgbClr val="FFFF00"/>
                </a:solidFill>
              </a:rPr>
              <a:t>Feel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&amp; Whispering</a:t>
            </a:r>
            <a:endParaRPr lang="en-US" dirty="0"/>
          </a:p>
        </p:txBody>
      </p:sp>
      <p:sp>
        <p:nvSpPr>
          <p:cNvPr id="3" name="Content Placeholder 2"/>
          <p:cNvSpPr>
            <a:spLocks noGrp="1"/>
          </p:cNvSpPr>
          <p:nvPr>
            <p:ph idx="1"/>
          </p:nvPr>
        </p:nvSpPr>
        <p:spPr/>
        <p:txBody>
          <a:bodyPr/>
          <a:lstStyle/>
          <a:p>
            <a:r>
              <a:rPr lang="en-US" dirty="0" smtClean="0"/>
              <a:t>~ 7 Processes at a time</a:t>
            </a:r>
          </a:p>
          <a:p>
            <a:r>
              <a:rPr lang="en-US" dirty="0" smtClean="0"/>
              <a:t>Speed of each process  </a:t>
            </a:r>
            <a:endParaRPr lang="en-US" dirty="0"/>
          </a:p>
        </p:txBody>
      </p:sp>
    </p:spTree>
    <p:extLst>
      <p:ext uri="{BB962C8B-B14F-4D97-AF65-F5344CB8AC3E}">
        <p14:creationId xmlns:p14="http://schemas.microsoft.com/office/powerpoint/2010/main" xmlns="" val="2617064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62000" y="381000"/>
            <a:ext cx="8229600" cy="1143000"/>
          </a:xfrm>
        </p:spPr>
        <p:txBody>
          <a:bodyPr/>
          <a:lstStyle/>
          <a:p>
            <a:pPr rtl="0"/>
            <a:r>
              <a:rPr lang="en-US" sz="4800" b="1" smtClean="0"/>
              <a:t>The purpose of Revelation</a:t>
            </a:r>
            <a:endParaRPr lang="ar-SA" sz="4800" b="1" smtClean="0"/>
          </a:p>
        </p:txBody>
      </p:sp>
      <p:graphicFrame>
        <p:nvGraphicFramePr>
          <p:cNvPr id="421891" name="Group 3"/>
          <p:cNvGraphicFramePr>
            <a:graphicFrameLocks noGrp="1"/>
          </p:cNvGraphicFramePr>
          <p:nvPr/>
        </p:nvGraphicFramePr>
        <p:xfrm>
          <a:off x="304800" y="2260600"/>
          <a:ext cx="8610600" cy="4135120"/>
        </p:xfrm>
        <a:graphic>
          <a:graphicData uri="http://schemas.openxmlformats.org/drawingml/2006/table">
            <a:tbl>
              <a:tblPr/>
              <a:tblGrid>
                <a:gridCol w="4305300"/>
                <a:gridCol w="4305300"/>
              </a:tblGrid>
              <a:tr h="2032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smtClean="0">
                          <a:ln>
                            <a:noFill/>
                          </a:ln>
                          <a:solidFill>
                            <a:srgbClr val="FFFF00"/>
                          </a:solidFill>
                          <a:effectLst/>
                          <a:latin typeface="Tahoma" pitchFamily="34" charset="0"/>
                          <a:cs typeface="Tahoma" pitchFamily="34" charset="0"/>
                        </a:rPr>
                        <a:t>Pondering</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3200" b="0" i="0" u="none" strike="noStrike" cap="none" normalizeH="0" baseline="0" smtClean="0">
                          <a:ln>
                            <a:noFill/>
                          </a:ln>
                          <a:solidFill>
                            <a:srgbClr val="FFFF00"/>
                          </a:solidFill>
                          <a:effectLst/>
                          <a:latin typeface="Nafees Web Naskh" pitchFamily="2" charset="-78"/>
                          <a:cs typeface="Tajweed" pitchFamily="2" charset="-78"/>
                        </a:rPr>
                        <a:t>1. تَدَبُّر</a:t>
                      </a:r>
                      <a:endParaRPr kumimoji="0" lang="en-US" sz="13200" b="0" i="0" u="none" strike="noStrike" cap="none" normalizeH="0" baseline="0" smtClean="0">
                        <a:ln>
                          <a:noFill/>
                        </a:ln>
                        <a:solidFill>
                          <a:srgbClr val="FFFF00"/>
                        </a:solidFill>
                        <a:effectLst/>
                        <a:latin typeface="Nafees Web Naskh" pitchFamily="2" charset="-78"/>
                        <a:cs typeface="Tajweed" pitchFamily="2" charset="-78"/>
                      </a:endParaRPr>
                    </a:p>
                  </a:txBody>
                  <a:tcPr anchor="b" horzOverflow="overflow">
                    <a:lnL>
                      <a:noFill/>
                    </a:lnL>
                    <a:lnR cap="flat">
                      <a:noFill/>
                    </a:lnR>
                    <a:lnT cap="flat">
                      <a:noFill/>
                    </a:lnT>
                    <a:lnB>
                      <a:noFill/>
                    </a:lnB>
                    <a:lnTlToBr>
                      <a:noFill/>
                    </a:lnTlToBr>
                    <a:lnBlToTr>
                      <a:noFill/>
                    </a:lnBlToTr>
                    <a:noFill/>
                  </a:tcPr>
                </a:tc>
              </a:tr>
              <a:tr h="20320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smtClean="0">
                          <a:ln>
                            <a:noFill/>
                          </a:ln>
                          <a:solidFill>
                            <a:srgbClr val="FFFF00"/>
                          </a:solidFill>
                          <a:effectLst/>
                          <a:latin typeface="Tahoma" pitchFamily="34" charset="0"/>
                          <a:cs typeface="Tahoma" pitchFamily="34" charset="0"/>
                        </a:rPr>
                        <a:t>receiving admonition</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1700" b="0" i="0" u="none" strike="noStrike" cap="none" normalizeH="0" baseline="0" smtClean="0">
                          <a:ln>
                            <a:noFill/>
                          </a:ln>
                          <a:solidFill>
                            <a:srgbClr val="FFFF00"/>
                          </a:solidFill>
                          <a:effectLst/>
                          <a:latin typeface="Nafees Web Naskh" pitchFamily="2" charset="-78"/>
                          <a:cs typeface="Tajweed" pitchFamily="2" charset="-78"/>
                        </a:rPr>
                        <a:t>2. تَذَكُّر</a:t>
                      </a:r>
                      <a:endParaRPr kumimoji="0" lang="en-US" sz="11700" b="0" i="0" u="none" strike="noStrike" cap="none" normalizeH="0" baseline="0" smtClean="0">
                        <a:ln>
                          <a:noFill/>
                        </a:ln>
                        <a:solidFill>
                          <a:srgbClr val="FFFF00"/>
                        </a:solidFill>
                        <a:effectLst/>
                        <a:latin typeface="Nafees Web Naskh" pitchFamily="2" charset="-78"/>
                        <a:cs typeface="Tajweed" pitchFamily="2" charset="-78"/>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Focus</a:t>
            </a:r>
          </a:p>
        </p:txBody>
      </p:sp>
      <p:sp>
        <p:nvSpPr>
          <p:cNvPr id="41987" name="Content Placeholder 2"/>
          <p:cNvSpPr>
            <a:spLocks noGrp="1"/>
          </p:cNvSpPr>
          <p:nvPr>
            <p:ph idx="1"/>
          </p:nvPr>
        </p:nvSpPr>
        <p:spPr/>
        <p:txBody>
          <a:bodyPr/>
          <a:lstStyle/>
          <a:p>
            <a:r>
              <a:rPr lang="en-US" smtClean="0"/>
              <a:t>When you listen to the Qur’an…</a:t>
            </a:r>
          </a:p>
          <a:p>
            <a:r>
              <a:rPr lang="en-US" smtClean="0"/>
              <a:t>Focus of eyes, ears, body, brain, heart, …</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Understand</a:t>
            </a:r>
          </a:p>
        </p:txBody>
      </p:sp>
      <p:sp>
        <p:nvSpPr>
          <p:cNvPr id="43011" name="Content Placeholder 2"/>
          <p:cNvSpPr>
            <a:spLocks noGrp="1"/>
          </p:cNvSpPr>
          <p:nvPr>
            <p:ph idx="1"/>
          </p:nvPr>
        </p:nvSpPr>
        <p:spPr/>
        <p:txBody>
          <a:bodyPr/>
          <a:lstStyle/>
          <a:p>
            <a:r>
              <a:rPr lang="en-US" dirty="0" smtClean="0"/>
              <a:t>Without understanding, how can we even ponder.</a:t>
            </a:r>
          </a:p>
          <a:p>
            <a:r>
              <a:rPr lang="en-US" dirty="0" smtClean="0"/>
              <a:t>Try to catch whatever you can when you recite or listen to the Qur’an… from the words such as Prophet’s names, heaven, hell, signs,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Imagine</a:t>
            </a:r>
          </a:p>
        </p:txBody>
      </p:sp>
      <p:sp>
        <p:nvSpPr>
          <p:cNvPr id="44035" name="Content Placeholder 2"/>
          <p:cNvSpPr>
            <a:spLocks noGrp="1"/>
          </p:cNvSpPr>
          <p:nvPr>
            <p:ph idx="1"/>
          </p:nvPr>
        </p:nvSpPr>
        <p:spPr/>
        <p:txBody>
          <a:bodyPr/>
          <a:lstStyle/>
          <a:p>
            <a:r>
              <a:rPr lang="en-US" dirty="0" smtClean="0"/>
              <a:t>Whenever Allah’s signs, history, heaven or hell are mentioned, try to explode your imagination… use it to the maximum</a:t>
            </a:r>
          </a:p>
        </p:txBody>
      </p:sp>
      <p:sp>
        <p:nvSpPr>
          <p:cNvPr id="4" name="Rectangle 3"/>
          <p:cNvSpPr txBox="1">
            <a:spLocks noChangeArrowheads="1"/>
          </p:cNvSpPr>
          <p:nvPr/>
        </p:nvSpPr>
        <p:spPr bwMode="auto">
          <a:xfrm>
            <a:off x="990600" y="3276600"/>
            <a:ext cx="7391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4863" marR="0" lvl="0" indent="-804863" algn="r" defTabSz="914400" rtl="1" eaLnBrk="0" fontAlgn="base" latinLnBrk="0" hangingPunct="0">
              <a:lnSpc>
                <a:spcPct val="150000"/>
              </a:lnSpc>
              <a:spcBef>
                <a:spcPct val="0"/>
              </a:spcBef>
              <a:spcAft>
                <a:spcPct val="0"/>
              </a:spcAft>
              <a:buClr>
                <a:srgbClr val="FFFFFF"/>
              </a:buClr>
              <a:buSzPct val="90000"/>
              <a:buFont typeface="Wingdings" pitchFamily="2" charset="2"/>
              <a:buChar char="q"/>
              <a:tabLst/>
              <a:defRPr/>
            </a:pPr>
            <a:r>
              <a:rPr kumimoji="0" lang="ar-SA" sz="48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ربّ النّاس، ملك النّاس، اله النّاس </a:t>
            </a:r>
          </a:p>
          <a:p>
            <a:pPr marL="804863" marR="0" lvl="0" indent="-804863" algn="r" defTabSz="914400" rtl="1" eaLnBrk="0" fontAlgn="base" latinLnBrk="0" hangingPunct="0">
              <a:lnSpc>
                <a:spcPct val="150000"/>
              </a:lnSpc>
              <a:spcBef>
                <a:spcPct val="0"/>
              </a:spcBef>
              <a:spcAft>
                <a:spcPct val="0"/>
              </a:spcAft>
              <a:buClr>
                <a:srgbClr val="FFFFFF"/>
              </a:buClr>
              <a:buSzPct val="90000"/>
              <a:buFont typeface="Wingdings" pitchFamily="2" charset="2"/>
              <a:buChar char="q"/>
              <a:tabLst/>
              <a:defRPr/>
            </a:pPr>
            <a:r>
              <a:rPr kumimoji="0" lang="ar-SA" sz="48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قصص ...</a:t>
            </a:r>
          </a:p>
          <a:p>
            <a:pPr marL="804863" marR="0" lvl="0" indent="-804863" algn="r" defTabSz="914400" rtl="1" eaLnBrk="0" fontAlgn="base" latinLnBrk="0" hangingPunct="0">
              <a:lnSpc>
                <a:spcPct val="150000"/>
              </a:lnSpc>
              <a:spcBef>
                <a:spcPct val="0"/>
              </a:spcBef>
              <a:spcAft>
                <a:spcPct val="0"/>
              </a:spcAft>
              <a:buClr>
                <a:srgbClr val="FFFFFF"/>
              </a:buClr>
              <a:buSzPct val="90000"/>
              <a:buFont typeface="Wingdings" pitchFamily="2" charset="2"/>
              <a:buChar char="q"/>
              <a:tabLst/>
              <a:defRPr/>
            </a:pPr>
            <a:r>
              <a:rPr kumimoji="0" lang="ar-SA" sz="48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جَنَّة، جَهَنَّم</a:t>
            </a:r>
          </a:p>
          <a:p>
            <a:pPr marL="804863" marR="0" lvl="0" indent="-804863" algn="r" defTabSz="914400" rtl="1" eaLnBrk="0" fontAlgn="base" latinLnBrk="0" hangingPunct="0">
              <a:lnSpc>
                <a:spcPct val="150000"/>
              </a:lnSpc>
              <a:spcBef>
                <a:spcPct val="0"/>
              </a:spcBef>
              <a:spcAft>
                <a:spcPct val="0"/>
              </a:spcAft>
              <a:buClr>
                <a:srgbClr val="FFFFFF"/>
              </a:buClr>
              <a:buSzPct val="90000"/>
              <a:buFont typeface="Wingdings" pitchFamily="2" charset="2"/>
              <a:buNone/>
              <a:tabLst/>
              <a:defRPr/>
            </a:pPr>
            <a:endParaRPr kumimoji="0" lang="en-US" sz="5400" b="0" i="0" u="none" strike="noStrike" kern="0" cap="none" spc="0" normalizeH="0" baseline="0" noProof="0" dirty="0">
              <a:ln>
                <a:noFill/>
              </a:ln>
              <a:solidFill>
                <a:srgbClr val="FFFF00"/>
              </a:solidFill>
              <a:effectLst/>
              <a:uLnTx/>
              <a:uFillTx/>
              <a:latin typeface="Nafees Web Naskh" pitchFamily="2" charset="-78"/>
              <a:ea typeface="+mn-ea"/>
              <a:cs typeface="Tajweed"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Feel</a:t>
            </a:r>
          </a:p>
        </p:txBody>
      </p:sp>
      <p:sp>
        <p:nvSpPr>
          <p:cNvPr id="45059" name="Content Placeholder 2"/>
          <p:cNvSpPr>
            <a:spLocks noGrp="1"/>
          </p:cNvSpPr>
          <p:nvPr>
            <p:ph idx="1"/>
          </p:nvPr>
        </p:nvSpPr>
        <p:spPr>
          <a:xfrm>
            <a:off x="457200" y="1371600"/>
            <a:ext cx="8382000" cy="4495800"/>
          </a:xfrm>
        </p:spPr>
        <p:txBody>
          <a:bodyPr/>
          <a:lstStyle/>
          <a:p>
            <a:r>
              <a:rPr lang="en-US" dirty="0" smtClean="0"/>
              <a:t>Don’t recite the Qur’an like a news-reader! </a:t>
            </a:r>
          </a:p>
          <a:p>
            <a:r>
              <a:rPr lang="en-US" dirty="0" smtClean="0"/>
              <a:t>Recite it from your heart…</a:t>
            </a:r>
          </a:p>
          <a:p>
            <a:r>
              <a:rPr lang="en-US" dirty="0" smtClean="0"/>
              <a:t>Have Hope when you read verses on Mercy of Allah; Have Fear on verses of Punishment,…</a:t>
            </a:r>
          </a:p>
        </p:txBody>
      </p:sp>
      <p:sp>
        <p:nvSpPr>
          <p:cNvPr id="4" name="Rectangle 3"/>
          <p:cNvSpPr txBox="1">
            <a:spLocks noChangeArrowheads="1"/>
          </p:cNvSpPr>
          <p:nvPr/>
        </p:nvSpPr>
        <p:spPr bwMode="auto">
          <a:xfrm>
            <a:off x="5257800" y="4191000"/>
            <a:ext cx="38100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4863" indent="-804863" eaLnBrk="0" hangingPunct="0">
              <a:spcBef>
                <a:spcPct val="20000"/>
              </a:spcBef>
              <a:buClr>
                <a:srgbClr val="FFFFFF"/>
              </a:buClr>
              <a:buSzPct val="90000"/>
              <a:buFont typeface="Wingdings" pitchFamily="2" charset="2"/>
              <a:buChar char="q"/>
              <a:defRPr/>
            </a:pPr>
            <a:r>
              <a:rPr lang="fr-FR" sz="2800" b="0" dirty="0" err="1" smtClean="0">
                <a:solidFill>
                  <a:srgbClr val="FFFF00"/>
                </a:solidFill>
                <a:latin typeface="+mn-lt"/>
                <a:cs typeface="Tahoma" pitchFamily="34" charset="0"/>
              </a:rPr>
              <a:t>Fear</a:t>
            </a:r>
            <a:r>
              <a:rPr kumimoji="0" lang="en-US"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 </a:t>
            </a:r>
            <a:r>
              <a:rPr kumimoji="0" lang="ar-SA"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  (عذاب)</a:t>
            </a:r>
            <a:r>
              <a:rPr kumimoji="0" lang="en-US"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 </a:t>
            </a:r>
            <a:endParaRPr kumimoji="0" lang="ar-SA"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endParaRPr>
          </a:p>
          <a:p>
            <a:pPr marL="804863" indent="-804863" eaLnBrk="0" hangingPunct="0">
              <a:spcBef>
                <a:spcPct val="20000"/>
              </a:spcBef>
              <a:buClr>
                <a:srgbClr val="FFFFFF"/>
              </a:buClr>
              <a:buSzPct val="90000"/>
              <a:buFont typeface="Wingdings" pitchFamily="2" charset="2"/>
              <a:buChar char="q"/>
              <a:defRPr/>
            </a:pPr>
            <a:r>
              <a:rPr lang="fr-FR" sz="2800" b="0" dirty="0" smtClean="0">
                <a:solidFill>
                  <a:srgbClr val="FFFF00"/>
                </a:solidFill>
                <a:latin typeface="+mn-lt"/>
                <a:cs typeface="Tahoma" pitchFamily="34" charset="0"/>
              </a:rPr>
              <a:t>Love</a:t>
            </a:r>
            <a:r>
              <a:rPr kumimoji="0" lang="fr-FR"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 </a:t>
            </a:r>
            <a:r>
              <a:rPr kumimoji="0" lang="ar-SA"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rPr>
              <a:t>  (صفات)</a:t>
            </a:r>
            <a:endParaRPr kumimoji="0" lang="en-US"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endParaRPr>
          </a:p>
          <a:p>
            <a:pPr marL="804863" indent="-804863" eaLnBrk="0" hangingPunct="0">
              <a:spcBef>
                <a:spcPct val="20000"/>
              </a:spcBef>
              <a:buClr>
                <a:srgbClr val="FFFFFF"/>
              </a:buClr>
              <a:buSzPct val="90000"/>
              <a:buFont typeface="Wingdings" pitchFamily="2" charset="2"/>
              <a:buChar char="q"/>
              <a:defRPr/>
            </a:pPr>
            <a:r>
              <a:rPr lang="en-US" sz="2800" b="0" dirty="0" smtClean="0">
                <a:solidFill>
                  <a:srgbClr val="FFFF00"/>
                </a:solidFill>
                <a:latin typeface="+mn-lt"/>
                <a:cs typeface="Tahoma" pitchFamily="34" charset="0"/>
              </a:rPr>
              <a:t>Humility </a:t>
            </a:r>
            <a:r>
              <a:rPr lang="ar-SA" sz="4000" b="0" kern="0" dirty="0" smtClean="0">
                <a:solidFill>
                  <a:srgbClr val="FFFF00"/>
                </a:solidFill>
                <a:latin typeface="Nafees Web Naskh" pitchFamily="2" charset="-78"/>
                <a:cs typeface="Tajweed" pitchFamily="2" charset="-78"/>
              </a:rPr>
              <a:t>(عظمة)</a:t>
            </a:r>
            <a:endParaRPr kumimoji="0" lang="ar-SA" sz="4000" b="0" i="0" u="none" strike="noStrike" kern="0" cap="none" spc="0" normalizeH="0" baseline="0" noProof="0" dirty="0" smtClean="0">
              <a:ln>
                <a:noFill/>
              </a:ln>
              <a:solidFill>
                <a:srgbClr val="FFFF00"/>
              </a:solidFill>
              <a:effectLst/>
              <a:uLnTx/>
              <a:uFillTx/>
              <a:latin typeface="Nafees Web Naskh" pitchFamily="2" charset="-78"/>
              <a:cs typeface="Tajweed" pitchFamily="2" charset="-78"/>
            </a:endParaRPr>
          </a:p>
          <a:p>
            <a:pPr marL="804863" indent="-804863" eaLnBrk="0" hangingPunct="0">
              <a:spcBef>
                <a:spcPct val="20000"/>
              </a:spcBef>
              <a:buClr>
                <a:srgbClr val="FFFFFF"/>
              </a:buClr>
              <a:buSzPct val="90000"/>
              <a:buFont typeface="Wingdings" pitchFamily="2" charset="2"/>
              <a:buChar char="q"/>
              <a:defRPr/>
            </a:pPr>
            <a:r>
              <a:rPr lang="en-US" sz="2800" b="0" dirty="0" smtClean="0">
                <a:solidFill>
                  <a:srgbClr val="FFFF00"/>
                </a:solidFill>
                <a:latin typeface="+mn-lt"/>
                <a:cs typeface="Tahoma" pitchFamily="34" charset="0"/>
              </a:rPr>
              <a:t>Praise</a:t>
            </a:r>
            <a:r>
              <a:rPr lang="en-US" sz="2800" dirty="0" smtClean="0">
                <a:solidFill>
                  <a:srgbClr val="FFFF00"/>
                </a:solidFill>
                <a:latin typeface="+mn-lt"/>
                <a:cs typeface="Tahoma" pitchFamily="34" charset="0"/>
              </a:rPr>
              <a:t> </a:t>
            </a:r>
            <a:r>
              <a:rPr lang="ar-SA" sz="3200" b="0" kern="0" dirty="0" smtClean="0">
                <a:solidFill>
                  <a:srgbClr val="FFFF00"/>
                </a:solidFill>
                <a:latin typeface="Nafees Web Naskh" pitchFamily="2" charset="-78"/>
                <a:cs typeface="Tajweed" pitchFamily="2" charset="-78"/>
              </a:rPr>
              <a:t>(تخليق)</a:t>
            </a:r>
          </a:p>
          <a:p>
            <a:pPr marL="804863" indent="-804863" eaLnBrk="0" hangingPunct="0">
              <a:spcBef>
                <a:spcPct val="20000"/>
              </a:spcBef>
              <a:buClr>
                <a:srgbClr val="FFFFFF"/>
              </a:buClr>
              <a:buSzPct val="90000"/>
              <a:buFont typeface="Wingdings" pitchFamily="2" charset="2"/>
              <a:buNone/>
              <a:defRPr/>
            </a:pPr>
            <a:endParaRPr kumimoji="0" lang="ar-SA"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endParaRPr>
          </a:p>
          <a:p>
            <a:pPr marL="804863" indent="-804863" eaLnBrk="0" hangingPunct="0">
              <a:spcBef>
                <a:spcPct val="20000"/>
              </a:spcBef>
              <a:buClr>
                <a:srgbClr val="FFFFFF"/>
              </a:buClr>
              <a:buSzPct val="90000"/>
              <a:buFont typeface="Wingdings" pitchFamily="2" charset="2"/>
              <a:buNone/>
              <a:defRPr/>
            </a:pPr>
            <a:endParaRPr kumimoji="0" lang="ar-SA" sz="4000" b="0" i="0" u="none" strike="noStrike" kern="0" cap="none" spc="0" normalizeH="0" baseline="0" noProof="0" dirty="0" smtClean="0">
              <a:ln>
                <a:noFill/>
              </a:ln>
              <a:solidFill>
                <a:srgbClr val="FFFF00"/>
              </a:solidFill>
              <a:effectLst/>
              <a:uLnTx/>
              <a:uFillTx/>
              <a:latin typeface="Nafees Web Naskh" pitchFamily="2" charset="-78"/>
              <a:ea typeface="+mn-ea"/>
              <a:cs typeface="Tajweed" pitchFamily="2" charset="-78"/>
            </a:endParaRPr>
          </a:p>
          <a:p>
            <a:pPr marL="804863" indent="-804863" eaLnBrk="0" hangingPunct="0">
              <a:spcBef>
                <a:spcPct val="20000"/>
              </a:spcBef>
              <a:buClr>
                <a:srgbClr val="FFFFFF"/>
              </a:buClr>
              <a:buSzPct val="90000"/>
              <a:buFont typeface="Wingdings" pitchFamily="2" charset="2"/>
              <a:buChar char="q"/>
              <a:defRPr/>
            </a:pPr>
            <a:endParaRPr kumimoji="0" lang="en-US" sz="4000" b="0" i="0" u="none" strike="noStrike" kern="0" cap="none" spc="0" normalizeH="0" baseline="0" noProof="0" dirty="0">
              <a:ln>
                <a:noFill/>
              </a:ln>
              <a:solidFill>
                <a:srgbClr val="FFFF00"/>
              </a:solidFill>
              <a:effectLst/>
              <a:uLnTx/>
              <a:uFillTx/>
              <a:latin typeface="Nafees Web Naskh" pitchFamily="2" charset="-78"/>
              <a:ea typeface="+mn-ea"/>
              <a:cs typeface="Tajweed"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r>
              <a:rPr lang="ar-SA" dirty="0" smtClean="0">
                <a:cs typeface="Tajweed" pitchFamily="2" charset="-78"/>
              </a:rPr>
              <a:t>تدبُّر </a:t>
            </a:r>
            <a:r>
              <a:rPr lang="en-US" dirty="0" smtClean="0">
                <a:cs typeface="Tajweed" pitchFamily="2" charset="-78"/>
              </a:rPr>
              <a:t> </a:t>
            </a:r>
            <a:r>
              <a:rPr lang="en-US" dirty="0" smtClean="0"/>
              <a:t>&amp;</a:t>
            </a:r>
            <a:r>
              <a:rPr lang="ar-SA" dirty="0" smtClean="0">
                <a:cs typeface="Tajweed" pitchFamily="2" charset="-78"/>
              </a:rPr>
              <a:t>تذكُّر</a:t>
            </a:r>
            <a:r>
              <a:rPr lang="en-US" dirty="0" smtClean="0">
                <a:cs typeface="Tahoma" pitchFamily="34" charset="0"/>
              </a:rPr>
              <a:t>A simple method for: </a:t>
            </a:r>
          </a:p>
        </p:txBody>
      </p:sp>
      <p:sp>
        <p:nvSpPr>
          <p:cNvPr id="46083" name="Rectangle 3"/>
          <p:cNvSpPr>
            <a:spLocks noGrp="1" noChangeArrowheads="1"/>
          </p:cNvSpPr>
          <p:nvPr>
            <p:ph type="body" idx="4294967295"/>
          </p:nvPr>
        </p:nvSpPr>
        <p:spPr>
          <a:xfrm>
            <a:off x="914400" y="1600200"/>
            <a:ext cx="8229600" cy="4530725"/>
          </a:xfrm>
          <a:noFill/>
        </p:spPr>
        <p:txBody>
          <a:bodyPr/>
          <a:lstStyle/>
          <a:p>
            <a:pPr>
              <a:buFont typeface="Wingdings" pitchFamily="2" charset="2"/>
              <a:buNone/>
            </a:pPr>
            <a:endParaRPr lang="en-US" smtClean="0"/>
          </a:p>
          <a:p>
            <a:pPr>
              <a:buFont typeface="Wingdings" pitchFamily="2" charset="2"/>
              <a:buNone/>
            </a:pPr>
            <a:endParaRPr lang="en-US" smtClean="0"/>
          </a:p>
        </p:txBody>
      </p:sp>
      <p:sp>
        <p:nvSpPr>
          <p:cNvPr id="46084" name="Line 25"/>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46085" name="Line 26"/>
          <p:cNvSpPr>
            <a:spLocks noChangeShapeType="1"/>
          </p:cNvSpPr>
          <p:nvPr/>
        </p:nvSpPr>
        <p:spPr bwMode="auto">
          <a:xfrm flipV="1">
            <a:off x="2133600" y="5867400"/>
            <a:ext cx="1524000" cy="457200"/>
          </a:xfrm>
          <a:prstGeom prst="line">
            <a:avLst/>
          </a:prstGeom>
          <a:noFill/>
          <a:ln w="76200">
            <a:solidFill>
              <a:srgbClr val="FF3300"/>
            </a:solidFill>
            <a:round/>
            <a:headEnd/>
            <a:tailEnd type="triangle" w="med" len="med"/>
          </a:ln>
        </p:spPr>
        <p:txBody>
          <a:bodyPr>
            <a:spAutoFit/>
          </a:bodyPr>
          <a:lstStyle/>
          <a:p>
            <a:endParaRPr lang="en-US"/>
          </a:p>
        </p:txBody>
      </p:sp>
      <p:sp>
        <p:nvSpPr>
          <p:cNvPr id="46086" name="Rectangle 27"/>
          <p:cNvSpPr>
            <a:spLocks noChangeArrowheads="1"/>
          </p:cNvSpPr>
          <p:nvPr/>
        </p:nvSpPr>
        <p:spPr bwMode="auto">
          <a:xfrm>
            <a:off x="446088" y="6246813"/>
            <a:ext cx="3116262" cy="519112"/>
          </a:xfrm>
          <a:prstGeom prst="rect">
            <a:avLst/>
          </a:prstGeom>
          <a:noFill/>
          <a:ln w="9525" algn="ctr">
            <a:noFill/>
            <a:miter lim="800000"/>
            <a:headEnd/>
            <a:tailEnd/>
          </a:ln>
        </p:spPr>
        <p:txBody>
          <a:bodyPr wrap="none" anchor="ctr">
            <a:spAutoFit/>
          </a:bodyPr>
          <a:lstStyle/>
          <a:p>
            <a:pPr>
              <a:spcBef>
                <a:spcPct val="0"/>
              </a:spcBef>
            </a:pPr>
            <a:r>
              <a:rPr lang="en-US" sz="2800">
                <a:solidFill>
                  <a:srgbClr val="FF3300"/>
                </a:solidFill>
                <a:cs typeface="Arial" pitchFamily="34" charset="0"/>
              </a:rPr>
              <a:t>In the next slide</a:t>
            </a:r>
            <a:endParaRPr lang="ar-SA" sz="2800">
              <a:solidFill>
                <a:srgbClr val="FF3300"/>
              </a:solidFill>
              <a:cs typeface="Arial" pitchFamily="34" charset="0"/>
            </a:endParaRPr>
          </a:p>
        </p:txBody>
      </p:sp>
      <p:sp>
        <p:nvSpPr>
          <p:cNvPr id="475164" name="Rectangle 28"/>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pic>
        <p:nvPicPr>
          <p:cNvPr id="46088" name="Picture 4" descr="DPPR-LOGO-English"/>
          <p:cNvPicPr>
            <a:picLocks noChangeAspect="1" noChangeArrowheads="1"/>
          </p:cNvPicPr>
          <p:nvPr/>
        </p:nvPicPr>
        <p:blipFill>
          <a:blip r:embed="rId3" cstate="print"/>
          <a:srcRect/>
          <a:stretch>
            <a:fillRect/>
          </a:stretch>
        </p:blipFill>
        <p:spPr bwMode="auto">
          <a:xfrm>
            <a:off x="2133600" y="990600"/>
            <a:ext cx="4833938" cy="572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noFill/>
        </p:spPr>
        <p:txBody>
          <a:bodyPr/>
          <a:lstStyle/>
          <a:p>
            <a:pPr>
              <a:buFont typeface="Wingdings" pitchFamily="2" charset="2"/>
              <a:buNone/>
            </a:pPr>
            <a:endParaRPr lang="en-US" smtClean="0"/>
          </a:p>
          <a:p>
            <a:pPr>
              <a:buFont typeface="Wingdings" pitchFamily="2" charset="2"/>
              <a:buNone/>
            </a:pPr>
            <a:endParaRPr lang="en-US" smtClean="0"/>
          </a:p>
        </p:txBody>
      </p:sp>
      <p:sp>
        <p:nvSpPr>
          <p:cNvPr id="47108"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44037" name="Rectangle 5"/>
          <p:cNvSpPr>
            <a:spLocks noChangeArrowheads="1"/>
          </p:cNvSpPr>
          <p:nvPr/>
        </p:nvSpPr>
        <p:spPr bwMode="auto">
          <a:xfrm>
            <a:off x="685800" y="1514314"/>
            <a:ext cx="8458200" cy="5115246"/>
          </a:xfrm>
          <a:prstGeom prst="rect">
            <a:avLst/>
          </a:prstGeom>
          <a:noFill/>
          <a:ln w="9525" algn="ctr">
            <a:noFill/>
            <a:miter lim="800000"/>
            <a:headEnd/>
            <a:tailEnd/>
          </a:ln>
        </p:spPr>
        <p:txBody>
          <a:bodyPr wrap="square" anchor="ctr">
            <a:spAutoFit/>
          </a:bodyPr>
          <a:lstStyle/>
          <a:p>
            <a:pPr marL="577850" indent="-577850">
              <a:spcBef>
                <a:spcPct val="40000"/>
              </a:spcBef>
              <a:buFont typeface="Tahoma" pitchFamily="34" charset="0"/>
              <a:buAutoNum type="arabicPeriod"/>
              <a:defRPr/>
            </a:pPr>
            <a:r>
              <a:rPr lang="en-US" sz="3200" dirty="0">
                <a:solidFill>
                  <a:srgbClr val="FFFF00"/>
                </a:solidFill>
                <a:latin typeface="+mn-lt"/>
                <a:cs typeface="+mn-cs"/>
              </a:rPr>
              <a:t>ASK:</a:t>
            </a:r>
            <a:r>
              <a:rPr lang="en-US" sz="3200" b="0" dirty="0">
                <a:solidFill>
                  <a:srgbClr val="FFFF00"/>
                </a:solidFill>
                <a:latin typeface="+mn-lt"/>
                <a:cs typeface="+mn-cs"/>
              </a:rPr>
              <a:t> Each verse of the Qur’an demands something from us.  To fulfill it, start with supplication.</a:t>
            </a:r>
          </a:p>
          <a:p>
            <a:pPr marL="577850" indent="-577850">
              <a:spcBef>
                <a:spcPct val="40000"/>
              </a:spcBef>
              <a:buFont typeface="Tahoma" pitchFamily="34" charset="0"/>
              <a:buAutoNum type="arabicPeriod"/>
              <a:defRPr/>
            </a:pPr>
            <a:r>
              <a:rPr lang="en-US" sz="3200" dirty="0">
                <a:solidFill>
                  <a:srgbClr val="FFFF00"/>
                </a:solidFill>
                <a:latin typeface="+mn-lt"/>
                <a:cs typeface="+mn-cs"/>
              </a:rPr>
              <a:t>EVALUATE </a:t>
            </a:r>
            <a:r>
              <a:rPr lang="en-US" sz="3200" b="0" dirty="0">
                <a:solidFill>
                  <a:srgbClr val="FFFF00"/>
                </a:solidFill>
                <a:latin typeface="+mn-lt"/>
                <a:cs typeface="+mn-cs"/>
              </a:rPr>
              <a:t>your past day or week in the light of that supplication. Ex: Student</a:t>
            </a:r>
          </a:p>
          <a:p>
            <a:pPr marL="577850" indent="-577850">
              <a:spcBef>
                <a:spcPct val="40000"/>
              </a:spcBef>
              <a:buFont typeface="Tahoma" pitchFamily="34" charset="0"/>
              <a:buAutoNum type="arabicPeriod"/>
              <a:defRPr/>
            </a:pPr>
            <a:r>
              <a:rPr lang="en-US" sz="3200" b="0" dirty="0">
                <a:solidFill>
                  <a:srgbClr val="FFFF00"/>
                </a:solidFill>
                <a:latin typeface="+mn-lt"/>
                <a:cs typeface="+mn-cs"/>
              </a:rPr>
              <a:t>Make a </a:t>
            </a:r>
            <a:r>
              <a:rPr lang="en-US" sz="3200" dirty="0">
                <a:solidFill>
                  <a:srgbClr val="FFFF00"/>
                </a:solidFill>
                <a:latin typeface="+mn-lt"/>
                <a:cs typeface="+mn-cs"/>
              </a:rPr>
              <a:t>PLAN</a:t>
            </a:r>
            <a:r>
              <a:rPr lang="en-US" sz="3200" b="0" dirty="0">
                <a:solidFill>
                  <a:srgbClr val="FFFF00"/>
                </a:solidFill>
                <a:latin typeface="+mn-lt"/>
                <a:cs typeface="+mn-cs"/>
              </a:rPr>
              <a:t> of the next day / week. </a:t>
            </a:r>
          </a:p>
          <a:p>
            <a:pPr marL="577850" indent="-577850">
              <a:spcBef>
                <a:spcPct val="40000"/>
              </a:spcBef>
              <a:buFont typeface="Tahoma" pitchFamily="34" charset="0"/>
              <a:buAutoNum type="arabicPeriod"/>
              <a:defRPr/>
            </a:pPr>
            <a:r>
              <a:rPr lang="en-US" sz="3200" dirty="0">
                <a:solidFill>
                  <a:srgbClr val="FFFF00"/>
                </a:solidFill>
                <a:latin typeface="+mn-lt"/>
                <a:cs typeface="+mn-cs"/>
              </a:rPr>
              <a:t>PROPAGATE</a:t>
            </a:r>
            <a:r>
              <a:rPr lang="en-US" sz="3200" b="0" dirty="0">
                <a:solidFill>
                  <a:srgbClr val="FFFF00"/>
                </a:solidFill>
                <a:latin typeface="+mn-lt"/>
                <a:cs typeface="+mn-cs"/>
              </a:rPr>
              <a:t> the message (The Prophet </a:t>
            </a:r>
            <a:r>
              <a:rPr lang="en-US" sz="3200" b="0" dirty="0" err="1">
                <a:solidFill>
                  <a:srgbClr val="FFFF00"/>
                </a:solidFill>
                <a:latin typeface="+mn-lt"/>
                <a:cs typeface="+mn-cs"/>
              </a:rPr>
              <a:t>pbuh</a:t>
            </a:r>
            <a:r>
              <a:rPr lang="en-US" sz="3200" b="0" dirty="0">
                <a:solidFill>
                  <a:srgbClr val="FFFF00"/>
                </a:solidFill>
                <a:latin typeface="+mn-lt"/>
                <a:cs typeface="+mn-cs"/>
              </a:rPr>
              <a:t> said: </a:t>
            </a:r>
            <a:r>
              <a:rPr lang="en-US" sz="3200" b="0" dirty="0" smtClean="0">
                <a:solidFill>
                  <a:srgbClr val="FFFF00"/>
                </a:solidFill>
                <a:latin typeface="+mn-lt"/>
                <a:cs typeface="+mn-cs"/>
              </a:rPr>
              <a:t>“Convey </a:t>
            </a:r>
            <a:r>
              <a:rPr lang="en-US" sz="3200" b="0" dirty="0">
                <a:solidFill>
                  <a:srgbClr val="FFFF00"/>
                </a:solidFill>
                <a:latin typeface="+mn-lt"/>
                <a:cs typeface="+mn-cs"/>
              </a:rPr>
              <a:t>from </a:t>
            </a:r>
            <a:r>
              <a:rPr lang="en-US" sz="3200" b="0" dirty="0" smtClean="0">
                <a:solidFill>
                  <a:srgbClr val="FFFF00"/>
                </a:solidFill>
                <a:latin typeface="+mn-lt"/>
                <a:cs typeface="+mn-cs"/>
              </a:rPr>
              <a:t>me, </a:t>
            </a:r>
            <a:r>
              <a:rPr lang="en-US" sz="3200" b="0" dirty="0">
                <a:solidFill>
                  <a:srgbClr val="FFFF00"/>
                </a:solidFill>
                <a:latin typeface="+mn-lt"/>
                <a:cs typeface="+mn-cs"/>
              </a:rPr>
              <a:t>even if it is one </a:t>
            </a:r>
            <a:r>
              <a:rPr lang="en-US" sz="3200" b="0" dirty="0" smtClean="0">
                <a:solidFill>
                  <a:srgbClr val="FFFF00"/>
                </a:solidFill>
                <a:latin typeface="+mn-lt"/>
                <a:cs typeface="+mn-cs"/>
              </a:rPr>
              <a:t>verse”).</a:t>
            </a:r>
            <a:endParaRPr lang="ar-SA" sz="3200" b="0" dirty="0">
              <a:solidFill>
                <a:srgbClr val="FFFF00"/>
              </a:solidFill>
              <a:latin typeface="+mn-lt"/>
              <a:cs typeface="+mn-cs"/>
            </a:endParaRPr>
          </a:p>
        </p:txBody>
      </p:sp>
      <p:sp>
        <p:nvSpPr>
          <p:cNvPr id="502790" name="Rectangle 6"/>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pic>
        <p:nvPicPr>
          <p:cNvPr id="47111" name="Picture 4" descr="DPPR-LOGO-English"/>
          <p:cNvPicPr>
            <a:picLocks noChangeAspect="1" noChangeArrowheads="1"/>
          </p:cNvPicPr>
          <p:nvPr/>
        </p:nvPicPr>
        <p:blipFill>
          <a:blip r:embed="rId3" cstate="print"/>
          <a:srcRect/>
          <a:stretch>
            <a:fillRect/>
          </a:stretch>
        </p:blipFill>
        <p:spPr bwMode="auto">
          <a:xfrm>
            <a:off x="0" y="0"/>
            <a:ext cx="1176338" cy="1393825"/>
          </a:xfrm>
          <a:prstGeom prst="rect">
            <a:avLst/>
          </a:prstGeom>
          <a:noFill/>
          <a:ln w="9525">
            <a:noFill/>
            <a:miter lim="800000"/>
            <a:headEnd/>
            <a:tailEnd/>
          </a:ln>
        </p:spPr>
      </p:pic>
      <p:sp>
        <p:nvSpPr>
          <p:cNvPr id="8" name="Rectangle 2"/>
          <p:cNvSpPr txBox="1">
            <a:spLocks noChangeArrowheads="1"/>
          </p:cNvSpPr>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SA" sz="4000" b="0" i="0" u="none" strike="noStrike" kern="0" cap="none" spc="0" normalizeH="0" baseline="0" noProof="0" smtClean="0">
                <a:ln>
                  <a:noFill/>
                </a:ln>
                <a:solidFill>
                  <a:schemeClr val="tx1"/>
                </a:solidFill>
                <a:effectLst/>
                <a:uLnTx/>
                <a:uFillTx/>
                <a:latin typeface="+mj-lt"/>
                <a:ea typeface="+mj-ea"/>
                <a:cs typeface="Tajweed" pitchFamily="2" charset="-78"/>
              </a:rPr>
              <a:t>تدبُّر </a:t>
            </a:r>
            <a:r>
              <a:rPr kumimoji="0" lang="en-US" sz="4000" b="0" i="0" u="none" strike="noStrike" kern="0" cap="none" spc="0" normalizeH="0" baseline="0" noProof="0" smtClean="0">
                <a:ln>
                  <a:noFill/>
                </a:ln>
                <a:solidFill>
                  <a:schemeClr val="tx1"/>
                </a:solidFill>
                <a:effectLst/>
                <a:uLnTx/>
                <a:uFillTx/>
                <a:latin typeface="+mj-lt"/>
                <a:ea typeface="+mj-ea"/>
                <a:cs typeface="Tajweed" pitchFamily="2" charset="-78"/>
              </a:rPr>
              <a:t> &amp;</a:t>
            </a:r>
            <a:r>
              <a:rPr kumimoji="0" lang="ar-SA" sz="4000" b="0" i="0" u="none" strike="noStrike" kern="0" cap="none" spc="0" normalizeH="0" baseline="0" noProof="0" smtClean="0">
                <a:ln>
                  <a:noFill/>
                </a:ln>
                <a:solidFill>
                  <a:schemeClr val="tx1"/>
                </a:solidFill>
                <a:effectLst/>
                <a:uLnTx/>
                <a:uFillTx/>
                <a:latin typeface="+mj-lt"/>
                <a:ea typeface="+mj-ea"/>
                <a:cs typeface="Tajweed" pitchFamily="2" charset="-78"/>
              </a:rPr>
              <a:t>تذكُّر</a:t>
            </a:r>
            <a:r>
              <a:rPr kumimoji="0" lang="en-US" sz="4000" b="0" i="0" u="none" strike="noStrike" kern="0" cap="none" spc="0" normalizeH="0" baseline="0" noProof="0" smtClean="0">
                <a:ln>
                  <a:noFill/>
                </a:ln>
                <a:solidFill>
                  <a:schemeClr val="tx1"/>
                </a:solidFill>
                <a:effectLst/>
                <a:uLnTx/>
                <a:uFillTx/>
                <a:latin typeface="+mj-lt"/>
                <a:ea typeface="+mj-ea"/>
                <a:cs typeface="Tahoma" pitchFamily="34" charset="0"/>
              </a:rPr>
              <a:t>:</a:t>
            </a:r>
            <a:r>
              <a:rPr kumimoji="0" lang="ar-SA" sz="4000" b="0" i="0" u="none" strike="noStrike" kern="0" cap="none" spc="0" normalizeH="0" baseline="0" noProof="0" smtClean="0">
                <a:ln>
                  <a:noFill/>
                </a:ln>
                <a:solidFill>
                  <a:schemeClr val="tx1"/>
                </a:solidFill>
                <a:effectLst/>
                <a:uLnTx/>
                <a:uFillTx/>
                <a:latin typeface="+mj-lt"/>
                <a:ea typeface="+mj-ea"/>
                <a:cs typeface="Tahoma" pitchFamily="34" charset="0"/>
              </a:rPr>
              <a:t> </a:t>
            </a:r>
            <a:r>
              <a:rPr kumimoji="0" lang="en-US" sz="4000" b="0" i="0" u="none" strike="noStrike" kern="0" cap="none" spc="0" normalizeH="0" baseline="0" noProof="0" smtClean="0">
                <a:ln>
                  <a:noFill/>
                </a:ln>
                <a:solidFill>
                  <a:schemeClr val="tx1"/>
                </a:solidFill>
                <a:effectLst/>
                <a:uLnTx/>
                <a:uFillTx/>
                <a:latin typeface="+mj-lt"/>
                <a:ea typeface="+mj-ea"/>
                <a:cs typeface="Tahoma" pitchFamily="34" charset="0"/>
              </a:rPr>
              <a:t> A simple method for</a:t>
            </a:r>
            <a:endParaRPr kumimoji="0" lang="en-US" sz="4000" b="0" i="0" u="none" strike="noStrike" kern="0" cap="none" spc="0" normalizeH="0" baseline="0" noProof="0" dirty="0" smtClean="0">
              <a:ln>
                <a:noFill/>
              </a:ln>
              <a:solidFill>
                <a:schemeClr val="tx1"/>
              </a:solidFill>
              <a:effectLst/>
              <a:uLnTx/>
              <a:uFillTx/>
              <a:latin typeface="+mj-lt"/>
              <a:ea typeface="+mj-ea"/>
              <a:cs typeface="Tahom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rtl="0"/>
            <a:r>
              <a:rPr lang="en-US" sz="5400" smtClean="0">
                <a:cs typeface="Tahoma" pitchFamily="34" charset="0"/>
              </a:rPr>
              <a:t>Check!</a:t>
            </a:r>
          </a:p>
        </p:txBody>
      </p:sp>
      <p:sp>
        <p:nvSpPr>
          <p:cNvPr id="48131" name="Rectangle 3"/>
          <p:cNvSpPr>
            <a:spLocks noGrp="1" noChangeArrowheads="1"/>
          </p:cNvSpPr>
          <p:nvPr>
            <p:ph type="body" idx="4294967295"/>
          </p:nvPr>
        </p:nvSpPr>
        <p:spPr>
          <a:xfrm>
            <a:off x="457200" y="1371600"/>
            <a:ext cx="8382000" cy="4953000"/>
          </a:xfrm>
          <a:noFill/>
        </p:spPr>
        <p:txBody>
          <a:bodyPr/>
          <a:lstStyle/>
          <a:p>
            <a:r>
              <a:rPr lang="en-US" sz="2800" dirty="0" smtClean="0">
                <a:cs typeface="Tahoma" pitchFamily="34" charset="0"/>
              </a:rPr>
              <a:t>When it comes to group or </a:t>
            </a:r>
            <a:r>
              <a:rPr lang="en-US" sz="2800" dirty="0" err="1" smtClean="0">
                <a:cs typeface="Tahoma" pitchFamily="34" charset="0"/>
              </a:rPr>
              <a:t>Fiqh</a:t>
            </a:r>
            <a:r>
              <a:rPr lang="en-US" sz="2800" dirty="0" smtClean="0">
                <a:cs typeface="Tahoma" pitchFamily="34" charset="0"/>
              </a:rPr>
              <a:t> issues or any new idea, then please check with scholars before you mention it to others or implement it.</a:t>
            </a:r>
          </a:p>
          <a:p>
            <a:pPr>
              <a:buFont typeface="Wingdings" pitchFamily="2" charset="2"/>
              <a:buNone/>
            </a:pPr>
            <a:endParaRPr lang="en-US" sz="2800" dirty="0" smtClean="0">
              <a:cs typeface="Tahoma" pitchFamily="34" charset="0"/>
            </a:endParaRPr>
          </a:p>
          <a:p>
            <a:pPr>
              <a:buFont typeface="Wingdings" pitchFamily="2" charset="2"/>
              <a:buNone/>
            </a:pPr>
            <a:r>
              <a:rPr lang="en-US" sz="2800" dirty="0" smtClean="0">
                <a:cs typeface="Tahoma" pitchFamily="34" charset="0"/>
              </a:rPr>
              <a:t>Then what is the real area for common people like us?</a:t>
            </a:r>
          </a:p>
          <a:p>
            <a:r>
              <a:rPr lang="en-US" sz="2800" dirty="0" smtClean="0">
                <a:cs typeface="Tahoma" pitchFamily="34" charset="0"/>
              </a:rPr>
              <a:t>Relationship with Allah, Following the Prophet </a:t>
            </a:r>
            <a:r>
              <a:rPr lang="en-US" sz="2800" dirty="0" err="1" smtClean="0">
                <a:cs typeface="Tahoma" pitchFamily="34" charset="0"/>
              </a:rPr>
              <a:t>pbuh</a:t>
            </a:r>
            <a:r>
              <a:rPr lang="en-US" sz="2800" dirty="0" smtClean="0">
                <a:cs typeface="Tahoma" pitchFamily="34" charset="0"/>
              </a:rPr>
              <a:t>, planning for the Hereafter, </a:t>
            </a:r>
            <a:r>
              <a:rPr lang="en-US" sz="2800" dirty="0" err="1" smtClean="0">
                <a:cs typeface="Tahoma" pitchFamily="34" charset="0"/>
              </a:rPr>
              <a:t>Zikr</a:t>
            </a:r>
            <a:r>
              <a:rPr lang="en-US" sz="2800" dirty="0" smtClean="0">
                <a:cs typeface="Tahoma" pitchFamily="34" charset="0"/>
              </a:rPr>
              <a:t>, Worship, Morals, Dealings, </a:t>
            </a:r>
            <a:r>
              <a:rPr lang="en-US" sz="2800" dirty="0" err="1" smtClean="0">
                <a:cs typeface="Tahoma" pitchFamily="34" charset="0"/>
              </a:rPr>
              <a:t>Dawah</a:t>
            </a:r>
            <a:r>
              <a:rPr lang="en-US" sz="2800" dirty="0" smtClean="0">
                <a:cs typeface="Tahoma" pitchFamily="34" charset="0"/>
              </a:rPr>
              <a:t>, Preaching and Propagation, Ordering good and Stopping evil, Team Spirit, etc.</a:t>
            </a:r>
            <a:endParaRPr lang="ar-SA" sz="2800" dirty="0" smtClean="0">
              <a:cs typeface="Tahoma" pitchFamily="34" charset="0"/>
            </a:endParaRPr>
          </a:p>
        </p:txBody>
      </p:sp>
      <p:grpSp>
        <p:nvGrpSpPr>
          <p:cNvPr id="48132" name="Group 4"/>
          <p:cNvGrpSpPr>
            <a:grpSpLocks/>
          </p:cNvGrpSpPr>
          <p:nvPr/>
        </p:nvGrpSpPr>
        <p:grpSpPr bwMode="auto">
          <a:xfrm>
            <a:off x="4267200" y="2819400"/>
            <a:ext cx="838200" cy="533400"/>
            <a:chOff x="2432" y="3475"/>
            <a:chExt cx="528" cy="336"/>
          </a:xfrm>
        </p:grpSpPr>
        <p:sp>
          <p:nvSpPr>
            <p:cNvPr id="48136" name="AutoShape 5"/>
            <p:cNvSpPr>
              <a:spLocks noChangeArrowheads="1"/>
            </p:cNvSpPr>
            <p:nvPr/>
          </p:nvSpPr>
          <p:spPr bwMode="auto">
            <a:xfrm>
              <a:off x="2432" y="3475"/>
              <a:ext cx="528" cy="336"/>
            </a:xfrm>
            <a:prstGeom prst="flowChartDecision">
              <a:avLst/>
            </a:prstGeom>
            <a:noFill/>
            <a:ln w="28575" algn="ctr">
              <a:solidFill>
                <a:srgbClr val="FF3300"/>
              </a:solidFill>
              <a:miter lim="800000"/>
              <a:headEnd/>
              <a:tailEnd/>
            </a:ln>
          </p:spPr>
          <p:txBody>
            <a:bodyPr anchor="ctr">
              <a:spAutoFit/>
            </a:bodyPr>
            <a:lstStyle/>
            <a:p>
              <a:endParaRPr lang="en-US"/>
            </a:p>
          </p:txBody>
        </p:sp>
        <p:sp>
          <p:nvSpPr>
            <p:cNvPr id="477190" name="Text Box 6"/>
            <p:cNvSpPr txBox="1">
              <a:spLocks noChangeArrowheads="1"/>
            </p:cNvSpPr>
            <p:nvPr/>
          </p:nvSpPr>
          <p:spPr bwMode="auto">
            <a:xfrm>
              <a:off x="2472" y="3536"/>
              <a:ext cx="456" cy="192"/>
            </a:xfrm>
            <a:prstGeom prst="rect">
              <a:avLst/>
            </a:prstGeom>
            <a:noFill/>
            <a:ln w="9525" algn="ctr">
              <a:noFill/>
              <a:miter lim="800000"/>
              <a:headEnd/>
              <a:tailEnd/>
            </a:ln>
            <a:effectLst/>
          </p:spPr>
          <p:txBody>
            <a:bodyPr wrap="none">
              <a:spAutoFit/>
            </a:bodyPr>
            <a:lstStyle/>
            <a:p>
              <a:pPr algn="ctr">
                <a:spcBef>
                  <a:spcPct val="0"/>
                </a:spcBef>
                <a:defRPr/>
              </a:pPr>
              <a:r>
                <a:rPr lang="en-US" sz="1400">
                  <a:solidFill>
                    <a:srgbClr val="FF3300"/>
                  </a:solidFill>
                  <a:effectLst>
                    <a:outerShdw blurRad="38100" dist="38100" dir="2700000" algn="tl">
                      <a:srgbClr val="C0C0C0"/>
                    </a:outerShdw>
                  </a:effectLst>
                  <a:cs typeface="Tahoma" pitchFamily="34" charset="0"/>
                </a:rPr>
                <a:t>Check</a:t>
              </a:r>
            </a:p>
          </p:txBody>
        </p:sp>
      </p:grpSp>
      <p:sp>
        <p:nvSpPr>
          <p:cNvPr id="48133" name="Line 7"/>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477192" name="Rectangle 8"/>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pic>
        <p:nvPicPr>
          <p:cNvPr id="48135" name="Picture 4" descr="DPPR-LOGO-English"/>
          <p:cNvPicPr>
            <a:picLocks noChangeAspect="1" noChangeArrowheads="1"/>
          </p:cNvPicPr>
          <p:nvPr/>
        </p:nvPicPr>
        <p:blipFill>
          <a:blip r:embed="rId3" cstate="print"/>
          <a:srcRect/>
          <a:stretch>
            <a:fillRect/>
          </a:stretch>
        </p:blipFill>
        <p:spPr bwMode="auto">
          <a:xfrm>
            <a:off x="0" y="0"/>
            <a:ext cx="1176338"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609600" y="152400"/>
            <a:ext cx="8229600" cy="1143000"/>
          </a:xfrm>
        </p:spPr>
        <p:txBody>
          <a:bodyPr/>
          <a:lstStyle/>
          <a:p>
            <a:pPr rtl="0"/>
            <a:r>
              <a:rPr lang="en-US" sz="5400" smtClean="0">
                <a:cs typeface="Tahoma" pitchFamily="34" charset="0"/>
              </a:rPr>
              <a:t>Evaluate and Plan</a:t>
            </a:r>
          </a:p>
        </p:txBody>
      </p:sp>
      <p:sp>
        <p:nvSpPr>
          <p:cNvPr id="49155" name="Rectangle 3"/>
          <p:cNvSpPr>
            <a:spLocks noGrp="1" noChangeArrowheads="1"/>
          </p:cNvSpPr>
          <p:nvPr>
            <p:ph type="body" sz="half" idx="4294967295"/>
          </p:nvPr>
        </p:nvSpPr>
        <p:spPr>
          <a:xfrm>
            <a:off x="457200" y="2057400"/>
            <a:ext cx="8686800" cy="3886200"/>
          </a:xfrm>
          <a:noFill/>
        </p:spPr>
        <p:txBody>
          <a:bodyPr/>
          <a:lstStyle/>
          <a:p>
            <a:pPr>
              <a:lnSpc>
                <a:spcPct val="120000"/>
              </a:lnSpc>
              <a:buFont typeface="Wingdings" pitchFamily="2" charset="2"/>
              <a:buNone/>
            </a:pPr>
            <a:r>
              <a:rPr lang="en-US" sz="2800" b="1" smtClean="0">
                <a:cs typeface="Tahoma" pitchFamily="34" charset="0"/>
              </a:rPr>
              <a:t>Just Prayer / supplication is not enough.  One should evaluate his performance and make plans.</a:t>
            </a:r>
          </a:p>
          <a:p>
            <a:pPr>
              <a:lnSpc>
                <a:spcPct val="120000"/>
              </a:lnSpc>
              <a:buFont typeface="Wingdings" pitchFamily="2" charset="2"/>
              <a:buNone/>
            </a:pPr>
            <a:r>
              <a:rPr lang="en-US" sz="2800" b="1" smtClean="0">
                <a:cs typeface="Tahoma" pitchFamily="34" charset="0"/>
              </a:rPr>
              <a:t>Example: Do you think a student who just asks Allah to help him succeed is sincere if he does not follow it up with studies?</a:t>
            </a:r>
          </a:p>
        </p:txBody>
      </p:sp>
      <p:sp>
        <p:nvSpPr>
          <p:cNvPr id="49156"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479258" name="Rectangle 26"/>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noFill/>
        </p:spPr>
        <p:txBody>
          <a:bodyPr/>
          <a:lstStyle/>
          <a:p>
            <a:pPr rtl="0"/>
            <a:r>
              <a:rPr lang="en-US" b="1" dirty="0" smtClean="0">
                <a:cs typeface="Tahoma" pitchFamily="34" charset="0"/>
              </a:rPr>
              <a:t>May Allah help us fulfill the Rights of the Qur’an</a:t>
            </a:r>
          </a:p>
        </p:txBody>
      </p:sp>
      <p:sp>
        <p:nvSpPr>
          <p:cNvPr id="50179" name="Rectangle 3"/>
          <p:cNvSpPr>
            <a:spLocks noGrp="1" noChangeArrowheads="1"/>
          </p:cNvSpPr>
          <p:nvPr>
            <p:ph type="body" idx="4294967295"/>
          </p:nvPr>
        </p:nvSpPr>
        <p:spPr>
          <a:xfrm>
            <a:off x="914400" y="1828800"/>
            <a:ext cx="8229600" cy="4530725"/>
          </a:xfrm>
        </p:spPr>
        <p:txBody>
          <a:bodyPr/>
          <a:lstStyle/>
          <a:p>
            <a:pPr>
              <a:buClr>
                <a:srgbClr val="FFFF00"/>
              </a:buClr>
              <a:buFont typeface="Wingdings" pitchFamily="2" charset="2"/>
              <a:buChar char="§"/>
            </a:pPr>
            <a:r>
              <a:rPr lang="en-US" b="1" dirty="0" smtClean="0">
                <a:cs typeface="Tahoma" pitchFamily="34" charset="0"/>
              </a:rPr>
              <a:t>Believe in it</a:t>
            </a:r>
          </a:p>
          <a:p>
            <a:pPr>
              <a:buClr>
                <a:srgbClr val="FFFF00"/>
              </a:buClr>
              <a:buFont typeface="Wingdings" pitchFamily="2" charset="2"/>
              <a:buChar char="§"/>
            </a:pPr>
            <a:r>
              <a:rPr lang="en-US" b="1" dirty="0" smtClean="0">
                <a:cs typeface="Tahoma" pitchFamily="34" charset="0"/>
              </a:rPr>
              <a:t>Read it</a:t>
            </a:r>
          </a:p>
          <a:p>
            <a:pPr>
              <a:buClr>
                <a:srgbClr val="FFFF00"/>
              </a:buClr>
              <a:buFont typeface="Wingdings" pitchFamily="2" charset="2"/>
              <a:buChar char="§"/>
            </a:pPr>
            <a:r>
              <a:rPr lang="en-US" b="1" dirty="0" smtClean="0">
                <a:cs typeface="Tahoma" pitchFamily="34" charset="0"/>
              </a:rPr>
              <a:t>Understand it</a:t>
            </a:r>
          </a:p>
          <a:p>
            <a:pPr>
              <a:buClr>
                <a:srgbClr val="FFFF00"/>
              </a:buClr>
              <a:buFont typeface="Wingdings" pitchFamily="2" charset="2"/>
              <a:buChar char="§"/>
            </a:pPr>
            <a:r>
              <a:rPr lang="en-US" b="1" dirty="0" smtClean="0">
                <a:cs typeface="Tahoma" pitchFamily="34" charset="0"/>
              </a:rPr>
              <a:t>Ponder its verses</a:t>
            </a:r>
          </a:p>
          <a:p>
            <a:pPr>
              <a:buClr>
                <a:srgbClr val="FFFF00"/>
              </a:buClr>
              <a:buFont typeface="Wingdings" pitchFamily="2" charset="2"/>
              <a:buChar char="§"/>
            </a:pPr>
            <a:r>
              <a:rPr lang="en-US" b="1" dirty="0" smtClean="0">
                <a:cs typeface="Tahoma" pitchFamily="34" charset="0"/>
              </a:rPr>
              <a:t>Act upon it</a:t>
            </a:r>
          </a:p>
          <a:p>
            <a:pPr>
              <a:buClr>
                <a:srgbClr val="FFFF00"/>
              </a:buClr>
              <a:buFont typeface="Wingdings" pitchFamily="2" charset="2"/>
              <a:buChar char="§"/>
            </a:pPr>
            <a:r>
              <a:rPr lang="en-US" b="1" dirty="0" smtClean="0">
                <a:cs typeface="Tahoma" pitchFamily="34" charset="0"/>
              </a:rPr>
              <a:t>Spread it</a:t>
            </a:r>
          </a:p>
          <a:p>
            <a:pPr>
              <a:buClr>
                <a:srgbClr val="FFFF00"/>
              </a:buClr>
              <a:buNone/>
            </a:pPr>
            <a:r>
              <a:rPr lang="en-US" b="1" dirty="0" smtClean="0">
                <a:cs typeface="Tahoma" pitchFamily="34" charset="0"/>
              </a:rPr>
              <a:t>                        </a:t>
            </a:r>
            <a:r>
              <a:rPr lang="en-US" b="1" dirty="0" err="1" smtClean="0">
                <a:cs typeface="Tahoma" pitchFamily="34" charset="0"/>
              </a:rPr>
              <a:t>Aameen</a:t>
            </a:r>
            <a:r>
              <a:rPr lang="en-US" b="1" smtClean="0">
                <a:cs typeface="Tahoma" pitchFamily="34" charset="0"/>
              </a:rPr>
              <a:t>!</a:t>
            </a:r>
          </a:p>
          <a:p>
            <a:endParaRPr lang="en-US" b="1" dirty="0" smtClean="0">
              <a:cs typeface="Tahoma" pitchFamily="34" charset="0"/>
            </a:endParaRPr>
          </a:p>
        </p:txBody>
      </p:sp>
      <p:sp>
        <p:nvSpPr>
          <p:cNvPr id="481284" name="Rectangle 4"/>
          <p:cNvSpPr>
            <a:spLocks noChangeArrowheads="1"/>
          </p:cNvSpPr>
          <p:nvPr/>
        </p:nvSpPr>
        <p:spPr bwMode="auto">
          <a:xfrm>
            <a:off x="0" y="6400800"/>
            <a:ext cx="2895600" cy="457200"/>
          </a:xfrm>
          <a:prstGeom prst="rect">
            <a:avLst/>
          </a:prstGeom>
          <a:noFill/>
          <a:ln w="9525">
            <a:noFill/>
            <a:miter lim="800000"/>
            <a:headEnd/>
            <a:tailEnd/>
          </a:ln>
          <a:effectLst/>
        </p:spPr>
        <p:txBody>
          <a:bodyPr anchor="b"/>
          <a:lstStyle/>
          <a:p>
            <a:pPr>
              <a:spcBef>
                <a:spcPct val="0"/>
              </a:spcBef>
              <a:defRPr/>
            </a:pPr>
            <a:r>
              <a:rPr lang="en-US" sz="1200" b="0">
                <a:effectLst>
                  <a:outerShdw blurRad="38100" dist="38100" dir="2700000" algn="tl">
                    <a:srgbClr val="C0C0C0"/>
                  </a:outerShdw>
                </a:effectLst>
                <a:latin typeface="Arial" pitchFamily="34" charset="0"/>
                <a:cs typeface="Arial" pitchFamily="34" charset="0"/>
              </a:rPr>
              <a:t>www.understandquran.com</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find?</a:t>
            </a:r>
            <a:endParaRPr lang="en-US" dirty="0"/>
          </a:p>
        </p:txBody>
      </p:sp>
      <p:sp>
        <p:nvSpPr>
          <p:cNvPr id="3" name="Content Placeholder 2"/>
          <p:cNvSpPr>
            <a:spLocks noGrp="1"/>
          </p:cNvSpPr>
          <p:nvPr>
            <p:ph idx="1"/>
          </p:nvPr>
        </p:nvSpPr>
        <p:spPr/>
        <p:txBody>
          <a:bodyPr/>
          <a:lstStyle/>
          <a:p>
            <a:r>
              <a:rPr lang="en-US" dirty="0" smtClean="0"/>
              <a:t>“Understand and ponder this book”</a:t>
            </a:r>
            <a:endParaRPr lang="en-US" dirty="0"/>
          </a:p>
        </p:txBody>
      </p:sp>
    </p:spTree>
    <p:extLst>
      <p:ext uri="{BB962C8B-B14F-4D97-AF65-F5344CB8AC3E}">
        <p14:creationId xmlns:p14="http://schemas.microsoft.com/office/powerpoint/2010/main" xmlns="" val="385705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23939" name="Group 3"/>
          <p:cNvGraphicFramePr>
            <a:graphicFrameLocks noGrp="1"/>
          </p:cNvGraphicFramePr>
          <p:nvPr/>
        </p:nvGraphicFramePr>
        <p:xfrm>
          <a:off x="152400" y="533400"/>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188" name="Rectangle 20"/>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ص، آية 29</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sz="quarter"/>
          </p:nvPr>
        </p:nvSpPr>
        <p:spPr>
          <a:xfrm>
            <a:off x="457200" y="2057400"/>
            <a:ext cx="8229600" cy="1828800"/>
          </a:xfrm>
        </p:spPr>
        <p:txBody>
          <a:bodyPr/>
          <a:lstStyle/>
          <a:p>
            <a:r>
              <a:rPr lang="en-US" dirty="0" smtClean="0"/>
              <a:t>Now listen to the verse!</a:t>
            </a:r>
          </a:p>
        </p:txBody>
      </p:sp>
      <p:sp>
        <p:nvSpPr>
          <p:cNvPr id="2" name="Subtitle 1"/>
          <p:cNvSpPr>
            <a:spLocks noGrp="1"/>
          </p:cNvSpPr>
          <p:nvPr>
            <p:ph type="subTitle" sz="quarter" idx="1"/>
          </p:nvPr>
        </p:nvSpPr>
        <p:spPr/>
        <p:txBody>
          <a:bodyPr/>
          <a:lstStyle/>
          <a:p>
            <a:r>
              <a:rPr lang="en-US" dirty="0" smtClean="0"/>
              <a:t> </a:t>
            </a:r>
            <a:endParaRPr lang="en-US" dirty="0"/>
          </a:p>
        </p:txBody>
      </p:sp>
    </p:spTree>
    <p:extLst>
      <p:ext uri="{BB962C8B-B14F-4D97-AF65-F5344CB8AC3E}">
        <p14:creationId xmlns:p14="http://schemas.microsoft.com/office/powerpoint/2010/main" xmlns="" val="23147990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609600"/>
          </a:xfrm>
        </p:spPr>
        <p:txBody>
          <a:bodyPr/>
          <a:lstStyle/>
          <a:p>
            <a:pPr eaLnBrk="1" hangingPunct="1"/>
            <a:r>
              <a:rPr lang="en-US" sz="3600" smtClean="0">
                <a:cs typeface="Alvi Nastaleeq" pitchFamily="2" charset="-78"/>
              </a:rPr>
              <a:t>Practice with Imagination and Feelings</a:t>
            </a:r>
            <a:endParaRPr lang="ar-SA" sz="3600" smtClean="0">
              <a:cs typeface="Alvi Nastaleeq" pitchFamily="2" charset="-78"/>
            </a:endParaRPr>
          </a:p>
        </p:txBody>
      </p:sp>
      <p:graphicFrame>
        <p:nvGraphicFramePr>
          <p:cNvPr id="879641" name="Group 25"/>
          <p:cNvGraphicFramePr>
            <a:graphicFrameLocks noGrp="1"/>
          </p:cNvGraphicFramePr>
          <p:nvPr/>
        </p:nvGraphicFramePr>
        <p:xfrm>
          <a:off x="381000" y="1143000"/>
          <a:ext cx="8458200" cy="1188720"/>
        </p:xfrm>
        <a:graphic>
          <a:graphicData uri="http://schemas.openxmlformats.org/drawingml/2006/table">
            <a:tbl>
              <a:tblPr rtl="1"/>
              <a:tblGrid>
                <a:gridCol w="4240229"/>
                <a:gridCol w="4217971"/>
              </a:tblGrid>
              <a:tr h="762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76200" cap="flat" cmpd="sng" algn="ctr">
                      <a:solidFill>
                        <a:srgbClr val="339933"/>
                      </a:solidFill>
                      <a:prstDash val="solid"/>
                      <a:round/>
                      <a:headEnd type="none" w="med" len="med"/>
                      <a:tailEnd type="none" w="med" len="med"/>
                    </a:lnL>
                    <a:lnR w="6350" cap="flat" cmpd="sng" algn="ctr">
                      <a:solidFill>
                        <a:srgbClr val="339933"/>
                      </a:solidFill>
                      <a:prstDash val="sysDot"/>
                      <a:round/>
                      <a:headEnd type="none" w="med" len="med"/>
                      <a:tailEnd type="none" w="med" len="med"/>
                    </a:lnR>
                    <a:lnT w="76200" cap="flat" cmpd="sng" algn="ctr">
                      <a:solidFill>
                        <a:srgbClr val="339933"/>
                      </a:solidFill>
                      <a:prstDash val="solid"/>
                      <a:round/>
                      <a:headEnd type="none" w="med" len="med"/>
                      <a:tailEnd type="none" w="med" len="med"/>
                    </a:lnT>
                    <a:lnB w="6350" cap="flat" cmpd="sng" algn="ctr">
                      <a:solidFill>
                        <a:srgbClr val="339933"/>
                      </a:solidFill>
                      <a:prstDash val="sysDot"/>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6350" cap="flat" cmpd="sng" algn="ctr">
                      <a:solidFill>
                        <a:srgbClr val="339933"/>
                      </a:solidFill>
                      <a:prstDash val="sys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6" name="Slide Number Placeholder 5"/>
          <p:cNvSpPr>
            <a:spLocks noGrp="1"/>
          </p:cNvSpPr>
          <p:nvPr>
            <p:ph type="sldNum" sz="quarter" idx="10"/>
          </p:nvPr>
        </p:nvSpPr>
        <p:spPr>
          <a:xfrm>
            <a:off x="6324600" y="6172200"/>
            <a:ext cx="2133600" cy="457200"/>
          </a:xfrm>
        </p:spPr>
        <p:txBody>
          <a:bodyPr/>
          <a:lstStyle/>
          <a:p>
            <a:pPr>
              <a:defRPr/>
            </a:pPr>
            <a:fld id="{04AD97E3-5191-4262-A52B-2370A3539D64}" type="slidenum">
              <a:rPr lang="ar-SA" smtClean="0"/>
              <a:pPr>
                <a:defRPr/>
              </a:pPr>
              <a:t>51</a:t>
            </a:fld>
            <a:endParaRPr lang="en-US"/>
          </a:p>
        </p:txBody>
      </p:sp>
      <p:graphicFrame>
        <p:nvGraphicFramePr>
          <p:cNvPr id="7" name="Table 6"/>
          <p:cNvGraphicFramePr>
            <a:graphicFrameLocks noGrp="1"/>
          </p:cNvGraphicFramePr>
          <p:nvPr/>
        </p:nvGraphicFramePr>
        <p:xfrm>
          <a:off x="381000" y="2244725"/>
          <a:ext cx="8488363" cy="1412875"/>
        </p:xfrm>
        <a:graphic>
          <a:graphicData uri="http://schemas.openxmlformats.org/drawingml/2006/table">
            <a:tbl>
              <a:tblPr/>
              <a:tblGrid>
                <a:gridCol w="4267200"/>
                <a:gridCol w="4221163"/>
              </a:tblGrid>
              <a:tr h="1412875">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w="76200" cap="flat" cmpd="sng" algn="ctr">
                      <a:solidFill>
                        <a:srgbClr val="339933"/>
                      </a:solidFill>
                      <a:prstDash val="solid"/>
                      <a:round/>
                      <a:headEnd type="none" w="med" len="med"/>
                      <a:tailEnd type="none" w="med" len="med"/>
                    </a:lnL>
                    <a:lnR>
                      <a:noFill/>
                    </a:lnR>
                    <a:lnT w="3175"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a:noFill/>
                    </a:lnL>
                    <a:lnR w="76200" cap="flat" cmpd="sng" algn="ctr">
                      <a:solidFill>
                        <a:srgbClr val="339933"/>
                      </a:solidFill>
                      <a:prstDash val="solid"/>
                      <a:round/>
                      <a:headEnd type="none" w="med" len="med"/>
                      <a:tailEnd type="none" w="med" len="med"/>
                    </a:lnR>
                    <a:lnT w="3175"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8" name="Table 7"/>
          <p:cNvGraphicFramePr>
            <a:graphicFrameLocks noGrp="1"/>
          </p:cNvGraphicFramePr>
          <p:nvPr/>
        </p:nvGraphicFramePr>
        <p:xfrm>
          <a:off x="381000" y="5105400"/>
          <a:ext cx="8382000" cy="1447800"/>
        </p:xfrm>
        <a:graphic>
          <a:graphicData uri="http://schemas.openxmlformats.org/drawingml/2006/table">
            <a:tbl>
              <a:tblPr/>
              <a:tblGrid>
                <a:gridCol w="4419600"/>
                <a:gridCol w="3962400"/>
              </a:tblGrid>
              <a:tr h="1447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w="76200" cap="flat" cmpd="sng" algn="ctr">
                      <a:solidFill>
                        <a:srgbClr val="339933"/>
                      </a:solidFill>
                      <a:prstDash val="solid"/>
                      <a:round/>
                      <a:headEnd type="none" w="med" len="med"/>
                      <a:tailEnd type="none" w="med" len="med"/>
                    </a:lnL>
                    <a:lnR>
                      <a:noFill/>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ur-PK" sz="6000" b="0" i="0" u="none" strike="noStrike" cap="none" normalizeH="0" baseline="0" smtClean="0">
                        <a:ln>
                          <a:noFill/>
                        </a:ln>
                        <a:solidFill>
                          <a:srgbClr val="FFFFFF"/>
                        </a:solidFill>
                        <a:effectLst/>
                        <a:latin typeface="Nafees Nastaleeq v1.01" pitchFamily="2" charset="-78"/>
                        <a:cs typeface="Times New Roman" pitchFamily="18" charset="0"/>
                      </a:endParaRPr>
                    </a:p>
                  </a:txBody>
                  <a:tcPr horzOverflow="overflow">
                    <a:lnL>
                      <a:noFill/>
                    </a:lnL>
                    <a:lnR w="76200" cap="flat" cmpd="sng" algn="ctr">
                      <a:solidFill>
                        <a:srgbClr val="339933"/>
                      </a:solidFill>
                      <a:prstDash val="solid"/>
                      <a:round/>
                      <a:headEnd type="none" w="med" len="med"/>
                      <a:tailEnd type="none" w="med" len="med"/>
                    </a:lnR>
                    <a:lnT>
                      <a:noFill/>
                    </a:lnT>
                    <a:lnB w="76200" cap="flat" cmpd="sng" algn="ctr">
                      <a:solidFill>
                        <a:srgbClr val="339933"/>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9" name="Table 8"/>
          <p:cNvGraphicFramePr>
            <a:graphicFrameLocks noGrp="1"/>
          </p:cNvGraphicFramePr>
          <p:nvPr/>
        </p:nvGraphicFramePr>
        <p:xfrm>
          <a:off x="381000" y="3810000"/>
          <a:ext cx="8382000" cy="1263650"/>
        </p:xfrm>
        <a:graphic>
          <a:graphicData uri="http://schemas.openxmlformats.org/drawingml/2006/table">
            <a:tbl>
              <a:tblPr rtl="1"/>
              <a:tblGrid>
                <a:gridCol w="4513384"/>
                <a:gridCol w="3868616"/>
              </a:tblGrid>
              <a:tr h="1263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76200" cap="flat" cmpd="sng" algn="ctr">
                      <a:solidFill>
                        <a:srgbClr val="339933"/>
                      </a:solidFill>
                      <a:prstDash val="solid"/>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3175"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3175"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10" name="Rectangle 9"/>
          <p:cNvSpPr>
            <a:spLocks noChangeArrowheads="1"/>
          </p:cNvSpPr>
          <p:nvPr/>
        </p:nvSpPr>
        <p:spPr bwMode="auto">
          <a:xfrm>
            <a:off x="533400" y="2305050"/>
            <a:ext cx="4267200" cy="1200150"/>
          </a:xfrm>
          <a:prstGeom prst="rect">
            <a:avLst/>
          </a:prstGeom>
          <a:noFill/>
          <a:ln w="9525">
            <a:noFill/>
            <a:miter lim="800000"/>
            <a:headEnd/>
            <a:tailEnd/>
          </a:ln>
        </p:spPr>
        <p:txBody>
          <a:bodyPr>
            <a:spAutoFit/>
          </a:bodyPr>
          <a:lstStyle/>
          <a:p>
            <a:pPr algn="ctr" rtl="1" eaLnBrk="0" hangingPunct="0">
              <a:spcBef>
                <a:spcPct val="0"/>
              </a:spcBef>
            </a:pPr>
            <a:r>
              <a:rPr lang="en-US" sz="3600" b="0">
                <a:solidFill>
                  <a:srgbClr val="FFFFFF"/>
                </a:solidFill>
                <a:ea typeface="Times New Roman" pitchFamily="18" charset="0"/>
                <a:cs typeface="Tahoma" pitchFamily="34" charset="0"/>
              </a:rPr>
              <a:t>We have </a:t>
            </a:r>
          </a:p>
          <a:p>
            <a:pPr algn="ctr" rtl="1" eaLnBrk="0" hangingPunct="0">
              <a:spcBef>
                <a:spcPct val="0"/>
              </a:spcBef>
            </a:pPr>
            <a:r>
              <a:rPr lang="en-US" sz="3600" b="0">
                <a:solidFill>
                  <a:srgbClr val="FFFFFF"/>
                </a:solidFill>
                <a:ea typeface="Times New Roman" pitchFamily="18" charset="0"/>
                <a:cs typeface="Tahoma" pitchFamily="34" charset="0"/>
              </a:rPr>
              <a:t>revealed it</a:t>
            </a:r>
          </a:p>
        </p:txBody>
      </p:sp>
      <p:sp>
        <p:nvSpPr>
          <p:cNvPr id="11" name="Rectangle 10"/>
          <p:cNvSpPr>
            <a:spLocks noChangeArrowheads="1"/>
          </p:cNvSpPr>
          <p:nvPr/>
        </p:nvSpPr>
        <p:spPr bwMode="auto">
          <a:xfrm>
            <a:off x="5181600" y="2568575"/>
            <a:ext cx="3133725" cy="708025"/>
          </a:xfrm>
          <a:prstGeom prst="rect">
            <a:avLst/>
          </a:prstGeom>
          <a:noFill/>
          <a:ln w="9525">
            <a:noFill/>
            <a:miter lim="800000"/>
            <a:headEnd/>
            <a:tailEnd/>
          </a:ln>
        </p:spPr>
        <p:txBody>
          <a:bodyPr wrap="none">
            <a:spAutoFit/>
          </a:bodyPr>
          <a:lstStyle/>
          <a:p>
            <a:pPr algn="ctr" rtl="1" eaLnBrk="0" hangingPunct="0">
              <a:spcBef>
                <a:spcPct val="0"/>
              </a:spcBef>
            </a:pPr>
            <a:r>
              <a:rPr lang="en-US" sz="4000" b="0">
                <a:solidFill>
                  <a:srgbClr val="FFFFFF"/>
                </a:solidFill>
                <a:ea typeface="Times New Roman" pitchFamily="18" charset="0"/>
                <a:cs typeface="Tahoma" pitchFamily="34" charset="0"/>
              </a:rPr>
              <a:t>(It is) a book</a:t>
            </a:r>
          </a:p>
        </p:txBody>
      </p:sp>
      <p:sp>
        <p:nvSpPr>
          <p:cNvPr id="12" name="Rectangle 11"/>
          <p:cNvSpPr>
            <a:spLocks noChangeArrowheads="1"/>
          </p:cNvSpPr>
          <p:nvPr/>
        </p:nvSpPr>
        <p:spPr bwMode="auto">
          <a:xfrm>
            <a:off x="4114800" y="5200650"/>
            <a:ext cx="4724400" cy="1200150"/>
          </a:xfrm>
          <a:prstGeom prst="rect">
            <a:avLst/>
          </a:prstGeom>
          <a:noFill/>
          <a:ln w="9525">
            <a:noFill/>
            <a:miter lim="800000"/>
            <a:headEnd/>
            <a:tailEnd/>
          </a:ln>
        </p:spPr>
        <p:txBody>
          <a:bodyPr>
            <a:spAutoFit/>
          </a:bodyPr>
          <a:lstStyle/>
          <a:p>
            <a:pPr algn="ctr" rtl="1" eaLnBrk="0" hangingPunct="0">
              <a:spcBef>
                <a:spcPct val="0"/>
              </a:spcBef>
            </a:pPr>
            <a:r>
              <a:rPr lang="en-US" sz="3600" b="0">
                <a:solidFill>
                  <a:srgbClr val="FFFFFF"/>
                </a:solidFill>
                <a:ea typeface="Times New Roman" pitchFamily="18" charset="0"/>
                <a:cs typeface="Tahoma" pitchFamily="34" charset="0"/>
              </a:rPr>
              <a:t>to you (O! Muhammad, pbuh)</a:t>
            </a:r>
          </a:p>
        </p:txBody>
      </p:sp>
      <p:sp>
        <p:nvSpPr>
          <p:cNvPr id="13" name="Rectangle 12"/>
          <p:cNvSpPr>
            <a:spLocks noChangeArrowheads="1"/>
          </p:cNvSpPr>
          <p:nvPr/>
        </p:nvSpPr>
        <p:spPr bwMode="auto">
          <a:xfrm>
            <a:off x="990600" y="5153025"/>
            <a:ext cx="2895600" cy="1323975"/>
          </a:xfrm>
          <a:prstGeom prst="rect">
            <a:avLst/>
          </a:prstGeom>
          <a:noFill/>
          <a:ln w="9525">
            <a:noFill/>
            <a:miter lim="800000"/>
            <a:headEnd/>
            <a:tailEnd/>
          </a:ln>
        </p:spPr>
        <p:txBody>
          <a:bodyPr>
            <a:spAutoFit/>
          </a:bodyPr>
          <a:lstStyle/>
          <a:p>
            <a:pPr algn="ctr" rtl="1" eaLnBrk="0" hangingPunct="0">
              <a:spcBef>
                <a:spcPct val="0"/>
              </a:spcBef>
            </a:pPr>
            <a:r>
              <a:rPr lang="en-US" sz="4000" b="0">
                <a:solidFill>
                  <a:srgbClr val="FFFFFF"/>
                </a:solidFill>
                <a:ea typeface="Times New Roman" pitchFamily="18" charset="0"/>
                <a:cs typeface="Tahoma" pitchFamily="34" charset="0"/>
              </a:rPr>
              <a:t>full of</a:t>
            </a:r>
          </a:p>
          <a:p>
            <a:pPr algn="ctr" rtl="1" eaLnBrk="0" hangingPunct="0">
              <a:spcBef>
                <a:spcPct val="0"/>
              </a:spcBef>
            </a:pPr>
            <a:r>
              <a:rPr lang="en-US" sz="4000" b="0">
                <a:solidFill>
                  <a:srgbClr val="FFFFFF"/>
                </a:solidFill>
                <a:ea typeface="Times New Roman" pitchFamily="18" charset="0"/>
                <a:cs typeface="Tahoma" pitchFamily="34" charset="0"/>
              </a:rPr>
              <a:t>blessings;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0"/>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1"/>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13"/>
                                        </p:tgtEl>
                                      </p:cBhvr>
                                      <p:by x="120000" y="12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2"/>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pic>
        <p:nvPicPr>
          <p:cNvPr id="24580"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453637" name="Group 5"/>
          <p:cNvGraphicFramePr>
            <a:graphicFrameLocks noGrp="1"/>
          </p:cNvGraphicFramePr>
          <p:nvPr/>
        </p:nvGraphicFramePr>
        <p:xfrm>
          <a:off x="152400" y="685800"/>
          <a:ext cx="8763000" cy="1981200"/>
        </p:xfrm>
        <a:graphic>
          <a:graphicData uri="http://schemas.openxmlformats.org/drawingml/2006/table">
            <a:tbl>
              <a:tblPr rtl="1"/>
              <a:tblGrid>
                <a:gridCol w="4724400"/>
                <a:gridCol w="4038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لِّيَدَّبَّرُوا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آيَاتِهِ</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so that they ponder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its verses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2"/>
          <p:cNvSpPr txBox="1">
            <a:spLocks noChangeArrowheads="1"/>
          </p:cNvSpPr>
          <p:nvPr/>
        </p:nvSpPr>
        <p:spPr bwMode="auto">
          <a:xfrm flipV="1">
            <a:off x="457200" y="5465764"/>
            <a:ext cx="8229600" cy="76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SA" sz="4000" b="0" i="0" u="none" strike="noStrike" kern="0" cap="none" spc="0" normalizeH="0" baseline="0" noProof="0" smtClean="0">
                <a:ln>
                  <a:noFill/>
                </a:ln>
                <a:solidFill>
                  <a:schemeClr val="tx1"/>
                </a:solidFill>
                <a:effectLst/>
                <a:uLnTx/>
                <a:uFillTx/>
                <a:latin typeface="+mj-lt"/>
                <a:ea typeface="+mj-ea"/>
                <a:cs typeface="Tajweed" pitchFamily="2" charset="-78"/>
              </a:rPr>
              <a:t> </a:t>
            </a:r>
            <a:endParaRPr kumimoji="0" lang="en-US" sz="4000" b="0" i="0" u="none" strike="noStrike" kern="0" cap="none" spc="0" normalizeH="0" baseline="0" noProof="0" smtClean="0">
              <a:ln>
                <a:noFill/>
              </a:ln>
              <a:solidFill>
                <a:schemeClr val="tx1"/>
              </a:solidFill>
              <a:effectLst/>
              <a:uLnTx/>
              <a:uFillTx/>
              <a:latin typeface="+mj-lt"/>
              <a:ea typeface="+mj-ea"/>
              <a:cs typeface="Tajweed" pitchFamily="2" charset="-78"/>
            </a:endParaRPr>
          </a:p>
        </p:txBody>
      </p:sp>
      <p:graphicFrame>
        <p:nvGraphicFramePr>
          <p:cNvPr id="7" name="Group 19"/>
          <p:cNvGraphicFramePr>
            <a:graphicFrameLocks noGrp="1"/>
          </p:cNvGraphicFramePr>
          <p:nvPr/>
        </p:nvGraphicFramePr>
        <p:xfrm>
          <a:off x="195263" y="3714752"/>
          <a:ext cx="8763000" cy="2438400"/>
        </p:xfrm>
        <a:graphic>
          <a:graphicData uri="http://schemas.openxmlformats.org/drawingml/2006/table">
            <a:tbl>
              <a:tblPr rtl="1"/>
              <a:tblGrid>
                <a:gridCol w="4005263"/>
                <a:gridCol w="1752600"/>
                <a:gridCol w="3005137"/>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وَلِيَتَذَكَّرَ</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أُوْلُوا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الْأَلْبَابِ</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(ص </a:t>
                      </a:r>
                      <a:r>
                        <a:rPr kumimoji="0" lang="ar-SA" sz="24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29</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so that (they) receive admonition</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of</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understanding.</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xmlns="" val="60873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2" fill="hold" grpId="0" nodeType="clickEffect">
                                  <p:stCondLst>
                                    <p:cond delay="0"/>
                                  </p:stCondLst>
                                  <p:childTnLst>
                                    <p:animEffect transition="out" filter="slide(fromRight)">
                                      <p:cBhvr>
                                        <p:cTn id="16" dur="240000"/>
                                        <p:tgtEl>
                                          <p:spTgt spid="17"/>
                                        </p:tgtEl>
                                      </p:cBhvr>
                                    </p:animEffect>
                                    <p:set>
                                      <p:cBhvr>
                                        <p:cTn id="17"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25987" name="Group 3"/>
          <p:cNvGraphicFramePr>
            <a:graphicFrameLocks noGrp="1"/>
          </p:cNvGraphicFramePr>
          <p:nvPr/>
        </p:nvGraphicFramePr>
        <p:xfrm>
          <a:off x="152400" y="1666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12" name="Text Box 20"/>
          <p:cNvSpPr txBox="1">
            <a:spLocks noChangeArrowheads="1"/>
          </p:cNvSpPr>
          <p:nvPr/>
        </p:nvSpPr>
        <p:spPr bwMode="auto">
          <a:xfrm>
            <a:off x="7315200" y="25273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ك ت ب</a:t>
            </a:r>
            <a:endParaRPr lang="en-US" sz="2800" b="0" dirty="0">
              <a:cs typeface="Tajweed" pitchFamily="2" charset="-78"/>
            </a:endParaRPr>
          </a:p>
        </p:txBody>
      </p:sp>
      <p:grpSp>
        <p:nvGrpSpPr>
          <p:cNvPr id="8213" name="Group 21"/>
          <p:cNvGrpSpPr>
            <a:grpSpLocks/>
          </p:cNvGrpSpPr>
          <p:nvPr/>
        </p:nvGrpSpPr>
        <p:grpSpPr bwMode="auto">
          <a:xfrm rot="-938656">
            <a:off x="1143000" y="3429000"/>
            <a:ext cx="3311525" cy="2747963"/>
            <a:chOff x="2567" y="1591"/>
            <a:chExt cx="521" cy="416"/>
          </a:xfrm>
        </p:grpSpPr>
        <p:sp>
          <p:nvSpPr>
            <p:cNvPr id="8215" name="Freeform 22"/>
            <p:cNvSpPr>
              <a:spLocks/>
            </p:cNvSpPr>
            <p:nvPr/>
          </p:nvSpPr>
          <p:spPr bwMode="auto">
            <a:xfrm>
              <a:off x="2633" y="1770"/>
              <a:ext cx="160" cy="58"/>
            </a:xfrm>
            <a:custGeom>
              <a:avLst/>
              <a:gdLst>
                <a:gd name="T0" fmla="*/ 0 w 321"/>
                <a:gd name="T1" fmla="*/ 1 h 115"/>
                <a:gd name="T2" fmla="*/ 0 w 321"/>
                <a:gd name="T3" fmla="*/ 1 h 115"/>
                <a:gd name="T4" fmla="*/ 0 w 321"/>
                <a:gd name="T5" fmla="*/ 1 h 115"/>
                <a:gd name="T6" fmla="*/ 0 w 321"/>
                <a:gd name="T7" fmla="*/ 1 h 115"/>
                <a:gd name="T8" fmla="*/ 0 w 321"/>
                <a:gd name="T9" fmla="*/ 1 h 115"/>
                <a:gd name="T10" fmla="*/ 0 w 321"/>
                <a:gd name="T11" fmla="*/ 1 h 115"/>
                <a:gd name="T12" fmla="*/ 0 w 321"/>
                <a:gd name="T13" fmla="*/ 1 h 115"/>
                <a:gd name="T14" fmla="*/ 0 w 321"/>
                <a:gd name="T15" fmla="*/ 1 h 115"/>
                <a:gd name="T16" fmla="*/ 0 w 321"/>
                <a:gd name="T17" fmla="*/ 1 h 115"/>
                <a:gd name="T18" fmla="*/ 0 w 321"/>
                <a:gd name="T19" fmla="*/ 1 h 115"/>
                <a:gd name="T20" fmla="*/ 0 w 321"/>
                <a:gd name="T21" fmla="*/ 1 h 115"/>
                <a:gd name="T22" fmla="*/ 0 w 321"/>
                <a:gd name="T23" fmla="*/ 1 h 115"/>
                <a:gd name="T24" fmla="*/ 0 w 321"/>
                <a:gd name="T25" fmla="*/ 1 h 115"/>
                <a:gd name="T26" fmla="*/ 0 w 321"/>
                <a:gd name="T27" fmla="*/ 1 h 115"/>
                <a:gd name="T28" fmla="*/ 0 w 321"/>
                <a:gd name="T29" fmla="*/ 1 h 115"/>
                <a:gd name="T30" fmla="*/ 0 w 321"/>
                <a:gd name="T31" fmla="*/ 1 h 115"/>
                <a:gd name="T32" fmla="*/ 0 w 321"/>
                <a:gd name="T33" fmla="*/ 0 h 115"/>
                <a:gd name="T34" fmla="*/ 0 w 321"/>
                <a:gd name="T35" fmla="*/ 0 h 115"/>
                <a:gd name="T36" fmla="*/ 0 w 321"/>
                <a:gd name="T37" fmla="*/ 1 h 115"/>
                <a:gd name="T38" fmla="*/ 0 w 321"/>
                <a:gd name="T39" fmla="*/ 1 h 115"/>
                <a:gd name="T40" fmla="*/ 0 w 321"/>
                <a:gd name="T41" fmla="*/ 1 h 115"/>
                <a:gd name="T42" fmla="*/ 0 w 321"/>
                <a:gd name="T43" fmla="*/ 1 h 115"/>
                <a:gd name="T44" fmla="*/ 0 w 321"/>
                <a:gd name="T45" fmla="*/ 1 h 115"/>
                <a:gd name="T46" fmla="*/ 0 w 321"/>
                <a:gd name="T47" fmla="*/ 1 h 115"/>
                <a:gd name="T48" fmla="*/ 0 w 321"/>
                <a:gd name="T49" fmla="*/ 1 h 115"/>
                <a:gd name="T50" fmla="*/ 0 w 321"/>
                <a:gd name="T51" fmla="*/ 1 h 115"/>
                <a:gd name="T52" fmla="*/ 0 w 321"/>
                <a:gd name="T53" fmla="*/ 1 h 115"/>
                <a:gd name="T54" fmla="*/ 0 w 321"/>
                <a:gd name="T55" fmla="*/ 1 h 115"/>
                <a:gd name="T56" fmla="*/ 0 w 321"/>
                <a:gd name="T57" fmla="*/ 1 h 115"/>
                <a:gd name="T58" fmla="*/ 0 w 321"/>
                <a:gd name="T59" fmla="*/ 1 h 115"/>
                <a:gd name="T60" fmla="*/ 0 w 321"/>
                <a:gd name="T61" fmla="*/ 1 h 115"/>
                <a:gd name="T62" fmla="*/ 0 w 321"/>
                <a:gd name="T63" fmla="*/ 1 h 115"/>
                <a:gd name="T64" fmla="*/ 0 w 321"/>
                <a:gd name="T65" fmla="*/ 1 h 115"/>
                <a:gd name="T66" fmla="*/ 0 w 321"/>
                <a:gd name="T67" fmla="*/ 1 h 115"/>
                <a:gd name="T68" fmla="*/ 0 w 321"/>
                <a:gd name="T69" fmla="*/ 1 h 115"/>
                <a:gd name="T70" fmla="*/ 0 w 321"/>
                <a:gd name="T71" fmla="*/ 1 h 115"/>
                <a:gd name="T72" fmla="*/ 0 w 321"/>
                <a:gd name="T73" fmla="*/ 1 h 115"/>
                <a:gd name="T74" fmla="*/ 0 w 321"/>
                <a:gd name="T75" fmla="*/ 1 h 115"/>
                <a:gd name="T76" fmla="*/ 0 w 321"/>
                <a:gd name="T77" fmla="*/ 1 h 115"/>
                <a:gd name="T78" fmla="*/ 0 w 321"/>
                <a:gd name="T79" fmla="*/ 1 h 115"/>
                <a:gd name="T80" fmla="*/ 0 w 321"/>
                <a:gd name="T81" fmla="*/ 1 h 115"/>
                <a:gd name="T82" fmla="*/ 0 w 321"/>
                <a:gd name="T83" fmla="*/ 1 h 115"/>
                <a:gd name="T84" fmla="*/ 0 w 321"/>
                <a:gd name="T85" fmla="*/ 1 h 115"/>
                <a:gd name="T86" fmla="*/ 0 w 321"/>
                <a:gd name="T87" fmla="*/ 1 h 115"/>
                <a:gd name="T88" fmla="*/ 0 w 321"/>
                <a:gd name="T89" fmla="*/ 1 h 115"/>
                <a:gd name="T90" fmla="*/ 0 w 321"/>
                <a:gd name="T91" fmla="*/ 1 h 115"/>
                <a:gd name="T92" fmla="*/ 0 w 321"/>
                <a:gd name="T93" fmla="*/ 1 h 115"/>
                <a:gd name="T94" fmla="*/ 0 w 321"/>
                <a:gd name="T95" fmla="*/ 1 h 115"/>
                <a:gd name="T96" fmla="*/ 0 w 321"/>
                <a:gd name="T97" fmla="*/ 1 h 115"/>
                <a:gd name="T98" fmla="*/ 0 w 321"/>
                <a:gd name="T99" fmla="*/ 1 h 1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1"/>
                <a:gd name="T151" fmla="*/ 0 h 115"/>
                <a:gd name="T152" fmla="*/ 321 w 321"/>
                <a:gd name="T153" fmla="*/ 115 h 1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1" h="115">
                  <a:moveTo>
                    <a:pt x="312" y="79"/>
                  </a:moveTo>
                  <a:lnTo>
                    <a:pt x="312" y="79"/>
                  </a:lnTo>
                  <a:lnTo>
                    <a:pt x="297" y="69"/>
                  </a:lnTo>
                  <a:lnTo>
                    <a:pt x="282" y="60"/>
                  </a:lnTo>
                  <a:lnTo>
                    <a:pt x="265" y="52"/>
                  </a:lnTo>
                  <a:lnTo>
                    <a:pt x="249" y="45"/>
                  </a:lnTo>
                  <a:lnTo>
                    <a:pt x="232" y="38"/>
                  </a:lnTo>
                  <a:lnTo>
                    <a:pt x="215" y="31"/>
                  </a:lnTo>
                  <a:lnTo>
                    <a:pt x="196" y="26"/>
                  </a:lnTo>
                  <a:lnTo>
                    <a:pt x="179" y="20"/>
                  </a:lnTo>
                  <a:lnTo>
                    <a:pt x="159" y="15"/>
                  </a:lnTo>
                  <a:lnTo>
                    <a:pt x="141" y="12"/>
                  </a:lnTo>
                  <a:lnTo>
                    <a:pt x="121" y="8"/>
                  </a:lnTo>
                  <a:lnTo>
                    <a:pt x="102" y="5"/>
                  </a:lnTo>
                  <a:lnTo>
                    <a:pt x="82" y="4"/>
                  </a:lnTo>
                  <a:lnTo>
                    <a:pt x="62" y="1"/>
                  </a:lnTo>
                  <a:lnTo>
                    <a:pt x="42" y="0"/>
                  </a:lnTo>
                  <a:lnTo>
                    <a:pt x="21" y="0"/>
                  </a:lnTo>
                  <a:lnTo>
                    <a:pt x="13" y="1"/>
                  </a:lnTo>
                  <a:lnTo>
                    <a:pt x="6" y="6"/>
                  </a:lnTo>
                  <a:lnTo>
                    <a:pt x="2" y="13"/>
                  </a:lnTo>
                  <a:lnTo>
                    <a:pt x="0" y="21"/>
                  </a:lnTo>
                  <a:lnTo>
                    <a:pt x="2" y="29"/>
                  </a:lnTo>
                  <a:lnTo>
                    <a:pt x="6" y="36"/>
                  </a:lnTo>
                  <a:lnTo>
                    <a:pt x="13" y="41"/>
                  </a:lnTo>
                  <a:lnTo>
                    <a:pt x="21" y="42"/>
                  </a:lnTo>
                  <a:lnTo>
                    <a:pt x="40" y="42"/>
                  </a:lnTo>
                  <a:lnTo>
                    <a:pt x="58" y="43"/>
                  </a:lnTo>
                  <a:lnTo>
                    <a:pt x="78" y="44"/>
                  </a:lnTo>
                  <a:lnTo>
                    <a:pt x="96" y="46"/>
                  </a:lnTo>
                  <a:lnTo>
                    <a:pt x="113" y="50"/>
                  </a:lnTo>
                  <a:lnTo>
                    <a:pt x="132" y="52"/>
                  </a:lnTo>
                  <a:lnTo>
                    <a:pt x="149" y="57"/>
                  </a:lnTo>
                  <a:lnTo>
                    <a:pt x="166" y="60"/>
                  </a:lnTo>
                  <a:lnTo>
                    <a:pt x="184" y="66"/>
                  </a:lnTo>
                  <a:lnTo>
                    <a:pt x="200" y="71"/>
                  </a:lnTo>
                  <a:lnTo>
                    <a:pt x="216" y="76"/>
                  </a:lnTo>
                  <a:lnTo>
                    <a:pt x="232" y="83"/>
                  </a:lnTo>
                  <a:lnTo>
                    <a:pt x="247" y="90"/>
                  </a:lnTo>
                  <a:lnTo>
                    <a:pt x="262" y="97"/>
                  </a:lnTo>
                  <a:lnTo>
                    <a:pt x="276" y="105"/>
                  </a:lnTo>
                  <a:lnTo>
                    <a:pt x="290" y="113"/>
                  </a:lnTo>
                  <a:lnTo>
                    <a:pt x="297" y="115"/>
                  </a:lnTo>
                  <a:lnTo>
                    <a:pt x="305" y="115"/>
                  </a:lnTo>
                  <a:lnTo>
                    <a:pt x="312" y="113"/>
                  </a:lnTo>
                  <a:lnTo>
                    <a:pt x="317" y="107"/>
                  </a:lnTo>
                  <a:lnTo>
                    <a:pt x="321" y="99"/>
                  </a:lnTo>
                  <a:lnTo>
                    <a:pt x="321" y="91"/>
                  </a:lnTo>
                  <a:lnTo>
                    <a:pt x="317" y="84"/>
                  </a:lnTo>
                  <a:lnTo>
                    <a:pt x="312" y="79"/>
                  </a:lnTo>
                  <a:close/>
                </a:path>
              </a:pathLst>
            </a:custGeom>
            <a:solidFill>
              <a:srgbClr val="FFFF00"/>
            </a:solidFill>
            <a:ln w="9525">
              <a:solidFill>
                <a:srgbClr val="FFFF00"/>
              </a:solidFill>
              <a:round/>
              <a:headEnd/>
              <a:tailEnd/>
            </a:ln>
          </p:spPr>
          <p:txBody>
            <a:bodyPr/>
            <a:lstStyle/>
            <a:p>
              <a:endParaRPr lang="en-US"/>
            </a:p>
          </p:txBody>
        </p:sp>
        <p:sp>
          <p:nvSpPr>
            <p:cNvPr id="8216" name="Freeform 23"/>
            <p:cNvSpPr>
              <a:spLocks/>
            </p:cNvSpPr>
            <p:nvPr/>
          </p:nvSpPr>
          <p:spPr bwMode="auto">
            <a:xfrm>
              <a:off x="2853" y="1697"/>
              <a:ext cx="163" cy="59"/>
            </a:xfrm>
            <a:custGeom>
              <a:avLst/>
              <a:gdLst>
                <a:gd name="T0" fmla="*/ 1 w 326"/>
                <a:gd name="T1" fmla="*/ 0 h 119"/>
                <a:gd name="T2" fmla="*/ 1 w 326"/>
                <a:gd name="T3" fmla="*/ 0 h 119"/>
                <a:gd name="T4" fmla="*/ 1 w 326"/>
                <a:gd name="T5" fmla="*/ 0 h 119"/>
                <a:gd name="T6" fmla="*/ 1 w 326"/>
                <a:gd name="T7" fmla="*/ 0 h 119"/>
                <a:gd name="T8" fmla="*/ 1 w 326"/>
                <a:gd name="T9" fmla="*/ 0 h 119"/>
                <a:gd name="T10" fmla="*/ 1 w 326"/>
                <a:gd name="T11" fmla="*/ 0 h 119"/>
                <a:gd name="T12" fmla="*/ 1 w 326"/>
                <a:gd name="T13" fmla="*/ 0 h 119"/>
                <a:gd name="T14" fmla="*/ 1 w 326"/>
                <a:gd name="T15" fmla="*/ 0 h 119"/>
                <a:gd name="T16" fmla="*/ 1 w 326"/>
                <a:gd name="T17" fmla="*/ 0 h 119"/>
                <a:gd name="T18" fmla="*/ 1 w 326"/>
                <a:gd name="T19" fmla="*/ 0 h 119"/>
                <a:gd name="T20" fmla="*/ 1 w 326"/>
                <a:gd name="T21" fmla="*/ 0 h 119"/>
                <a:gd name="T22" fmla="*/ 1 w 326"/>
                <a:gd name="T23" fmla="*/ 0 h 119"/>
                <a:gd name="T24" fmla="*/ 1 w 326"/>
                <a:gd name="T25" fmla="*/ 0 h 119"/>
                <a:gd name="T26" fmla="*/ 1 w 326"/>
                <a:gd name="T27" fmla="*/ 0 h 119"/>
                <a:gd name="T28" fmla="*/ 1 w 326"/>
                <a:gd name="T29" fmla="*/ 0 h 119"/>
                <a:gd name="T30" fmla="*/ 1 w 326"/>
                <a:gd name="T31" fmla="*/ 0 h 119"/>
                <a:gd name="T32" fmla="*/ 1 w 326"/>
                <a:gd name="T33" fmla="*/ 0 h 119"/>
                <a:gd name="T34" fmla="*/ 1 w 326"/>
                <a:gd name="T35" fmla="*/ 0 h 119"/>
                <a:gd name="T36" fmla="*/ 1 w 326"/>
                <a:gd name="T37" fmla="*/ 0 h 119"/>
                <a:gd name="T38" fmla="*/ 1 w 326"/>
                <a:gd name="T39" fmla="*/ 0 h 119"/>
                <a:gd name="T40" fmla="*/ 1 w 326"/>
                <a:gd name="T41" fmla="*/ 0 h 119"/>
                <a:gd name="T42" fmla="*/ 1 w 326"/>
                <a:gd name="T43" fmla="*/ 0 h 119"/>
                <a:gd name="T44" fmla="*/ 1 w 326"/>
                <a:gd name="T45" fmla="*/ 0 h 119"/>
                <a:gd name="T46" fmla="*/ 1 w 326"/>
                <a:gd name="T47" fmla="*/ 0 h 119"/>
                <a:gd name="T48" fmla="*/ 1 w 326"/>
                <a:gd name="T49" fmla="*/ 0 h 119"/>
                <a:gd name="T50" fmla="*/ 1 w 326"/>
                <a:gd name="T51" fmla="*/ 0 h 119"/>
                <a:gd name="T52" fmla="*/ 1 w 326"/>
                <a:gd name="T53" fmla="*/ 0 h 119"/>
                <a:gd name="T54" fmla="*/ 1 w 326"/>
                <a:gd name="T55" fmla="*/ 0 h 119"/>
                <a:gd name="T56" fmla="*/ 1 w 326"/>
                <a:gd name="T57" fmla="*/ 0 h 119"/>
                <a:gd name="T58" fmla="*/ 1 w 326"/>
                <a:gd name="T59" fmla="*/ 0 h 119"/>
                <a:gd name="T60" fmla="*/ 1 w 326"/>
                <a:gd name="T61" fmla="*/ 0 h 119"/>
                <a:gd name="T62" fmla="*/ 1 w 326"/>
                <a:gd name="T63" fmla="*/ 0 h 119"/>
                <a:gd name="T64" fmla="*/ 1 w 326"/>
                <a:gd name="T65" fmla="*/ 0 h 119"/>
                <a:gd name="T66" fmla="*/ 1 w 326"/>
                <a:gd name="T67" fmla="*/ 0 h 119"/>
                <a:gd name="T68" fmla="*/ 1 w 326"/>
                <a:gd name="T69" fmla="*/ 0 h 119"/>
                <a:gd name="T70" fmla="*/ 1 w 326"/>
                <a:gd name="T71" fmla="*/ 0 h 119"/>
                <a:gd name="T72" fmla="*/ 1 w 326"/>
                <a:gd name="T73" fmla="*/ 0 h 119"/>
                <a:gd name="T74" fmla="*/ 1 w 326"/>
                <a:gd name="T75" fmla="*/ 0 h 119"/>
                <a:gd name="T76" fmla="*/ 1 w 326"/>
                <a:gd name="T77" fmla="*/ 0 h 119"/>
                <a:gd name="T78" fmla="*/ 1 w 326"/>
                <a:gd name="T79" fmla="*/ 0 h 119"/>
                <a:gd name="T80" fmla="*/ 1 w 326"/>
                <a:gd name="T81" fmla="*/ 0 h 119"/>
                <a:gd name="T82" fmla="*/ 1 w 326"/>
                <a:gd name="T83" fmla="*/ 0 h 119"/>
                <a:gd name="T84" fmla="*/ 1 w 326"/>
                <a:gd name="T85" fmla="*/ 0 h 119"/>
                <a:gd name="T86" fmla="*/ 0 w 326"/>
                <a:gd name="T87" fmla="*/ 0 h 119"/>
                <a:gd name="T88" fmla="*/ 0 w 326"/>
                <a:gd name="T89" fmla="*/ 0 h 119"/>
                <a:gd name="T90" fmla="*/ 1 w 326"/>
                <a:gd name="T91" fmla="*/ 0 h 119"/>
                <a:gd name="T92" fmla="*/ 1 w 326"/>
                <a:gd name="T93" fmla="*/ 0 h 119"/>
                <a:gd name="T94" fmla="*/ 1 w 326"/>
                <a:gd name="T95" fmla="*/ 0 h 119"/>
                <a:gd name="T96" fmla="*/ 1 w 326"/>
                <a:gd name="T97" fmla="*/ 0 h 119"/>
                <a:gd name="T98" fmla="*/ 1 w 326"/>
                <a:gd name="T99" fmla="*/ 0 h 11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119"/>
                <a:gd name="T152" fmla="*/ 326 w 326"/>
                <a:gd name="T153" fmla="*/ 119 h 11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119">
                  <a:moveTo>
                    <a:pt x="32" y="115"/>
                  </a:moveTo>
                  <a:lnTo>
                    <a:pt x="32" y="115"/>
                  </a:lnTo>
                  <a:lnTo>
                    <a:pt x="46" y="107"/>
                  </a:lnTo>
                  <a:lnTo>
                    <a:pt x="59" y="98"/>
                  </a:lnTo>
                  <a:lnTo>
                    <a:pt x="73" y="91"/>
                  </a:lnTo>
                  <a:lnTo>
                    <a:pt x="89" y="84"/>
                  </a:lnTo>
                  <a:lnTo>
                    <a:pt x="104" y="77"/>
                  </a:lnTo>
                  <a:lnTo>
                    <a:pt x="122" y="71"/>
                  </a:lnTo>
                  <a:lnTo>
                    <a:pt x="138" y="66"/>
                  </a:lnTo>
                  <a:lnTo>
                    <a:pt x="155" y="61"/>
                  </a:lnTo>
                  <a:lnTo>
                    <a:pt x="174" y="56"/>
                  </a:lnTo>
                  <a:lnTo>
                    <a:pt x="191" y="52"/>
                  </a:lnTo>
                  <a:lnTo>
                    <a:pt x="209" y="49"/>
                  </a:lnTo>
                  <a:lnTo>
                    <a:pt x="228" y="46"/>
                  </a:lnTo>
                  <a:lnTo>
                    <a:pt x="247" y="44"/>
                  </a:lnTo>
                  <a:lnTo>
                    <a:pt x="266" y="43"/>
                  </a:lnTo>
                  <a:lnTo>
                    <a:pt x="285" y="41"/>
                  </a:lnTo>
                  <a:lnTo>
                    <a:pt x="305" y="41"/>
                  </a:lnTo>
                  <a:lnTo>
                    <a:pt x="313" y="40"/>
                  </a:lnTo>
                  <a:lnTo>
                    <a:pt x="320" y="36"/>
                  </a:lnTo>
                  <a:lnTo>
                    <a:pt x="324" y="29"/>
                  </a:lnTo>
                  <a:lnTo>
                    <a:pt x="326" y="21"/>
                  </a:lnTo>
                  <a:lnTo>
                    <a:pt x="324" y="13"/>
                  </a:lnTo>
                  <a:lnTo>
                    <a:pt x="320" y="6"/>
                  </a:lnTo>
                  <a:lnTo>
                    <a:pt x="313" y="1"/>
                  </a:lnTo>
                  <a:lnTo>
                    <a:pt x="305" y="0"/>
                  </a:lnTo>
                  <a:lnTo>
                    <a:pt x="284" y="0"/>
                  </a:lnTo>
                  <a:lnTo>
                    <a:pt x="263" y="1"/>
                  </a:lnTo>
                  <a:lnTo>
                    <a:pt x="243" y="3"/>
                  </a:lnTo>
                  <a:lnTo>
                    <a:pt x="222" y="6"/>
                  </a:lnTo>
                  <a:lnTo>
                    <a:pt x="202" y="8"/>
                  </a:lnTo>
                  <a:lnTo>
                    <a:pt x="182" y="13"/>
                  </a:lnTo>
                  <a:lnTo>
                    <a:pt x="162" y="16"/>
                  </a:lnTo>
                  <a:lnTo>
                    <a:pt x="144" y="22"/>
                  </a:lnTo>
                  <a:lnTo>
                    <a:pt x="124" y="26"/>
                  </a:lnTo>
                  <a:lnTo>
                    <a:pt x="107" y="33"/>
                  </a:lnTo>
                  <a:lnTo>
                    <a:pt x="88" y="40"/>
                  </a:lnTo>
                  <a:lnTo>
                    <a:pt x="71" y="47"/>
                  </a:lnTo>
                  <a:lnTo>
                    <a:pt x="54" y="55"/>
                  </a:lnTo>
                  <a:lnTo>
                    <a:pt x="38" y="63"/>
                  </a:lnTo>
                  <a:lnTo>
                    <a:pt x="23" y="73"/>
                  </a:lnTo>
                  <a:lnTo>
                    <a:pt x="8" y="82"/>
                  </a:lnTo>
                  <a:lnTo>
                    <a:pt x="2" y="88"/>
                  </a:lnTo>
                  <a:lnTo>
                    <a:pt x="0" y="94"/>
                  </a:lnTo>
                  <a:lnTo>
                    <a:pt x="0" y="102"/>
                  </a:lnTo>
                  <a:lnTo>
                    <a:pt x="3" y="111"/>
                  </a:lnTo>
                  <a:lnTo>
                    <a:pt x="9" y="116"/>
                  </a:lnTo>
                  <a:lnTo>
                    <a:pt x="16" y="119"/>
                  </a:lnTo>
                  <a:lnTo>
                    <a:pt x="24" y="119"/>
                  </a:lnTo>
                  <a:lnTo>
                    <a:pt x="32" y="115"/>
                  </a:lnTo>
                  <a:close/>
                </a:path>
              </a:pathLst>
            </a:custGeom>
            <a:solidFill>
              <a:srgbClr val="FFFF00"/>
            </a:solidFill>
            <a:ln w="9525">
              <a:solidFill>
                <a:srgbClr val="FFFF00"/>
              </a:solidFill>
              <a:round/>
              <a:headEnd/>
              <a:tailEnd/>
            </a:ln>
          </p:spPr>
          <p:txBody>
            <a:bodyPr/>
            <a:lstStyle/>
            <a:p>
              <a:endParaRPr lang="en-US"/>
            </a:p>
          </p:txBody>
        </p:sp>
        <p:sp>
          <p:nvSpPr>
            <p:cNvPr id="8217" name="Freeform 24"/>
            <p:cNvSpPr>
              <a:spLocks/>
            </p:cNvSpPr>
            <p:nvPr/>
          </p:nvSpPr>
          <p:spPr bwMode="auto">
            <a:xfrm>
              <a:off x="2856" y="1770"/>
              <a:ext cx="160" cy="58"/>
            </a:xfrm>
            <a:custGeom>
              <a:avLst/>
              <a:gdLst>
                <a:gd name="T0" fmla="*/ 0 w 321"/>
                <a:gd name="T1" fmla="*/ 0 h 115"/>
                <a:gd name="T2" fmla="*/ 0 w 321"/>
                <a:gd name="T3" fmla="*/ 0 h 115"/>
                <a:gd name="T4" fmla="*/ 0 w 321"/>
                <a:gd name="T5" fmla="*/ 1 h 115"/>
                <a:gd name="T6" fmla="*/ 0 w 321"/>
                <a:gd name="T7" fmla="*/ 1 h 115"/>
                <a:gd name="T8" fmla="*/ 0 w 321"/>
                <a:gd name="T9" fmla="*/ 1 h 115"/>
                <a:gd name="T10" fmla="*/ 0 w 321"/>
                <a:gd name="T11" fmla="*/ 1 h 115"/>
                <a:gd name="T12" fmla="*/ 0 w 321"/>
                <a:gd name="T13" fmla="*/ 1 h 115"/>
                <a:gd name="T14" fmla="*/ 0 w 321"/>
                <a:gd name="T15" fmla="*/ 1 h 115"/>
                <a:gd name="T16" fmla="*/ 0 w 321"/>
                <a:gd name="T17" fmla="*/ 1 h 115"/>
                <a:gd name="T18" fmla="*/ 0 w 321"/>
                <a:gd name="T19" fmla="*/ 1 h 115"/>
                <a:gd name="T20" fmla="*/ 0 w 321"/>
                <a:gd name="T21" fmla="*/ 1 h 115"/>
                <a:gd name="T22" fmla="*/ 0 w 321"/>
                <a:gd name="T23" fmla="*/ 1 h 115"/>
                <a:gd name="T24" fmla="*/ 0 w 321"/>
                <a:gd name="T25" fmla="*/ 1 h 115"/>
                <a:gd name="T26" fmla="*/ 0 w 321"/>
                <a:gd name="T27" fmla="*/ 1 h 115"/>
                <a:gd name="T28" fmla="*/ 0 w 321"/>
                <a:gd name="T29" fmla="*/ 1 h 115"/>
                <a:gd name="T30" fmla="*/ 0 w 321"/>
                <a:gd name="T31" fmla="*/ 1 h 115"/>
                <a:gd name="T32" fmla="*/ 0 w 321"/>
                <a:gd name="T33" fmla="*/ 1 h 115"/>
                <a:gd name="T34" fmla="*/ 0 w 321"/>
                <a:gd name="T35" fmla="*/ 1 h 115"/>
                <a:gd name="T36" fmla="*/ 0 w 321"/>
                <a:gd name="T37" fmla="*/ 1 h 115"/>
                <a:gd name="T38" fmla="*/ 0 w 321"/>
                <a:gd name="T39" fmla="*/ 1 h 115"/>
                <a:gd name="T40" fmla="*/ 0 w 321"/>
                <a:gd name="T41" fmla="*/ 1 h 115"/>
                <a:gd name="T42" fmla="*/ 0 w 321"/>
                <a:gd name="T43" fmla="*/ 1 h 115"/>
                <a:gd name="T44" fmla="*/ 0 w 321"/>
                <a:gd name="T45" fmla="*/ 1 h 115"/>
                <a:gd name="T46" fmla="*/ 0 w 321"/>
                <a:gd name="T47" fmla="*/ 1 h 115"/>
                <a:gd name="T48" fmla="*/ 0 w 321"/>
                <a:gd name="T49" fmla="*/ 1 h 115"/>
                <a:gd name="T50" fmla="*/ 0 w 321"/>
                <a:gd name="T51" fmla="*/ 1 h 115"/>
                <a:gd name="T52" fmla="*/ 0 w 321"/>
                <a:gd name="T53" fmla="*/ 1 h 115"/>
                <a:gd name="T54" fmla="*/ 0 w 321"/>
                <a:gd name="T55" fmla="*/ 1 h 115"/>
                <a:gd name="T56" fmla="*/ 0 w 321"/>
                <a:gd name="T57" fmla="*/ 1 h 115"/>
                <a:gd name="T58" fmla="*/ 0 w 321"/>
                <a:gd name="T59" fmla="*/ 1 h 115"/>
                <a:gd name="T60" fmla="*/ 0 w 321"/>
                <a:gd name="T61" fmla="*/ 1 h 115"/>
                <a:gd name="T62" fmla="*/ 0 w 321"/>
                <a:gd name="T63" fmla="*/ 1 h 115"/>
                <a:gd name="T64" fmla="*/ 0 w 321"/>
                <a:gd name="T65" fmla="*/ 1 h 115"/>
                <a:gd name="T66" fmla="*/ 0 w 321"/>
                <a:gd name="T67" fmla="*/ 1 h 115"/>
                <a:gd name="T68" fmla="*/ 0 w 321"/>
                <a:gd name="T69" fmla="*/ 1 h 115"/>
                <a:gd name="T70" fmla="*/ 0 w 321"/>
                <a:gd name="T71" fmla="*/ 1 h 115"/>
                <a:gd name="T72" fmla="*/ 0 w 321"/>
                <a:gd name="T73" fmla="*/ 1 h 115"/>
                <a:gd name="T74" fmla="*/ 0 w 321"/>
                <a:gd name="T75" fmla="*/ 1 h 115"/>
                <a:gd name="T76" fmla="*/ 0 w 321"/>
                <a:gd name="T77" fmla="*/ 1 h 115"/>
                <a:gd name="T78" fmla="*/ 0 w 321"/>
                <a:gd name="T79" fmla="*/ 1 h 115"/>
                <a:gd name="T80" fmla="*/ 0 w 321"/>
                <a:gd name="T81" fmla="*/ 1 h 115"/>
                <a:gd name="T82" fmla="*/ 0 w 321"/>
                <a:gd name="T83" fmla="*/ 1 h 115"/>
                <a:gd name="T84" fmla="*/ 0 w 321"/>
                <a:gd name="T85" fmla="*/ 1 h 115"/>
                <a:gd name="T86" fmla="*/ 0 w 321"/>
                <a:gd name="T87" fmla="*/ 1 h 115"/>
                <a:gd name="T88" fmla="*/ 0 w 321"/>
                <a:gd name="T89" fmla="*/ 1 h 115"/>
                <a:gd name="T90" fmla="*/ 0 w 321"/>
                <a:gd name="T91" fmla="*/ 1 h 115"/>
                <a:gd name="T92" fmla="*/ 0 w 321"/>
                <a:gd name="T93" fmla="*/ 1 h 115"/>
                <a:gd name="T94" fmla="*/ 0 w 321"/>
                <a:gd name="T95" fmla="*/ 1 h 115"/>
                <a:gd name="T96" fmla="*/ 0 w 321"/>
                <a:gd name="T97" fmla="*/ 1 h 115"/>
                <a:gd name="T98" fmla="*/ 0 w 321"/>
                <a:gd name="T99" fmla="*/ 0 h 1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1"/>
                <a:gd name="T151" fmla="*/ 0 h 115"/>
                <a:gd name="T152" fmla="*/ 321 w 321"/>
                <a:gd name="T153" fmla="*/ 115 h 1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1" h="115">
                  <a:moveTo>
                    <a:pt x="300" y="0"/>
                  </a:moveTo>
                  <a:lnTo>
                    <a:pt x="279" y="0"/>
                  </a:lnTo>
                  <a:lnTo>
                    <a:pt x="258" y="1"/>
                  </a:lnTo>
                  <a:lnTo>
                    <a:pt x="239" y="4"/>
                  </a:lnTo>
                  <a:lnTo>
                    <a:pt x="219" y="5"/>
                  </a:lnTo>
                  <a:lnTo>
                    <a:pt x="200" y="8"/>
                  </a:lnTo>
                  <a:lnTo>
                    <a:pt x="180" y="12"/>
                  </a:lnTo>
                  <a:lnTo>
                    <a:pt x="160" y="15"/>
                  </a:lnTo>
                  <a:lnTo>
                    <a:pt x="142" y="20"/>
                  </a:lnTo>
                  <a:lnTo>
                    <a:pt x="124" y="26"/>
                  </a:lnTo>
                  <a:lnTo>
                    <a:pt x="106" y="31"/>
                  </a:lnTo>
                  <a:lnTo>
                    <a:pt x="89" y="38"/>
                  </a:lnTo>
                  <a:lnTo>
                    <a:pt x="72" y="45"/>
                  </a:lnTo>
                  <a:lnTo>
                    <a:pt x="56" y="52"/>
                  </a:lnTo>
                  <a:lnTo>
                    <a:pt x="40" y="60"/>
                  </a:lnTo>
                  <a:lnTo>
                    <a:pt x="25" y="69"/>
                  </a:lnTo>
                  <a:lnTo>
                    <a:pt x="10" y="79"/>
                  </a:lnTo>
                  <a:lnTo>
                    <a:pt x="4" y="84"/>
                  </a:lnTo>
                  <a:lnTo>
                    <a:pt x="0" y="91"/>
                  </a:lnTo>
                  <a:lnTo>
                    <a:pt x="0" y="99"/>
                  </a:lnTo>
                  <a:lnTo>
                    <a:pt x="3" y="107"/>
                  </a:lnTo>
                  <a:lnTo>
                    <a:pt x="8" y="113"/>
                  </a:lnTo>
                  <a:lnTo>
                    <a:pt x="16" y="115"/>
                  </a:lnTo>
                  <a:lnTo>
                    <a:pt x="25" y="115"/>
                  </a:lnTo>
                  <a:lnTo>
                    <a:pt x="31" y="113"/>
                  </a:lnTo>
                  <a:lnTo>
                    <a:pt x="45" y="105"/>
                  </a:lnTo>
                  <a:lnTo>
                    <a:pt x="59" y="97"/>
                  </a:lnTo>
                  <a:lnTo>
                    <a:pt x="74" y="90"/>
                  </a:lnTo>
                  <a:lnTo>
                    <a:pt x="89" y="83"/>
                  </a:lnTo>
                  <a:lnTo>
                    <a:pt x="105" y="76"/>
                  </a:lnTo>
                  <a:lnTo>
                    <a:pt x="121" y="71"/>
                  </a:lnTo>
                  <a:lnTo>
                    <a:pt x="137" y="66"/>
                  </a:lnTo>
                  <a:lnTo>
                    <a:pt x="155" y="60"/>
                  </a:lnTo>
                  <a:lnTo>
                    <a:pt x="172" y="57"/>
                  </a:lnTo>
                  <a:lnTo>
                    <a:pt x="189" y="52"/>
                  </a:lnTo>
                  <a:lnTo>
                    <a:pt x="208" y="50"/>
                  </a:lnTo>
                  <a:lnTo>
                    <a:pt x="225" y="46"/>
                  </a:lnTo>
                  <a:lnTo>
                    <a:pt x="243" y="44"/>
                  </a:lnTo>
                  <a:lnTo>
                    <a:pt x="263" y="43"/>
                  </a:lnTo>
                  <a:lnTo>
                    <a:pt x="281" y="42"/>
                  </a:lnTo>
                  <a:lnTo>
                    <a:pt x="300" y="42"/>
                  </a:lnTo>
                  <a:lnTo>
                    <a:pt x="308" y="41"/>
                  </a:lnTo>
                  <a:lnTo>
                    <a:pt x="315" y="36"/>
                  </a:lnTo>
                  <a:lnTo>
                    <a:pt x="319" y="29"/>
                  </a:lnTo>
                  <a:lnTo>
                    <a:pt x="321" y="21"/>
                  </a:lnTo>
                  <a:lnTo>
                    <a:pt x="319" y="13"/>
                  </a:lnTo>
                  <a:lnTo>
                    <a:pt x="315" y="6"/>
                  </a:lnTo>
                  <a:lnTo>
                    <a:pt x="308" y="1"/>
                  </a:lnTo>
                  <a:lnTo>
                    <a:pt x="300" y="0"/>
                  </a:lnTo>
                  <a:close/>
                </a:path>
              </a:pathLst>
            </a:custGeom>
            <a:solidFill>
              <a:srgbClr val="FFFF00"/>
            </a:solidFill>
            <a:ln w="9525">
              <a:solidFill>
                <a:srgbClr val="FFFF00"/>
              </a:solidFill>
              <a:round/>
              <a:headEnd/>
              <a:tailEnd/>
            </a:ln>
          </p:spPr>
          <p:txBody>
            <a:bodyPr/>
            <a:lstStyle/>
            <a:p>
              <a:endParaRPr lang="en-US"/>
            </a:p>
          </p:txBody>
        </p:sp>
        <p:sp>
          <p:nvSpPr>
            <p:cNvPr id="8218" name="Freeform 25"/>
            <p:cNvSpPr>
              <a:spLocks/>
            </p:cNvSpPr>
            <p:nvPr/>
          </p:nvSpPr>
          <p:spPr bwMode="auto">
            <a:xfrm>
              <a:off x="2633" y="1697"/>
              <a:ext cx="163" cy="59"/>
            </a:xfrm>
            <a:custGeom>
              <a:avLst/>
              <a:gdLst>
                <a:gd name="T0" fmla="*/ 0 w 327"/>
                <a:gd name="T1" fmla="*/ 0 h 119"/>
                <a:gd name="T2" fmla="*/ 0 w 327"/>
                <a:gd name="T3" fmla="*/ 0 h 119"/>
                <a:gd name="T4" fmla="*/ 0 w 327"/>
                <a:gd name="T5" fmla="*/ 0 h 119"/>
                <a:gd name="T6" fmla="*/ 0 w 327"/>
                <a:gd name="T7" fmla="*/ 0 h 119"/>
                <a:gd name="T8" fmla="*/ 0 w 327"/>
                <a:gd name="T9" fmla="*/ 0 h 119"/>
                <a:gd name="T10" fmla="*/ 0 w 327"/>
                <a:gd name="T11" fmla="*/ 0 h 119"/>
                <a:gd name="T12" fmla="*/ 0 w 327"/>
                <a:gd name="T13" fmla="*/ 0 h 119"/>
                <a:gd name="T14" fmla="*/ 0 w 327"/>
                <a:gd name="T15" fmla="*/ 0 h 119"/>
                <a:gd name="T16" fmla="*/ 0 w 327"/>
                <a:gd name="T17" fmla="*/ 0 h 119"/>
                <a:gd name="T18" fmla="*/ 0 w 327"/>
                <a:gd name="T19" fmla="*/ 0 h 119"/>
                <a:gd name="T20" fmla="*/ 0 w 327"/>
                <a:gd name="T21" fmla="*/ 0 h 119"/>
                <a:gd name="T22" fmla="*/ 0 w 327"/>
                <a:gd name="T23" fmla="*/ 0 h 119"/>
                <a:gd name="T24" fmla="*/ 0 w 327"/>
                <a:gd name="T25" fmla="*/ 0 h 119"/>
                <a:gd name="T26" fmla="*/ 0 w 327"/>
                <a:gd name="T27" fmla="*/ 0 h 119"/>
                <a:gd name="T28" fmla="*/ 0 w 327"/>
                <a:gd name="T29" fmla="*/ 0 h 119"/>
                <a:gd name="T30" fmla="*/ 0 w 327"/>
                <a:gd name="T31" fmla="*/ 0 h 119"/>
                <a:gd name="T32" fmla="*/ 0 w 327"/>
                <a:gd name="T33" fmla="*/ 0 h 119"/>
                <a:gd name="T34" fmla="*/ 0 w 327"/>
                <a:gd name="T35" fmla="*/ 0 h 119"/>
                <a:gd name="T36" fmla="*/ 0 w 327"/>
                <a:gd name="T37" fmla="*/ 0 h 119"/>
                <a:gd name="T38" fmla="*/ 0 w 327"/>
                <a:gd name="T39" fmla="*/ 0 h 119"/>
                <a:gd name="T40" fmla="*/ 0 w 327"/>
                <a:gd name="T41" fmla="*/ 0 h 119"/>
                <a:gd name="T42" fmla="*/ 0 w 327"/>
                <a:gd name="T43" fmla="*/ 0 h 119"/>
                <a:gd name="T44" fmla="*/ 0 w 327"/>
                <a:gd name="T45" fmla="*/ 0 h 119"/>
                <a:gd name="T46" fmla="*/ 0 w 327"/>
                <a:gd name="T47" fmla="*/ 0 h 119"/>
                <a:gd name="T48" fmla="*/ 0 w 327"/>
                <a:gd name="T49" fmla="*/ 0 h 119"/>
                <a:gd name="T50" fmla="*/ 0 w 327"/>
                <a:gd name="T51" fmla="*/ 0 h 119"/>
                <a:gd name="T52" fmla="*/ 0 w 327"/>
                <a:gd name="T53" fmla="*/ 0 h 119"/>
                <a:gd name="T54" fmla="*/ 0 w 327"/>
                <a:gd name="T55" fmla="*/ 0 h 119"/>
                <a:gd name="T56" fmla="*/ 0 w 327"/>
                <a:gd name="T57" fmla="*/ 0 h 119"/>
                <a:gd name="T58" fmla="*/ 0 w 327"/>
                <a:gd name="T59" fmla="*/ 0 h 119"/>
                <a:gd name="T60" fmla="*/ 0 w 327"/>
                <a:gd name="T61" fmla="*/ 0 h 119"/>
                <a:gd name="T62" fmla="*/ 0 w 327"/>
                <a:gd name="T63" fmla="*/ 0 h 119"/>
                <a:gd name="T64" fmla="*/ 0 w 327"/>
                <a:gd name="T65" fmla="*/ 0 h 119"/>
                <a:gd name="T66" fmla="*/ 0 w 327"/>
                <a:gd name="T67" fmla="*/ 0 h 119"/>
                <a:gd name="T68" fmla="*/ 0 w 327"/>
                <a:gd name="T69" fmla="*/ 0 h 119"/>
                <a:gd name="T70" fmla="*/ 0 w 327"/>
                <a:gd name="T71" fmla="*/ 0 h 119"/>
                <a:gd name="T72" fmla="*/ 0 w 327"/>
                <a:gd name="T73" fmla="*/ 0 h 119"/>
                <a:gd name="T74" fmla="*/ 0 w 327"/>
                <a:gd name="T75" fmla="*/ 0 h 119"/>
                <a:gd name="T76" fmla="*/ 0 w 327"/>
                <a:gd name="T77" fmla="*/ 0 h 119"/>
                <a:gd name="T78" fmla="*/ 0 w 327"/>
                <a:gd name="T79" fmla="*/ 0 h 119"/>
                <a:gd name="T80" fmla="*/ 0 w 327"/>
                <a:gd name="T81" fmla="*/ 0 h 119"/>
                <a:gd name="T82" fmla="*/ 0 w 327"/>
                <a:gd name="T83" fmla="*/ 0 h 119"/>
                <a:gd name="T84" fmla="*/ 0 w 327"/>
                <a:gd name="T85" fmla="*/ 0 h 119"/>
                <a:gd name="T86" fmla="*/ 0 w 327"/>
                <a:gd name="T87" fmla="*/ 0 h 119"/>
                <a:gd name="T88" fmla="*/ 0 w 327"/>
                <a:gd name="T89" fmla="*/ 0 h 119"/>
                <a:gd name="T90" fmla="*/ 0 w 327"/>
                <a:gd name="T91" fmla="*/ 0 h 119"/>
                <a:gd name="T92" fmla="*/ 0 w 327"/>
                <a:gd name="T93" fmla="*/ 0 h 119"/>
                <a:gd name="T94" fmla="*/ 0 w 327"/>
                <a:gd name="T95" fmla="*/ 0 h 119"/>
                <a:gd name="T96" fmla="*/ 0 w 327"/>
                <a:gd name="T97" fmla="*/ 0 h 1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7"/>
                <a:gd name="T148" fmla="*/ 0 h 119"/>
                <a:gd name="T149" fmla="*/ 327 w 327"/>
                <a:gd name="T150" fmla="*/ 119 h 1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7" h="119">
                  <a:moveTo>
                    <a:pt x="21" y="41"/>
                  </a:moveTo>
                  <a:lnTo>
                    <a:pt x="41" y="41"/>
                  </a:lnTo>
                  <a:lnTo>
                    <a:pt x="60" y="43"/>
                  </a:lnTo>
                  <a:lnTo>
                    <a:pt x="79" y="44"/>
                  </a:lnTo>
                  <a:lnTo>
                    <a:pt x="97" y="46"/>
                  </a:lnTo>
                  <a:lnTo>
                    <a:pt x="117" y="49"/>
                  </a:lnTo>
                  <a:lnTo>
                    <a:pt x="134" y="52"/>
                  </a:lnTo>
                  <a:lnTo>
                    <a:pt x="153" y="56"/>
                  </a:lnTo>
                  <a:lnTo>
                    <a:pt x="170" y="61"/>
                  </a:lnTo>
                  <a:lnTo>
                    <a:pt x="187" y="66"/>
                  </a:lnTo>
                  <a:lnTo>
                    <a:pt x="204" y="71"/>
                  </a:lnTo>
                  <a:lnTo>
                    <a:pt x="221" y="77"/>
                  </a:lnTo>
                  <a:lnTo>
                    <a:pt x="237" y="84"/>
                  </a:lnTo>
                  <a:lnTo>
                    <a:pt x="252" y="91"/>
                  </a:lnTo>
                  <a:lnTo>
                    <a:pt x="267" y="98"/>
                  </a:lnTo>
                  <a:lnTo>
                    <a:pt x="280" y="107"/>
                  </a:lnTo>
                  <a:lnTo>
                    <a:pt x="294" y="115"/>
                  </a:lnTo>
                  <a:lnTo>
                    <a:pt x="302" y="119"/>
                  </a:lnTo>
                  <a:lnTo>
                    <a:pt x="310" y="119"/>
                  </a:lnTo>
                  <a:lnTo>
                    <a:pt x="317" y="116"/>
                  </a:lnTo>
                  <a:lnTo>
                    <a:pt x="323" y="111"/>
                  </a:lnTo>
                  <a:lnTo>
                    <a:pt x="327" y="102"/>
                  </a:lnTo>
                  <a:lnTo>
                    <a:pt x="327" y="94"/>
                  </a:lnTo>
                  <a:lnTo>
                    <a:pt x="323" y="88"/>
                  </a:lnTo>
                  <a:lnTo>
                    <a:pt x="317" y="82"/>
                  </a:lnTo>
                  <a:lnTo>
                    <a:pt x="302" y="73"/>
                  </a:lnTo>
                  <a:lnTo>
                    <a:pt x="287" y="63"/>
                  </a:lnTo>
                  <a:lnTo>
                    <a:pt x="271" y="55"/>
                  </a:lnTo>
                  <a:lnTo>
                    <a:pt x="255" y="47"/>
                  </a:lnTo>
                  <a:lnTo>
                    <a:pt x="238" y="40"/>
                  </a:lnTo>
                  <a:lnTo>
                    <a:pt x="219" y="33"/>
                  </a:lnTo>
                  <a:lnTo>
                    <a:pt x="201" y="26"/>
                  </a:lnTo>
                  <a:lnTo>
                    <a:pt x="183" y="22"/>
                  </a:lnTo>
                  <a:lnTo>
                    <a:pt x="163" y="16"/>
                  </a:lnTo>
                  <a:lnTo>
                    <a:pt x="144" y="13"/>
                  </a:lnTo>
                  <a:lnTo>
                    <a:pt x="124" y="8"/>
                  </a:lnTo>
                  <a:lnTo>
                    <a:pt x="104" y="6"/>
                  </a:lnTo>
                  <a:lnTo>
                    <a:pt x="83" y="3"/>
                  </a:lnTo>
                  <a:lnTo>
                    <a:pt x="63" y="1"/>
                  </a:lnTo>
                  <a:lnTo>
                    <a:pt x="42" y="0"/>
                  </a:lnTo>
                  <a:lnTo>
                    <a:pt x="21" y="0"/>
                  </a:lnTo>
                  <a:lnTo>
                    <a:pt x="13" y="1"/>
                  </a:lnTo>
                  <a:lnTo>
                    <a:pt x="6" y="6"/>
                  </a:lnTo>
                  <a:lnTo>
                    <a:pt x="2" y="13"/>
                  </a:lnTo>
                  <a:lnTo>
                    <a:pt x="0" y="21"/>
                  </a:lnTo>
                  <a:lnTo>
                    <a:pt x="2" y="29"/>
                  </a:lnTo>
                  <a:lnTo>
                    <a:pt x="6" y="36"/>
                  </a:lnTo>
                  <a:lnTo>
                    <a:pt x="13" y="40"/>
                  </a:lnTo>
                  <a:lnTo>
                    <a:pt x="21" y="41"/>
                  </a:lnTo>
                  <a:close/>
                </a:path>
              </a:pathLst>
            </a:custGeom>
            <a:solidFill>
              <a:srgbClr val="FFFF00"/>
            </a:solidFill>
            <a:ln w="9525">
              <a:solidFill>
                <a:srgbClr val="FFFF00"/>
              </a:solidFill>
              <a:round/>
              <a:headEnd/>
              <a:tailEnd/>
            </a:ln>
          </p:spPr>
          <p:txBody>
            <a:bodyPr/>
            <a:lstStyle/>
            <a:p>
              <a:endParaRPr lang="en-US"/>
            </a:p>
          </p:txBody>
        </p:sp>
        <p:sp>
          <p:nvSpPr>
            <p:cNvPr id="8219" name="Freeform 26"/>
            <p:cNvSpPr>
              <a:spLocks/>
            </p:cNvSpPr>
            <p:nvPr/>
          </p:nvSpPr>
          <p:spPr bwMode="auto">
            <a:xfrm>
              <a:off x="2952" y="1855"/>
              <a:ext cx="31" cy="41"/>
            </a:xfrm>
            <a:custGeom>
              <a:avLst/>
              <a:gdLst>
                <a:gd name="T0" fmla="*/ 1 w 62"/>
                <a:gd name="T1" fmla="*/ 0 h 83"/>
                <a:gd name="T2" fmla="*/ 1 w 62"/>
                <a:gd name="T3" fmla="*/ 0 h 83"/>
                <a:gd name="T4" fmla="*/ 1 w 62"/>
                <a:gd name="T5" fmla="*/ 0 h 83"/>
                <a:gd name="T6" fmla="*/ 1 w 62"/>
                <a:gd name="T7" fmla="*/ 0 h 83"/>
                <a:gd name="T8" fmla="*/ 1 w 62"/>
                <a:gd name="T9" fmla="*/ 0 h 83"/>
                <a:gd name="T10" fmla="*/ 1 w 62"/>
                <a:gd name="T11" fmla="*/ 0 h 83"/>
                <a:gd name="T12" fmla="*/ 1 w 62"/>
                <a:gd name="T13" fmla="*/ 0 h 83"/>
                <a:gd name="T14" fmla="*/ 1 w 62"/>
                <a:gd name="T15" fmla="*/ 0 h 83"/>
                <a:gd name="T16" fmla="*/ 1 w 62"/>
                <a:gd name="T17" fmla="*/ 0 h 83"/>
                <a:gd name="T18" fmla="*/ 1 w 62"/>
                <a:gd name="T19" fmla="*/ 0 h 83"/>
                <a:gd name="T20" fmla="*/ 1 w 62"/>
                <a:gd name="T21" fmla="*/ 0 h 83"/>
                <a:gd name="T22" fmla="*/ 1 w 62"/>
                <a:gd name="T23" fmla="*/ 0 h 83"/>
                <a:gd name="T24" fmla="*/ 1 w 62"/>
                <a:gd name="T25" fmla="*/ 0 h 83"/>
                <a:gd name="T26" fmla="*/ 1 w 62"/>
                <a:gd name="T27" fmla="*/ 0 h 83"/>
                <a:gd name="T28" fmla="*/ 1 w 62"/>
                <a:gd name="T29" fmla="*/ 0 h 83"/>
                <a:gd name="T30" fmla="*/ 1 w 62"/>
                <a:gd name="T31" fmla="*/ 0 h 83"/>
                <a:gd name="T32" fmla="*/ 1 w 62"/>
                <a:gd name="T33" fmla="*/ 0 h 83"/>
                <a:gd name="T34" fmla="*/ 1 w 62"/>
                <a:gd name="T35" fmla="*/ 0 h 83"/>
                <a:gd name="T36" fmla="*/ 1 w 62"/>
                <a:gd name="T37" fmla="*/ 0 h 83"/>
                <a:gd name="T38" fmla="*/ 1 w 62"/>
                <a:gd name="T39" fmla="*/ 0 h 83"/>
                <a:gd name="T40" fmla="*/ 0 w 62"/>
                <a:gd name="T41" fmla="*/ 0 h 83"/>
                <a:gd name="T42" fmla="*/ 1 w 62"/>
                <a:gd name="T43" fmla="*/ 0 h 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
                <a:gd name="T67" fmla="*/ 0 h 83"/>
                <a:gd name="T68" fmla="*/ 62 w 62"/>
                <a:gd name="T69" fmla="*/ 83 h 8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 h="83">
                  <a:moveTo>
                    <a:pt x="24" y="83"/>
                  </a:moveTo>
                  <a:lnTo>
                    <a:pt x="28" y="81"/>
                  </a:lnTo>
                  <a:lnTo>
                    <a:pt x="33" y="81"/>
                  </a:lnTo>
                  <a:lnTo>
                    <a:pt x="38" y="80"/>
                  </a:lnTo>
                  <a:lnTo>
                    <a:pt x="43" y="79"/>
                  </a:lnTo>
                  <a:lnTo>
                    <a:pt x="48" y="78"/>
                  </a:lnTo>
                  <a:lnTo>
                    <a:pt x="53" y="78"/>
                  </a:lnTo>
                  <a:lnTo>
                    <a:pt x="57" y="77"/>
                  </a:lnTo>
                  <a:lnTo>
                    <a:pt x="62" y="77"/>
                  </a:lnTo>
                  <a:lnTo>
                    <a:pt x="55" y="66"/>
                  </a:lnTo>
                  <a:lnTo>
                    <a:pt x="49" y="56"/>
                  </a:lnTo>
                  <a:lnTo>
                    <a:pt x="43" y="46"/>
                  </a:lnTo>
                  <a:lnTo>
                    <a:pt x="38" y="35"/>
                  </a:lnTo>
                  <a:lnTo>
                    <a:pt x="32" y="26"/>
                  </a:lnTo>
                  <a:lnTo>
                    <a:pt x="26" y="17"/>
                  </a:lnTo>
                  <a:lnTo>
                    <a:pt x="21" y="8"/>
                  </a:lnTo>
                  <a:lnTo>
                    <a:pt x="16" y="0"/>
                  </a:lnTo>
                  <a:lnTo>
                    <a:pt x="12" y="1"/>
                  </a:lnTo>
                  <a:lnTo>
                    <a:pt x="8" y="1"/>
                  </a:lnTo>
                  <a:lnTo>
                    <a:pt x="4" y="1"/>
                  </a:lnTo>
                  <a:lnTo>
                    <a:pt x="0" y="2"/>
                  </a:lnTo>
                  <a:lnTo>
                    <a:pt x="24" y="83"/>
                  </a:lnTo>
                  <a:close/>
                </a:path>
              </a:pathLst>
            </a:custGeom>
            <a:solidFill>
              <a:srgbClr val="FFFF00"/>
            </a:solidFill>
            <a:ln w="9525">
              <a:solidFill>
                <a:srgbClr val="FFFF00"/>
              </a:solidFill>
              <a:round/>
              <a:headEnd/>
              <a:tailEnd/>
            </a:ln>
          </p:spPr>
          <p:txBody>
            <a:bodyPr/>
            <a:lstStyle/>
            <a:p>
              <a:endParaRPr lang="en-US"/>
            </a:p>
          </p:txBody>
        </p:sp>
        <p:sp>
          <p:nvSpPr>
            <p:cNvPr id="8220" name="Freeform 27"/>
            <p:cNvSpPr>
              <a:spLocks/>
            </p:cNvSpPr>
            <p:nvPr/>
          </p:nvSpPr>
          <p:spPr bwMode="auto">
            <a:xfrm>
              <a:off x="2643" y="1851"/>
              <a:ext cx="30" cy="42"/>
            </a:xfrm>
            <a:custGeom>
              <a:avLst/>
              <a:gdLst>
                <a:gd name="T0" fmla="*/ 1 w 60"/>
                <a:gd name="T1" fmla="*/ 1 h 84"/>
                <a:gd name="T2" fmla="*/ 1 w 60"/>
                <a:gd name="T3" fmla="*/ 1 h 84"/>
                <a:gd name="T4" fmla="*/ 1 w 60"/>
                <a:gd name="T5" fmla="*/ 0 h 84"/>
                <a:gd name="T6" fmla="*/ 1 w 60"/>
                <a:gd name="T7" fmla="*/ 0 h 84"/>
                <a:gd name="T8" fmla="*/ 1 w 60"/>
                <a:gd name="T9" fmla="*/ 0 h 84"/>
                <a:gd name="T10" fmla="*/ 1 w 60"/>
                <a:gd name="T11" fmla="*/ 0 h 84"/>
                <a:gd name="T12" fmla="*/ 0 w 60"/>
                <a:gd name="T13" fmla="*/ 1 h 84"/>
                <a:gd name="T14" fmla="*/ 0 w 60"/>
                <a:gd name="T15" fmla="*/ 1 h 84"/>
                <a:gd name="T16" fmla="*/ 1 w 60"/>
                <a:gd name="T17" fmla="*/ 1 h 84"/>
                <a:gd name="T18" fmla="*/ 1 w 60"/>
                <a:gd name="T19" fmla="*/ 1 h 84"/>
                <a:gd name="T20" fmla="*/ 1 w 60"/>
                <a:gd name="T21" fmla="*/ 1 h 84"/>
                <a:gd name="T22" fmla="*/ 1 w 60"/>
                <a:gd name="T23" fmla="*/ 1 h 84"/>
                <a:gd name="T24" fmla="*/ 1 w 60"/>
                <a:gd name="T25" fmla="*/ 1 h 84"/>
                <a:gd name="T26" fmla="*/ 1 w 60"/>
                <a:gd name="T27" fmla="*/ 1 h 84"/>
                <a:gd name="T28" fmla="*/ 1 w 60"/>
                <a:gd name="T29" fmla="*/ 1 h 84"/>
                <a:gd name="T30" fmla="*/ 1 w 60"/>
                <a:gd name="T31" fmla="*/ 1 h 84"/>
                <a:gd name="T32" fmla="*/ 1 w 60"/>
                <a:gd name="T33" fmla="*/ 1 h 84"/>
                <a:gd name="T34" fmla="*/ 1 w 60"/>
                <a:gd name="T35" fmla="*/ 1 h 84"/>
                <a:gd name="T36" fmla="*/ 1 w 60"/>
                <a:gd name="T37" fmla="*/ 1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
                <a:gd name="T58" fmla="*/ 0 h 84"/>
                <a:gd name="T59" fmla="*/ 60 w 60"/>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 h="84">
                  <a:moveTo>
                    <a:pt x="60" y="84"/>
                  </a:moveTo>
                  <a:lnTo>
                    <a:pt x="54" y="1"/>
                  </a:lnTo>
                  <a:lnTo>
                    <a:pt x="48" y="0"/>
                  </a:lnTo>
                  <a:lnTo>
                    <a:pt x="44" y="0"/>
                  </a:lnTo>
                  <a:lnTo>
                    <a:pt x="38" y="0"/>
                  </a:lnTo>
                  <a:lnTo>
                    <a:pt x="32" y="0"/>
                  </a:lnTo>
                  <a:lnTo>
                    <a:pt x="0" y="81"/>
                  </a:lnTo>
                  <a:lnTo>
                    <a:pt x="1" y="81"/>
                  </a:lnTo>
                  <a:lnTo>
                    <a:pt x="8" y="81"/>
                  </a:lnTo>
                  <a:lnTo>
                    <a:pt x="16" y="81"/>
                  </a:lnTo>
                  <a:lnTo>
                    <a:pt x="23" y="81"/>
                  </a:lnTo>
                  <a:lnTo>
                    <a:pt x="31" y="83"/>
                  </a:lnTo>
                  <a:lnTo>
                    <a:pt x="38" y="83"/>
                  </a:lnTo>
                  <a:lnTo>
                    <a:pt x="45" y="83"/>
                  </a:lnTo>
                  <a:lnTo>
                    <a:pt x="53" y="84"/>
                  </a:lnTo>
                  <a:lnTo>
                    <a:pt x="60" y="84"/>
                  </a:lnTo>
                  <a:close/>
                </a:path>
              </a:pathLst>
            </a:custGeom>
            <a:solidFill>
              <a:srgbClr val="FFFF00"/>
            </a:solidFill>
            <a:ln w="9525">
              <a:solidFill>
                <a:srgbClr val="FFFF00"/>
              </a:solidFill>
              <a:round/>
              <a:headEnd/>
              <a:tailEnd/>
            </a:ln>
          </p:spPr>
          <p:txBody>
            <a:bodyPr/>
            <a:lstStyle/>
            <a:p>
              <a:endParaRPr lang="en-US"/>
            </a:p>
          </p:txBody>
        </p:sp>
        <p:sp>
          <p:nvSpPr>
            <p:cNvPr id="8221" name="Freeform 28"/>
            <p:cNvSpPr>
              <a:spLocks/>
            </p:cNvSpPr>
            <p:nvPr/>
          </p:nvSpPr>
          <p:spPr bwMode="auto">
            <a:xfrm>
              <a:off x="2567" y="1591"/>
              <a:ext cx="521" cy="370"/>
            </a:xfrm>
            <a:custGeom>
              <a:avLst/>
              <a:gdLst>
                <a:gd name="T0" fmla="*/ 1 w 1041"/>
                <a:gd name="T1" fmla="*/ 0 h 741"/>
                <a:gd name="T2" fmla="*/ 1 w 1041"/>
                <a:gd name="T3" fmla="*/ 0 h 741"/>
                <a:gd name="T4" fmla="*/ 1 w 1041"/>
                <a:gd name="T5" fmla="*/ 0 h 741"/>
                <a:gd name="T6" fmla="*/ 1 w 1041"/>
                <a:gd name="T7" fmla="*/ 0 h 741"/>
                <a:gd name="T8" fmla="*/ 1 w 1041"/>
                <a:gd name="T9" fmla="*/ 0 h 741"/>
                <a:gd name="T10" fmla="*/ 1 w 1041"/>
                <a:gd name="T11" fmla="*/ 0 h 741"/>
                <a:gd name="T12" fmla="*/ 1 w 1041"/>
                <a:gd name="T13" fmla="*/ 0 h 741"/>
                <a:gd name="T14" fmla="*/ 1 w 1041"/>
                <a:gd name="T15" fmla="*/ 0 h 741"/>
                <a:gd name="T16" fmla="*/ 1 w 1041"/>
                <a:gd name="T17" fmla="*/ 0 h 741"/>
                <a:gd name="T18" fmla="*/ 1 w 1041"/>
                <a:gd name="T19" fmla="*/ 0 h 741"/>
                <a:gd name="T20" fmla="*/ 1 w 1041"/>
                <a:gd name="T21" fmla="*/ 0 h 741"/>
                <a:gd name="T22" fmla="*/ 1 w 1041"/>
                <a:gd name="T23" fmla="*/ 0 h 741"/>
                <a:gd name="T24" fmla="*/ 0 w 1041"/>
                <a:gd name="T25" fmla="*/ 0 h 741"/>
                <a:gd name="T26" fmla="*/ 1 w 1041"/>
                <a:gd name="T27" fmla="*/ 0 h 741"/>
                <a:gd name="T28" fmla="*/ 1 w 1041"/>
                <a:gd name="T29" fmla="*/ 0 h 741"/>
                <a:gd name="T30" fmla="*/ 1 w 1041"/>
                <a:gd name="T31" fmla="*/ 0 h 741"/>
                <a:gd name="T32" fmla="*/ 1 w 1041"/>
                <a:gd name="T33" fmla="*/ 0 h 741"/>
                <a:gd name="T34" fmla="*/ 1 w 1041"/>
                <a:gd name="T35" fmla="*/ 0 h 741"/>
                <a:gd name="T36" fmla="*/ 1 w 1041"/>
                <a:gd name="T37" fmla="*/ 0 h 741"/>
                <a:gd name="T38" fmla="*/ 1 w 1041"/>
                <a:gd name="T39" fmla="*/ 0 h 741"/>
                <a:gd name="T40" fmla="*/ 1 w 1041"/>
                <a:gd name="T41" fmla="*/ 0 h 741"/>
                <a:gd name="T42" fmla="*/ 1 w 1041"/>
                <a:gd name="T43" fmla="*/ 0 h 741"/>
                <a:gd name="T44" fmla="*/ 1 w 1041"/>
                <a:gd name="T45" fmla="*/ 0 h 741"/>
                <a:gd name="T46" fmla="*/ 1 w 1041"/>
                <a:gd name="T47" fmla="*/ 0 h 741"/>
                <a:gd name="T48" fmla="*/ 1 w 1041"/>
                <a:gd name="T49" fmla="*/ 0 h 741"/>
                <a:gd name="T50" fmla="*/ 1 w 1041"/>
                <a:gd name="T51" fmla="*/ 0 h 741"/>
                <a:gd name="T52" fmla="*/ 1 w 1041"/>
                <a:gd name="T53" fmla="*/ 0 h 741"/>
                <a:gd name="T54" fmla="*/ 1 w 1041"/>
                <a:gd name="T55" fmla="*/ 0 h 741"/>
                <a:gd name="T56" fmla="*/ 1 w 1041"/>
                <a:gd name="T57" fmla="*/ 0 h 741"/>
                <a:gd name="T58" fmla="*/ 1 w 1041"/>
                <a:gd name="T59" fmla="*/ 0 h 741"/>
                <a:gd name="T60" fmla="*/ 1 w 1041"/>
                <a:gd name="T61" fmla="*/ 0 h 741"/>
                <a:gd name="T62" fmla="*/ 1 w 1041"/>
                <a:gd name="T63" fmla="*/ 0 h 741"/>
                <a:gd name="T64" fmla="*/ 1 w 1041"/>
                <a:gd name="T65" fmla="*/ 0 h 741"/>
                <a:gd name="T66" fmla="*/ 1 w 1041"/>
                <a:gd name="T67" fmla="*/ 0 h 741"/>
                <a:gd name="T68" fmla="*/ 1 w 1041"/>
                <a:gd name="T69" fmla="*/ 0 h 741"/>
                <a:gd name="T70" fmla="*/ 1 w 1041"/>
                <a:gd name="T71" fmla="*/ 0 h 741"/>
                <a:gd name="T72" fmla="*/ 1 w 1041"/>
                <a:gd name="T73" fmla="*/ 0 h 741"/>
                <a:gd name="T74" fmla="*/ 1 w 1041"/>
                <a:gd name="T75" fmla="*/ 0 h 741"/>
                <a:gd name="T76" fmla="*/ 1 w 1041"/>
                <a:gd name="T77" fmla="*/ 0 h 741"/>
                <a:gd name="T78" fmla="*/ 1 w 1041"/>
                <a:gd name="T79" fmla="*/ 0 h 741"/>
                <a:gd name="T80" fmla="*/ 1 w 1041"/>
                <a:gd name="T81" fmla="*/ 0 h 741"/>
                <a:gd name="T82" fmla="*/ 1 w 1041"/>
                <a:gd name="T83" fmla="*/ 0 h 741"/>
                <a:gd name="T84" fmla="*/ 1 w 1041"/>
                <a:gd name="T85" fmla="*/ 0 h 741"/>
                <a:gd name="T86" fmla="*/ 1 w 1041"/>
                <a:gd name="T87" fmla="*/ 0 h 741"/>
                <a:gd name="T88" fmla="*/ 1 w 1041"/>
                <a:gd name="T89" fmla="*/ 0 h 741"/>
                <a:gd name="T90" fmla="*/ 1 w 1041"/>
                <a:gd name="T91" fmla="*/ 0 h 741"/>
                <a:gd name="T92" fmla="*/ 1 w 1041"/>
                <a:gd name="T93" fmla="*/ 0 h 741"/>
                <a:gd name="T94" fmla="*/ 1 w 1041"/>
                <a:gd name="T95" fmla="*/ 0 h 741"/>
                <a:gd name="T96" fmla="*/ 1 w 1041"/>
                <a:gd name="T97" fmla="*/ 0 h 741"/>
                <a:gd name="T98" fmla="*/ 1 w 1041"/>
                <a:gd name="T99" fmla="*/ 0 h 741"/>
                <a:gd name="T100" fmla="*/ 2 w 1041"/>
                <a:gd name="T101" fmla="*/ 0 h 74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41"/>
                <a:gd name="T154" fmla="*/ 0 h 741"/>
                <a:gd name="T155" fmla="*/ 1041 w 1041"/>
                <a:gd name="T156" fmla="*/ 741 h 74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41" h="741">
                  <a:moveTo>
                    <a:pt x="1008" y="12"/>
                  </a:moveTo>
                  <a:lnTo>
                    <a:pt x="993" y="9"/>
                  </a:lnTo>
                  <a:lnTo>
                    <a:pt x="978" y="6"/>
                  </a:lnTo>
                  <a:lnTo>
                    <a:pt x="963" y="5"/>
                  </a:lnTo>
                  <a:lnTo>
                    <a:pt x="948" y="2"/>
                  </a:lnTo>
                  <a:lnTo>
                    <a:pt x="932" y="1"/>
                  </a:lnTo>
                  <a:lnTo>
                    <a:pt x="917" y="1"/>
                  </a:lnTo>
                  <a:lnTo>
                    <a:pt x="901" y="0"/>
                  </a:lnTo>
                  <a:lnTo>
                    <a:pt x="886" y="0"/>
                  </a:lnTo>
                  <a:lnTo>
                    <a:pt x="858" y="1"/>
                  </a:lnTo>
                  <a:lnTo>
                    <a:pt x="830" y="2"/>
                  </a:lnTo>
                  <a:lnTo>
                    <a:pt x="803" y="6"/>
                  </a:lnTo>
                  <a:lnTo>
                    <a:pt x="775" y="9"/>
                  </a:lnTo>
                  <a:lnTo>
                    <a:pt x="750" y="15"/>
                  </a:lnTo>
                  <a:lnTo>
                    <a:pt x="724" y="21"/>
                  </a:lnTo>
                  <a:lnTo>
                    <a:pt x="699" y="29"/>
                  </a:lnTo>
                  <a:lnTo>
                    <a:pt x="675" y="37"/>
                  </a:lnTo>
                  <a:lnTo>
                    <a:pt x="652" y="46"/>
                  </a:lnTo>
                  <a:lnTo>
                    <a:pt x="630" y="56"/>
                  </a:lnTo>
                  <a:lnTo>
                    <a:pt x="608" y="68"/>
                  </a:lnTo>
                  <a:lnTo>
                    <a:pt x="589" y="79"/>
                  </a:lnTo>
                  <a:lnTo>
                    <a:pt x="569" y="92"/>
                  </a:lnTo>
                  <a:lnTo>
                    <a:pt x="552" y="106"/>
                  </a:lnTo>
                  <a:lnTo>
                    <a:pt x="535" y="121"/>
                  </a:lnTo>
                  <a:lnTo>
                    <a:pt x="520" y="136"/>
                  </a:lnTo>
                  <a:lnTo>
                    <a:pt x="505" y="121"/>
                  </a:lnTo>
                  <a:lnTo>
                    <a:pt x="488" y="106"/>
                  </a:lnTo>
                  <a:lnTo>
                    <a:pt x="470" y="92"/>
                  </a:lnTo>
                  <a:lnTo>
                    <a:pt x="452" y="79"/>
                  </a:lnTo>
                  <a:lnTo>
                    <a:pt x="432" y="68"/>
                  </a:lnTo>
                  <a:lnTo>
                    <a:pt x="410" y="56"/>
                  </a:lnTo>
                  <a:lnTo>
                    <a:pt x="388" y="46"/>
                  </a:lnTo>
                  <a:lnTo>
                    <a:pt x="365" y="37"/>
                  </a:lnTo>
                  <a:lnTo>
                    <a:pt x="341" y="29"/>
                  </a:lnTo>
                  <a:lnTo>
                    <a:pt x="316" y="21"/>
                  </a:lnTo>
                  <a:lnTo>
                    <a:pt x="290" y="15"/>
                  </a:lnTo>
                  <a:lnTo>
                    <a:pt x="264" y="9"/>
                  </a:lnTo>
                  <a:lnTo>
                    <a:pt x="237" y="6"/>
                  </a:lnTo>
                  <a:lnTo>
                    <a:pt x="210" y="2"/>
                  </a:lnTo>
                  <a:lnTo>
                    <a:pt x="182" y="1"/>
                  </a:lnTo>
                  <a:lnTo>
                    <a:pt x="153" y="0"/>
                  </a:lnTo>
                  <a:lnTo>
                    <a:pt x="138" y="0"/>
                  </a:lnTo>
                  <a:lnTo>
                    <a:pt x="122" y="1"/>
                  </a:lnTo>
                  <a:lnTo>
                    <a:pt x="107" y="1"/>
                  </a:lnTo>
                  <a:lnTo>
                    <a:pt x="92" y="2"/>
                  </a:lnTo>
                  <a:lnTo>
                    <a:pt x="77" y="5"/>
                  </a:lnTo>
                  <a:lnTo>
                    <a:pt x="63" y="6"/>
                  </a:lnTo>
                  <a:lnTo>
                    <a:pt x="48" y="9"/>
                  </a:lnTo>
                  <a:lnTo>
                    <a:pt x="33" y="12"/>
                  </a:lnTo>
                  <a:lnTo>
                    <a:pt x="0" y="18"/>
                  </a:lnTo>
                  <a:lnTo>
                    <a:pt x="0" y="563"/>
                  </a:lnTo>
                  <a:lnTo>
                    <a:pt x="0" y="741"/>
                  </a:lnTo>
                  <a:lnTo>
                    <a:pt x="50" y="730"/>
                  </a:lnTo>
                  <a:lnTo>
                    <a:pt x="56" y="729"/>
                  </a:lnTo>
                  <a:lnTo>
                    <a:pt x="63" y="728"/>
                  </a:lnTo>
                  <a:lnTo>
                    <a:pt x="70" y="727"/>
                  </a:lnTo>
                  <a:lnTo>
                    <a:pt x="77" y="726"/>
                  </a:lnTo>
                  <a:lnTo>
                    <a:pt x="84" y="726"/>
                  </a:lnTo>
                  <a:lnTo>
                    <a:pt x="91" y="725"/>
                  </a:lnTo>
                  <a:lnTo>
                    <a:pt x="98" y="723"/>
                  </a:lnTo>
                  <a:lnTo>
                    <a:pt x="105" y="723"/>
                  </a:lnTo>
                  <a:lnTo>
                    <a:pt x="138" y="638"/>
                  </a:lnTo>
                  <a:lnTo>
                    <a:pt x="131" y="638"/>
                  </a:lnTo>
                  <a:lnTo>
                    <a:pt x="123" y="639"/>
                  </a:lnTo>
                  <a:lnTo>
                    <a:pt x="116" y="639"/>
                  </a:lnTo>
                  <a:lnTo>
                    <a:pt x="109" y="639"/>
                  </a:lnTo>
                  <a:lnTo>
                    <a:pt x="103" y="640"/>
                  </a:lnTo>
                  <a:lnTo>
                    <a:pt x="96" y="640"/>
                  </a:lnTo>
                  <a:lnTo>
                    <a:pt x="90" y="642"/>
                  </a:lnTo>
                  <a:lnTo>
                    <a:pt x="83" y="642"/>
                  </a:lnTo>
                  <a:lnTo>
                    <a:pt x="83" y="607"/>
                  </a:lnTo>
                  <a:lnTo>
                    <a:pt x="91" y="606"/>
                  </a:lnTo>
                  <a:lnTo>
                    <a:pt x="99" y="605"/>
                  </a:lnTo>
                  <a:lnTo>
                    <a:pt x="108" y="604"/>
                  </a:lnTo>
                  <a:lnTo>
                    <a:pt x="116" y="604"/>
                  </a:lnTo>
                  <a:lnTo>
                    <a:pt x="126" y="602"/>
                  </a:lnTo>
                  <a:lnTo>
                    <a:pt x="134" y="602"/>
                  </a:lnTo>
                  <a:lnTo>
                    <a:pt x="143" y="602"/>
                  </a:lnTo>
                  <a:lnTo>
                    <a:pt x="152" y="602"/>
                  </a:lnTo>
                  <a:lnTo>
                    <a:pt x="184" y="521"/>
                  </a:lnTo>
                  <a:lnTo>
                    <a:pt x="172" y="520"/>
                  </a:lnTo>
                  <a:lnTo>
                    <a:pt x="159" y="520"/>
                  </a:lnTo>
                  <a:lnTo>
                    <a:pt x="145" y="520"/>
                  </a:lnTo>
                  <a:lnTo>
                    <a:pt x="132" y="520"/>
                  </a:lnTo>
                  <a:lnTo>
                    <a:pt x="120" y="521"/>
                  </a:lnTo>
                  <a:lnTo>
                    <a:pt x="107" y="522"/>
                  </a:lnTo>
                  <a:lnTo>
                    <a:pt x="96" y="523"/>
                  </a:lnTo>
                  <a:lnTo>
                    <a:pt x="83" y="524"/>
                  </a:lnTo>
                  <a:lnTo>
                    <a:pt x="83" y="88"/>
                  </a:lnTo>
                  <a:lnTo>
                    <a:pt x="91" y="86"/>
                  </a:lnTo>
                  <a:lnTo>
                    <a:pt x="100" y="85"/>
                  </a:lnTo>
                  <a:lnTo>
                    <a:pt x="108" y="84"/>
                  </a:lnTo>
                  <a:lnTo>
                    <a:pt x="117" y="84"/>
                  </a:lnTo>
                  <a:lnTo>
                    <a:pt x="126" y="83"/>
                  </a:lnTo>
                  <a:lnTo>
                    <a:pt x="135" y="83"/>
                  </a:lnTo>
                  <a:lnTo>
                    <a:pt x="144" y="83"/>
                  </a:lnTo>
                  <a:lnTo>
                    <a:pt x="153" y="83"/>
                  </a:lnTo>
                  <a:lnTo>
                    <a:pt x="181" y="84"/>
                  </a:lnTo>
                  <a:lnTo>
                    <a:pt x="209" y="85"/>
                  </a:lnTo>
                  <a:lnTo>
                    <a:pt x="235" y="89"/>
                  </a:lnTo>
                  <a:lnTo>
                    <a:pt x="262" y="93"/>
                  </a:lnTo>
                  <a:lnTo>
                    <a:pt x="287" y="99"/>
                  </a:lnTo>
                  <a:lnTo>
                    <a:pt x="311" y="106"/>
                  </a:lnTo>
                  <a:lnTo>
                    <a:pt x="334" y="113"/>
                  </a:lnTo>
                  <a:lnTo>
                    <a:pt x="357" y="122"/>
                  </a:lnTo>
                  <a:lnTo>
                    <a:pt x="378" y="132"/>
                  </a:lnTo>
                  <a:lnTo>
                    <a:pt x="399" y="143"/>
                  </a:lnTo>
                  <a:lnTo>
                    <a:pt x="417" y="154"/>
                  </a:lnTo>
                  <a:lnTo>
                    <a:pt x="433" y="167"/>
                  </a:lnTo>
                  <a:lnTo>
                    <a:pt x="449" y="181"/>
                  </a:lnTo>
                  <a:lnTo>
                    <a:pt x="462" y="195"/>
                  </a:lnTo>
                  <a:lnTo>
                    <a:pt x="475" y="210"/>
                  </a:lnTo>
                  <a:lnTo>
                    <a:pt x="484" y="225"/>
                  </a:lnTo>
                  <a:lnTo>
                    <a:pt x="520" y="290"/>
                  </a:lnTo>
                  <a:lnTo>
                    <a:pt x="556" y="225"/>
                  </a:lnTo>
                  <a:lnTo>
                    <a:pt x="566" y="210"/>
                  </a:lnTo>
                  <a:lnTo>
                    <a:pt x="578" y="195"/>
                  </a:lnTo>
                  <a:lnTo>
                    <a:pt x="591" y="181"/>
                  </a:lnTo>
                  <a:lnTo>
                    <a:pt x="607" y="167"/>
                  </a:lnTo>
                  <a:lnTo>
                    <a:pt x="623" y="154"/>
                  </a:lnTo>
                  <a:lnTo>
                    <a:pt x="642" y="143"/>
                  </a:lnTo>
                  <a:lnTo>
                    <a:pt x="662" y="132"/>
                  </a:lnTo>
                  <a:lnTo>
                    <a:pt x="683" y="122"/>
                  </a:lnTo>
                  <a:lnTo>
                    <a:pt x="705" y="113"/>
                  </a:lnTo>
                  <a:lnTo>
                    <a:pt x="729" y="106"/>
                  </a:lnTo>
                  <a:lnTo>
                    <a:pt x="753" y="99"/>
                  </a:lnTo>
                  <a:lnTo>
                    <a:pt x="779" y="93"/>
                  </a:lnTo>
                  <a:lnTo>
                    <a:pt x="805" y="89"/>
                  </a:lnTo>
                  <a:lnTo>
                    <a:pt x="832" y="85"/>
                  </a:lnTo>
                  <a:lnTo>
                    <a:pt x="858" y="84"/>
                  </a:lnTo>
                  <a:lnTo>
                    <a:pt x="886" y="83"/>
                  </a:lnTo>
                  <a:lnTo>
                    <a:pt x="895" y="83"/>
                  </a:lnTo>
                  <a:lnTo>
                    <a:pt x="904" y="83"/>
                  </a:lnTo>
                  <a:lnTo>
                    <a:pt x="914" y="83"/>
                  </a:lnTo>
                  <a:lnTo>
                    <a:pt x="923" y="84"/>
                  </a:lnTo>
                  <a:lnTo>
                    <a:pt x="932" y="84"/>
                  </a:lnTo>
                  <a:lnTo>
                    <a:pt x="941" y="85"/>
                  </a:lnTo>
                  <a:lnTo>
                    <a:pt x="949" y="86"/>
                  </a:lnTo>
                  <a:lnTo>
                    <a:pt x="959" y="88"/>
                  </a:lnTo>
                  <a:lnTo>
                    <a:pt x="959" y="524"/>
                  </a:lnTo>
                  <a:lnTo>
                    <a:pt x="949" y="523"/>
                  </a:lnTo>
                  <a:lnTo>
                    <a:pt x="941" y="522"/>
                  </a:lnTo>
                  <a:lnTo>
                    <a:pt x="932" y="521"/>
                  </a:lnTo>
                  <a:lnTo>
                    <a:pt x="923" y="521"/>
                  </a:lnTo>
                  <a:lnTo>
                    <a:pt x="914" y="520"/>
                  </a:lnTo>
                  <a:lnTo>
                    <a:pt x="904" y="520"/>
                  </a:lnTo>
                  <a:lnTo>
                    <a:pt x="895" y="520"/>
                  </a:lnTo>
                  <a:lnTo>
                    <a:pt x="886" y="520"/>
                  </a:lnTo>
                  <a:lnTo>
                    <a:pt x="873" y="520"/>
                  </a:lnTo>
                  <a:lnTo>
                    <a:pt x="861" y="520"/>
                  </a:lnTo>
                  <a:lnTo>
                    <a:pt x="848" y="521"/>
                  </a:lnTo>
                  <a:lnTo>
                    <a:pt x="835" y="522"/>
                  </a:lnTo>
                  <a:lnTo>
                    <a:pt x="823" y="523"/>
                  </a:lnTo>
                  <a:lnTo>
                    <a:pt x="810" y="524"/>
                  </a:lnTo>
                  <a:lnTo>
                    <a:pt x="798" y="525"/>
                  </a:lnTo>
                  <a:lnTo>
                    <a:pt x="786" y="528"/>
                  </a:lnTo>
                  <a:lnTo>
                    <a:pt x="791" y="536"/>
                  </a:lnTo>
                  <a:lnTo>
                    <a:pt x="796" y="545"/>
                  </a:lnTo>
                  <a:lnTo>
                    <a:pt x="802" y="554"/>
                  </a:lnTo>
                  <a:lnTo>
                    <a:pt x="808" y="563"/>
                  </a:lnTo>
                  <a:lnTo>
                    <a:pt x="813" y="574"/>
                  </a:lnTo>
                  <a:lnTo>
                    <a:pt x="819" y="584"/>
                  </a:lnTo>
                  <a:lnTo>
                    <a:pt x="825" y="594"/>
                  </a:lnTo>
                  <a:lnTo>
                    <a:pt x="832" y="605"/>
                  </a:lnTo>
                  <a:lnTo>
                    <a:pt x="848" y="604"/>
                  </a:lnTo>
                  <a:lnTo>
                    <a:pt x="863" y="602"/>
                  </a:lnTo>
                  <a:lnTo>
                    <a:pt x="879" y="602"/>
                  </a:lnTo>
                  <a:lnTo>
                    <a:pt x="895" y="602"/>
                  </a:lnTo>
                  <a:lnTo>
                    <a:pt x="911" y="602"/>
                  </a:lnTo>
                  <a:lnTo>
                    <a:pt x="927" y="604"/>
                  </a:lnTo>
                  <a:lnTo>
                    <a:pt x="942" y="605"/>
                  </a:lnTo>
                  <a:lnTo>
                    <a:pt x="959" y="607"/>
                  </a:lnTo>
                  <a:lnTo>
                    <a:pt x="959" y="642"/>
                  </a:lnTo>
                  <a:lnTo>
                    <a:pt x="949" y="640"/>
                  </a:lnTo>
                  <a:lnTo>
                    <a:pt x="941" y="640"/>
                  </a:lnTo>
                  <a:lnTo>
                    <a:pt x="932" y="639"/>
                  </a:lnTo>
                  <a:lnTo>
                    <a:pt x="923" y="639"/>
                  </a:lnTo>
                  <a:lnTo>
                    <a:pt x="914" y="638"/>
                  </a:lnTo>
                  <a:lnTo>
                    <a:pt x="904" y="638"/>
                  </a:lnTo>
                  <a:lnTo>
                    <a:pt x="895" y="638"/>
                  </a:lnTo>
                  <a:lnTo>
                    <a:pt x="886" y="638"/>
                  </a:lnTo>
                  <a:lnTo>
                    <a:pt x="878" y="638"/>
                  </a:lnTo>
                  <a:lnTo>
                    <a:pt x="870" y="638"/>
                  </a:lnTo>
                  <a:lnTo>
                    <a:pt x="861" y="638"/>
                  </a:lnTo>
                  <a:lnTo>
                    <a:pt x="853" y="639"/>
                  </a:lnTo>
                  <a:lnTo>
                    <a:pt x="858" y="650"/>
                  </a:lnTo>
                  <a:lnTo>
                    <a:pt x="865" y="660"/>
                  </a:lnTo>
                  <a:lnTo>
                    <a:pt x="871" y="670"/>
                  </a:lnTo>
                  <a:lnTo>
                    <a:pt x="877" y="681"/>
                  </a:lnTo>
                  <a:lnTo>
                    <a:pt x="882" y="691"/>
                  </a:lnTo>
                  <a:lnTo>
                    <a:pt x="889" y="702"/>
                  </a:lnTo>
                  <a:lnTo>
                    <a:pt x="895" y="711"/>
                  </a:lnTo>
                  <a:lnTo>
                    <a:pt x="901" y="721"/>
                  </a:lnTo>
                  <a:lnTo>
                    <a:pt x="912" y="721"/>
                  </a:lnTo>
                  <a:lnTo>
                    <a:pt x="924" y="722"/>
                  </a:lnTo>
                  <a:lnTo>
                    <a:pt x="935" y="723"/>
                  </a:lnTo>
                  <a:lnTo>
                    <a:pt x="947" y="723"/>
                  </a:lnTo>
                  <a:lnTo>
                    <a:pt x="959" y="726"/>
                  </a:lnTo>
                  <a:lnTo>
                    <a:pt x="970" y="727"/>
                  </a:lnTo>
                  <a:lnTo>
                    <a:pt x="982" y="728"/>
                  </a:lnTo>
                  <a:lnTo>
                    <a:pt x="992" y="730"/>
                  </a:lnTo>
                  <a:lnTo>
                    <a:pt x="1041" y="741"/>
                  </a:lnTo>
                  <a:lnTo>
                    <a:pt x="1041" y="18"/>
                  </a:lnTo>
                  <a:lnTo>
                    <a:pt x="1008" y="12"/>
                  </a:lnTo>
                  <a:close/>
                </a:path>
              </a:pathLst>
            </a:custGeom>
            <a:solidFill>
              <a:srgbClr val="FFFF00"/>
            </a:solidFill>
            <a:ln w="9525">
              <a:solidFill>
                <a:srgbClr val="FFFF00"/>
              </a:solidFill>
              <a:round/>
              <a:headEnd/>
              <a:tailEnd/>
            </a:ln>
          </p:spPr>
          <p:txBody>
            <a:bodyPr/>
            <a:lstStyle/>
            <a:p>
              <a:endParaRPr lang="en-US"/>
            </a:p>
          </p:txBody>
        </p:sp>
        <p:sp>
          <p:nvSpPr>
            <p:cNvPr id="8222" name="Freeform 29"/>
            <p:cNvSpPr>
              <a:spLocks/>
            </p:cNvSpPr>
            <p:nvPr/>
          </p:nvSpPr>
          <p:spPr bwMode="auto">
            <a:xfrm>
              <a:off x="2619" y="1910"/>
              <a:ext cx="57" cy="43"/>
            </a:xfrm>
            <a:custGeom>
              <a:avLst/>
              <a:gdLst>
                <a:gd name="T0" fmla="*/ 1 w 114"/>
                <a:gd name="T1" fmla="*/ 0 h 87"/>
                <a:gd name="T2" fmla="*/ 0 w 114"/>
                <a:gd name="T3" fmla="*/ 0 h 87"/>
                <a:gd name="T4" fmla="*/ 1 w 114"/>
                <a:gd name="T5" fmla="*/ 0 h 87"/>
                <a:gd name="T6" fmla="*/ 1 w 114"/>
                <a:gd name="T7" fmla="*/ 0 h 87"/>
                <a:gd name="T8" fmla="*/ 1 w 114"/>
                <a:gd name="T9" fmla="*/ 0 h 87"/>
                <a:gd name="T10" fmla="*/ 1 w 114"/>
                <a:gd name="T11" fmla="*/ 0 h 87"/>
                <a:gd name="T12" fmla="*/ 1 w 114"/>
                <a:gd name="T13" fmla="*/ 0 h 87"/>
                <a:gd name="T14" fmla="*/ 1 w 114"/>
                <a:gd name="T15" fmla="*/ 0 h 87"/>
                <a:gd name="T16" fmla="*/ 1 w 114"/>
                <a:gd name="T17" fmla="*/ 0 h 87"/>
                <a:gd name="T18" fmla="*/ 1 w 114"/>
                <a:gd name="T19" fmla="*/ 0 h 87"/>
                <a:gd name="T20" fmla="*/ 1 w 114"/>
                <a:gd name="T21" fmla="*/ 0 h 87"/>
                <a:gd name="T22" fmla="*/ 1 w 114"/>
                <a:gd name="T23" fmla="*/ 0 h 87"/>
                <a:gd name="T24" fmla="*/ 1 w 114"/>
                <a:gd name="T25" fmla="*/ 0 h 87"/>
                <a:gd name="T26" fmla="*/ 1 w 114"/>
                <a:gd name="T27" fmla="*/ 0 h 87"/>
                <a:gd name="T28" fmla="*/ 1 w 114"/>
                <a:gd name="T29" fmla="*/ 0 h 87"/>
                <a:gd name="T30" fmla="*/ 1 w 114"/>
                <a:gd name="T31" fmla="*/ 0 h 87"/>
                <a:gd name="T32" fmla="*/ 1 w 114"/>
                <a:gd name="T33" fmla="*/ 0 h 87"/>
                <a:gd name="T34" fmla="*/ 1 w 114"/>
                <a:gd name="T35" fmla="*/ 0 h 87"/>
                <a:gd name="T36" fmla="*/ 1 w 114"/>
                <a:gd name="T37" fmla="*/ 0 h 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
                <a:gd name="T58" fmla="*/ 0 h 87"/>
                <a:gd name="T59" fmla="*/ 114 w 114"/>
                <a:gd name="T60" fmla="*/ 87 h 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 h="87">
                  <a:moveTo>
                    <a:pt x="33" y="0"/>
                  </a:moveTo>
                  <a:lnTo>
                    <a:pt x="0" y="85"/>
                  </a:lnTo>
                  <a:lnTo>
                    <a:pt x="14" y="84"/>
                  </a:lnTo>
                  <a:lnTo>
                    <a:pt x="29" y="83"/>
                  </a:lnTo>
                  <a:lnTo>
                    <a:pt x="42" y="83"/>
                  </a:lnTo>
                  <a:lnTo>
                    <a:pt x="57" y="83"/>
                  </a:lnTo>
                  <a:lnTo>
                    <a:pt x="71" y="83"/>
                  </a:lnTo>
                  <a:lnTo>
                    <a:pt x="86" y="84"/>
                  </a:lnTo>
                  <a:lnTo>
                    <a:pt x="100" y="85"/>
                  </a:lnTo>
                  <a:lnTo>
                    <a:pt x="114" y="87"/>
                  </a:lnTo>
                  <a:lnTo>
                    <a:pt x="108" y="4"/>
                  </a:lnTo>
                  <a:lnTo>
                    <a:pt x="99" y="2"/>
                  </a:lnTo>
                  <a:lnTo>
                    <a:pt x="90" y="2"/>
                  </a:lnTo>
                  <a:lnTo>
                    <a:pt x="80" y="1"/>
                  </a:lnTo>
                  <a:lnTo>
                    <a:pt x="71" y="1"/>
                  </a:lnTo>
                  <a:lnTo>
                    <a:pt x="62" y="0"/>
                  </a:lnTo>
                  <a:lnTo>
                    <a:pt x="52" y="0"/>
                  </a:lnTo>
                  <a:lnTo>
                    <a:pt x="42" y="0"/>
                  </a:lnTo>
                  <a:lnTo>
                    <a:pt x="33" y="0"/>
                  </a:lnTo>
                  <a:close/>
                </a:path>
              </a:pathLst>
            </a:custGeom>
            <a:solidFill>
              <a:srgbClr val="FFFF00"/>
            </a:solidFill>
            <a:ln w="9525">
              <a:solidFill>
                <a:srgbClr val="FFFF00"/>
              </a:solidFill>
              <a:round/>
              <a:headEnd/>
              <a:tailEnd/>
            </a:ln>
          </p:spPr>
          <p:txBody>
            <a:bodyPr/>
            <a:lstStyle/>
            <a:p>
              <a:endParaRPr lang="en-US"/>
            </a:p>
          </p:txBody>
        </p:sp>
        <p:sp>
          <p:nvSpPr>
            <p:cNvPr id="8223" name="Freeform 30"/>
            <p:cNvSpPr>
              <a:spLocks/>
            </p:cNvSpPr>
            <p:nvPr/>
          </p:nvSpPr>
          <p:spPr bwMode="auto">
            <a:xfrm>
              <a:off x="2969" y="1911"/>
              <a:ext cx="48" cy="42"/>
            </a:xfrm>
            <a:custGeom>
              <a:avLst/>
              <a:gdLst>
                <a:gd name="T0" fmla="*/ 0 w 97"/>
                <a:gd name="T1" fmla="*/ 1 h 84"/>
                <a:gd name="T2" fmla="*/ 0 w 97"/>
                <a:gd name="T3" fmla="*/ 1 h 84"/>
                <a:gd name="T4" fmla="*/ 0 w 97"/>
                <a:gd name="T5" fmla="*/ 1 h 84"/>
                <a:gd name="T6" fmla="*/ 0 w 97"/>
                <a:gd name="T7" fmla="*/ 1 h 84"/>
                <a:gd name="T8" fmla="*/ 0 w 97"/>
                <a:gd name="T9" fmla="*/ 1 h 84"/>
                <a:gd name="T10" fmla="*/ 0 w 97"/>
                <a:gd name="T11" fmla="*/ 1 h 84"/>
                <a:gd name="T12" fmla="*/ 0 w 97"/>
                <a:gd name="T13" fmla="*/ 1 h 84"/>
                <a:gd name="T14" fmla="*/ 0 w 97"/>
                <a:gd name="T15" fmla="*/ 1 h 84"/>
                <a:gd name="T16" fmla="*/ 0 w 97"/>
                <a:gd name="T17" fmla="*/ 1 h 84"/>
                <a:gd name="T18" fmla="*/ 0 w 97"/>
                <a:gd name="T19" fmla="*/ 1 h 84"/>
                <a:gd name="T20" fmla="*/ 0 w 97"/>
                <a:gd name="T21" fmla="*/ 1 h 84"/>
                <a:gd name="T22" fmla="*/ 0 w 97"/>
                <a:gd name="T23" fmla="*/ 1 h 84"/>
                <a:gd name="T24" fmla="*/ 0 w 97"/>
                <a:gd name="T25" fmla="*/ 1 h 84"/>
                <a:gd name="T26" fmla="*/ 0 w 97"/>
                <a:gd name="T27" fmla="*/ 1 h 84"/>
                <a:gd name="T28" fmla="*/ 0 w 97"/>
                <a:gd name="T29" fmla="*/ 1 h 84"/>
                <a:gd name="T30" fmla="*/ 0 w 97"/>
                <a:gd name="T31" fmla="*/ 1 h 84"/>
                <a:gd name="T32" fmla="*/ 0 w 97"/>
                <a:gd name="T33" fmla="*/ 1 h 84"/>
                <a:gd name="T34" fmla="*/ 0 w 97"/>
                <a:gd name="T35" fmla="*/ 0 h 84"/>
                <a:gd name="T36" fmla="*/ 0 w 97"/>
                <a:gd name="T37" fmla="*/ 0 h 84"/>
                <a:gd name="T38" fmla="*/ 0 w 97"/>
                <a:gd name="T39" fmla="*/ 1 h 84"/>
                <a:gd name="T40" fmla="*/ 0 w 97"/>
                <a:gd name="T41" fmla="*/ 1 h 84"/>
                <a:gd name="T42" fmla="*/ 0 w 97"/>
                <a:gd name="T43" fmla="*/ 1 h 84"/>
                <a:gd name="T44" fmla="*/ 0 w 97"/>
                <a:gd name="T45" fmla="*/ 1 h 84"/>
                <a:gd name="T46" fmla="*/ 0 w 97"/>
                <a:gd name="T47" fmla="*/ 1 h 84"/>
                <a:gd name="T48" fmla="*/ 0 w 97"/>
                <a:gd name="T49" fmla="*/ 1 h 84"/>
                <a:gd name="T50" fmla="*/ 0 w 97"/>
                <a:gd name="T51" fmla="*/ 1 h 8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84"/>
                <a:gd name="T80" fmla="*/ 97 w 97"/>
                <a:gd name="T81" fmla="*/ 84 h 8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84">
                  <a:moveTo>
                    <a:pt x="0" y="5"/>
                  </a:moveTo>
                  <a:lnTo>
                    <a:pt x="24" y="84"/>
                  </a:lnTo>
                  <a:lnTo>
                    <a:pt x="34" y="83"/>
                  </a:lnTo>
                  <a:lnTo>
                    <a:pt x="43" y="83"/>
                  </a:lnTo>
                  <a:lnTo>
                    <a:pt x="52" y="82"/>
                  </a:lnTo>
                  <a:lnTo>
                    <a:pt x="61" y="82"/>
                  </a:lnTo>
                  <a:lnTo>
                    <a:pt x="69" y="82"/>
                  </a:lnTo>
                  <a:lnTo>
                    <a:pt x="78" y="82"/>
                  </a:lnTo>
                  <a:lnTo>
                    <a:pt x="88" y="82"/>
                  </a:lnTo>
                  <a:lnTo>
                    <a:pt x="97" y="82"/>
                  </a:lnTo>
                  <a:lnTo>
                    <a:pt x="91" y="72"/>
                  </a:lnTo>
                  <a:lnTo>
                    <a:pt x="85" y="63"/>
                  </a:lnTo>
                  <a:lnTo>
                    <a:pt x="78" y="52"/>
                  </a:lnTo>
                  <a:lnTo>
                    <a:pt x="73" y="42"/>
                  </a:lnTo>
                  <a:lnTo>
                    <a:pt x="67" y="31"/>
                  </a:lnTo>
                  <a:lnTo>
                    <a:pt x="61" y="21"/>
                  </a:lnTo>
                  <a:lnTo>
                    <a:pt x="54" y="11"/>
                  </a:lnTo>
                  <a:lnTo>
                    <a:pt x="49" y="0"/>
                  </a:lnTo>
                  <a:lnTo>
                    <a:pt x="43" y="0"/>
                  </a:lnTo>
                  <a:lnTo>
                    <a:pt x="37" y="1"/>
                  </a:lnTo>
                  <a:lnTo>
                    <a:pt x="30" y="1"/>
                  </a:lnTo>
                  <a:lnTo>
                    <a:pt x="24" y="3"/>
                  </a:lnTo>
                  <a:lnTo>
                    <a:pt x="19" y="3"/>
                  </a:lnTo>
                  <a:lnTo>
                    <a:pt x="13" y="4"/>
                  </a:lnTo>
                  <a:lnTo>
                    <a:pt x="6" y="4"/>
                  </a:lnTo>
                  <a:lnTo>
                    <a:pt x="0" y="5"/>
                  </a:lnTo>
                  <a:close/>
                </a:path>
              </a:pathLst>
            </a:custGeom>
            <a:solidFill>
              <a:srgbClr val="FFFF00"/>
            </a:solidFill>
            <a:ln w="9525">
              <a:solidFill>
                <a:srgbClr val="FFFF00"/>
              </a:solidFill>
              <a:round/>
              <a:headEnd/>
              <a:tailEnd/>
            </a:ln>
          </p:spPr>
          <p:txBody>
            <a:bodyPr/>
            <a:lstStyle/>
            <a:p>
              <a:endParaRPr lang="en-US"/>
            </a:p>
          </p:txBody>
        </p:sp>
        <p:sp>
          <p:nvSpPr>
            <p:cNvPr id="8224" name="Freeform 31"/>
            <p:cNvSpPr>
              <a:spLocks/>
            </p:cNvSpPr>
            <p:nvPr/>
          </p:nvSpPr>
          <p:spPr bwMode="auto">
            <a:xfrm>
              <a:off x="2670" y="1852"/>
              <a:ext cx="311" cy="155"/>
            </a:xfrm>
            <a:custGeom>
              <a:avLst/>
              <a:gdLst>
                <a:gd name="T0" fmla="*/ 1 w 622"/>
                <a:gd name="T1" fmla="*/ 0 h 311"/>
                <a:gd name="T2" fmla="*/ 1 w 622"/>
                <a:gd name="T3" fmla="*/ 0 h 311"/>
                <a:gd name="T4" fmla="*/ 1 w 622"/>
                <a:gd name="T5" fmla="*/ 0 h 311"/>
                <a:gd name="T6" fmla="*/ 1 w 622"/>
                <a:gd name="T7" fmla="*/ 0 h 311"/>
                <a:gd name="T8" fmla="*/ 1 w 622"/>
                <a:gd name="T9" fmla="*/ 0 h 311"/>
                <a:gd name="T10" fmla="*/ 1 w 622"/>
                <a:gd name="T11" fmla="*/ 0 h 311"/>
                <a:gd name="T12" fmla="*/ 1 w 622"/>
                <a:gd name="T13" fmla="*/ 0 h 311"/>
                <a:gd name="T14" fmla="*/ 1 w 622"/>
                <a:gd name="T15" fmla="*/ 0 h 311"/>
                <a:gd name="T16" fmla="*/ 1 w 622"/>
                <a:gd name="T17" fmla="*/ 0 h 311"/>
                <a:gd name="T18" fmla="*/ 1 w 622"/>
                <a:gd name="T19" fmla="*/ 0 h 311"/>
                <a:gd name="T20" fmla="*/ 1 w 622"/>
                <a:gd name="T21" fmla="*/ 0 h 311"/>
                <a:gd name="T22" fmla="*/ 1 w 622"/>
                <a:gd name="T23" fmla="*/ 0 h 311"/>
                <a:gd name="T24" fmla="*/ 1 w 622"/>
                <a:gd name="T25" fmla="*/ 0 h 311"/>
                <a:gd name="T26" fmla="*/ 1 w 622"/>
                <a:gd name="T27" fmla="*/ 0 h 311"/>
                <a:gd name="T28" fmla="*/ 1 w 622"/>
                <a:gd name="T29" fmla="*/ 0 h 311"/>
                <a:gd name="T30" fmla="*/ 1 w 622"/>
                <a:gd name="T31" fmla="*/ 0 h 311"/>
                <a:gd name="T32" fmla="*/ 1 w 622"/>
                <a:gd name="T33" fmla="*/ 0 h 311"/>
                <a:gd name="T34" fmla="*/ 1 w 622"/>
                <a:gd name="T35" fmla="*/ 0 h 311"/>
                <a:gd name="T36" fmla="*/ 1 w 622"/>
                <a:gd name="T37" fmla="*/ 0 h 311"/>
                <a:gd name="T38" fmla="*/ 1 w 622"/>
                <a:gd name="T39" fmla="*/ 0 h 311"/>
                <a:gd name="T40" fmla="*/ 1 w 622"/>
                <a:gd name="T41" fmla="*/ 0 h 311"/>
                <a:gd name="T42" fmla="*/ 1 w 622"/>
                <a:gd name="T43" fmla="*/ 0 h 311"/>
                <a:gd name="T44" fmla="*/ 1 w 622"/>
                <a:gd name="T45" fmla="*/ 0 h 311"/>
                <a:gd name="T46" fmla="*/ 1 w 622"/>
                <a:gd name="T47" fmla="*/ 0 h 311"/>
                <a:gd name="T48" fmla="*/ 1 w 622"/>
                <a:gd name="T49" fmla="*/ 0 h 311"/>
                <a:gd name="T50" fmla="*/ 1 w 622"/>
                <a:gd name="T51" fmla="*/ 0 h 311"/>
                <a:gd name="T52" fmla="*/ 1 w 622"/>
                <a:gd name="T53" fmla="*/ 0 h 311"/>
                <a:gd name="T54" fmla="*/ 1 w 622"/>
                <a:gd name="T55" fmla="*/ 0 h 311"/>
                <a:gd name="T56" fmla="*/ 1 w 622"/>
                <a:gd name="T57" fmla="*/ 0 h 311"/>
                <a:gd name="T58" fmla="*/ 1 w 622"/>
                <a:gd name="T59" fmla="*/ 0 h 311"/>
                <a:gd name="T60" fmla="*/ 1 w 622"/>
                <a:gd name="T61" fmla="*/ 0 h 311"/>
                <a:gd name="T62" fmla="*/ 1 w 622"/>
                <a:gd name="T63" fmla="*/ 0 h 311"/>
                <a:gd name="T64" fmla="*/ 1 w 622"/>
                <a:gd name="T65" fmla="*/ 0 h 311"/>
                <a:gd name="T66" fmla="*/ 1 w 622"/>
                <a:gd name="T67" fmla="*/ 0 h 311"/>
                <a:gd name="T68" fmla="*/ 1 w 622"/>
                <a:gd name="T69" fmla="*/ 0 h 311"/>
                <a:gd name="T70" fmla="*/ 1 w 622"/>
                <a:gd name="T71" fmla="*/ 0 h 311"/>
                <a:gd name="T72" fmla="*/ 1 w 622"/>
                <a:gd name="T73" fmla="*/ 0 h 311"/>
                <a:gd name="T74" fmla="*/ 1 w 622"/>
                <a:gd name="T75" fmla="*/ 0 h 311"/>
                <a:gd name="T76" fmla="*/ 1 w 622"/>
                <a:gd name="T77" fmla="*/ 0 h 311"/>
                <a:gd name="T78" fmla="*/ 1 w 622"/>
                <a:gd name="T79" fmla="*/ 0 h 311"/>
                <a:gd name="T80" fmla="*/ 1 w 622"/>
                <a:gd name="T81" fmla="*/ 0 h 311"/>
                <a:gd name="T82" fmla="*/ 1 w 622"/>
                <a:gd name="T83" fmla="*/ 0 h 311"/>
                <a:gd name="T84" fmla="*/ 1 w 622"/>
                <a:gd name="T85" fmla="*/ 0 h 311"/>
                <a:gd name="T86" fmla="*/ 1 w 622"/>
                <a:gd name="T87" fmla="*/ 0 h 3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2"/>
                <a:gd name="T133" fmla="*/ 0 h 311"/>
                <a:gd name="T134" fmla="*/ 622 w 622"/>
                <a:gd name="T135" fmla="*/ 311 h 3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2" h="311">
                  <a:moveTo>
                    <a:pt x="355" y="215"/>
                  </a:moveTo>
                  <a:lnTo>
                    <a:pt x="363" y="204"/>
                  </a:lnTo>
                  <a:lnTo>
                    <a:pt x="372" y="192"/>
                  </a:lnTo>
                  <a:lnTo>
                    <a:pt x="382" y="182"/>
                  </a:lnTo>
                  <a:lnTo>
                    <a:pt x="393" y="171"/>
                  </a:lnTo>
                  <a:lnTo>
                    <a:pt x="406" y="162"/>
                  </a:lnTo>
                  <a:lnTo>
                    <a:pt x="418" y="152"/>
                  </a:lnTo>
                  <a:lnTo>
                    <a:pt x="432" y="144"/>
                  </a:lnTo>
                  <a:lnTo>
                    <a:pt x="447" y="135"/>
                  </a:lnTo>
                  <a:lnTo>
                    <a:pt x="462" y="128"/>
                  </a:lnTo>
                  <a:lnTo>
                    <a:pt x="478" y="120"/>
                  </a:lnTo>
                  <a:lnTo>
                    <a:pt x="496" y="113"/>
                  </a:lnTo>
                  <a:lnTo>
                    <a:pt x="513" y="107"/>
                  </a:lnTo>
                  <a:lnTo>
                    <a:pt x="530" y="101"/>
                  </a:lnTo>
                  <a:lnTo>
                    <a:pt x="550" y="97"/>
                  </a:lnTo>
                  <a:lnTo>
                    <a:pt x="568" y="92"/>
                  </a:lnTo>
                  <a:lnTo>
                    <a:pt x="588" y="89"/>
                  </a:lnTo>
                  <a:lnTo>
                    <a:pt x="564" y="8"/>
                  </a:lnTo>
                  <a:lnTo>
                    <a:pt x="544" y="11"/>
                  </a:lnTo>
                  <a:lnTo>
                    <a:pt x="526" y="16"/>
                  </a:lnTo>
                  <a:lnTo>
                    <a:pt x="507" y="22"/>
                  </a:lnTo>
                  <a:lnTo>
                    <a:pt x="489" y="27"/>
                  </a:lnTo>
                  <a:lnTo>
                    <a:pt x="471" y="33"/>
                  </a:lnTo>
                  <a:lnTo>
                    <a:pt x="454" y="40"/>
                  </a:lnTo>
                  <a:lnTo>
                    <a:pt x="437" y="47"/>
                  </a:lnTo>
                  <a:lnTo>
                    <a:pt x="421" y="55"/>
                  </a:lnTo>
                  <a:lnTo>
                    <a:pt x="406" y="63"/>
                  </a:lnTo>
                  <a:lnTo>
                    <a:pt x="390" y="72"/>
                  </a:lnTo>
                  <a:lnTo>
                    <a:pt x="376" y="82"/>
                  </a:lnTo>
                  <a:lnTo>
                    <a:pt x="362" y="91"/>
                  </a:lnTo>
                  <a:lnTo>
                    <a:pt x="349" y="101"/>
                  </a:lnTo>
                  <a:lnTo>
                    <a:pt x="337" y="112"/>
                  </a:lnTo>
                  <a:lnTo>
                    <a:pt x="325" y="122"/>
                  </a:lnTo>
                  <a:lnTo>
                    <a:pt x="314" y="133"/>
                  </a:lnTo>
                  <a:lnTo>
                    <a:pt x="301" y="120"/>
                  </a:lnTo>
                  <a:lnTo>
                    <a:pt x="286" y="107"/>
                  </a:lnTo>
                  <a:lnTo>
                    <a:pt x="271" y="94"/>
                  </a:lnTo>
                  <a:lnTo>
                    <a:pt x="255" y="83"/>
                  </a:lnTo>
                  <a:lnTo>
                    <a:pt x="238" y="72"/>
                  </a:lnTo>
                  <a:lnTo>
                    <a:pt x="219" y="62"/>
                  </a:lnTo>
                  <a:lnTo>
                    <a:pt x="201" y="52"/>
                  </a:lnTo>
                  <a:lnTo>
                    <a:pt x="181" y="42"/>
                  </a:lnTo>
                  <a:lnTo>
                    <a:pt x="160" y="34"/>
                  </a:lnTo>
                  <a:lnTo>
                    <a:pt x="138" y="27"/>
                  </a:lnTo>
                  <a:lnTo>
                    <a:pt x="117" y="21"/>
                  </a:lnTo>
                  <a:lnTo>
                    <a:pt x="95" y="15"/>
                  </a:lnTo>
                  <a:lnTo>
                    <a:pt x="72" y="10"/>
                  </a:lnTo>
                  <a:lnTo>
                    <a:pt x="49" y="6"/>
                  </a:lnTo>
                  <a:lnTo>
                    <a:pt x="24" y="2"/>
                  </a:lnTo>
                  <a:lnTo>
                    <a:pt x="0" y="0"/>
                  </a:lnTo>
                  <a:lnTo>
                    <a:pt x="6" y="83"/>
                  </a:lnTo>
                  <a:lnTo>
                    <a:pt x="28" y="85"/>
                  </a:lnTo>
                  <a:lnTo>
                    <a:pt x="50" y="90"/>
                  </a:lnTo>
                  <a:lnTo>
                    <a:pt x="72" y="94"/>
                  </a:lnTo>
                  <a:lnTo>
                    <a:pt x="92" y="99"/>
                  </a:lnTo>
                  <a:lnTo>
                    <a:pt x="112" y="105"/>
                  </a:lnTo>
                  <a:lnTo>
                    <a:pt x="132" y="112"/>
                  </a:lnTo>
                  <a:lnTo>
                    <a:pt x="150" y="120"/>
                  </a:lnTo>
                  <a:lnTo>
                    <a:pt x="168" y="128"/>
                  </a:lnTo>
                  <a:lnTo>
                    <a:pt x="185" y="137"/>
                  </a:lnTo>
                  <a:lnTo>
                    <a:pt x="201" y="146"/>
                  </a:lnTo>
                  <a:lnTo>
                    <a:pt x="216" y="157"/>
                  </a:lnTo>
                  <a:lnTo>
                    <a:pt x="229" y="167"/>
                  </a:lnTo>
                  <a:lnTo>
                    <a:pt x="242" y="178"/>
                  </a:lnTo>
                  <a:lnTo>
                    <a:pt x="254" y="190"/>
                  </a:lnTo>
                  <a:lnTo>
                    <a:pt x="264" y="203"/>
                  </a:lnTo>
                  <a:lnTo>
                    <a:pt x="273" y="215"/>
                  </a:lnTo>
                  <a:lnTo>
                    <a:pt x="261" y="206"/>
                  </a:lnTo>
                  <a:lnTo>
                    <a:pt x="247" y="197"/>
                  </a:lnTo>
                  <a:lnTo>
                    <a:pt x="233" y="188"/>
                  </a:lnTo>
                  <a:lnTo>
                    <a:pt x="218" y="180"/>
                  </a:lnTo>
                  <a:lnTo>
                    <a:pt x="203" y="171"/>
                  </a:lnTo>
                  <a:lnTo>
                    <a:pt x="187" y="165"/>
                  </a:lnTo>
                  <a:lnTo>
                    <a:pt x="171" y="158"/>
                  </a:lnTo>
                  <a:lnTo>
                    <a:pt x="155" y="152"/>
                  </a:lnTo>
                  <a:lnTo>
                    <a:pt x="137" y="146"/>
                  </a:lnTo>
                  <a:lnTo>
                    <a:pt x="120" y="140"/>
                  </a:lnTo>
                  <a:lnTo>
                    <a:pt x="102" y="136"/>
                  </a:lnTo>
                  <a:lnTo>
                    <a:pt x="83" y="131"/>
                  </a:lnTo>
                  <a:lnTo>
                    <a:pt x="65" y="128"/>
                  </a:lnTo>
                  <a:lnTo>
                    <a:pt x="46" y="124"/>
                  </a:lnTo>
                  <a:lnTo>
                    <a:pt x="27" y="122"/>
                  </a:lnTo>
                  <a:lnTo>
                    <a:pt x="7" y="120"/>
                  </a:lnTo>
                  <a:lnTo>
                    <a:pt x="13" y="203"/>
                  </a:lnTo>
                  <a:lnTo>
                    <a:pt x="32" y="205"/>
                  </a:lnTo>
                  <a:lnTo>
                    <a:pt x="51" y="208"/>
                  </a:lnTo>
                  <a:lnTo>
                    <a:pt x="69" y="213"/>
                  </a:lnTo>
                  <a:lnTo>
                    <a:pt x="88" y="216"/>
                  </a:lnTo>
                  <a:lnTo>
                    <a:pt x="105" y="222"/>
                  </a:lnTo>
                  <a:lnTo>
                    <a:pt x="122" y="228"/>
                  </a:lnTo>
                  <a:lnTo>
                    <a:pt x="140" y="234"/>
                  </a:lnTo>
                  <a:lnTo>
                    <a:pt x="156" y="241"/>
                  </a:lnTo>
                  <a:lnTo>
                    <a:pt x="171" y="248"/>
                  </a:lnTo>
                  <a:lnTo>
                    <a:pt x="186" y="256"/>
                  </a:lnTo>
                  <a:lnTo>
                    <a:pt x="200" y="264"/>
                  </a:lnTo>
                  <a:lnTo>
                    <a:pt x="212" y="272"/>
                  </a:lnTo>
                  <a:lnTo>
                    <a:pt x="225" y="281"/>
                  </a:lnTo>
                  <a:lnTo>
                    <a:pt x="236" y="290"/>
                  </a:lnTo>
                  <a:lnTo>
                    <a:pt x="247" y="301"/>
                  </a:lnTo>
                  <a:lnTo>
                    <a:pt x="256" y="311"/>
                  </a:lnTo>
                  <a:lnTo>
                    <a:pt x="372" y="311"/>
                  </a:lnTo>
                  <a:lnTo>
                    <a:pt x="383" y="301"/>
                  </a:lnTo>
                  <a:lnTo>
                    <a:pt x="393" y="290"/>
                  </a:lnTo>
                  <a:lnTo>
                    <a:pt x="405" y="281"/>
                  </a:lnTo>
                  <a:lnTo>
                    <a:pt x="417" y="271"/>
                  </a:lnTo>
                  <a:lnTo>
                    <a:pt x="431" y="262"/>
                  </a:lnTo>
                  <a:lnTo>
                    <a:pt x="445" y="254"/>
                  </a:lnTo>
                  <a:lnTo>
                    <a:pt x="460" y="246"/>
                  </a:lnTo>
                  <a:lnTo>
                    <a:pt x="476" y="238"/>
                  </a:lnTo>
                  <a:lnTo>
                    <a:pt x="492" y="233"/>
                  </a:lnTo>
                  <a:lnTo>
                    <a:pt x="509" y="226"/>
                  </a:lnTo>
                  <a:lnTo>
                    <a:pt x="528" y="220"/>
                  </a:lnTo>
                  <a:lnTo>
                    <a:pt x="545" y="215"/>
                  </a:lnTo>
                  <a:lnTo>
                    <a:pt x="564" y="211"/>
                  </a:lnTo>
                  <a:lnTo>
                    <a:pt x="583" y="207"/>
                  </a:lnTo>
                  <a:lnTo>
                    <a:pt x="603" y="204"/>
                  </a:lnTo>
                  <a:lnTo>
                    <a:pt x="622" y="201"/>
                  </a:lnTo>
                  <a:lnTo>
                    <a:pt x="598" y="122"/>
                  </a:lnTo>
                  <a:lnTo>
                    <a:pt x="581" y="124"/>
                  </a:lnTo>
                  <a:lnTo>
                    <a:pt x="564" y="128"/>
                  </a:lnTo>
                  <a:lnTo>
                    <a:pt x="546" y="131"/>
                  </a:lnTo>
                  <a:lnTo>
                    <a:pt x="529" y="135"/>
                  </a:lnTo>
                  <a:lnTo>
                    <a:pt x="513" y="139"/>
                  </a:lnTo>
                  <a:lnTo>
                    <a:pt x="496" y="144"/>
                  </a:lnTo>
                  <a:lnTo>
                    <a:pt x="481" y="150"/>
                  </a:lnTo>
                  <a:lnTo>
                    <a:pt x="465" y="154"/>
                  </a:lnTo>
                  <a:lnTo>
                    <a:pt x="450" y="161"/>
                  </a:lnTo>
                  <a:lnTo>
                    <a:pt x="435" y="168"/>
                  </a:lnTo>
                  <a:lnTo>
                    <a:pt x="420" y="175"/>
                  </a:lnTo>
                  <a:lnTo>
                    <a:pt x="406" y="182"/>
                  </a:lnTo>
                  <a:lnTo>
                    <a:pt x="392" y="190"/>
                  </a:lnTo>
                  <a:lnTo>
                    <a:pt x="379" y="198"/>
                  </a:lnTo>
                  <a:lnTo>
                    <a:pt x="367" y="206"/>
                  </a:lnTo>
                  <a:lnTo>
                    <a:pt x="355" y="215"/>
                  </a:lnTo>
                  <a:close/>
                </a:path>
              </a:pathLst>
            </a:custGeom>
            <a:solidFill>
              <a:srgbClr val="FFFF00"/>
            </a:solidFill>
            <a:ln w="9525">
              <a:solidFill>
                <a:srgbClr val="FFFF00"/>
              </a:solidFill>
              <a:round/>
              <a:headEnd/>
              <a:tailEnd/>
            </a:ln>
          </p:spPr>
          <p:txBody>
            <a:bodyPr/>
            <a:lstStyle/>
            <a:p>
              <a:endParaRPr lang="en-US"/>
            </a:p>
          </p:txBody>
        </p:sp>
      </p:grpSp>
      <p:sp>
        <p:nvSpPr>
          <p:cNvPr id="8214" name="Rectangle 32"/>
          <p:cNvSpPr>
            <a:spLocks noChangeArrowheads="1"/>
          </p:cNvSpPr>
          <p:nvPr/>
        </p:nvSpPr>
        <p:spPr bwMode="auto">
          <a:xfrm>
            <a:off x="5330825" y="3948113"/>
            <a:ext cx="3032125" cy="1692275"/>
          </a:xfrm>
          <a:prstGeom prst="rect">
            <a:avLst/>
          </a:prstGeom>
          <a:noFill/>
          <a:ln w="9525" algn="ctr">
            <a:noFill/>
            <a:miter lim="800000"/>
            <a:headEnd/>
            <a:tailEnd/>
          </a:ln>
        </p:spPr>
        <p:txBody>
          <a:bodyPr wrap="none">
            <a:spAutoFit/>
          </a:bodyPr>
          <a:lstStyle/>
          <a:p>
            <a:pPr algn="ctr">
              <a:spcBef>
                <a:spcPct val="0"/>
              </a:spcBef>
            </a:pPr>
            <a:r>
              <a:rPr lang="en-US" sz="10500" b="0">
                <a:solidFill>
                  <a:srgbClr val="FFFFFF"/>
                </a:solidFill>
                <a:cs typeface="Tahoma" pitchFamily="34" charset="0"/>
              </a:rPr>
              <a:t>book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82307" name="Group 3"/>
          <p:cNvGraphicFramePr>
            <a:graphicFrameLocks noGrp="1"/>
          </p:cNvGraphicFramePr>
          <p:nvPr/>
        </p:nvGraphicFramePr>
        <p:xfrm>
          <a:off x="152400" y="1666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9236" name="Text Box 20"/>
          <p:cNvSpPr txBox="1">
            <a:spLocks noChangeArrowheads="1"/>
          </p:cNvSpPr>
          <p:nvPr/>
        </p:nvSpPr>
        <p:spPr bwMode="auto">
          <a:xfrm>
            <a:off x="7315200" y="25273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ك ت ب</a:t>
            </a:r>
            <a:endParaRPr lang="en-US" sz="2800" b="0" dirty="0">
              <a:cs typeface="Tajweed" pitchFamily="2" charset="-78"/>
            </a:endParaRPr>
          </a:p>
        </p:txBody>
      </p:sp>
      <p:graphicFrame>
        <p:nvGraphicFramePr>
          <p:cNvPr id="8" name="Group 32"/>
          <p:cNvGraphicFramePr>
            <a:graphicFrameLocks noGrp="1"/>
          </p:cNvGraphicFramePr>
          <p:nvPr/>
        </p:nvGraphicFramePr>
        <p:xfrm>
          <a:off x="1600200" y="3706813"/>
          <a:ext cx="6781800" cy="2224088"/>
        </p:xfrm>
        <a:graphic>
          <a:graphicData uri="http://schemas.openxmlformats.org/drawingml/2006/table">
            <a:tbl>
              <a:tblPr/>
              <a:tblGrid>
                <a:gridCol w="3320256"/>
                <a:gridCol w="494506"/>
                <a:gridCol w="2967038"/>
              </a:tblGrid>
              <a:tr h="2224088">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14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800" b="0" i="0" u="none" strike="noStrike" cap="none" normalizeH="0" baseline="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2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كِتَاب</a:t>
                      </a:r>
                      <a:endParaRPr kumimoji="0" lang="en-US" sz="12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9250" name="Oval 9"/>
          <p:cNvSpPr>
            <a:spLocks noChangeArrowheads="1"/>
          </p:cNvSpPr>
          <p:nvPr/>
        </p:nvSpPr>
        <p:spPr bwMode="auto">
          <a:xfrm rot="-2741055">
            <a:off x="-10318" y="2766219"/>
            <a:ext cx="1608137" cy="822325"/>
          </a:xfrm>
          <a:prstGeom prst="ellipse">
            <a:avLst/>
          </a:prstGeom>
          <a:solidFill>
            <a:srgbClr val="FF3300"/>
          </a:solidFill>
          <a:ln w="9525" algn="ctr">
            <a:noFill/>
            <a:round/>
            <a:headEnd/>
            <a:tailEnd/>
          </a:ln>
        </p:spPr>
        <p:txBody>
          <a:bodyPr wrap="none">
            <a:spAutoFit/>
          </a:bodyPr>
          <a:lstStyle/>
          <a:p>
            <a:r>
              <a:rPr lang="en-US" sz="3200"/>
              <a:t>263</a:t>
            </a:r>
            <a:r>
              <a:rPr lang="en-US" sz="3200" baseline="30000"/>
              <a:t>*</a:t>
            </a:r>
          </a:p>
        </p:txBody>
      </p:sp>
      <p:sp>
        <p:nvSpPr>
          <p:cNvPr id="11" name="Rectangle 10"/>
          <p:cNvSpPr>
            <a:spLocks noChangeArrowheads="1"/>
          </p:cNvSpPr>
          <p:nvPr/>
        </p:nvSpPr>
        <p:spPr bwMode="auto">
          <a:xfrm>
            <a:off x="2038350" y="3851275"/>
            <a:ext cx="2533650" cy="2092325"/>
          </a:xfrm>
          <a:prstGeom prst="rect">
            <a:avLst/>
          </a:prstGeom>
          <a:noFill/>
          <a:ln w="9525">
            <a:noFill/>
            <a:miter lim="800000"/>
            <a:headEnd/>
            <a:tailEnd/>
          </a:ln>
        </p:spPr>
        <p:txBody>
          <a:bodyPr wrap="none">
            <a:spAutoFit/>
          </a:bodyPr>
          <a:lstStyle/>
          <a:p>
            <a:r>
              <a:rPr lang="ar-SA" sz="13000">
                <a:solidFill>
                  <a:srgbClr val="FFFF00"/>
                </a:solidFill>
                <a:cs typeface="Tajweed" pitchFamily="2" charset="-78"/>
              </a:rPr>
              <a:t>كُتُب</a:t>
            </a:r>
            <a:endParaRPr lang="en-US" sz="13000"/>
          </a:p>
        </p:txBody>
      </p:sp>
      <p:sp>
        <p:nvSpPr>
          <p:cNvPr id="9" name="Oval 45"/>
          <p:cNvSpPr>
            <a:spLocks noChangeArrowheads="1"/>
          </p:cNvSpPr>
          <p:nvPr/>
        </p:nvSpPr>
        <p:spPr bwMode="auto">
          <a:xfrm>
            <a:off x="2819400" y="3533775"/>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fill="hold" grpId="0" nodeType="withEffect">
                                  <p:stCondLst>
                                    <p:cond delay="0"/>
                                  </p:stCondLst>
                                  <p:childTnLst>
                                    <p:animScale>
                                      <p:cBhvr>
                                        <p:cTn id="6" dur="2000" fill="hold"/>
                                        <p:tgtEl>
                                          <p:spTgt spid="11"/>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28035" name="Group 3"/>
          <p:cNvGraphicFramePr>
            <a:graphicFrameLocks noGrp="1"/>
          </p:cNvGraphicFramePr>
          <p:nvPr/>
        </p:nvGraphicFramePr>
        <p:xfrm>
          <a:off x="152400" y="1666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have </a:t>
                      </a:r>
                      <a:r>
                        <a:rPr kumimoji="0" lang="ar-SA"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 </a:t>
                      </a: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sent </a:t>
                      </a:r>
                      <a:r>
                        <a:rPr kumimoji="0" lang="en-CA"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down</a:t>
                      </a: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260" name="Text Box 20"/>
          <p:cNvSpPr txBox="1">
            <a:spLocks noChangeArrowheads="1"/>
          </p:cNvSpPr>
          <p:nvPr/>
        </p:nvSpPr>
        <p:spPr bwMode="auto">
          <a:xfrm>
            <a:off x="5410200" y="25146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ن ز ل</a:t>
            </a:r>
            <a:endParaRPr lang="en-US" sz="2400" b="0" dirty="0">
              <a:cs typeface="Tajweed" pitchFamily="2" charset="-78"/>
            </a:endParaRPr>
          </a:p>
        </p:txBody>
      </p:sp>
      <p:sp>
        <p:nvSpPr>
          <p:cNvPr id="12309" name="Text Box 21"/>
          <p:cNvSpPr txBox="1">
            <a:spLocks noChangeArrowheads="1"/>
          </p:cNvSpPr>
          <p:nvPr/>
        </p:nvSpPr>
        <p:spPr bwMode="auto">
          <a:xfrm>
            <a:off x="3962400" y="2819400"/>
            <a:ext cx="4953000" cy="1016000"/>
          </a:xfrm>
          <a:prstGeom prst="rect">
            <a:avLst/>
          </a:prstGeom>
          <a:noFill/>
          <a:ln w="9525">
            <a:noFill/>
            <a:miter lim="800000"/>
            <a:headEnd/>
            <a:tailEnd/>
          </a:ln>
        </p:spPr>
        <p:txBody>
          <a:bodyPr>
            <a:spAutoFit/>
          </a:bodyPr>
          <a:lstStyle/>
          <a:p>
            <a:r>
              <a:rPr lang="en-US" sz="6000" b="0" dirty="0">
                <a:latin typeface="Arial" pitchFamily="34" charset="0"/>
                <a:cs typeface="Arial" pitchFamily="34" charset="0"/>
              </a:rPr>
              <a:t>we sent down</a:t>
            </a:r>
          </a:p>
        </p:txBody>
      </p:sp>
      <p:sp>
        <p:nvSpPr>
          <p:cNvPr id="10262" name="Rectangle 23"/>
          <p:cNvSpPr>
            <a:spLocks noChangeArrowheads="1"/>
          </p:cNvSpPr>
          <p:nvPr/>
        </p:nvSpPr>
        <p:spPr bwMode="auto">
          <a:xfrm>
            <a:off x="152400" y="3216275"/>
            <a:ext cx="3595688" cy="3032125"/>
          </a:xfrm>
          <a:prstGeom prst="rect">
            <a:avLst/>
          </a:prstGeom>
          <a:noFill/>
          <a:ln w="9525">
            <a:noFill/>
            <a:miter lim="800000"/>
            <a:headEnd/>
            <a:tailEnd/>
          </a:ln>
        </p:spPr>
        <p:txBody>
          <a:bodyPr wrap="none">
            <a:spAutoFit/>
          </a:bodyPr>
          <a:lstStyle/>
          <a:p>
            <a:pPr>
              <a:spcBef>
                <a:spcPct val="0"/>
              </a:spcBef>
            </a:pPr>
            <a:r>
              <a:rPr lang="ar-SA" sz="19100">
                <a:solidFill>
                  <a:srgbClr val="FFFF00"/>
                </a:solidFill>
                <a:cs typeface="Tajweed" pitchFamily="2" charset="-78"/>
              </a:rPr>
              <a:t>أَنْزَلْنَا</a:t>
            </a:r>
            <a:endParaRPr lang="en-US" sz="19100">
              <a:solidFill>
                <a:srgbClr val="FFFF00"/>
              </a:solidFill>
              <a:cs typeface="Tajweed" pitchFamily="2" charset="-78"/>
            </a:endParaRPr>
          </a:p>
        </p:txBody>
      </p:sp>
      <p:sp>
        <p:nvSpPr>
          <p:cNvPr id="12312" name="AutoShape 24"/>
          <p:cNvSpPr>
            <a:spLocks noChangeArrowheads="1"/>
          </p:cNvSpPr>
          <p:nvPr/>
        </p:nvSpPr>
        <p:spPr bwMode="auto">
          <a:xfrm>
            <a:off x="5943600" y="3886200"/>
            <a:ext cx="990600" cy="990600"/>
          </a:xfrm>
          <a:prstGeom prst="downArrow">
            <a:avLst>
              <a:gd name="adj1" fmla="val 50000"/>
              <a:gd name="adj2" fmla="val 25000"/>
            </a:avLst>
          </a:prstGeom>
          <a:solidFill>
            <a:srgbClr val="FFFF00"/>
          </a:solidFill>
          <a:ln w="9525">
            <a:solidFill>
              <a:schemeClr val="tx1"/>
            </a:solidFill>
            <a:miter lim="800000"/>
            <a:headEnd/>
            <a:tailEnd/>
          </a:ln>
        </p:spPr>
        <p:txBody>
          <a:bodyPr vert="eaVert"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0 L 0 0.24405 " pathEditMode="relative" ptsTypes="AA">
                                      <p:cBhvr>
                                        <p:cTn id="6" dur="2000" fill="hold"/>
                                        <p:tgtEl>
                                          <p:spTgt spid="12312"/>
                                        </p:tgtEl>
                                        <p:attrNameLst>
                                          <p:attrName>ppt_x</p:attrName>
                                          <p:attrName>ppt_y</p:attrName>
                                        </p:attrNameLst>
                                      </p:cBhvr>
                                    </p:animMotion>
                                  </p:childTnLst>
                                </p:cTn>
                              </p:par>
                              <p:par>
                                <p:cTn id="7" presetID="0" presetClass="path" presetSubtype="0" repeatCount="indefinite" accel="50000" decel="50000" fill="hold" grpId="0" nodeType="withEffect">
                                  <p:stCondLst>
                                    <p:cond delay="0"/>
                                  </p:stCondLst>
                                  <p:childTnLst>
                                    <p:animMotion origin="layout" path="M 0 0 L 0 0.24405 " pathEditMode="relative" ptsTypes="AA">
                                      <p:cBhvr>
                                        <p:cTn id="8" dur="2000" fill="hold"/>
                                        <p:tgtEl>
                                          <p:spTgt spid="1230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9" grpId="0"/>
      <p:bldP spid="123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430083" name="Group 3"/>
          <p:cNvGraphicFramePr>
            <a:graphicFrameLocks noGrp="1"/>
          </p:cNvGraphicFramePr>
          <p:nvPr/>
        </p:nvGraphicFramePr>
        <p:xfrm>
          <a:off x="152400" y="166688"/>
          <a:ext cx="8763000" cy="2438400"/>
        </p:xfrm>
        <a:graphic>
          <a:graphicData uri="http://schemas.openxmlformats.org/drawingml/2006/table">
            <a:tbl>
              <a:tblPr rtl="1"/>
              <a:tblGrid>
                <a:gridCol w="1752600"/>
                <a:gridCol w="2133600"/>
                <a:gridCol w="2895600"/>
                <a:gridCol w="1981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كِتَابٌ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أَنزَلْنَاهُ</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إِلَيْكَ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مُبَارَكٌ</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(It is) a book</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have revealed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a:t>
                      </a:r>
                      <a:r>
                        <a:rPr kumimoji="0" lang="en-US" sz="24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Muhammad, pbuh)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full of blessings;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1284" name="Text Box 20"/>
          <p:cNvSpPr txBox="1">
            <a:spLocks noChangeArrowheads="1"/>
          </p:cNvSpPr>
          <p:nvPr/>
        </p:nvSpPr>
        <p:spPr bwMode="auto">
          <a:xfrm>
            <a:off x="5410200" y="25146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ن ز ل</a:t>
            </a:r>
            <a:endParaRPr lang="en-US" sz="2400" b="0" dirty="0">
              <a:cs typeface="Tajweed" pitchFamily="2" charset="-78"/>
            </a:endParaRPr>
          </a:p>
        </p:txBody>
      </p:sp>
      <p:sp>
        <p:nvSpPr>
          <p:cNvPr id="11285" name="Rectangle 21"/>
          <p:cNvSpPr>
            <a:spLocks noGrp="1" noChangeArrowheads="1"/>
          </p:cNvSpPr>
          <p:nvPr>
            <p:ph type="body" idx="4294967295"/>
          </p:nvPr>
        </p:nvSpPr>
        <p:spPr>
          <a:xfrm>
            <a:off x="304800" y="2743200"/>
            <a:ext cx="8763000" cy="3082925"/>
          </a:xfrm>
          <a:noFill/>
        </p:spPr>
        <p:txBody>
          <a:bodyPr/>
          <a:lstStyle/>
          <a:p>
            <a:pPr algn="ctr" rtl="1">
              <a:spcBef>
                <a:spcPct val="0"/>
              </a:spcBef>
              <a:buClrTx/>
              <a:buSzTx/>
              <a:buFontTx/>
              <a:buNone/>
            </a:pPr>
            <a:r>
              <a:rPr lang="ar-SA" sz="15900" b="1" dirty="0" smtClean="0">
                <a:cs typeface="Tajweed" pitchFamily="2" charset="-78"/>
              </a:rPr>
              <a:t>أَنْزَلْنَا </a:t>
            </a:r>
            <a:r>
              <a:rPr lang="en-US" sz="15900" b="1" dirty="0" smtClean="0">
                <a:cs typeface="Tajweed" pitchFamily="2" charset="-78"/>
              </a:rPr>
              <a:t> </a:t>
            </a:r>
            <a:r>
              <a:rPr lang="ar-SA" sz="15900" b="1" dirty="0" smtClean="0">
                <a:cs typeface="Tajweed" pitchFamily="2" charset="-78"/>
              </a:rPr>
              <a:t>+ </a:t>
            </a:r>
            <a:r>
              <a:rPr lang="en-US" sz="15900" b="1" dirty="0" smtClean="0">
                <a:cs typeface="Tajweed" pitchFamily="2" charset="-78"/>
              </a:rPr>
              <a:t>  </a:t>
            </a:r>
            <a:r>
              <a:rPr lang="ar-SA" sz="15900" b="1" dirty="0" smtClean="0">
                <a:cs typeface="Tajweed" pitchFamily="2" charset="-78"/>
              </a:rPr>
              <a:t>هُ</a:t>
            </a:r>
            <a:endParaRPr lang="en-US" sz="15900" b="1" dirty="0" smtClean="0">
              <a:cs typeface="Tajweed" pitchFamily="2" charset="-78"/>
            </a:endParaRPr>
          </a:p>
        </p:txBody>
      </p:sp>
      <p:sp>
        <p:nvSpPr>
          <p:cNvPr id="11286" name="Text Box 22"/>
          <p:cNvSpPr txBox="1">
            <a:spLocks noChangeArrowheads="1"/>
          </p:cNvSpPr>
          <p:nvPr/>
        </p:nvSpPr>
        <p:spPr bwMode="auto">
          <a:xfrm>
            <a:off x="914400" y="5257800"/>
            <a:ext cx="8534400" cy="923925"/>
          </a:xfrm>
          <a:prstGeom prst="rect">
            <a:avLst/>
          </a:prstGeom>
          <a:noFill/>
          <a:ln w="9525">
            <a:noFill/>
            <a:miter lim="800000"/>
            <a:headEnd/>
            <a:tailEnd/>
          </a:ln>
        </p:spPr>
        <p:txBody>
          <a:bodyPr>
            <a:spAutoFit/>
          </a:bodyPr>
          <a:lstStyle/>
          <a:p>
            <a:r>
              <a:rPr lang="en-US" sz="5400" b="0">
                <a:latin typeface="Arial" pitchFamily="34" charset="0"/>
                <a:cs typeface="Arial" pitchFamily="34" charset="0"/>
              </a:rPr>
              <a:t>it		 </a:t>
            </a:r>
            <a:r>
              <a:rPr lang="en-US" sz="800" b="0">
                <a:latin typeface="Arial" pitchFamily="34" charset="0"/>
                <a:cs typeface="Arial" pitchFamily="34" charset="0"/>
              </a:rPr>
              <a:t>      </a:t>
            </a:r>
            <a:r>
              <a:rPr lang="en-US" sz="5400" b="0">
                <a:latin typeface="Arial" pitchFamily="34" charset="0"/>
                <a:cs typeface="Arial" pitchFamily="34" charset="0"/>
              </a:rPr>
              <a:t>   	we sent down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22297</TotalTime>
  <Words>2564</Words>
  <Application>Microsoft Office PowerPoint</Application>
  <PresentationFormat>On-screen Show (4:3)</PresentationFormat>
  <Paragraphs>443</Paragraphs>
  <Slides>53</Slides>
  <Notes>34</Notes>
  <HiddenSlides>15</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6_Beam</vt:lpstr>
      <vt:lpstr> Let’s Understand the Qur’an   Lesson -5a   </vt:lpstr>
      <vt:lpstr>Slide 2</vt:lpstr>
      <vt:lpstr>Slide 3</vt:lpstr>
      <vt:lpstr>The purpose of Revelation</vt:lpstr>
      <vt:lpstr> </vt:lpstr>
      <vt:lpstr> </vt:lpstr>
      <vt:lpstr> </vt:lpstr>
      <vt:lpstr> </vt:lpstr>
      <vt:lpstr> </vt:lpstr>
      <vt:lpstr> </vt:lpstr>
      <vt:lpstr> </vt:lpstr>
      <vt:lpstr>Practice with Imagination and Feelings</vt:lpstr>
      <vt:lpstr> </vt:lpstr>
      <vt:lpstr>Practice</vt:lpstr>
      <vt:lpstr> </vt:lpstr>
      <vt:lpstr> </vt:lpstr>
      <vt:lpstr> </vt:lpstr>
      <vt:lpstr> </vt:lpstr>
      <vt:lpstr> </vt:lpstr>
      <vt:lpstr> </vt:lpstr>
      <vt:lpstr> </vt:lpstr>
      <vt:lpstr>Practice</vt:lpstr>
      <vt:lpstr> </vt:lpstr>
      <vt:lpstr> </vt:lpstr>
      <vt:lpstr> </vt:lpstr>
      <vt:lpstr>Slide 26</vt:lpstr>
      <vt:lpstr> </vt:lpstr>
      <vt:lpstr> </vt:lpstr>
      <vt:lpstr> </vt:lpstr>
      <vt:lpstr>Practice</vt:lpstr>
      <vt:lpstr>To receive full barakah, we need to</vt:lpstr>
      <vt:lpstr>Slide 32</vt:lpstr>
      <vt:lpstr>Before we ponder, Let us look at Our Relationship with the Qur’an </vt:lpstr>
      <vt:lpstr>1. Direct</vt:lpstr>
      <vt:lpstr>2. Personal</vt:lpstr>
      <vt:lpstr>3. Planned</vt:lpstr>
      <vt:lpstr>4. Relevant</vt:lpstr>
      <vt:lpstr>Conditions for “Tadabbur”</vt:lpstr>
      <vt:lpstr>Brain &amp; Whispering</vt:lpstr>
      <vt:lpstr>Focus</vt:lpstr>
      <vt:lpstr>Understand</vt:lpstr>
      <vt:lpstr>Imagine</vt:lpstr>
      <vt:lpstr>Feel</vt:lpstr>
      <vt:lpstr>تدبُّر  &amp;تذكُّرA simple method for: </vt:lpstr>
      <vt:lpstr>Slide 45</vt:lpstr>
      <vt:lpstr>Check!</vt:lpstr>
      <vt:lpstr>Evaluate and Plan</vt:lpstr>
      <vt:lpstr>May Allah help us fulfill the Rights of the Qur’an</vt:lpstr>
      <vt:lpstr>Did you find?</vt:lpstr>
      <vt:lpstr>Now listen to the verse!</vt:lpstr>
      <vt:lpstr>Practice with Imagination and Feelings</vt:lpstr>
      <vt:lpstr>Practice</vt:lpstr>
      <vt:lpstr>TPS-W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RD380</cp:lastModifiedBy>
  <cp:revision>2514</cp:revision>
  <dcterms:created xsi:type="dcterms:W3CDTF">2005-07-29T08:30:06Z</dcterms:created>
  <dcterms:modified xsi:type="dcterms:W3CDTF">2011-07-23T07:05:38Z</dcterms:modified>
</cp:coreProperties>
</file>