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9" r:id="rId1"/>
  </p:sldMasterIdLst>
  <p:notesMasterIdLst>
    <p:notesMasterId r:id="rId35"/>
  </p:notesMasterIdLst>
  <p:handoutMasterIdLst>
    <p:handoutMasterId r:id="rId36"/>
  </p:handoutMasterIdLst>
  <p:sldIdLst>
    <p:sldId id="1117" r:id="rId2"/>
    <p:sldId id="1082" r:id="rId3"/>
    <p:sldId id="1253" r:id="rId4"/>
    <p:sldId id="1084" r:id="rId5"/>
    <p:sldId id="1085" r:id="rId6"/>
    <p:sldId id="1148" r:id="rId7"/>
    <p:sldId id="1149" r:id="rId8"/>
    <p:sldId id="1088" r:id="rId9"/>
    <p:sldId id="1180" r:id="rId10"/>
    <p:sldId id="1181" r:id="rId11"/>
    <p:sldId id="1182" r:id="rId12"/>
    <p:sldId id="1183" r:id="rId13"/>
    <p:sldId id="1221" r:id="rId14"/>
    <p:sldId id="1222" r:id="rId15"/>
    <p:sldId id="1223" r:id="rId16"/>
    <p:sldId id="1242" r:id="rId17"/>
    <p:sldId id="1243" r:id="rId18"/>
    <p:sldId id="1244" r:id="rId19"/>
    <p:sldId id="1245" r:id="rId20"/>
    <p:sldId id="1246" r:id="rId21"/>
    <p:sldId id="1247" r:id="rId22"/>
    <p:sldId id="1226" r:id="rId23"/>
    <p:sldId id="1252" r:id="rId24"/>
    <p:sldId id="1227" r:id="rId25"/>
    <p:sldId id="1228" r:id="rId26"/>
    <p:sldId id="1229" r:id="rId27"/>
    <p:sldId id="1230" r:id="rId28"/>
    <p:sldId id="1231" r:id="rId29"/>
    <p:sldId id="1232" r:id="rId30"/>
    <p:sldId id="1233" r:id="rId31"/>
    <p:sldId id="1234" r:id="rId32"/>
    <p:sldId id="1251" r:id="rId33"/>
    <p:sldId id="1071" r:id="rId34"/>
  </p:sldIdLst>
  <p:sldSz cx="9144000" cy="6858000" type="screen4x3"/>
  <p:notesSz cx="7023100" cy="9309100"/>
  <p:defaultTextStyle>
    <a:defPPr>
      <a:defRPr lang="ar-SA"/>
    </a:defPPr>
    <a:lvl1pPr algn="l" rtl="0" fontAlgn="base">
      <a:spcBef>
        <a:spcPct val="50000"/>
      </a:spcBef>
      <a:spcAft>
        <a:spcPct val="0"/>
      </a:spcAft>
      <a:defRPr sz="4800" b="1" kern="1200">
        <a:solidFill>
          <a:schemeClr val="tx1"/>
        </a:solidFill>
        <a:latin typeface="Tahoma" pitchFamily="34" charset="0"/>
        <a:ea typeface="+mn-ea"/>
        <a:cs typeface="Alvi Nastaleeq" pitchFamily="2" charset="-78"/>
      </a:defRPr>
    </a:lvl1pPr>
    <a:lvl2pPr marL="457200" algn="l" rtl="0" fontAlgn="base">
      <a:spcBef>
        <a:spcPct val="50000"/>
      </a:spcBef>
      <a:spcAft>
        <a:spcPct val="0"/>
      </a:spcAft>
      <a:defRPr sz="4800" b="1" kern="1200">
        <a:solidFill>
          <a:schemeClr val="tx1"/>
        </a:solidFill>
        <a:latin typeface="Tahoma" pitchFamily="34" charset="0"/>
        <a:ea typeface="+mn-ea"/>
        <a:cs typeface="Alvi Nastaleeq" pitchFamily="2" charset="-78"/>
      </a:defRPr>
    </a:lvl2pPr>
    <a:lvl3pPr marL="914400" algn="l" rtl="0" fontAlgn="base">
      <a:spcBef>
        <a:spcPct val="50000"/>
      </a:spcBef>
      <a:spcAft>
        <a:spcPct val="0"/>
      </a:spcAft>
      <a:defRPr sz="4800" b="1" kern="1200">
        <a:solidFill>
          <a:schemeClr val="tx1"/>
        </a:solidFill>
        <a:latin typeface="Tahoma" pitchFamily="34" charset="0"/>
        <a:ea typeface="+mn-ea"/>
        <a:cs typeface="Alvi Nastaleeq" pitchFamily="2" charset="-78"/>
      </a:defRPr>
    </a:lvl3pPr>
    <a:lvl4pPr marL="1371600" algn="l" rtl="0" fontAlgn="base">
      <a:spcBef>
        <a:spcPct val="50000"/>
      </a:spcBef>
      <a:spcAft>
        <a:spcPct val="0"/>
      </a:spcAft>
      <a:defRPr sz="4800" b="1" kern="1200">
        <a:solidFill>
          <a:schemeClr val="tx1"/>
        </a:solidFill>
        <a:latin typeface="Tahoma" pitchFamily="34" charset="0"/>
        <a:ea typeface="+mn-ea"/>
        <a:cs typeface="Alvi Nastaleeq" pitchFamily="2" charset="-78"/>
      </a:defRPr>
    </a:lvl4pPr>
    <a:lvl5pPr marL="1828800" algn="l" rtl="0" fontAlgn="base">
      <a:spcBef>
        <a:spcPct val="50000"/>
      </a:spcBef>
      <a:spcAft>
        <a:spcPct val="0"/>
      </a:spcAft>
      <a:defRPr sz="4800" b="1" kern="1200">
        <a:solidFill>
          <a:schemeClr val="tx1"/>
        </a:solidFill>
        <a:latin typeface="Tahoma" pitchFamily="34" charset="0"/>
        <a:ea typeface="+mn-ea"/>
        <a:cs typeface="Alvi Nastaleeq" pitchFamily="2" charset="-78"/>
      </a:defRPr>
    </a:lvl5pPr>
    <a:lvl6pPr marL="2286000" algn="l" defTabSz="914400" rtl="0" eaLnBrk="1" latinLnBrk="0" hangingPunct="1">
      <a:defRPr sz="4800" b="1" kern="1200">
        <a:solidFill>
          <a:schemeClr val="tx1"/>
        </a:solidFill>
        <a:latin typeface="Tahoma" pitchFamily="34" charset="0"/>
        <a:ea typeface="+mn-ea"/>
        <a:cs typeface="Alvi Nastaleeq" pitchFamily="2" charset="-78"/>
      </a:defRPr>
    </a:lvl6pPr>
    <a:lvl7pPr marL="2743200" algn="l" defTabSz="914400" rtl="0" eaLnBrk="1" latinLnBrk="0" hangingPunct="1">
      <a:defRPr sz="4800" b="1" kern="1200">
        <a:solidFill>
          <a:schemeClr val="tx1"/>
        </a:solidFill>
        <a:latin typeface="Tahoma" pitchFamily="34" charset="0"/>
        <a:ea typeface="+mn-ea"/>
        <a:cs typeface="Alvi Nastaleeq" pitchFamily="2" charset="-78"/>
      </a:defRPr>
    </a:lvl7pPr>
    <a:lvl8pPr marL="3200400" algn="l" defTabSz="914400" rtl="0" eaLnBrk="1" latinLnBrk="0" hangingPunct="1">
      <a:defRPr sz="4800" b="1" kern="1200">
        <a:solidFill>
          <a:schemeClr val="tx1"/>
        </a:solidFill>
        <a:latin typeface="Tahoma" pitchFamily="34" charset="0"/>
        <a:ea typeface="+mn-ea"/>
        <a:cs typeface="Alvi Nastaleeq" pitchFamily="2" charset="-78"/>
      </a:defRPr>
    </a:lvl8pPr>
    <a:lvl9pPr marL="3657600" algn="l" defTabSz="914400" rtl="0" eaLnBrk="1" latinLnBrk="0" hangingPunct="1">
      <a:defRPr sz="4800" b="1" kern="1200">
        <a:solidFill>
          <a:schemeClr val="tx1"/>
        </a:solidFill>
        <a:latin typeface="Tahoma" pitchFamily="34" charset="0"/>
        <a:ea typeface="+mn-ea"/>
        <a:cs typeface="Alvi Nastaleeq" pitchFamily="2" charset="-7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3300"/>
    <a:srgbClr val="FF9953"/>
    <a:srgbClr val="FF3300"/>
    <a:srgbClr val="000000"/>
    <a:srgbClr val="A40079"/>
    <a:srgbClr val="008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408" autoAdjust="0"/>
    <p:restoredTop sz="89440" autoAdjust="0"/>
  </p:normalViewPr>
  <p:slideViewPr>
    <p:cSldViewPr>
      <p:cViewPr>
        <p:scale>
          <a:sx n="42" d="100"/>
          <a:sy n="42" d="100"/>
        </p:scale>
        <p:origin x="-1878" y="-5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1836" y="-90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9863" y="0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 defTabSz="933450" rtl="1">
              <a:spcBef>
                <a:spcPct val="0"/>
              </a:spcBef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defTabSz="933450" rtl="1">
              <a:spcBef>
                <a:spcPct val="0"/>
              </a:spcBef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979863" y="8842375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 defTabSz="933450" rtl="1">
              <a:spcBef>
                <a:spcPct val="0"/>
              </a:spcBef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8842375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defTabSz="933450" rtl="1">
              <a:spcBef>
                <a:spcPct val="0"/>
              </a:spcBef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5B5CD65-1301-42ED-8FC7-4F58088F974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909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9863" y="0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>
              <a:spcBef>
                <a:spcPct val="0"/>
              </a:spcBef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18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>
              <a:spcBef>
                <a:spcPct val="0"/>
              </a:spcBef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18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21188"/>
            <a:ext cx="5619750" cy="418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318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979863" y="8842375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>
              <a:spcBef>
                <a:spcPct val="0"/>
              </a:spcBef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18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842375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>
              <a:spcBef>
                <a:spcPct val="0"/>
              </a:spcBef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6869659-A31D-4C50-B326-E0DB8CF23A0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6342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b="1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400" b="1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400" b="1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400" b="1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400" b="1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C763AB-A989-49FD-80AB-F881ADB7C9FE}" type="slidenum">
              <a:rPr lang="ar-SA" smtClean="0">
                <a:latin typeface="Arial" pitchFamily="34" charset="0"/>
                <a:cs typeface="Arial" pitchFamily="34" charset="0"/>
              </a:rPr>
              <a:pPr/>
              <a:t>2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Show the rules first.  </a:t>
            </a:r>
          </a:p>
          <a:p>
            <a:pPr eaLnBrk="1" hangingPunct="1"/>
            <a:r>
              <a:rPr lang="en-US" smtClean="0"/>
              <a:t>We will use all our senses.  It is called TPI or TPR.  It really enhances the learning.  And note that this is not limited to these 6 pronouns.  It has much more to do with all the verb forms that we will learn.  </a:t>
            </a:r>
          </a:p>
          <a:p>
            <a:pPr eaLnBrk="1" hangingPunct="1"/>
            <a:r>
              <a:rPr lang="en-US" smtClean="0"/>
              <a:t>You have spared so much time and came all the way. Don’t listen to Shaitaan. Don’t be shy to use these directions. </a:t>
            </a:r>
          </a:p>
          <a:p>
            <a:pPr eaLnBrk="1" hangingPunct="1"/>
            <a:r>
              <a:rPr lang="en-US" smtClean="0"/>
              <a:t>We are learning the words of Qur’an here.  If you use them, your learning will be easier and quicker.  </a:t>
            </a:r>
          </a:p>
          <a:p>
            <a:pPr eaLnBrk="1" hangingPunct="1"/>
            <a:r>
              <a:rPr lang="en-US" smtClean="0"/>
              <a:t>The rule for repetition is: Teacher (Ar+Ur) – Student (Ar+ Ur) * 3 times</a:t>
            </a:r>
          </a:p>
          <a:p>
            <a:pPr eaLnBrk="1" hangingPunct="1"/>
            <a:r>
              <a:rPr lang="en-US" smtClean="0"/>
              <a:t>T(Ar) – St (Ur) * 3 times</a:t>
            </a:r>
          </a:p>
          <a:p>
            <a:pPr eaLnBrk="1" hangingPunct="1"/>
            <a:r>
              <a:rPr lang="en-US" smtClean="0"/>
              <a:t>T(AA) – St(AA) * 3 times (in pairs; ex: huwa, hum – huwa,hum, …)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 txBox="1">
            <a:spLocks noGrp="1" noChangeArrowheads="1"/>
          </p:cNvSpPr>
          <p:nvPr/>
        </p:nvSpPr>
        <p:spPr bwMode="auto">
          <a:xfrm>
            <a:off x="1588" y="8842375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4" rIns="91430" bIns="45714" anchor="b"/>
          <a:lstStyle/>
          <a:p>
            <a:pPr rtl="1">
              <a:spcBef>
                <a:spcPct val="0"/>
              </a:spcBef>
            </a:pPr>
            <a:fld id="{28704DA8-B5A6-4E21-AEED-02C7E001A44E}" type="slidenum">
              <a:rPr lang="ar-SA" sz="1200" b="0">
                <a:latin typeface="Arial" pitchFamily="34" charset="0"/>
                <a:cs typeface="Arial" pitchFamily="34" charset="0"/>
              </a:rPr>
              <a:pPr rtl="1">
                <a:spcBef>
                  <a:spcPct val="0"/>
                </a:spcBef>
              </a:pPr>
              <a:t>11</a:t>
            </a:fld>
            <a:endParaRPr lang="en-US" sz="1200" b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30" tIns="45714" rIns="91430" bIns="45714"/>
          <a:lstStyle/>
          <a:p>
            <a:pPr eaLnBrk="1" hangingPunct="1"/>
            <a:r>
              <a:rPr lang="en-US" smtClean="0"/>
              <a:t>T(A)-S(U): 3 times</a:t>
            </a:r>
          </a:p>
          <a:p>
            <a:pPr eaLnBrk="1" hangingPunct="1"/>
            <a:r>
              <a:rPr lang="en-US" smtClean="0"/>
              <a:t>T(AA) – S(UU): 2 times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 txBox="1">
            <a:spLocks noGrp="1" noChangeArrowheads="1"/>
          </p:cNvSpPr>
          <p:nvPr/>
        </p:nvSpPr>
        <p:spPr bwMode="auto">
          <a:xfrm>
            <a:off x="1588" y="8842375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4" rIns="91430" bIns="45714" anchor="b"/>
          <a:lstStyle/>
          <a:p>
            <a:pPr rtl="1">
              <a:spcBef>
                <a:spcPct val="0"/>
              </a:spcBef>
            </a:pPr>
            <a:fld id="{580BAEE6-3D1D-46D8-B19A-8AF42EC1B790}" type="slidenum">
              <a:rPr lang="ar-SA" sz="1200" b="0">
                <a:latin typeface="Arial" pitchFamily="34" charset="0"/>
                <a:cs typeface="Arial" pitchFamily="34" charset="0"/>
              </a:rPr>
              <a:pPr rtl="1">
                <a:spcBef>
                  <a:spcPct val="0"/>
                </a:spcBef>
              </a:pPr>
              <a:t>12</a:t>
            </a:fld>
            <a:endParaRPr lang="en-US" sz="1200" b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30" tIns="45714" rIns="91430" bIns="45714"/>
          <a:lstStyle/>
          <a:p>
            <a:pPr eaLnBrk="1" hangingPunct="1"/>
            <a:r>
              <a:rPr lang="en-US" smtClean="0"/>
              <a:t>T(A)-S(U): 3 times</a:t>
            </a:r>
          </a:p>
          <a:p>
            <a:pPr eaLnBrk="1" hangingPunct="1"/>
            <a:r>
              <a:rPr lang="en-US" smtClean="0"/>
              <a:t>T(AA) – S(UU): 2 times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 txBox="1">
            <a:spLocks noGrp="1" noChangeArrowheads="1"/>
          </p:cNvSpPr>
          <p:nvPr/>
        </p:nvSpPr>
        <p:spPr bwMode="auto">
          <a:xfrm>
            <a:off x="1588" y="8842375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784" tIns="46392" rIns="92784" bIns="46392" anchor="b"/>
          <a:lstStyle/>
          <a:p>
            <a:pPr defTabSz="927100" rtl="1">
              <a:spcBef>
                <a:spcPct val="0"/>
              </a:spcBef>
            </a:pPr>
            <a:fld id="{2DCF24EB-5EC3-4002-B34B-BA6560067BCD}" type="slidenum">
              <a:rPr lang="ar-SA" sz="1200" b="0">
                <a:latin typeface="Arial" pitchFamily="34" charset="0"/>
                <a:cs typeface="Arial" pitchFamily="34" charset="0"/>
              </a:rPr>
              <a:pPr defTabSz="927100" rtl="1">
                <a:spcBef>
                  <a:spcPct val="0"/>
                </a:spcBef>
              </a:pPr>
              <a:t>13</a:t>
            </a:fld>
            <a:endParaRPr lang="en-US" sz="1200" b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784" tIns="46392" rIns="92784" bIns="46392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 txBox="1">
            <a:spLocks noGrp="1" noChangeArrowheads="1"/>
          </p:cNvSpPr>
          <p:nvPr/>
        </p:nvSpPr>
        <p:spPr bwMode="auto">
          <a:xfrm>
            <a:off x="1588" y="8842375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784" tIns="46392" rIns="92784" bIns="46392" anchor="b"/>
          <a:lstStyle/>
          <a:p>
            <a:pPr defTabSz="927100" rtl="1">
              <a:spcBef>
                <a:spcPct val="0"/>
              </a:spcBef>
            </a:pPr>
            <a:fld id="{09D80FAC-9B45-43BE-99AD-2AFBC5E82F7F}" type="slidenum">
              <a:rPr lang="ar-SA" sz="1200" b="0">
                <a:latin typeface="Arial" pitchFamily="34" charset="0"/>
                <a:cs typeface="Arial" pitchFamily="34" charset="0"/>
              </a:rPr>
              <a:pPr defTabSz="927100" rtl="1">
                <a:spcBef>
                  <a:spcPct val="0"/>
                </a:spcBef>
              </a:pPr>
              <a:t>14</a:t>
            </a:fld>
            <a:endParaRPr lang="en-US" sz="1200" b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784" tIns="46392" rIns="92784" bIns="46392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 txBox="1">
            <a:spLocks noGrp="1" noChangeArrowheads="1"/>
          </p:cNvSpPr>
          <p:nvPr/>
        </p:nvSpPr>
        <p:spPr bwMode="auto">
          <a:xfrm>
            <a:off x="1588" y="8842375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784" tIns="46392" rIns="92784" bIns="46392" anchor="b"/>
          <a:lstStyle/>
          <a:p>
            <a:pPr defTabSz="927100" rtl="1">
              <a:spcBef>
                <a:spcPct val="0"/>
              </a:spcBef>
            </a:pPr>
            <a:fld id="{7C9A8A68-3450-4A63-A9D1-E1DB8759062A}" type="slidenum">
              <a:rPr lang="ar-SA" sz="1200" b="0">
                <a:latin typeface="Arial" pitchFamily="34" charset="0"/>
                <a:cs typeface="Arial" pitchFamily="34" charset="0"/>
              </a:rPr>
              <a:pPr defTabSz="927100" rtl="1">
                <a:spcBef>
                  <a:spcPct val="0"/>
                </a:spcBef>
              </a:pPr>
              <a:t>15</a:t>
            </a:fld>
            <a:endParaRPr lang="en-US" sz="1200" b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784" tIns="46392" rIns="92784" bIns="46392"/>
          <a:lstStyle/>
          <a:p>
            <a:pPr eaLnBrk="1" hangingPunct="1"/>
            <a:r>
              <a:rPr lang="en-US" smtClean="0"/>
              <a:t>Just like in Muslim names (khalid – khalida, sajid – sajidah, and so on), we can make a feminine gender of a word by adding taa at the end.  </a:t>
            </a:r>
          </a:p>
          <a:p>
            <a:pPr eaLnBrk="1" hangingPunct="1"/>
            <a:r>
              <a:rPr lang="en-US" smtClean="0"/>
              <a:t>And by adding ‘aaat’ at the end, it can .  </a:t>
            </a:r>
          </a:p>
          <a:p>
            <a:pPr eaLnBrk="1" hangingPunct="1"/>
            <a:r>
              <a:rPr lang="en-US" smtClean="0"/>
              <a:t>Repeat for the whole words once.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C07261-37E2-415F-89BD-CA80B70F684A}" type="slidenum">
              <a:rPr lang="ar-SA" smtClean="0">
                <a:latin typeface="Arial" pitchFamily="34" charset="0"/>
                <a:cs typeface="Arial" pitchFamily="34" charset="0"/>
              </a:rPr>
              <a:pPr/>
              <a:t>16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Just like in Muslim names (khalid – khalida, sajid – sajidah, and so on), we can make a feminine gender of a word by adding taa at the end.  </a:t>
            </a:r>
          </a:p>
          <a:p>
            <a:pPr eaLnBrk="1" hangingPunct="1"/>
            <a:r>
              <a:rPr lang="en-US" smtClean="0"/>
              <a:t>And by adding ‘aaat’ at the end, it can .  </a:t>
            </a:r>
          </a:p>
          <a:p>
            <a:pPr eaLnBrk="1" hangingPunct="1"/>
            <a:r>
              <a:rPr lang="en-US" smtClean="0"/>
              <a:t>Repeat for the whole words once.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E8CD8E-695E-4504-8B84-244045E4383F}" type="slidenum">
              <a:rPr lang="ar-SA" smtClean="0">
                <a:latin typeface="Arial" pitchFamily="34" charset="0"/>
                <a:cs typeface="Arial" pitchFamily="34" charset="0"/>
              </a:rPr>
              <a:pPr/>
              <a:t>17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Just like in Muslim names (khalid – khalida, sajid – sajidah, and so on), we can make a feminine gender of a word by adding taa at the end.  </a:t>
            </a:r>
          </a:p>
          <a:p>
            <a:pPr eaLnBrk="1" hangingPunct="1"/>
            <a:r>
              <a:rPr lang="en-US" smtClean="0"/>
              <a:t>And by adding ‘aaat’ at the end, it can .  </a:t>
            </a:r>
          </a:p>
          <a:p>
            <a:pPr eaLnBrk="1" hangingPunct="1"/>
            <a:r>
              <a:rPr lang="en-US" smtClean="0"/>
              <a:t>Repeat for the whole words once.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9553D0-DE75-4C59-8882-23857F2290A0}" type="slidenum">
              <a:rPr lang="ar-SA" smtClean="0">
                <a:latin typeface="Arial" pitchFamily="34" charset="0"/>
                <a:cs typeface="Arial" pitchFamily="34" charset="0"/>
              </a:rPr>
              <a:pPr/>
              <a:t>18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Just like in Muslim names (khalid – khalida, sajid – sajidah, and so on), we can make a feminine gender of a word by adding taa at the end.  </a:t>
            </a:r>
          </a:p>
          <a:p>
            <a:pPr eaLnBrk="1" hangingPunct="1"/>
            <a:r>
              <a:rPr lang="en-US" smtClean="0"/>
              <a:t>And by adding ‘aaat’ at the end, it can .  </a:t>
            </a:r>
          </a:p>
          <a:p>
            <a:pPr eaLnBrk="1" hangingPunct="1"/>
            <a:r>
              <a:rPr lang="en-US" smtClean="0"/>
              <a:t>Repeat for the whole words once.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88C341-5E5E-4F63-B8CE-365E2DC1C789}" type="slidenum">
              <a:rPr lang="ar-SA" smtClean="0">
                <a:latin typeface="Arial" pitchFamily="34" charset="0"/>
                <a:cs typeface="Arial" pitchFamily="34" charset="0"/>
              </a:rPr>
              <a:pPr/>
              <a:t>19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Just like in Muslim names (khalid – khalida, sajid – sajidah, and so on), we can make a feminine gender of a word by adding taa at the end.  </a:t>
            </a:r>
          </a:p>
          <a:p>
            <a:pPr eaLnBrk="1" hangingPunct="1"/>
            <a:r>
              <a:rPr lang="en-US" smtClean="0"/>
              <a:t>And by adding ‘aaat’ at the end, it can .  </a:t>
            </a:r>
          </a:p>
          <a:p>
            <a:pPr eaLnBrk="1" hangingPunct="1"/>
            <a:r>
              <a:rPr lang="en-US" smtClean="0"/>
              <a:t>Repeat for the whole words once.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BBC412-EC5B-46E4-BF05-D094D1F5679E}" type="slidenum">
              <a:rPr lang="ar-SA" smtClean="0">
                <a:latin typeface="Arial" pitchFamily="34" charset="0"/>
                <a:cs typeface="Arial" pitchFamily="34" charset="0"/>
              </a:rPr>
              <a:pPr/>
              <a:t>20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Just like in Muslim names (khalid – khalida, sajid – sajidah, and so on), we can make a feminine gender of a word by adding taa at the end.  </a:t>
            </a:r>
          </a:p>
          <a:p>
            <a:pPr eaLnBrk="1" hangingPunct="1"/>
            <a:r>
              <a:rPr lang="en-US" smtClean="0"/>
              <a:t>And by adding ‘aaat’ at the end, it can .  </a:t>
            </a:r>
          </a:p>
          <a:p>
            <a:pPr eaLnBrk="1" hangingPunct="1"/>
            <a:r>
              <a:rPr lang="en-US" smtClean="0"/>
              <a:t>Repeat for the whole words once.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shyness or ego… from Shaitaan. 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850BBB-FAC0-4AE5-82FC-2B49080B7C65}" type="slidenum">
              <a:rPr lang="ar-SA" smtClean="0">
                <a:latin typeface="Arial" pitchFamily="34" charset="0"/>
                <a:cs typeface="Arial" pitchFamily="34" charset="0"/>
              </a:rPr>
              <a:pPr/>
              <a:t>21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Just like in Muslim names (khalid – khalida, sajid – sajidah, and so on), we can make a feminine gender of a word by adding taa at the end.  </a:t>
            </a:r>
          </a:p>
          <a:p>
            <a:pPr eaLnBrk="1" hangingPunct="1"/>
            <a:r>
              <a:rPr lang="en-US" smtClean="0"/>
              <a:t>And by adding ‘aaat’ at the end, it can .  </a:t>
            </a:r>
          </a:p>
          <a:p>
            <a:pPr eaLnBrk="1" hangingPunct="1"/>
            <a:r>
              <a:rPr lang="en-US" smtClean="0"/>
              <a:t>Repeat for the whole words once.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 txBox="1">
            <a:spLocks noGrp="1" noChangeArrowheads="1"/>
          </p:cNvSpPr>
          <p:nvPr/>
        </p:nvSpPr>
        <p:spPr bwMode="auto">
          <a:xfrm>
            <a:off x="1588" y="8842375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784" tIns="46392" rIns="92784" bIns="46392" anchor="b"/>
          <a:lstStyle/>
          <a:p>
            <a:pPr defTabSz="927100" rtl="1">
              <a:spcBef>
                <a:spcPct val="0"/>
              </a:spcBef>
            </a:pPr>
            <a:fld id="{3260AAD6-3322-4CD4-B09D-E7B0D977CA84}" type="slidenum">
              <a:rPr lang="ar-SA" sz="1200" b="0">
                <a:latin typeface="Arial" pitchFamily="34" charset="0"/>
                <a:cs typeface="Arial" pitchFamily="34" charset="0"/>
              </a:rPr>
              <a:pPr defTabSz="927100" rtl="1">
                <a:spcBef>
                  <a:spcPct val="0"/>
                </a:spcBef>
              </a:pPr>
              <a:t>22</a:t>
            </a:fld>
            <a:endParaRPr lang="en-US" sz="1200" b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784" tIns="46392" rIns="92784" bIns="46392"/>
          <a:lstStyle/>
          <a:p>
            <a:pPr eaLnBrk="1" hangingPunct="1"/>
            <a:r>
              <a:rPr lang="en-US" smtClean="0"/>
              <a:t>Just like in Muslim names (khalid – khalida, sajid – sajidah, and so on), we can make a feminine gender of a word by adding taa at the end.  </a:t>
            </a:r>
          </a:p>
          <a:p>
            <a:pPr eaLnBrk="1" hangingPunct="1"/>
            <a:r>
              <a:rPr lang="en-US" smtClean="0"/>
              <a:t>And by adding ‘aaat’ at the end, it can .  </a:t>
            </a:r>
          </a:p>
          <a:p>
            <a:pPr eaLnBrk="1" hangingPunct="1"/>
            <a:r>
              <a:rPr lang="en-US" smtClean="0"/>
              <a:t>Repeat for the whole words once.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Get more images of right and left brain; and the quadrants; use them all. (color – highlighter, color pens). 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263" y="4421188"/>
            <a:ext cx="5616575" cy="4189412"/>
          </a:xfrm>
          <a:noFill/>
          <a:ln/>
        </p:spPr>
        <p:txBody>
          <a:bodyPr/>
          <a:lstStyle/>
          <a:p>
            <a:r>
              <a:rPr lang="en-US" smtClean="0"/>
              <a:t>Tip No. 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10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310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74E28E-B6C8-4D56-A4A9-934C97AFB28E}" type="slidenum">
              <a:rPr lang="ar-SA" smtClean="0">
                <a:latin typeface="Arial" pitchFamily="34" charset="0"/>
                <a:cs typeface="Arial" pitchFamily="34" charset="0"/>
              </a:rPr>
              <a:pPr/>
              <a:t>30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667F5B-0B1B-47E4-BDAC-D45434C0747D}" type="slidenum">
              <a:rPr lang="ar-SA" smtClean="0">
                <a:latin typeface="Arial" pitchFamily="34" charset="0"/>
                <a:cs typeface="Arial" pitchFamily="34" charset="0"/>
              </a:rPr>
              <a:pPr/>
              <a:t>33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423ED2-DD78-4C7C-A128-3E764FAE536A}" type="slidenum">
              <a:rPr lang="ar-SA" smtClean="0">
                <a:latin typeface="Arial" pitchFamily="34" charset="0"/>
                <a:cs typeface="Arial" pitchFamily="34" charset="0"/>
              </a:rPr>
              <a:pPr/>
              <a:t>4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Show the rules first.  </a:t>
            </a:r>
          </a:p>
          <a:p>
            <a:pPr eaLnBrk="1" hangingPunct="1"/>
            <a:r>
              <a:rPr lang="en-US" smtClean="0"/>
              <a:t>We will use all our senses.  It is called TPI or TPR.  It really enhances the learning.  And note that this is not limited to these 6 pronouns.  It has much more to do with all the verb forms that we will learn.  </a:t>
            </a:r>
          </a:p>
          <a:p>
            <a:pPr eaLnBrk="1" hangingPunct="1"/>
            <a:r>
              <a:rPr lang="en-US" smtClean="0"/>
              <a:t>You have spared so much time and came all the way. Don’t listen to Shaitaan. Don’t be shy to use these directions. </a:t>
            </a:r>
          </a:p>
          <a:p>
            <a:pPr eaLnBrk="1" hangingPunct="1"/>
            <a:r>
              <a:rPr lang="en-US" smtClean="0"/>
              <a:t>We are learning the words of Qur’an here.  If you use them, your learning will be easier and quicker.  </a:t>
            </a:r>
          </a:p>
          <a:p>
            <a:pPr eaLnBrk="1" hangingPunct="1"/>
            <a:r>
              <a:rPr lang="en-US" smtClean="0"/>
              <a:t>The rule for repetition is: Teacher (Ar+Ur) – Student (Ar+ Ur) * 3 times</a:t>
            </a:r>
          </a:p>
          <a:p>
            <a:pPr eaLnBrk="1" hangingPunct="1"/>
            <a:r>
              <a:rPr lang="en-US" smtClean="0"/>
              <a:t>T(Ar) – St (Ur) * 3 times</a:t>
            </a:r>
          </a:p>
          <a:p>
            <a:pPr eaLnBrk="1" hangingPunct="1"/>
            <a:r>
              <a:rPr lang="en-US" smtClean="0"/>
              <a:t>T(AA) – St(AA) * 3 times (in pairs; ex: huwa, hum – huwa,hum, …)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F4B929-15A6-4F2D-BE55-2FD0946CE888}" type="slidenum">
              <a:rPr lang="ar-SA" smtClean="0">
                <a:latin typeface="Arial" pitchFamily="34" charset="0"/>
                <a:cs typeface="Arial" pitchFamily="34" charset="0"/>
              </a:rPr>
              <a:pPr/>
              <a:t>5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Show the rules first.  </a:t>
            </a:r>
          </a:p>
          <a:p>
            <a:pPr eaLnBrk="1" hangingPunct="1"/>
            <a:r>
              <a:rPr lang="en-US" smtClean="0"/>
              <a:t>We will use all our senses.  It is called TPI or TPR.  It really enhances the learning.  And note that this is not limited to these 6 pronouns.  It has much more to do with all the verb forms that we will learn.  </a:t>
            </a:r>
          </a:p>
          <a:p>
            <a:pPr eaLnBrk="1" hangingPunct="1"/>
            <a:r>
              <a:rPr lang="en-US" smtClean="0"/>
              <a:t>You have spared so much time and came all the way. Don’t listen to Shaitaan. Don’t be shy to use these directions. </a:t>
            </a:r>
          </a:p>
          <a:p>
            <a:pPr eaLnBrk="1" hangingPunct="1"/>
            <a:r>
              <a:rPr lang="en-US" smtClean="0"/>
              <a:t>We are learning the words of Qur’an here.  If you use them, your learning will be easier and quicker.  </a:t>
            </a:r>
          </a:p>
          <a:p>
            <a:pPr eaLnBrk="1" hangingPunct="1"/>
            <a:r>
              <a:rPr lang="en-US" smtClean="0"/>
              <a:t>The rule for repetition is: Teacher (Ar+Ur) – Student (Ar+ Ur) * 3 times</a:t>
            </a:r>
          </a:p>
          <a:p>
            <a:pPr eaLnBrk="1" hangingPunct="1"/>
            <a:r>
              <a:rPr lang="en-US" smtClean="0"/>
              <a:t>T(Ar) – St (Ur) * 3 times</a:t>
            </a:r>
          </a:p>
          <a:p>
            <a:pPr eaLnBrk="1" hangingPunct="1"/>
            <a:r>
              <a:rPr lang="en-US" smtClean="0"/>
              <a:t>T(AA) – St(AA) * 3 times (in pairs; ex: huwa, hum – huwa,hum, …)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Remember the rules of making masculine plurals.  </a:t>
            </a:r>
          </a:p>
          <a:p>
            <a:r>
              <a:rPr lang="en-US" smtClean="0"/>
              <a:t>Both ‘oon’ and ‘een’ is OK.  Which comes where?  That is already taken care of by Allah!  Don’t worry about it now.</a:t>
            </a:r>
          </a:p>
          <a:p>
            <a:r>
              <a:rPr lang="en-US" smtClean="0"/>
              <a:t>T(A+U) – S(A+U) : 1 time</a:t>
            </a:r>
          </a:p>
          <a:p>
            <a:r>
              <a:rPr lang="en-US" smtClean="0"/>
              <a:t>T(A) – S(U) : 2 times</a:t>
            </a:r>
          </a:p>
          <a:p>
            <a:r>
              <a:rPr lang="en-US" smtClean="0"/>
              <a:t>T(A) – S(U) : 2 times</a:t>
            </a:r>
          </a:p>
          <a:p>
            <a:r>
              <a:rPr lang="en-US" smtClean="0"/>
              <a:t>Singular-plural : Practice it once!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Remember the rules of making masculine plurals.  </a:t>
            </a:r>
          </a:p>
          <a:p>
            <a:r>
              <a:rPr lang="en-US" smtClean="0"/>
              <a:t>Both ‘oon’ and ‘een’ is OK.  Which comes where?  That is already taken care of by Allah!  Don’t worry about it now.</a:t>
            </a:r>
          </a:p>
          <a:p>
            <a:r>
              <a:rPr lang="en-US" smtClean="0"/>
              <a:t>T(A+U) – S(A+U) : 1 time</a:t>
            </a:r>
          </a:p>
          <a:p>
            <a:r>
              <a:rPr lang="en-US" smtClean="0"/>
              <a:t>T(A) – S(U) : 2 times</a:t>
            </a:r>
          </a:p>
          <a:p>
            <a:r>
              <a:rPr lang="en-US" smtClean="0"/>
              <a:t>T(A) – S(U) : 2 times</a:t>
            </a:r>
          </a:p>
          <a:p>
            <a:r>
              <a:rPr lang="en-US" smtClean="0"/>
              <a:t>Singular-plural : Practice it once!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DC310E-8BF7-4C81-8532-DA9DFD1D4DBB}" type="slidenum">
              <a:rPr lang="ar-SA" smtClean="0">
                <a:latin typeface="Arial" pitchFamily="34" charset="0"/>
                <a:cs typeface="Arial" pitchFamily="34" charset="0"/>
              </a:rPr>
              <a:pPr/>
              <a:t>8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Remember the rules of making masculine plurals.  </a:t>
            </a:r>
          </a:p>
          <a:p>
            <a:pPr eaLnBrk="1" hangingPunct="1"/>
            <a:r>
              <a:rPr lang="en-US" smtClean="0"/>
              <a:t>Both ‘oon’ and ‘een’ is OK.  Which comes where?  That is already taken care of by Allah!  Don’t worry about it now.</a:t>
            </a:r>
          </a:p>
          <a:p>
            <a:pPr eaLnBrk="1" hangingPunct="1"/>
            <a:r>
              <a:rPr lang="en-US" smtClean="0"/>
              <a:t>T(A+U) – S(A+U) : 1 time</a:t>
            </a:r>
          </a:p>
          <a:p>
            <a:pPr eaLnBrk="1" hangingPunct="1"/>
            <a:r>
              <a:rPr lang="en-US" smtClean="0"/>
              <a:t>T(A) – S(U) : 2 times</a:t>
            </a:r>
          </a:p>
          <a:p>
            <a:pPr eaLnBrk="1" hangingPunct="1"/>
            <a:r>
              <a:rPr lang="en-US" smtClean="0"/>
              <a:t>T(A) – S(U) : 2 times</a:t>
            </a:r>
          </a:p>
          <a:p>
            <a:pPr eaLnBrk="1" hangingPunct="1"/>
            <a:r>
              <a:rPr lang="en-US" smtClean="0"/>
              <a:t>Singular-plural : Practice it once!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 txBox="1">
            <a:spLocks noGrp="1" noChangeArrowheads="1"/>
          </p:cNvSpPr>
          <p:nvPr/>
        </p:nvSpPr>
        <p:spPr bwMode="auto">
          <a:xfrm>
            <a:off x="1588" y="8842375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4" rIns="91430" bIns="45714" anchor="b"/>
          <a:lstStyle/>
          <a:p>
            <a:pPr rtl="1">
              <a:spcBef>
                <a:spcPct val="0"/>
              </a:spcBef>
            </a:pPr>
            <a:fld id="{E3D44C50-0B87-403F-9802-CF3A6DA40302}" type="slidenum">
              <a:rPr lang="ar-SA" sz="1200" b="0">
                <a:latin typeface="Arial" pitchFamily="34" charset="0"/>
                <a:cs typeface="Arial" pitchFamily="34" charset="0"/>
              </a:rPr>
              <a:pPr rtl="1">
                <a:spcBef>
                  <a:spcPct val="0"/>
                </a:spcBef>
              </a:pPr>
              <a:t>9</a:t>
            </a:fld>
            <a:endParaRPr lang="en-US" sz="1200" b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30" tIns="45714" rIns="91430" bIns="45714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 txBox="1">
            <a:spLocks noGrp="1" noChangeArrowheads="1"/>
          </p:cNvSpPr>
          <p:nvPr/>
        </p:nvSpPr>
        <p:spPr bwMode="auto">
          <a:xfrm>
            <a:off x="1588" y="8842375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4" rIns="91430" bIns="45714" anchor="b"/>
          <a:lstStyle/>
          <a:p>
            <a:pPr rtl="1">
              <a:spcBef>
                <a:spcPct val="0"/>
              </a:spcBef>
            </a:pPr>
            <a:fld id="{A67DF863-16E2-4F12-BE73-D70F3BC00834}" type="slidenum">
              <a:rPr lang="ar-SA" sz="1200" b="0">
                <a:latin typeface="Arial" pitchFamily="34" charset="0"/>
                <a:cs typeface="Arial" pitchFamily="34" charset="0"/>
              </a:rPr>
              <a:pPr rtl="1">
                <a:spcBef>
                  <a:spcPct val="0"/>
                </a:spcBef>
              </a:pPr>
              <a:t>10</a:t>
            </a:fld>
            <a:endParaRPr lang="en-US" sz="1200" b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30" tIns="45714" rIns="91430" bIns="45714"/>
          <a:lstStyle/>
          <a:p>
            <a:pPr eaLnBrk="1" hangingPunct="1"/>
            <a:r>
              <a:rPr lang="en-US" smtClean="0"/>
              <a:t>T(A)-S(U): 3 times</a:t>
            </a:r>
          </a:p>
          <a:p>
            <a:pPr eaLnBrk="1" hangingPunct="1"/>
            <a:r>
              <a:rPr lang="en-US" smtClean="0"/>
              <a:t>T(AA) – S(UU): 2 times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Green"/>
          <p:cNvPicPr>
            <a:picLocks noChangeAspect="1" noChangeArrowheads="1"/>
          </p:cNvPicPr>
          <p:nvPr/>
        </p:nvPicPr>
        <p:blipFill>
          <a:blip r:embed="rId2" cstate="print"/>
          <a:srcRect b="1000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78051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78052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200" b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9B065-6216-423F-BA5D-4C4DCCE533D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435F23-1292-4EB8-B8F0-3FCC12CCB71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E2241-C29A-4D5B-9FC7-42D59301B28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850E0D-799A-4C5C-AAB3-FABA00D5089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buFont typeface="Wingdings" pitchFamily="2" charset="2"/>
              <a:buChar char="q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buFont typeface="Wingdings" pitchFamily="2" charset="2"/>
              <a:buChar char="q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34B88C-BAB8-48D1-807F-C31286401E5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C8E0F8-0F32-4CC8-9BCF-EB80321FAFD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>
            <a:lvl1pPr algn="l" rtl="0">
              <a:buFont typeface="Wingdings" pitchFamily="2" charset="2"/>
              <a:buChar char="q"/>
              <a:defRPr/>
            </a:lvl1pPr>
            <a:lvl2pPr algn="l" rtl="0">
              <a:defRPr/>
            </a:lvl2pPr>
            <a:lvl3pPr algn="l" rtl="0">
              <a:defRPr/>
            </a:lvl3pPr>
            <a:lvl4pPr algn="l" rtl="0">
              <a:defRPr/>
            </a:lvl4pPr>
            <a:lvl5pPr algn="l" rtl="0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221D6-6BCB-48ED-B50E-E0E08CDAA9D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06A6E-83D0-43CC-A765-E7BF839AE98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916DCF-5DB9-4B97-A8B9-E36DB647D35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C7267F-2D0A-4016-865F-538D0AF493C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C73272-36B9-4304-B2A6-DA8EC9D424E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4E8D2-2B1F-44A7-9E52-858F5D47296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7054E-7395-44F9-91DC-8CB64E2CEDD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F71AD-17C3-4CBC-8607-BB62AC7AE09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28C7CB-66C4-49E7-AFCE-9555EE6EF11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Green"/>
          <p:cNvPicPr>
            <a:picLocks noChangeAspect="1" noChangeArrowheads="1"/>
          </p:cNvPicPr>
          <p:nvPr userDrawn="1"/>
        </p:nvPicPr>
        <p:blipFill>
          <a:blip r:embed="rId17" cstate="print"/>
          <a:srcRect l="6250" t="5624" r="5167" b="1465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7702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CAB9429-78E9-4A7C-87AD-E3F60993943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35" r:id="rId1"/>
    <p:sldLayoutId id="2147484221" r:id="rId2"/>
    <p:sldLayoutId id="2147484222" r:id="rId3"/>
    <p:sldLayoutId id="2147484223" r:id="rId4"/>
    <p:sldLayoutId id="2147484224" r:id="rId5"/>
    <p:sldLayoutId id="2147484225" r:id="rId6"/>
    <p:sldLayoutId id="2147484226" r:id="rId7"/>
    <p:sldLayoutId id="2147484227" r:id="rId8"/>
    <p:sldLayoutId id="2147484228" r:id="rId9"/>
    <p:sldLayoutId id="2147484229" r:id="rId10"/>
    <p:sldLayoutId id="2147484230" r:id="rId11"/>
    <p:sldLayoutId id="2147484231" r:id="rId12"/>
    <p:sldLayoutId id="2147484232" r:id="rId13"/>
    <p:sldLayoutId id="2147484233" r:id="rId14"/>
    <p:sldLayoutId id="2147484234" r:id="rId15"/>
  </p:sldLayoutIdLst>
  <p:timing>
    <p:tnLst>
      <p:par>
        <p:cTn id="1" dur="indefinite" restart="never" nodeType="tmRoot"/>
      </p:par>
    </p:tnLst>
  </p:timing>
  <p:txStyles>
    <p:titleStyle>
      <a:lvl1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Nafees Web Naskh" pitchFamily="2" charset="-78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Nafees Web Naskh" pitchFamily="2" charset="-78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Nafees Web Naskh" pitchFamily="2" charset="-78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Nafees Web Naskh" pitchFamily="2" charset="-78"/>
        </a:defRPr>
      </a:lvl5pPr>
      <a:lvl6pPr marL="457200" algn="ctr" rtl="1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Nafees Web Naskh" pitchFamily="2" charset="-78"/>
        </a:defRPr>
      </a:lvl6pPr>
      <a:lvl7pPr marL="914400" algn="ctr" rtl="1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Nafees Web Naskh" pitchFamily="2" charset="-78"/>
        </a:defRPr>
      </a:lvl7pPr>
      <a:lvl8pPr marL="1371600" algn="ctr" rtl="1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Nafees Web Naskh" pitchFamily="2" charset="-78"/>
        </a:defRPr>
      </a:lvl8pPr>
      <a:lvl9pPr marL="1828800" algn="ctr" rtl="1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Nafees Web Naskh" pitchFamily="2" charset="-78"/>
        </a:defRPr>
      </a:lvl9pPr>
    </p:titleStyle>
    <p:bodyStyle>
      <a:lvl1pPr marL="577850" indent="-577850" algn="r" rtl="1" eaLnBrk="0" fontAlgn="base" hangingPunct="0">
        <a:spcBef>
          <a:spcPct val="20000"/>
        </a:spcBef>
        <a:spcAft>
          <a:spcPct val="0"/>
        </a:spcAft>
        <a:buClr>
          <a:srgbClr val="FFFFFF"/>
        </a:buClr>
        <a:buSzPct val="90000"/>
        <a:buFont typeface="Wingdings" pitchFamily="2" charset="2"/>
        <a:buChar char="×"/>
        <a:defRPr sz="3200">
          <a:solidFill>
            <a:srgbClr val="FFFF00"/>
          </a:solidFill>
          <a:latin typeface="+mn-lt"/>
          <a:ea typeface="+mn-ea"/>
          <a:cs typeface="+mn-cs"/>
        </a:defRPr>
      </a:lvl1pPr>
      <a:lvl2pPr marL="1025525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FFFF00"/>
          </a:solidFill>
          <a:latin typeface="+mn-lt"/>
          <a:cs typeface="+mn-cs"/>
        </a:defRPr>
      </a:lvl2pPr>
      <a:lvl3pPr marL="1368425" indent="-22860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8"/>
        </a:buBlip>
        <a:defRPr sz="2400">
          <a:solidFill>
            <a:srgbClr val="FFFF00"/>
          </a:solidFill>
          <a:latin typeface="+mn-lt"/>
          <a:cs typeface="+mn-cs"/>
        </a:defRPr>
      </a:lvl3pPr>
      <a:lvl4pPr marL="1711325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00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9"/>
        </a:buBlip>
        <a:defRPr sz="2000">
          <a:solidFill>
            <a:srgbClr val="FFFF00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9"/>
        </a:buBlip>
        <a:defRPr sz="2000">
          <a:solidFill>
            <a:srgbClr val="FFFF00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9"/>
        </a:buBlip>
        <a:defRPr sz="2000">
          <a:solidFill>
            <a:srgbClr val="FFFF00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9"/>
        </a:buBlip>
        <a:defRPr sz="2000">
          <a:solidFill>
            <a:srgbClr val="FFFF00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9"/>
        </a:buBlip>
        <a:defRPr sz="2000">
          <a:solidFill>
            <a:srgbClr val="FFFF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3429000" y="253425"/>
            <a:ext cx="2514600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r-PK" sz="3200" b="0" dirty="0" smtClean="0">
                <a:latin typeface="Alvi Nastaleeq" pitchFamily="2" charset="-78"/>
                <a:cs typeface="Alvi Nastaleeq" pitchFamily="2" charset="-78"/>
                <a:sym typeface="AGA Arabesque" pitchFamily="2" charset="2"/>
              </a:rPr>
              <a:t>بسم الله الرحمن الرحيم</a:t>
            </a:r>
            <a:endParaRPr lang="en-US" sz="3200" b="0" dirty="0">
              <a:latin typeface="Alvi Nastaleeq" pitchFamily="2" charset="-78"/>
              <a:cs typeface="Alvi Nastaleeq" pitchFamily="2" charset="-78"/>
              <a:sym typeface="AGA Arabesque" pitchFamily="2" charset="2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0" y="3429000"/>
            <a:ext cx="9144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ahoma" pitchFamily="34" charset="0"/>
                <a:cs typeface="Nafees Web Naskh" pitchFamily="2" charset="-78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ahoma" pitchFamily="34" charset="0"/>
                <a:cs typeface="Nafees Web Naskh" pitchFamily="2" charset="-78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ahoma" pitchFamily="34" charset="0"/>
                <a:cs typeface="Nafees Web Naskh" pitchFamily="2" charset="-78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ahoma" pitchFamily="34" charset="0"/>
                <a:cs typeface="Nafees Web Naskh" pitchFamily="2" charset="-78"/>
              </a:defRPr>
            </a:lvl5pPr>
            <a:lvl6pPr marL="457200" algn="ctr" rtl="1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ahoma" pitchFamily="34" charset="0"/>
                <a:cs typeface="Nafees Web Naskh" pitchFamily="2" charset="-78"/>
              </a:defRPr>
            </a:lvl6pPr>
            <a:lvl7pPr marL="914400" algn="ctr" rtl="1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ahoma" pitchFamily="34" charset="0"/>
                <a:cs typeface="Nafees Web Naskh" pitchFamily="2" charset="-78"/>
              </a:defRPr>
            </a:lvl7pPr>
            <a:lvl8pPr marL="1371600" algn="ctr" rtl="1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ahoma" pitchFamily="34" charset="0"/>
                <a:cs typeface="Nafees Web Naskh" pitchFamily="2" charset="-78"/>
              </a:defRPr>
            </a:lvl8pPr>
            <a:lvl9pPr marL="1828800" algn="ctr" rtl="1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ahoma" pitchFamily="34" charset="0"/>
                <a:cs typeface="Nafees Web Naskh" pitchFamily="2" charset="-78"/>
              </a:defRPr>
            </a:lvl9pPr>
          </a:lstStyle>
          <a:p>
            <a:pPr eaLnBrk="1" hangingPunct="1"/>
            <a:r>
              <a:rPr lang="en-US" sz="2400" i="1" dirty="0" smtClean="0">
                <a:solidFill>
                  <a:srgbClr val="FFFF00"/>
                </a:solidFill>
                <a:cs typeface="Tahoma" pitchFamily="34" charset="0"/>
              </a:rPr>
              <a:t/>
            </a:r>
            <a:br>
              <a:rPr lang="en-US" sz="2400" i="1" dirty="0" smtClean="0">
                <a:solidFill>
                  <a:srgbClr val="FFFF00"/>
                </a:solidFill>
                <a:cs typeface="Tahoma" pitchFamily="34" charset="0"/>
              </a:rPr>
            </a:br>
            <a:r>
              <a:rPr lang="en-US" sz="4800" b="1" dirty="0" smtClean="0">
                <a:solidFill>
                  <a:srgbClr val="FFFF00"/>
                </a:solidFill>
                <a:cs typeface="Tahoma" pitchFamily="34" charset="0"/>
              </a:rPr>
              <a:t>Let’s Understand the Qur’an </a:t>
            </a:r>
            <a:br>
              <a:rPr lang="en-US" sz="4800" b="1" dirty="0" smtClean="0">
                <a:solidFill>
                  <a:srgbClr val="FFFF00"/>
                </a:solidFill>
                <a:cs typeface="Tahoma" pitchFamily="34" charset="0"/>
              </a:rPr>
            </a:br>
            <a:r>
              <a:rPr lang="en-US" sz="4800" dirty="0" smtClean="0">
                <a:solidFill>
                  <a:srgbClr val="FFFF00"/>
                </a:solidFill>
                <a:cs typeface="Tahoma" pitchFamily="34" charset="0"/>
              </a:rPr>
              <a:t/>
            </a:r>
            <a:br>
              <a:rPr lang="en-US" sz="4800" dirty="0" smtClean="0">
                <a:solidFill>
                  <a:srgbClr val="FFFF00"/>
                </a:solidFill>
                <a:cs typeface="Tahoma" pitchFamily="34" charset="0"/>
              </a:rPr>
            </a:br>
            <a:r>
              <a:rPr lang="en-US" sz="4800" b="1" smtClean="0">
                <a:solidFill>
                  <a:srgbClr val="FFFFFF"/>
                </a:solidFill>
                <a:cs typeface="Tahoma" pitchFamily="34" charset="0"/>
              </a:rPr>
              <a:t>Lesson -4b</a:t>
            </a:r>
            <a:r>
              <a:rPr lang="en-US" sz="4800" b="1" dirty="0" smtClean="0">
                <a:solidFill>
                  <a:srgbClr val="FFFFFF"/>
                </a:solidFill>
                <a:cs typeface="Tahoma" pitchFamily="34" charset="0"/>
              </a:rPr>
              <a:t/>
            </a:r>
            <a:br>
              <a:rPr lang="en-US" sz="4800" b="1" dirty="0" smtClean="0">
                <a:solidFill>
                  <a:srgbClr val="FFFFFF"/>
                </a:solidFill>
                <a:cs typeface="Tahoma" pitchFamily="34" charset="0"/>
              </a:rPr>
            </a:br>
            <a:r>
              <a:rPr lang="en-US" sz="2800" dirty="0" smtClean="0">
                <a:solidFill>
                  <a:srgbClr val="FFFF00"/>
                </a:solidFill>
                <a:cs typeface="Tahoma" pitchFamily="34" charset="0"/>
              </a:rPr>
              <a:t/>
            </a:r>
            <a:br>
              <a:rPr lang="en-US" sz="2800" dirty="0" smtClean="0">
                <a:solidFill>
                  <a:srgbClr val="FFFF00"/>
                </a:solidFill>
                <a:cs typeface="Tahoma" pitchFamily="34" charset="0"/>
              </a:rPr>
            </a:br>
            <a:r>
              <a:rPr lang="en-US" sz="2800" dirty="0" smtClean="0">
                <a:solidFill>
                  <a:srgbClr val="FFFF00"/>
                </a:solidFill>
                <a:cs typeface="Tahoma" pitchFamily="34" charset="0"/>
              </a:rPr>
              <a:t/>
            </a:r>
            <a:br>
              <a:rPr lang="en-US" sz="2800" dirty="0" smtClean="0">
                <a:solidFill>
                  <a:srgbClr val="FFFF00"/>
                </a:solidFill>
                <a:cs typeface="Tahoma" pitchFamily="34" charset="0"/>
              </a:rPr>
            </a:br>
            <a:endParaRPr lang="en-US" dirty="0" smtClean="0">
              <a:solidFill>
                <a:srgbClr val="FFFF00"/>
              </a:solidFill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1338" name="Group 42"/>
          <p:cNvGraphicFramePr>
            <a:graphicFrameLocks noGrp="1"/>
          </p:cNvGraphicFramePr>
          <p:nvPr/>
        </p:nvGraphicFramePr>
        <p:xfrm>
          <a:off x="2057400" y="228600"/>
          <a:ext cx="5410200" cy="6583680"/>
        </p:xfrm>
        <a:graphic>
          <a:graphicData uri="http://schemas.openxmlformats.org/drawingml/2006/table">
            <a:tbl>
              <a:tblPr/>
              <a:tblGrid>
                <a:gridCol w="2771321"/>
                <a:gridCol w="2638879"/>
              </a:tblGrid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his </a:t>
                      </a: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Rabb</a:t>
                      </a:r>
                      <a:endParaRPr kumimoji="0" lang="ar-SA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  <a:cs typeface="Alvi Nastaleeq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رَبُّهٗ</a:t>
                      </a:r>
                      <a:endParaRPr kumimoji="0" lang="ar-SA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their Rabb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  <a:cs typeface="Alvi Nastaleeq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رَبُّهُمْ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your </a:t>
                      </a: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R</a:t>
                      </a:r>
                      <a:r>
                        <a:rPr kumimoji="0" lang="en-US" altLang="ug-CN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a</a:t>
                      </a: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bb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61616"/>
                        </a:solidFill>
                        <a:effectLst/>
                        <a:latin typeface="Tahoma" pitchFamily="34" charset="0"/>
                        <a:cs typeface="Alvi Nastaleeq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E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رَبُّكَ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1E00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your R</a:t>
                      </a:r>
                      <a:r>
                        <a:rPr kumimoji="0" lang="en-US" altLang="ug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a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bb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161616"/>
                        </a:solidFill>
                        <a:effectLst/>
                        <a:latin typeface="Tahoma" pitchFamily="34" charset="0"/>
                        <a:cs typeface="Alvi Nastaleeq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E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رَبُّكُمْ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1E00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my R</a:t>
                      </a:r>
                      <a:r>
                        <a:rPr kumimoji="0" lang="en-US" altLang="ug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a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bb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  <a:cs typeface="Alvi Nastaleeq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رَبِّي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our R</a:t>
                      </a:r>
                      <a:r>
                        <a:rPr kumimoji="0" lang="en-US" altLang="ug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a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bb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  <a:cs typeface="Alvi Nastaleeq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رَبُّنَا</a:t>
                      </a:r>
                      <a:endParaRPr kumimoji="0" lang="en-US" sz="6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3388" name="Group 44"/>
          <p:cNvGraphicFramePr>
            <a:graphicFrameLocks noGrp="1"/>
          </p:cNvGraphicFramePr>
          <p:nvPr/>
        </p:nvGraphicFramePr>
        <p:xfrm>
          <a:off x="1981200" y="152400"/>
          <a:ext cx="6096000" cy="6583680"/>
        </p:xfrm>
        <a:graphic>
          <a:graphicData uri="http://schemas.openxmlformats.org/drawingml/2006/table">
            <a:tbl>
              <a:tblPr/>
              <a:tblGrid>
                <a:gridCol w="2749176"/>
                <a:gridCol w="3346824"/>
              </a:tblGrid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his </a:t>
                      </a: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Deen</a:t>
                      </a:r>
                      <a:endParaRPr kumimoji="0" lang="ar-SA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  <a:cs typeface="Alvi Nastaleeq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دِينُه</a:t>
                      </a:r>
                      <a:endParaRPr kumimoji="0" lang="ar-SA" sz="6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their </a:t>
                      </a: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Deen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  <a:cs typeface="Alvi Nastaleeq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دِين</a:t>
                      </a:r>
                      <a:r>
                        <a:rPr kumimoji="0" lang="ar-SA" sz="6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ُه</a:t>
                      </a:r>
                      <a:r>
                        <a:rPr kumimoji="0" lang="ur-PK" sz="6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ُمْ</a:t>
                      </a:r>
                      <a:endParaRPr kumimoji="0" lang="en-US" sz="6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your </a:t>
                      </a: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Deen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61616"/>
                        </a:solidFill>
                        <a:effectLst/>
                        <a:latin typeface="Tahoma" pitchFamily="34" charset="0"/>
                        <a:cs typeface="Alvi Nastaleeq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دِين</a:t>
                      </a:r>
                      <a:r>
                        <a:rPr kumimoji="0" lang="ar-SA" sz="6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ُ</a:t>
                      </a:r>
                      <a:r>
                        <a:rPr kumimoji="0" lang="ur-PK" sz="6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كَ</a:t>
                      </a:r>
                      <a:endParaRPr kumimoji="0" lang="en-US" sz="6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your </a:t>
                      </a: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Deen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61616"/>
                        </a:solidFill>
                        <a:effectLst/>
                        <a:latin typeface="Tahoma" pitchFamily="34" charset="0"/>
                        <a:cs typeface="Alvi Nastaleeq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دين</a:t>
                      </a:r>
                      <a:r>
                        <a:rPr kumimoji="0" lang="ar-SA" sz="6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ُ</a:t>
                      </a:r>
                      <a:r>
                        <a:rPr kumimoji="0" lang="ur-PK" sz="6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كُمْ</a:t>
                      </a:r>
                      <a:endParaRPr kumimoji="0" lang="en-US" sz="6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my </a:t>
                      </a: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Deen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  <a:cs typeface="Alvi Nastaleeq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دِينِي</a:t>
                      </a:r>
                      <a:endParaRPr kumimoji="0" lang="en-US" sz="6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our </a:t>
                      </a: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Deen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  <a:cs typeface="Alvi Nastaleeq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دِين</a:t>
                      </a:r>
                      <a:r>
                        <a:rPr kumimoji="0" lang="ar-SA" sz="6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ُ</a:t>
                      </a:r>
                      <a:r>
                        <a:rPr kumimoji="0" lang="ur-PK" sz="6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نَا</a:t>
                      </a:r>
                      <a:endParaRPr kumimoji="0" lang="en-US" sz="6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5439" name="Group 47"/>
          <p:cNvGraphicFramePr>
            <a:graphicFrameLocks noGrp="1"/>
          </p:cNvGraphicFramePr>
          <p:nvPr/>
        </p:nvGraphicFramePr>
        <p:xfrm>
          <a:off x="1905000" y="152400"/>
          <a:ext cx="6096000" cy="6583680"/>
        </p:xfrm>
        <a:graphic>
          <a:graphicData uri="http://schemas.openxmlformats.org/drawingml/2006/table">
            <a:tbl>
              <a:tblPr/>
              <a:tblGrid>
                <a:gridCol w="2696308"/>
                <a:gridCol w="3399692"/>
              </a:tblGrid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his Book</a:t>
                      </a:r>
                      <a:endParaRPr kumimoji="0" lang="ar-SA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  <a:cs typeface="Alvi Nastaleeq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كِتَابُهُ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their Book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  <a:cs typeface="Alvi Nastaleeq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كِتَابُه</a:t>
                      </a:r>
                      <a:r>
                        <a:rPr kumimoji="0" lang="ur-PK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ُمْ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your Book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161616"/>
                        </a:solidFill>
                        <a:effectLst/>
                        <a:latin typeface="Tahoma" pitchFamily="34" charset="0"/>
                        <a:cs typeface="Alvi Nastaleeq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كِتَابُ</a:t>
                      </a:r>
                      <a:r>
                        <a:rPr kumimoji="0" lang="ur-PK" sz="6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كَ</a:t>
                      </a:r>
                      <a:endParaRPr kumimoji="0" lang="en-US" sz="6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your Book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161616"/>
                        </a:solidFill>
                        <a:effectLst/>
                        <a:latin typeface="Tahoma" pitchFamily="34" charset="0"/>
                        <a:cs typeface="Alvi Nastaleeq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كِتَابُ</a:t>
                      </a:r>
                      <a:r>
                        <a:rPr kumimoji="0" lang="ur-PK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كُمْ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my Book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  <a:cs typeface="Alvi Nastaleeq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كِتَاب</a:t>
                      </a:r>
                      <a:r>
                        <a:rPr kumimoji="0" lang="ur-PK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ِي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our Book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  <a:cs typeface="Alvi Nastaleeq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كِتَابُ</a:t>
                      </a:r>
                      <a:r>
                        <a:rPr kumimoji="0" lang="ur-PK" sz="6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نَا</a:t>
                      </a:r>
                      <a:endParaRPr kumimoji="0" lang="en-US" sz="6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58775"/>
            <a:ext cx="8229600" cy="1012825"/>
          </a:xfrm>
          <a:solidFill>
            <a:schemeClr val="tx1"/>
          </a:solidFill>
        </p:spPr>
        <p:txBody>
          <a:bodyPr/>
          <a:lstStyle/>
          <a:p>
            <a:pPr eaLnBrk="1" hangingPunct="1">
              <a:defRPr/>
            </a:pPr>
            <a:r>
              <a:rPr lang="ar-SA" sz="660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ajweed" pitchFamily="2" charset="-78"/>
              </a:rPr>
              <a:t>مذكّر          -        مؤنّث   </a:t>
            </a:r>
            <a:endParaRPr lang="en-US" sz="6600" smtClean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ajweed" pitchFamily="2" charset="-78"/>
            </a:endParaRPr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292100" y="1600200"/>
            <a:ext cx="8686800" cy="4727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tIns="0" bIns="0">
            <a:spAutoFit/>
          </a:bodyPr>
          <a:lstStyle/>
          <a:p>
            <a:pPr algn="ctr" rtl="1">
              <a:lnSpc>
                <a:spcPct val="145000"/>
              </a:lnSpc>
              <a:spcBef>
                <a:spcPct val="0"/>
              </a:spcBef>
            </a:pPr>
            <a:r>
              <a:rPr lang="ar-SA" sz="14200" b="0">
                <a:solidFill>
                  <a:srgbClr val="FFFF00"/>
                </a:solidFill>
                <a:latin typeface="Arial" pitchFamily="34" charset="0"/>
                <a:cs typeface="Tajweed" pitchFamily="2" charset="-78"/>
              </a:rPr>
              <a:t>هُوَ       هِيَ</a:t>
            </a:r>
          </a:p>
          <a:p>
            <a:pPr algn="ctr" rtl="1">
              <a:lnSpc>
                <a:spcPct val="145000"/>
              </a:lnSpc>
              <a:spcBef>
                <a:spcPct val="0"/>
              </a:spcBef>
            </a:pPr>
            <a:r>
              <a:rPr lang="ar-SA" sz="7200" b="0">
                <a:latin typeface="Arial" pitchFamily="34" charset="0"/>
                <a:cs typeface="Nafees Nastaleeq v1.01" pitchFamily="2" charset="-78"/>
              </a:rPr>
              <a:t>	</a:t>
            </a:r>
            <a:r>
              <a:rPr lang="ar-SA" sz="7200" b="0">
                <a:latin typeface="Arial" pitchFamily="34" charset="0"/>
              </a:rPr>
              <a:t>				</a:t>
            </a:r>
          </a:p>
        </p:txBody>
      </p:sp>
      <p:pic>
        <p:nvPicPr>
          <p:cNvPr id="77619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91188">
            <a:off x="228600" y="533400"/>
            <a:ext cx="906463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5400" dir="5400000" algn="ctr" rotWithShape="0">
              <a:srgbClr val="000000"/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6418263" y="4724400"/>
            <a:ext cx="1482725" cy="13112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8000" b="0">
                <a:latin typeface="Arial" pitchFamily="34" charset="0"/>
                <a:cs typeface="Tahoma" pitchFamily="34" charset="0"/>
              </a:rPr>
              <a:t>He</a:t>
            </a:r>
            <a:endParaRPr lang="en-US" sz="11700" b="0">
              <a:effectLst>
                <a:outerShdw blurRad="38100" dist="38100" dir="2700000" algn="tl">
                  <a:srgbClr val="000080"/>
                </a:outerShdw>
              </a:effectLst>
              <a:latin typeface="AGA Arabesque" pitchFamily="2" charset="2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54113" y="4724400"/>
            <a:ext cx="1992312" cy="13112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8000" b="0">
                <a:latin typeface="Arial" pitchFamily="34" charset="0"/>
                <a:cs typeface="Tahoma" pitchFamily="34" charset="0"/>
              </a:rPr>
              <a:t>She</a:t>
            </a:r>
            <a:endParaRPr lang="en-US" sz="11700" b="0">
              <a:effectLst>
                <a:outerShdw blurRad="38100" dist="38100" dir="2700000" algn="tl">
                  <a:srgbClr val="000080"/>
                </a:outerShdw>
              </a:effectLst>
              <a:latin typeface="AGA Arabesque" pitchFamily="2" charset="2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Oval 2"/>
          <p:cNvSpPr>
            <a:spLocks noChangeArrowheads="1"/>
          </p:cNvSpPr>
          <p:nvPr/>
        </p:nvSpPr>
        <p:spPr bwMode="auto">
          <a:xfrm>
            <a:off x="889000" y="4495800"/>
            <a:ext cx="863600" cy="1295400"/>
          </a:xfrm>
          <a:prstGeom prst="ellipse">
            <a:avLst/>
          </a:prstGeom>
          <a:solidFill>
            <a:srgbClr val="66FF33"/>
          </a:solidFill>
          <a:ln w="9525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spcBef>
                <a:spcPct val="0"/>
              </a:spcBef>
              <a:defRPr/>
            </a:pPr>
            <a:endParaRPr lang="en-US" sz="18700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A Arabesque" pitchFamily="2" charset="2"/>
              <a:cs typeface="Arial" charset="0"/>
            </a:endParaRPr>
          </a:p>
        </p:txBody>
      </p:sp>
      <p:sp>
        <p:nvSpPr>
          <p:cNvPr id="778243" name="Oval 3"/>
          <p:cNvSpPr>
            <a:spLocks noChangeArrowheads="1"/>
          </p:cNvSpPr>
          <p:nvPr/>
        </p:nvSpPr>
        <p:spPr bwMode="auto">
          <a:xfrm>
            <a:off x="685800" y="2209800"/>
            <a:ext cx="863600" cy="1295400"/>
          </a:xfrm>
          <a:prstGeom prst="ellipse">
            <a:avLst/>
          </a:prstGeom>
          <a:solidFill>
            <a:srgbClr val="33CCFF"/>
          </a:solidFill>
          <a:ln w="9525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spcBef>
                <a:spcPct val="0"/>
              </a:spcBef>
              <a:defRPr/>
            </a:pPr>
            <a:endParaRPr lang="en-US" sz="18700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A Arabesque" pitchFamily="2" charset="2"/>
              <a:cs typeface="Arial" charset="0"/>
            </a:endParaRPr>
          </a:p>
        </p:txBody>
      </p:sp>
      <p:sp>
        <p:nvSpPr>
          <p:cNvPr id="77824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58775"/>
            <a:ext cx="8229600" cy="1012825"/>
          </a:xfrm>
          <a:solidFill>
            <a:schemeClr val="tx1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800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vi Nastaleeq" pitchFamily="2" charset="-78"/>
                <a:cs typeface="Alvi Nastaleeq" pitchFamily="2" charset="-78"/>
              </a:rPr>
              <a:t>Example for fg</a:t>
            </a:r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292100" y="1790700"/>
            <a:ext cx="8686800" cy="4337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>
              <a:lnSpc>
                <a:spcPct val="145000"/>
              </a:lnSpc>
              <a:spcBef>
                <a:spcPct val="0"/>
              </a:spcBef>
            </a:pPr>
            <a:r>
              <a:rPr lang="ar-SA" sz="9600" b="0">
                <a:latin typeface="Arial" pitchFamily="34" charset="0"/>
                <a:cs typeface="Tajweed" pitchFamily="2" charset="-78"/>
              </a:rPr>
              <a:t>ابُوبَكْر رَضِيَ الله ُ عَنْ</a:t>
            </a:r>
            <a:r>
              <a:rPr lang="ar-SA" sz="9600" b="0">
                <a:solidFill>
                  <a:srgbClr val="FF0000"/>
                </a:solidFill>
                <a:latin typeface="Arial" pitchFamily="34" charset="0"/>
                <a:cs typeface="Tajweed" pitchFamily="2" charset="-78"/>
              </a:rPr>
              <a:t>هُ</a:t>
            </a:r>
            <a:r>
              <a:rPr lang="ar-SA" sz="9600" b="0">
                <a:latin typeface="Arial" pitchFamily="34" charset="0"/>
                <a:cs typeface="Tajweed" pitchFamily="2" charset="-78"/>
              </a:rPr>
              <a:t>     </a:t>
            </a:r>
          </a:p>
          <a:p>
            <a:pPr algn="ctr" rtl="1">
              <a:lnSpc>
                <a:spcPct val="145000"/>
              </a:lnSpc>
              <a:spcBef>
                <a:spcPct val="0"/>
              </a:spcBef>
            </a:pPr>
            <a:r>
              <a:rPr lang="ar-SA" sz="9600" b="0">
                <a:latin typeface="Arial" pitchFamily="34" charset="0"/>
                <a:cs typeface="Tajweed" pitchFamily="2" charset="-78"/>
              </a:rPr>
              <a:t>عَائِشَة رَضِيَ الله ُ عَنْ</a:t>
            </a:r>
            <a:r>
              <a:rPr lang="ar-SA" sz="9600" b="0">
                <a:solidFill>
                  <a:srgbClr val="FF0000"/>
                </a:solidFill>
                <a:latin typeface="Arial" pitchFamily="34" charset="0"/>
                <a:cs typeface="Tajweed" pitchFamily="2" charset="-78"/>
              </a:rPr>
              <a:t>هَا</a:t>
            </a:r>
            <a:endParaRPr lang="ar-SA" sz="9600" b="0">
              <a:latin typeface="Arial" pitchFamily="34" charset="0"/>
              <a:cs typeface="Tajwee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950" fill="hold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7782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FF"/>
                                      </p:to>
                                    </p:animClr>
                                    <p:animClr clrSpc="rgb" dir="cw">
                                      <p:cBhvr>
                                        <p:cTn id="7" dur="950" fill="hold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7782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FF"/>
                                      </p:to>
                                    </p:animClr>
                                    <p:set>
                                      <p:cBhvr>
                                        <p:cTn id="8" dur="950" fill="hold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7782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950" fill="hold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7782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3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1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78243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2" dur="300" fill="hold">
                                          <p:stCondLst>
                                            <p:cond delay="700"/>
                                          </p:stCondLst>
                                        </p:cTn>
                                        <p:tgtEl>
                                          <p:spTgt spid="778243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14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950" fill="hold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7782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FF33"/>
                                      </p:to>
                                    </p:animClr>
                                    <p:animClr clrSpc="rgb" dir="cw">
                                      <p:cBhvr>
                                        <p:cTn id="15" dur="950" fill="hold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7782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33"/>
                                      </p:to>
                                    </p:animClr>
                                    <p:set>
                                      <p:cBhvr>
                                        <p:cTn id="16" dur="950" fill="hold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7782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950" fill="hold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7782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2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9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78242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20" dur="300" fill="hold">
                                          <p:stCondLst>
                                            <p:cond delay="700"/>
                                          </p:stCondLst>
                                        </p:cTn>
                                        <p:tgtEl>
                                          <p:spTgt spid="778242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42" grpId="0" animBg="1"/>
      <p:bldP spid="77824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0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28600"/>
            <a:ext cx="8229600" cy="860425"/>
          </a:xfrm>
          <a:solidFill>
            <a:schemeClr val="tx1"/>
          </a:solidFill>
        </p:spPr>
        <p:txBody>
          <a:bodyPr/>
          <a:lstStyle/>
          <a:p>
            <a:pPr eaLnBrk="1" hangingPunct="1">
              <a:defRPr/>
            </a:pPr>
            <a:r>
              <a:rPr lang="ar-SA" sz="72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ajweed" pitchFamily="2" charset="-78"/>
              </a:rPr>
              <a:t>مؤنّث</a:t>
            </a:r>
            <a:r>
              <a:rPr lang="en-US" sz="60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lvi Nastaleeq" pitchFamily="2" charset="-78"/>
              </a:rPr>
              <a:t>Feminine</a:t>
            </a:r>
            <a:r>
              <a:rPr lang="en-US" sz="72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lvi Nastaleeq" pitchFamily="2" charset="-78"/>
              </a:rPr>
              <a:t> </a:t>
            </a:r>
            <a:r>
              <a:rPr lang="ar-SA" sz="72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US" sz="7200" dirty="0" smtClean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56323" name="Picture 3" descr="j025234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063666" flipV="1">
            <a:off x="7821613" y="407987"/>
            <a:ext cx="914400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762000" y="3048000"/>
            <a:ext cx="7620000" cy="3581400"/>
          </a:xfrm>
          <a:prstGeom prst="rect">
            <a:avLst/>
          </a:prstGeom>
          <a:solidFill>
            <a:srgbClr val="000000"/>
          </a:solidFill>
          <a:ln w="38100">
            <a:solidFill>
              <a:srgbClr val="FF00FF"/>
            </a:solidFill>
            <a:miter lim="800000"/>
            <a:headEnd/>
            <a:tailEnd/>
          </a:ln>
        </p:spPr>
        <p:txBody>
          <a:bodyPr tIns="137160"/>
          <a:lstStyle/>
          <a:p>
            <a:pPr algn="r" rtl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ar-SA" sz="6600" b="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رَبُّ</a:t>
            </a:r>
            <a:r>
              <a:rPr lang="ar-SA" sz="6600" b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هَا</a:t>
            </a:r>
            <a:r>
              <a:rPr lang="ar-SA" sz="5400" b="0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5400" b="0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ar-SA" sz="5400" b="0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	</a:t>
            </a:r>
            <a:r>
              <a:rPr lang="en-US" b="0" dirty="0" smtClean="0">
                <a:solidFill>
                  <a:srgbClr val="FF3300"/>
                </a:solidFill>
                <a:latin typeface="Arial" pitchFamily="34" charset="0"/>
              </a:rPr>
              <a:t>her</a:t>
            </a:r>
            <a:r>
              <a:rPr lang="en-US" b="0" dirty="0" smtClean="0">
                <a:solidFill>
                  <a:srgbClr val="FFFF00"/>
                </a:solidFill>
                <a:latin typeface="Arial" pitchFamily="34" charset="0"/>
              </a:rPr>
              <a:t> </a:t>
            </a:r>
            <a:r>
              <a:rPr lang="en-US" b="0" dirty="0">
                <a:solidFill>
                  <a:srgbClr val="FFFF00"/>
                </a:solidFill>
                <a:latin typeface="Arial" pitchFamily="34" charset="0"/>
              </a:rPr>
              <a:t>Lord </a:t>
            </a:r>
            <a:endParaRPr lang="ar-SA" b="0" dirty="0">
              <a:solidFill>
                <a:srgbClr val="FFFF00"/>
              </a:solidFill>
              <a:latin typeface="Arial" pitchFamily="34" charset="0"/>
            </a:endParaRPr>
          </a:p>
          <a:p>
            <a:pPr algn="r" rtl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ar-SA" sz="6600" b="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دِينُ</a:t>
            </a:r>
            <a:r>
              <a:rPr lang="ar-SA" sz="6600" b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هَا</a:t>
            </a:r>
            <a:r>
              <a:rPr lang="ar-SA" sz="5400" b="0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SA" sz="5400" b="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400" b="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ar-SA" sz="5400" b="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400" b="0" dirty="0" smtClean="0">
                <a:solidFill>
                  <a:srgbClr val="FF0000"/>
                </a:solidFill>
                <a:latin typeface="Arial" pitchFamily="34" charset="0"/>
              </a:rPr>
              <a:t>her </a:t>
            </a:r>
            <a:r>
              <a:rPr lang="en-US" sz="4400" b="0" dirty="0" err="1">
                <a:solidFill>
                  <a:srgbClr val="FFFF00"/>
                </a:solidFill>
                <a:latin typeface="Arial" pitchFamily="34" charset="0"/>
              </a:rPr>
              <a:t>Deen</a:t>
            </a:r>
            <a:r>
              <a:rPr lang="en-US" b="0" dirty="0">
                <a:solidFill>
                  <a:srgbClr val="FF0000"/>
                </a:solidFill>
                <a:latin typeface="Arial" pitchFamily="34" charset="0"/>
              </a:rPr>
              <a:t> </a:t>
            </a:r>
            <a:endParaRPr lang="ar-SA" b="0" dirty="0">
              <a:solidFill>
                <a:srgbClr val="FF0000"/>
              </a:solidFill>
              <a:latin typeface="Arial" pitchFamily="34" charset="0"/>
            </a:endParaRPr>
          </a:p>
          <a:p>
            <a:pPr algn="r" rtl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ar-SA" sz="6600" b="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كِتَابُ</a:t>
            </a:r>
            <a:r>
              <a:rPr lang="ar-SA" sz="6600" b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هَا</a:t>
            </a:r>
            <a:r>
              <a:rPr lang="en-US" sz="6600" b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ar-SA" sz="5400" b="0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5400" b="0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4400" b="0" dirty="0">
                <a:solidFill>
                  <a:srgbClr val="FF0000"/>
                </a:solidFill>
                <a:latin typeface="Arial" pitchFamily="34" charset="0"/>
              </a:rPr>
              <a:t>h</a:t>
            </a:r>
            <a:r>
              <a:rPr lang="en-US" sz="4400" b="0" dirty="0" smtClean="0">
                <a:solidFill>
                  <a:srgbClr val="FF0000"/>
                </a:solidFill>
                <a:latin typeface="Arial" pitchFamily="34" charset="0"/>
              </a:rPr>
              <a:t>er </a:t>
            </a:r>
            <a:r>
              <a:rPr lang="en-US" sz="4400" b="0" dirty="0">
                <a:solidFill>
                  <a:srgbClr val="FFFF00"/>
                </a:solidFill>
                <a:latin typeface="Arial" pitchFamily="34" charset="0"/>
              </a:rPr>
              <a:t>Book</a:t>
            </a:r>
          </a:p>
        </p:txBody>
      </p:sp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762000" y="1447800"/>
            <a:ext cx="7543800" cy="1295400"/>
          </a:xfrm>
          <a:prstGeom prst="rect">
            <a:avLst/>
          </a:prstGeom>
          <a:solidFill>
            <a:srgbClr val="000000"/>
          </a:solidFill>
          <a:ln w="38100">
            <a:solidFill>
              <a:srgbClr val="FF00FF"/>
            </a:solidFill>
            <a:miter lim="800000"/>
            <a:headEnd/>
            <a:tailEnd/>
          </a:ln>
        </p:spPr>
        <p:txBody>
          <a:bodyPr/>
          <a:lstStyle/>
          <a:p>
            <a:pPr marL="342900" indent="-287338" algn="r" rtl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ar-SA" sz="7200" b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هِيَ</a:t>
            </a:r>
            <a:r>
              <a:rPr lang="ar-SA" sz="6600" b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600" b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ar-SA" sz="6600" b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6000" b="0">
                <a:solidFill>
                  <a:srgbClr val="FFFF00"/>
                </a:solidFill>
                <a:latin typeface="Arial" pitchFamily="34" charset="0"/>
              </a:rPr>
              <a:t>She </a:t>
            </a:r>
            <a:r>
              <a:rPr lang="ar-SA" sz="6600" b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en-US" sz="6600" b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80294" name="Picture 6"/>
          <p:cNvPicPr>
            <a:picLocks noChangeAspect="1" noChangeArrowheads="1"/>
          </p:cNvPicPr>
          <p:nvPr/>
        </p:nvPicPr>
        <p:blipFill>
          <a:blip r:embed="rId4" cstate="print">
            <a:lum bright="22000"/>
          </a:blip>
          <a:srcRect/>
          <a:stretch>
            <a:fillRect/>
          </a:stretch>
        </p:blipFill>
        <p:spPr bwMode="auto">
          <a:xfrm rot="391188">
            <a:off x="762000" y="4038600"/>
            <a:ext cx="906463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5400" dir="5400000" algn="ctr" rotWithShape="0">
              <a:srgbClr val="000000"/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234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91188">
            <a:off x="217488" y="130175"/>
            <a:ext cx="906462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5400" dir="5400000" algn="ctr" rotWithShape="0">
              <a:srgbClr val="000000"/>
            </a:outerShdw>
          </a:effec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956DDF-96DE-46AF-B3FF-3E33E7449F0E}" type="slidenum">
              <a:rPr lang="ar-SA" smtClean="0"/>
              <a:pPr>
                <a:defRPr/>
              </a:pPr>
              <a:t>16</a:t>
            </a:fld>
            <a:endParaRPr lang="en-US"/>
          </a:p>
        </p:txBody>
      </p:sp>
      <p:graphicFrame>
        <p:nvGraphicFramePr>
          <p:cNvPr id="11" name="Group 38"/>
          <p:cNvGraphicFramePr>
            <a:graphicFrameLocks noGrp="1"/>
          </p:cNvGraphicFramePr>
          <p:nvPr/>
        </p:nvGraphicFramePr>
        <p:xfrm>
          <a:off x="762000" y="1143000"/>
          <a:ext cx="7924800" cy="2286000"/>
        </p:xfrm>
        <a:graphic>
          <a:graphicData uri="http://schemas.openxmlformats.org/drawingml/2006/table">
            <a:tbl>
              <a:tblPr/>
              <a:tblGrid>
                <a:gridCol w="3879850"/>
                <a:gridCol w="4044950"/>
              </a:tblGrid>
              <a:tr h="2286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9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ur-PK" sz="10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مُسْلِم </a:t>
                      </a:r>
                      <a:r>
                        <a:rPr lang="en-US" sz="9600" dirty="0" smtClean="0">
                          <a:solidFill>
                            <a:srgbClr val="FF3300"/>
                          </a:solidFill>
                          <a:cs typeface="Tajweed" pitchFamily="2" charset="-78"/>
                          <a:sym typeface="Symbol" pitchFamily="18" charset="2"/>
                        </a:rPr>
                        <a:t></a:t>
                      </a:r>
                      <a:endParaRPr kumimoji="0" lang="en-US" sz="10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1951038" y="1600200"/>
            <a:ext cx="2468562" cy="1570038"/>
          </a:xfrm>
          <a:prstGeom prst="rect">
            <a:avLst/>
          </a:prstGeom>
          <a:solidFill>
            <a:srgbClr val="FF66FF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ur-PK" sz="9600" b="0" dirty="0">
                <a:solidFill>
                  <a:schemeClr val="bg1">
                    <a:lumMod val="50000"/>
                  </a:schemeClr>
                </a:solidFill>
                <a:cs typeface="Tajweed" pitchFamily="2" charset="-78"/>
              </a:rPr>
              <a:t>مُسْلِمَة</a:t>
            </a:r>
            <a:endParaRPr lang="en-US" sz="9600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17" name="Group 38"/>
          <p:cNvGraphicFramePr>
            <a:graphicFrameLocks noGrp="1"/>
          </p:cNvGraphicFramePr>
          <p:nvPr/>
        </p:nvGraphicFramePr>
        <p:xfrm>
          <a:off x="838200" y="3810000"/>
          <a:ext cx="7924800" cy="2286000"/>
        </p:xfrm>
        <a:graphic>
          <a:graphicData uri="http://schemas.openxmlformats.org/drawingml/2006/table">
            <a:tbl>
              <a:tblPr/>
              <a:tblGrid>
                <a:gridCol w="3879850"/>
                <a:gridCol w="4044950"/>
              </a:tblGrid>
              <a:tr h="2286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9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ur-PK" sz="10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مُؤْمِن </a:t>
                      </a:r>
                      <a:r>
                        <a:rPr lang="en-US" sz="9600" dirty="0" smtClean="0">
                          <a:solidFill>
                            <a:srgbClr val="FF3300"/>
                          </a:solidFill>
                          <a:cs typeface="Tajweed" pitchFamily="2" charset="-78"/>
                          <a:sym typeface="Symbol" pitchFamily="18" charset="2"/>
                        </a:rPr>
                        <a:t></a:t>
                      </a:r>
                      <a:endParaRPr kumimoji="0" lang="en-US" sz="10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" name="Rectangle 17"/>
          <p:cNvSpPr/>
          <p:nvPr/>
        </p:nvSpPr>
        <p:spPr>
          <a:xfrm>
            <a:off x="2247900" y="4267200"/>
            <a:ext cx="2095500" cy="1570038"/>
          </a:xfrm>
          <a:prstGeom prst="rect">
            <a:avLst/>
          </a:prstGeom>
          <a:solidFill>
            <a:srgbClr val="FF66FF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ur-PK" sz="9600" b="0" dirty="0">
                <a:solidFill>
                  <a:schemeClr val="bg1">
                    <a:lumMod val="50000"/>
                  </a:schemeClr>
                </a:solidFill>
                <a:cs typeface="Tajweed" pitchFamily="2" charset="-78"/>
              </a:rPr>
              <a:t>مُؤْمِنَة</a:t>
            </a:r>
            <a:endParaRPr lang="en-US" sz="9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15000" y="11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6" presetClass="emp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18"/>
                                        </p:tgtEl>
                                      </p:cBhvr>
                                      <p:by x="115000" y="11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8" grpId="0" animBg="1"/>
      <p:bldP spid="18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234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91188">
            <a:off x="95250" y="46038"/>
            <a:ext cx="906463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5400" dir="5400000" algn="ctr" rotWithShape="0">
              <a:srgbClr val="000000"/>
            </a:outerShdw>
          </a:effec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0318EF-0329-48F9-B19D-DDF2F91E2DC3}" type="slidenum">
              <a:rPr lang="ar-SA" smtClean="0"/>
              <a:pPr>
                <a:defRPr/>
              </a:pPr>
              <a:t>17</a:t>
            </a:fld>
            <a:endParaRPr lang="en-US"/>
          </a:p>
        </p:txBody>
      </p:sp>
      <p:graphicFrame>
        <p:nvGraphicFramePr>
          <p:cNvPr id="11" name="Group 38"/>
          <p:cNvGraphicFramePr>
            <a:graphicFrameLocks noGrp="1"/>
          </p:cNvGraphicFramePr>
          <p:nvPr/>
        </p:nvGraphicFramePr>
        <p:xfrm>
          <a:off x="685800" y="1143000"/>
          <a:ext cx="8001000" cy="2286000"/>
        </p:xfrm>
        <a:graphic>
          <a:graphicData uri="http://schemas.openxmlformats.org/drawingml/2006/table">
            <a:tbl>
              <a:tblPr/>
              <a:tblGrid>
                <a:gridCol w="3956050"/>
                <a:gridCol w="4044950"/>
              </a:tblGrid>
              <a:tr h="2286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9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ur-PK" sz="10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صَالِح </a:t>
                      </a:r>
                      <a:r>
                        <a:rPr lang="en-US" sz="9600" dirty="0" smtClean="0">
                          <a:solidFill>
                            <a:srgbClr val="FF3300"/>
                          </a:solidFill>
                          <a:cs typeface="Tajweed" pitchFamily="2" charset="-78"/>
                          <a:sym typeface="Symbol" pitchFamily="18" charset="2"/>
                        </a:rPr>
                        <a:t></a:t>
                      </a:r>
                      <a:endParaRPr kumimoji="0" lang="en-US" sz="10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2014538" y="1600200"/>
            <a:ext cx="2557462" cy="1570038"/>
          </a:xfrm>
          <a:prstGeom prst="rect">
            <a:avLst/>
          </a:prstGeom>
          <a:solidFill>
            <a:srgbClr val="FF66FF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ur-PK" sz="9600" b="0" dirty="0">
                <a:solidFill>
                  <a:schemeClr val="bg1">
                    <a:lumMod val="50000"/>
                  </a:schemeClr>
                </a:solidFill>
                <a:cs typeface="Tajweed" pitchFamily="2" charset="-78"/>
              </a:rPr>
              <a:t>صَالِحَة</a:t>
            </a:r>
            <a:endParaRPr lang="en-US" sz="9600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17" name="Group 38"/>
          <p:cNvGraphicFramePr>
            <a:graphicFrameLocks noGrp="1"/>
          </p:cNvGraphicFramePr>
          <p:nvPr/>
        </p:nvGraphicFramePr>
        <p:xfrm>
          <a:off x="838200" y="3810000"/>
          <a:ext cx="7924800" cy="2286000"/>
        </p:xfrm>
        <a:graphic>
          <a:graphicData uri="http://schemas.openxmlformats.org/drawingml/2006/table">
            <a:tbl>
              <a:tblPr/>
              <a:tblGrid>
                <a:gridCol w="3879850"/>
                <a:gridCol w="4044950"/>
              </a:tblGrid>
              <a:tr h="2286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9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ur-PK" sz="10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كَافِر </a:t>
                      </a:r>
                      <a:r>
                        <a:rPr lang="en-US" sz="9600" dirty="0" smtClean="0">
                          <a:solidFill>
                            <a:srgbClr val="FF3300"/>
                          </a:solidFill>
                          <a:cs typeface="Tajweed" pitchFamily="2" charset="-78"/>
                          <a:sym typeface="Symbol" pitchFamily="18" charset="2"/>
                        </a:rPr>
                        <a:t></a:t>
                      </a:r>
                      <a:endParaRPr kumimoji="0" lang="en-US" sz="10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" name="Rectangle 17"/>
          <p:cNvSpPr/>
          <p:nvPr/>
        </p:nvSpPr>
        <p:spPr>
          <a:xfrm>
            <a:off x="2489200" y="4267200"/>
            <a:ext cx="2082800" cy="1570038"/>
          </a:xfrm>
          <a:prstGeom prst="rect">
            <a:avLst/>
          </a:prstGeom>
          <a:solidFill>
            <a:srgbClr val="FF66FF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ur-PK" sz="9600" b="0" dirty="0">
                <a:solidFill>
                  <a:schemeClr val="bg1">
                    <a:lumMod val="50000"/>
                  </a:schemeClr>
                </a:solidFill>
                <a:cs typeface="Tajweed" pitchFamily="2" charset="-78"/>
              </a:rPr>
              <a:t>كَافِرَة</a:t>
            </a:r>
            <a:endParaRPr lang="en-US" sz="9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15000" y="11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6" presetClass="emp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18"/>
                                        </p:tgtEl>
                                      </p:cBhvr>
                                      <p:by x="115000" y="11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8" grpId="0" animBg="1"/>
      <p:bldP spid="18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234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91188">
            <a:off x="95250" y="46038"/>
            <a:ext cx="906463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5400" dir="5400000" algn="ctr" rotWithShape="0">
              <a:srgbClr val="000000"/>
            </a:outerShdw>
          </a:effec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A43F07-C474-4466-8503-3BF84D8047F8}" type="slidenum">
              <a:rPr lang="ar-SA" smtClean="0"/>
              <a:pPr>
                <a:defRPr/>
              </a:pPr>
              <a:t>18</a:t>
            </a:fld>
            <a:endParaRPr lang="en-US"/>
          </a:p>
        </p:txBody>
      </p:sp>
      <p:graphicFrame>
        <p:nvGraphicFramePr>
          <p:cNvPr id="11" name="Group 38"/>
          <p:cNvGraphicFramePr>
            <a:graphicFrameLocks noGrp="1"/>
          </p:cNvGraphicFramePr>
          <p:nvPr/>
        </p:nvGraphicFramePr>
        <p:xfrm>
          <a:off x="762000" y="1143000"/>
          <a:ext cx="7924800" cy="2286000"/>
        </p:xfrm>
        <a:graphic>
          <a:graphicData uri="http://schemas.openxmlformats.org/drawingml/2006/table">
            <a:tbl>
              <a:tblPr/>
              <a:tblGrid>
                <a:gridCol w="3879850"/>
                <a:gridCol w="4044950"/>
              </a:tblGrid>
              <a:tr h="2286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9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ur-PK" sz="10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مُشْرِك </a:t>
                      </a:r>
                      <a:r>
                        <a:rPr lang="en-US" sz="9600" dirty="0" smtClean="0">
                          <a:solidFill>
                            <a:srgbClr val="FF3300"/>
                          </a:solidFill>
                          <a:cs typeface="Tajweed" pitchFamily="2" charset="-78"/>
                          <a:sym typeface="Symbol" pitchFamily="18" charset="2"/>
                        </a:rPr>
                        <a:t></a:t>
                      </a:r>
                      <a:endParaRPr kumimoji="0" lang="en-US" sz="10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2043113" y="1600200"/>
            <a:ext cx="2605087" cy="1570038"/>
          </a:xfrm>
          <a:prstGeom prst="rect">
            <a:avLst/>
          </a:prstGeom>
          <a:solidFill>
            <a:srgbClr val="FF66FF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ur-PK" sz="9600" b="0" dirty="0" smtClean="0">
                <a:solidFill>
                  <a:schemeClr val="bg1">
                    <a:lumMod val="50000"/>
                  </a:schemeClr>
                </a:solidFill>
                <a:cs typeface="Tajweed" pitchFamily="2" charset="-78"/>
              </a:rPr>
              <a:t>مُشْرِكَة</a:t>
            </a:r>
            <a:endParaRPr lang="en-US" sz="9600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17" name="Group 38"/>
          <p:cNvGraphicFramePr>
            <a:graphicFrameLocks noGrp="1"/>
          </p:cNvGraphicFramePr>
          <p:nvPr/>
        </p:nvGraphicFramePr>
        <p:xfrm>
          <a:off x="838200" y="3810000"/>
          <a:ext cx="7924800" cy="2286000"/>
        </p:xfrm>
        <a:graphic>
          <a:graphicData uri="http://schemas.openxmlformats.org/drawingml/2006/table">
            <a:tbl>
              <a:tblPr/>
              <a:tblGrid>
                <a:gridCol w="3879850"/>
                <a:gridCol w="4044950"/>
              </a:tblGrid>
              <a:tr h="2286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9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ur-PK" sz="10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مُنَافِق </a:t>
                      </a:r>
                      <a:r>
                        <a:rPr lang="en-US" sz="9600" dirty="0" smtClean="0">
                          <a:solidFill>
                            <a:srgbClr val="FF3300"/>
                          </a:solidFill>
                          <a:cs typeface="Tajweed" pitchFamily="2" charset="-78"/>
                          <a:sym typeface="Symbol" pitchFamily="18" charset="2"/>
                        </a:rPr>
                        <a:t></a:t>
                      </a:r>
                      <a:endParaRPr kumimoji="0" lang="en-US" sz="10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" name="Rectangle 17"/>
          <p:cNvSpPr/>
          <p:nvPr/>
        </p:nvSpPr>
        <p:spPr>
          <a:xfrm>
            <a:off x="2382838" y="4267200"/>
            <a:ext cx="2265362" cy="1570038"/>
          </a:xfrm>
          <a:prstGeom prst="rect">
            <a:avLst/>
          </a:prstGeom>
          <a:solidFill>
            <a:srgbClr val="FF66FF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ur-PK" sz="9600" b="0" dirty="0">
                <a:solidFill>
                  <a:schemeClr val="bg1">
                    <a:lumMod val="50000"/>
                  </a:schemeClr>
                </a:solidFill>
                <a:cs typeface="Tajweed" pitchFamily="2" charset="-78"/>
              </a:rPr>
              <a:t>مُنَافِقَة</a:t>
            </a:r>
            <a:endParaRPr lang="en-US" sz="9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15000" y="11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6" presetClass="emp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18"/>
                                        </p:tgtEl>
                                      </p:cBhvr>
                                      <p:by x="115000" y="11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8" grpId="0" animBg="1"/>
      <p:bldP spid="18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234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91188">
            <a:off x="160338" y="-30163"/>
            <a:ext cx="906462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5400" dir="5400000" algn="ctr" rotWithShape="0">
              <a:srgbClr val="000000"/>
            </a:outerShdw>
          </a:effec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6E0471-8BC3-46E9-B136-56E46487D7F8}" type="slidenum">
              <a:rPr lang="ar-SA" smtClean="0"/>
              <a:pPr>
                <a:defRPr/>
              </a:pPr>
              <a:t>19</a:t>
            </a:fld>
            <a:endParaRPr lang="en-US"/>
          </a:p>
        </p:txBody>
      </p:sp>
      <p:graphicFrame>
        <p:nvGraphicFramePr>
          <p:cNvPr id="11" name="Group 38"/>
          <p:cNvGraphicFramePr>
            <a:graphicFrameLocks noGrp="1"/>
          </p:cNvGraphicFramePr>
          <p:nvPr/>
        </p:nvGraphicFramePr>
        <p:xfrm>
          <a:off x="762000" y="1143000"/>
          <a:ext cx="7924800" cy="2286000"/>
        </p:xfrm>
        <a:graphic>
          <a:graphicData uri="http://schemas.openxmlformats.org/drawingml/2006/table">
            <a:tbl>
              <a:tblPr/>
              <a:tblGrid>
                <a:gridCol w="3879850"/>
                <a:gridCol w="577850"/>
                <a:gridCol w="3467100"/>
              </a:tblGrid>
              <a:tr h="2286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9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ur-PK" sz="10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مُسْلِمَة</a:t>
                      </a:r>
                      <a:endParaRPr kumimoji="0" lang="en-US" sz="10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</a:tr>
            </a:tbl>
          </a:graphicData>
        </a:graphic>
      </p:graphicFrame>
      <p:sp>
        <p:nvSpPr>
          <p:cNvPr id="60432" name="Oval 39"/>
          <p:cNvSpPr>
            <a:spLocks noChangeArrowheads="1"/>
          </p:cNvSpPr>
          <p:nvPr/>
        </p:nvSpPr>
        <p:spPr bwMode="auto">
          <a:xfrm>
            <a:off x="2667000" y="939800"/>
            <a:ext cx="914400" cy="406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/>
          <a:lstStyle/>
          <a:p>
            <a:pPr algn="ctr"/>
            <a:r>
              <a:rPr lang="en-US" sz="5400" b="0">
                <a:solidFill>
                  <a:srgbClr val="800000"/>
                </a:solidFill>
                <a:latin typeface="Arial" pitchFamily="34" charset="0"/>
              </a:rPr>
              <a:t>+</a:t>
            </a: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143000" y="1600200"/>
            <a:ext cx="3224213" cy="15700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ur-PK" sz="9600" b="0" dirty="0">
                <a:solidFill>
                  <a:schemeClr val="bg1">
                    <a:lumMod val="50000"/>
                  </a:schemeClr>
                </a:solidFill>
                <a:cs typeface="Tajweed" pitchFamily="2" charset="-78"/>
              </a:rPr>
              <a:t>مُسْلِمَات</a:t>
            </a:r>
            <a:endParaRPr lang="en-US" sz="9600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14" name="Group 38"/>
          <p:cNvGraphicFramePr>
            <a:graphicFrameLocks noGrp="1"/>
          </p:cNvGraphicFramePr>
          <p:nvPr/>
        </p:nvGraphicFramePr>
        <p:xfrm>
          <a:off x="762000" y="4089400"/>
          <a:ext cx="7924800" cy="2286000"/>
        </p:xfrm>
        <a:graphic>
          <a:graphicData uri="http://schemas.openxmlformats.org/drawingml/2006/table">
            <a:tbl>
              <a:tblPr/>
              <a:tblGrid>
                <a:gridCol w="3879850"/>
                <a:gridCol w="577850"/>
                <a:gridCol w="3467100"/>
              </a:tblGrid>
              <a:tr h="2286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9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ur-PK" sz="10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مُؤْمِنَة</a:t>
                      </a:r>
                      <a:endParaRPr kumimoji="0" lang="en-US" sz="10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</a:tr>
            </a:tbl>
          </a:graphicData>
        </a:graphic>
      </p:graphicFrame>
      <p:sp>
        <p:nvSpPr>
          <p:cNvPr id="60446" name="Oval 39"/>
          <p:cNvSpPr>
            <a:spLocks noChangeArrowheads="1"/>
          </p:cNvSpPr>
          <p:nvPr/>
        </p:nvSpPr>
        <p:spPr bwMode="auto">
          <a:xfrm>
            <a:off x="2667000" y="3886200"/>
            <a:ext cx="914400" cy="406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/>
          <a:lstStyle/>
          <a:p>
            <a:pPr algn="ctr"/>
            <a:r>
              <a:rPr lang="en-US" sz="5400" b="0">
                <a:solidFill>
                  <a:srgbClr val="800000"/>
                </a:solidFill>
                <a:latin typeface="Arial" pitchFamily="34" charset="0"/>
              </a:rPr>
              <a:t>+</a:t>
            </a: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143000" y="4546600"/>
            <a:ext cx="2851150" cy="15700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ur-PK" sz="9600" b="0" dirty="0">
                <a:solidFill>
                  <a:schemeClr val="bg1">
                    <a:lumMod val="50000"/>
                  </a:schemeClr>
                </a:solidFill>
                <a:cs typeface="Tajweed" pitchFamily="2" charset="-78"/>
              </a:rPr>
              <a:t>مُؤْمِنَات</a:t>
            </a:r>
            <a:endParaRPr lang="en-US" sz="9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15000" y="11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16"/>
                                        </p:tgtEl>
                                      </p:cBhvr>
                                      <p:by x="115000" y="11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16" grpId="0"/>
      <p:bldP spid="16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229600" cy="1143000"/>
          </a:xfrm>
        </p:spPr>
        <p:txBody>
          <a:bodyPr/>
          <a:lstStyle/>
          <a:p>
            <a:pPr algn="l" eaLnBrk="1" hangingPunct="1"/>
            <a:r>
              <a:rPr lang="ur-PK" sz="9600" smtClean="0">
                <a:cs typeface="Alvi Nastaleeq" pitchFamily="2" charset="-78"/>
              </a:rPr>
              <a:t>قواعد</a:t>
            </a:r>
            <a:r>
              <a:rPr lang="ur-PK" sz="8800" smtClean="0"/>
              <a:t> – </a:t>
            </a:r>
            <a:r>
              <a:rPr lang="en-US" sz="8800" smtClean="0"/>
              <a:t>Grammar</a:t>
            </a:r>
          </a:p>
        </p:txBody>
      </p:sp>
      <p:pic>
        <p:nvPicPr>
          <p:cNvPr id="43011" name="Picture 3" descr="j025234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063666" flipV="1">
            <a:off x="1794669" y="2667794"/>
            <a:ext cx="5129213" cy="312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234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91188">
            <a:off x="160338" y="-30163"/>
            <a:ext cx="906462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5400" dir="5400000" algn="ctr" rotWithShape="0">
              <a:srgbClr val="000000"/>
            </a:outerShdw>
          </a:effec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CB114F-DABA-4EC5-89B2-7E8B8B905567}" type="slidenum">
              <a:rPr lang="ar-SA" smtClean="0"/>
              <a:pPr>
                <a:defRPr/>
              </a:pPr>
              <a:t>20</a:t>
            </a:fld>
            <a:endParaRPr lang="en-US"/>
          </a:p>
        </p:txBody>
      </p:sp>
      <p:graphicFrame>
        <p:nvGraphicFramePr>
          <p:cNvPr id="11" name="Group 38"/>
          <p:cNvGraphicFramePr>
            <a:graphicFrameLocks noGrp="1"/>
          </p:cNvGraphicFramePr>
          <p:nvPr/>
        </p:nvGraphicFramePr>
        <p:xfrm>
          <a:off x="762000" y="1143000"/>
          <a:ext cx="7924800" cy="2286000"/>
        </p:xfrm>
        <a:graphic>
          <a:graphicData uri="http://schemas.openxmlformats.org/drawingml/2006/table">
            <a:tbl>
              <a:tblPr/>
              <a:tblGrid>
                <a:gridCol w="3879850"/>
                <a:gridCol w="577850"/>
                <a:gridCol w="3467100"/>
              </a:tblGrid>
              <a:tr h="2286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9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ur-PK" sz="10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صَالِحَة</a:t>
                      </a:r>
                      <a:endParaRPr kumimoji="0" lang="en-US" sz="10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</a:tr>
            </a:tbl>
          </a:graphicData>
        </a:graphic>
      </p:graphicFrame>
      <p:sp>
        <p:nvSpPr>
          <p:cNvPr id="61456" name="Oval 39"/>
          <p:cNvSpPr>
            <a:spLocks noChangeArrowheads="1"/>
          </p:cNvSpPr>
          <p:nvPr/>
        </p:nvSpPr>
        <p:spPr bwMode="auto">
          <a:xfrm>
            <a:off x="2667000" y="939800"/>
            <a:ext cx="914400" cy="406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/>
          <a:lstStyle/>
          <a:p>
            <a:pPr algn="ctr"/>
            <a:r>
              <a:rPr lang="en-US" sz="5400" b="0">
                <a:solidFill>
                  <a:srgbClr val="800000"/>
                </a:solidFill>
                <a:latin typeface="Arial" pitchFamily="34" charset="0"/>
              </a:rPr>
              <a:t>+</a:t>
            </a: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143000" y="1600200"/>
            <a:ext cx="3311525" cy="15700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ur-PK" sz="9600" b="0" dirty="0">
                <a:solidFill>
                  <a:schemeClr val="bg1">
                    <a:lumMod val="50000"/>
                  </a:schemeClr>
                </a:solidFill>
                <a:cs typeface="Tajweed" pitchFamily="2" charset="-78"/>
              </a:rPr>
              <a:t>صَالِحَات</a:t>
            </a:r>
            <a:endParaRPr lang="en-US" sz="9600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14" name="Group 38"/>
          <p:cNvGraphicFramePr>
            <a:graphicFrameLocks noGrp="1"/>
          </p:cNvGraphicFramePr>
          <p:nvPr/>
        </p:nvGraphicFramePr>
        <p:xfrm>
          <a:off x="762000" y="4089400"/>
          <a:ext cx="7924800" cy="2286000"/>
        </p:xfrm>
        <a:graphic>
          <a:graphicData uri="http://schemas.openxmlformats.org/drawingml/2006/table">
            <a:tbl>
              <a:tblPr/>
              <a:tblGrid>
                <a:gridCol w="3879850"/>
                <a:gridCol w="577850"/>
                <a:gridCol w="3467100"/>
              </a:tblGrid>
              <a:tr h="2286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9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ur-PK" sz="10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كَافِرَة</a:t>
                      </a:r>
                      <a:endParaRPr kumimoji="0" lang="en-US" sz="10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</a:tr>
            </a:tbl>
          </a:graphicData>
        </a:graphic>
      </p:graphicFrame>
      <p:sp>
        <p:nvSpPr>
          <p:cNvPr id="61470" name="Oval 39"/>
          <p:cNvSpPr>
            <a:spLocks noChangeArrowheads="1"/>
          </p:cNvSpPr>
          <p:nvPr/>
        </p:nvSpPr>
        <p:spPr bwMode="auto">
          <a:xfrm>
            <a:off x="2667000" y="3886200"/>
            <a:ext cx="914400" cy="406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/>
          <a:lstStyle/>
          <a:p>
            <a:pPr algn="ctr"/>
            <a:r>
              <a:rPr lang="en-US" sz="5400" b="0">
                <a:solidFill>
                  <a:srgbClr val="800000"/>
                </a:solidFill>
                <a:latin typeface="Arial" pitchFamily="34" charset="0"/>
              </a:rPr>
              <a:t>+</a:t>
            </a: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143000" y="4546600"/>
            <a:ext cx="2832100" cy="15700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ur-PK" sz="9600" b="0" dirty="0">
                <a:solidFill>
                  <a:schemeClr val="bg1">
                    <a:lumMod val="50000"/>
                  </a:schemeClr>
                </a:solidFill>
                <a:cs typeface="Tajweed" pitchFamily="2" charset="-78"/>
              </a:rPr>
              <a:t>كَافِرَات</a:t>
            </a:r>
            <a:endParaRPr lang="en-US" sz="9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15000" y="11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16"/>
                                        </p:tgtEl>
                                      </p:cBhvr>
                                      <p:by x="115000" y="11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16" grpId="0"/>
      <p:bldP spid="16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234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91188">
            <a:off x="160338" y="-30163"/>
            <a:ext cx="906462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5400" dir="5400000" algn="ctr" rotWithShape="0">
              <a:srgbClr val="000000"/>
            </a:outerShdw>
          </a:effec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FB9DD8-ADA9-4D7B-987F-0B62915DCCB8}" type="slidenum">
              <a:rPr lang="ar-SA" smtClean="0"/>
              <a:pPr>
                <a:defRPr/>
              </a:pPr>
              <a:t>21</a:t>
            </a:fld>
            <a:endParaRPr lang="en-US"/>
          </a:p>
        </p:txBody>
      </p:sp>
      <p:graphicFrame>
        <p:nvGraphicFramePr>
          <p:cNvPr id="11" name="Group 38"/>
          <p:cNvGraphicFramePr>
            <a:graphicFrameLocks noGrp="1"/>
          </p:cNvGraphicFramePr>
          <p:nvPr/>
        </p:nvGraphicFramePr>
        <p:xfrm>
          <a:off x="762000" y="1143000"/>
          <a:ext cx="7924800" cy="2286000"/>
        </p:xfrm>
        <a:graphic>
          <a:graphicData uri="http://schemas.openxmlformats.org/drawingml/2006/table">
            <a:tbl>
              <a:tblPr/>
              <a:tblGrid>
                <a:gridCol w="3879850"/>
                <a:gridCol w="577850"/>
                <a:gridCol w="3467100"/>
              </a:tblGrid>
              <a:tr h="2286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9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ur-PK" sz="10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مُشْرِكَة</a:t>
                      </a:r>
                      <a:endParaRPr kumimoji="0" lang="en-US" sz="10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</a:tr>
            </a:tbl>
          </a:graphicData>
        </a:graphic>
      </p:graphicFrame>
      <p:sp>
        <p:nvSpPr>
          <p:cNvPr id="62480" name="Oval 39"/>
          <p:cNvSpPr>
            <a:spLocks noChangeArrowheads="1"/>
          </p:cNvSpPr>
          <p:nvPr/>
        </p:nvSpPr>
        <p:spPr bwMode="auto">
          <a:xfrm>
            <a:off x="2667000" y="939800"/>
            <a:ext cx="914400" cy="406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/>
          <a:lstStyle/>
          <a:p>
            <a:pPr algn="ctr"/>
            <a:r>
              <a:rPr lang="en-US" sz="5400" b="0">
                <a:solidFill>
                  <a:srgbClr val="800000"/>
                </a:solidFill>
                <a:latin typeface="Arial" pitchFamily="34" charset="0"/>
              </a:rPr>
              <a:t>+</a:t>
            </a: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143000" y="1600200"/>
            <a:ext cx="3360738" cy="15700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ur-PK" sz="9600" b="0" dirty="0">
                <a:solidFill>
                  <a:schemeClr val="bg1">
                    <a:lumMod val="50000"/>
                  </a:schemeClr>
                </a:solidFill>
                <a:cs typeface="Tajweed" pitchFamily="2" charset="-78"/>
              </a:rPr>
              <a:t>مُشْرِكَات</a:t>
            </a:r>
            <a:endParaRPr lang="en-US" sz="9600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14" name="Group 38"/>
          <p:cNvGraphicFramePr>
            <a:graphicFrameLocks noGrp="1"/>
          </p:cNvGraphicFramePr>
          <p:nvPr/>
        </p:nvGraphicFramePr>
        <p:xfrm>
          <a:off x="762000" y="4089400"/>
          <a:ext cx="7924800" cy="2286000"/>
        </p:xfrm>
        <a:graphic>
          <a:graphicData uri="http://schemas.openxmlformats.org/drawingml/2006/table">
            <a:tbl>
              <a:tblPr/>
              <a:tblGrid>
                <a:gridCol w="3879850"/>
                <a:gridCol w="577850"/>
                <a:gridCol w="3467100"/>
              </a:tblGrid>
              <a:tr h="2286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9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ur-PK" sz="10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مُنَافِقَة</a:t>
                      </a:r>
                      <a:endParaRPr kumimoji="0" lang="en-US" sz="10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</a:tr>
            </a:tbl>
          </a:graphicData>
        </a:graphic>
      </p:graphicFrame>
      <p:sp>
        <p:nvSpPr>
          <p:cNvPr id="62494" name="Oval 39"/>
          <p:cNvSpPr>
            <a:spLocks noChangeArrowheads="1"/>
          </p:cNvSpPr>
          <p:nvPr/>
        </p:nvSpPr>
        <p:spPr bwMode="auto">
          <a:xfrm>
            <a:off x="2667000" y="3886200"/>
            <a:ext cx="914400" cy="406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/>
          <a:lstStyle/>
          <a:p>
            <a:pPr algn="ctr"/>
            <a:r>
              <a:rPr lang="en-US" sz="5400" b="0">
                <a:solidFill>
                  <a:srgbClr val="800000"/>
                </a:solidFill>
                <a:latin typeface="Arial" pitchFamily="34" charset="0"/>
              </a:rPr>
              <a:t>+</a:t>
            </a: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143000" y="4546600"/>
            <a:ext cx="3021013" cy="15700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ur-PK" sz="9600" b="0" dirty="0">
                <a:solidFill>
                  <a:schemeClr val="bg1">
                    <a:lumMod val="50000"/>
                  </a:schemeClr>
                </a:solidFill>
                <a:cs typeface="Tajweed" pitchFamily="2" charset="-78"/>
              </a:rPr>
              <a:t>مُنَافِقَات</a:t>
            </a:r>
            <a:endParaRPr lang="en-US" sz="9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15000" y="11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16"/>
                                        </p:tgtEl>
                                      </p:cBhvr>
                                      <p:by x="115000" y="11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16" grpId="0"/>
      <p:bldP spid="16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 descr="j025234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063666" flipV="1">
            <a:off x="7929563" y="452437"/>
            <a:ext cx="11430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0" y="1295400"/>
            <a:ext cx="6096000" cy="5334000"/>
          </a:xfrm>
          <a:solidFill>
            <a:srgbClr val="FF00FF"/>
          </a:solidFill>
          <a:ln>
            <a:solidFill>
              <a:srgbClr val="FFFF00"/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ur-PK" sz="4400" dirty="0" smtClean="0">
                <a:solidFill>
                  <a:schemeClr val="bg2">
                    <a:lumMod val="50000"/>
                  </a:schemeClr>
                </a:solidFill>
                <a:cs typeface="Tajweed" pitchFamily="2" charset="-78"/>
              </a:rPr>
              <a:t>مُسْلِمْ </a:t>
            </a:r>
            <a:r>
              <a:rPr lang="en-US" sz="4400" dirty="0" smtClean="0">
                <a:solidFill>
                  <a:schemeClr val="bg2">
                    <a:lumMod val="50000"/>
                  </a:schemeClr>
                </a:solidFill>
                <a:cs typeface="Tajweed" pitchFamily="2" charset="-78"/>
              </a:rPr>
              <a:t> </a:t>
            </a:r>
            <a:r>
              <a:rPr lang="en-US" sz="4400" dirty="0" smtClean="0">
                <a:solidFill>
                  <a:schemeClr val="bg2">
                    <a:lumMod val="50000"/>
                  </a:schemeClr>
                </a:solidFill>
                <a:cs typeface="Tajweed" pitchFamily="2" charset="-78"/>
                <a:sym typeface="Symbol" pitchFamily="18" charset="2"/>
              </a:rPr>
              <a:t></a:t>
            </a:r>
            <a:r>
              <a:rPr lang="en-US" sz="4400" dirty="0" smtClean="0">
                <a:solidFill>
                  <a:schemeClr val="bg2">
                    <a:lumMod val="50000"/>
                  </a:schemeClr>
                </a:solidFill>
                <a:cs typeface="Tajweed" pitchFamily="2" charset="-78"/>
              </a:rPr>
              <a:t> </a:t>
            </a:r>
            <a:r>
              <a:rPr lang="ur-PK" sz="4400" dirty="0" smtClean="0">
                <a:solidFill>
                  <a:schemeClr val="bg2">
                    <a:lumMod val="50000"/>
                  </a:schemeClr>
                </a:solidFill>
                <a:cs typeface="Tajweed" pitchFamily="2" charset="-78"/>
              </a:rPr>
              <a:t>مُسْلِمَ</a:t>
            </a:r>
            <a:r>
              <a:rPr lang="ar-SA" sz="4400" dirty="0" smtClean="0">
                <a:solidFill>
                  <a:schemeClr val="bg2">
                    <a:lumMod val="50000"/>
                  </a:schemeClr>
                </a:solidFill>
                <a:cs typeface="Tajweed" pitchFamily="2" charset="-78"/>
              </a:rPr>
              <a:t>ة	</a:t>
            </a:r>
            <a:r>
              <a:rPr lang="ur-PK" sz="4800" dirty="0" smtClean="0">
                <a:solidFill>
                  <a:schemeClr val="bg2">
                    <a:lumMod val="50000"/>
                  </a:schemeClr>
                </a:solidFill>
                <a:cs typeface="Tajweed" pitchFamily="2" charset="-78"/>
              </a:rPr>
              <a:t>مُسْلِمَات</a:t>
            </a:r>
            <a:endParaRPr lang="ar-SA" sz="4800" dirty="0" smtClean="0">
              <a:solidFill>
                <a:schemeClr val="bg2">
                  <a:lumMod val="50000"/>
                </a:schemeClr>
              </a:solidFill>
              <a:cs typeface="Tajweed" pitchFamily="2" charset="-78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ur-PK" sz="4400" dirty="0" smtClean="0">
                <a:solidFill>
                  <a:schemeClr val="bg2">
                    <a:lumMod val="50000"/>
                  </a:schemeClr>
                </a:solidFill>
                <a:cs typeface="Tajweed" pitchFamily="2" charset="-78"/>
              </a:rPr>
              <a:t> مُؤْمِن </a:t>
            </a:r>
            <a:r>
              <a:rPr lang="en-US" sz="4400" dirty="0" smtClean="0">
                <a:solidFill>
                  <a:schemeClr val="bg2">
                    <a:lumMod val="50000"/>
                  </a:schemeClr>
                </a:solidFill>
                <a:cs typeface="Tajweed" pitchFamily="2" charset="-78"/>
                <a:sym typeface="Symbol" pitchFamily="18" charset="2"/>
              </a:rPr>
              <a:t></a:t>
            </a:r>
            <a:r>
              <a:rPr lang="ur-PK" sz="4400" dirty="0" smtClean="0">
                <a:solidFill>
                  <a:schemeClr val="bg2">
                    <a:lumMod val="50000"/>
                  </a:schemeClr>
                </a:solidFill>
                <a:cs typeface="Tajweed" pitchFamily="2" charset="-78"/>
              </a:rPr>
              <a:t> مُؤْمِنَة</a:t>
            </a:r>
            <a:r>
              <a:rPr lang="ar-SA" sz="4400" dirty="0" smtClean="0">
                <a:solidFill>
                  <a:schemeClr val="bg2">
                    <a:lumMod val="50000"/>
                  </a:schemeClr>
                </a:solidFill>
                <a:cs typeface="Tajweed" pitchFamily="2" charset="-78"/>
              </a:rPr>
              <a:t> </a:t>
            </a:r>
            <a:r>
              <a:rPr lang="ur-PK" sz="4400" dirty="0" smtClean="0">
                <a:solidFill>
                  <a:schemeClr val="bg2">
                    <a:lumMod val="50000"/>
                  </a:schemeClr>
                </a:solidFill>
                <a:cs typeface="Tajweed" pitchFamily="2" charset="-78"/>
              </a:rPr>
              <a:t> </a:t>
            </a:r>
            <a:r>
              <a:rPr lang="ar-SA" sz="4400" dirty="0" smtClean="0">
                <a:solidFill>
                  <a:schemeClr val="bg2">
                    <a:lumMod val="50000"/>
                  </a:schemeClr>
                </a:solidFill>
                <a:cs typeface="Tajweed" pitchFamily="2" charset="-78"/>
              </a:rPr>
              <a:t>	</a:t>
            </a:r>
            <a:r>
              <a:rPr lang="ur-PK" sz="4800" dirty="0" smtClean="0">
                <a:solidFill>
                  <a:schemeClr val="bg2">
                    <a:lumMod val="50000"/>
                  </a:schemeClr>
                </a:solidFill>
                <a:cs typeface="Tajweed" pitchFamily="2" charset="-78"/>
              </a:rPr>
              <a:t>مُؤْمِنَات</a:t>
            </a:r>
            <a:r>
              <a:rPr lang="ur-PK" sz="4400" dirty="0" smtClean="0">
                <a:solidFill>
                  <a:schemeClr val="bg2">
                    <a:lumMod val="50000"/>
                  </a:schemeClr>
                </a:solidFill>
                <a:cs typeface="Tajweed" pitchFamily="2" charset="-78"/>
              </a:rPr>
              <a:t> 	   </a:t>
            </a:r>
            <a:endParaRPr lang="ar-SA" sz="4400" dirty="0" smtClean="0">
              <a:solidFill>
                <a:schemeClr val="bg2">
                  <a:lumMod val="50000"/>
                </a:schemeClr>
              </a:solidFill>
              <a:cs typeface="Tajweed" pitchFamily="2" charset="-78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ur-PK" sz="4400" dirty="0" smtClean="0">
                <a:solidFill>
                  <a:schemeClr val="bg2">
                    <a:lumMod val="50000"/>
                  </a:schemeClr>
                </a:solidFill>
                <a:cs typeface="Tajweed" pitchFamily="2" charset="-78"/>
              </a:rPr>
              <a:t>صَالِح </a:t>
            </a:r>
            <a:r>
              <a:rPr lang="en-US" sz="4400" dirty="0" smtClean="0">
                <a:solidFill>
                  <a:schemeClr val="bg2">
                    <a:lumMod val="50000"/>
                  </a:schemeClr>
                </a:solidFill>
                <a:cs typeface="Tajweed" pitchFamily="2" charset="-78"/>
              </a:rPr>
              <a:t> </a:t>
            </a:r>
            <a:r>
              <a:rPr lang="en-US" sz="4400" dirty="0" smtClean="0">
                <a:solidFill>
                  <a:schemeClr val="bg2">
                    <a:lumMod val="50000"/>
                  </a:schemeClr>
                </a:solidFill>
                <a:cs typeface="Tajweed" pitchFamily="2" charset="-78"/>
                <a:sym typeface="Symbol" pitchFamily="18" charset="2"/>
              </a:rPr>
              <a:t></a:t>
            </a:r>
            <a:r>
              <a:rPr lang="en-US" sz="4400" dirty="0" smtClean="0">
                <a:solidFill>
                  <a:schemeClr val="bg2">
                    <a:lumMod val="50000"/>
                  </a:schemeClr>
                </a:solidFill>
                <a:cs typeface="Tajweed" pitchFamily="2" charset="-78"/>
              </a:rPr>
              <a:t>  </a:t>
            </a:r>
            <a:r>
              <a:rPr lang="ur-PK" sz="4400" dirty="0" smtClean="0">
                <a:solidFill>
                  <a:schemeClr val="bg2">
                    <a:lumMod val="50000"/>
                  </a:schemeClr>
                </a:solidFill>
                <a:cs typeface="Tajweed" pitchFamily="2" charset="-78"/>
              </a:rPr>
              <a:t>صَالِحَة</a:t>
            </a:r>
            <a:r>
              <a:rPr lang="ar-SA" sz="4400" dirty="0" smtClean="0">
                <a:solidFill>
                  <a:schemeClr val="bg2">
                    <a:lumMod val="50000"/>
                  </a:schemeClr>
                </a:solidFill>
                <a:cs typeface="Tajweed" pitchFamily="2" charset="-78"/>
              </a:rPr>
              <a:t> </a:t>
            </a:r>
            <a:r>
              <a:rPr lang="ur-PK" sz="4400" dirty="0" smtClean="0">
                <a:solidFill>
                  <a:schemeClr val="bg2">
                    <a:lumMod val="50000"/>
                  </a:schemeClr>
                </a:solidFill>
                <a:cs typeface="Tajweed" pitchFamily="2" charset="-78"/>
              </a:rPr>
              <a:t> </a:t>
            </a:r>
            <a:r>
              <a:rPr lang="ar-SA" sz="4400" dirty="0" smtClean="0">
                <a:solidFill>
                  <a:schemeClr val="bg2">
                    <a:lumMod val="50000"/>
                  </a:schemeClr>
                </a:solidFill>
                <a:cs typeface="Tajweed" pitchFamily="2" charset="-78"/>
              </a:rPr>
              <a:t>	</a:t>
            </a:r>
            <a:r>
              <a:rPr lang="ur-PK" sz="4800" dirty="0" smtClean="0">
                <a:solidFill>
                  <a:schemeClr val="bg2">
                    <a:lumMod val="50000"/>
                  </a:schemeClr>
                </a:solidFill>
                <a:cs typeface="Tajweed" pitchFamily="2" charset="-78"/>
              </a:rPr>
              <a:t>صَالِحَات</a:t>
            </a:r>
            <a:r>
              <a:rPr lang="ur-PK" sz="4400" dirty="0" smtClean="0">
                <a:solidFill>
                  <a:schemeClr val="bg2">
                    <a:lumMod val="50000"/>
                  </a:schemeClr>
                </a:solidFill>
                <a:cs typeface="Tajweed" pitchFamily="2" charset="-78"/>
              </a:rPr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ur-PK" sz="4400" dirty="0" smtClean="0">
                <a:solidFill>
                  <a:schemeClr val="bg2">
                    <a:lumMod val="50000"/>
                  </a:schemeClr>
                </a:solidFill>
                <a:cs typeface="Tajweed" pitchFamily="2" charset="-78"/>
              </a:rPr>
              <a:t>كَافِر </a:t>
            </a:r>
            <a:r>
              <a:rPr lang="en-US" sz="4400" dirty="0" smtClean="0">
                <a:solidFill>
                  <a:schemeClr val="bg2">
                    <a:lumMod val="50000"/>
                  </a:schemeClr>
                </a:solidFill>
                <a:cs typeface="Tajweed" pitchFamily="2" charset="-78"/>
                <a:sym typeface="Symbol" pitchFamily="18" charset="2"/>
              </a:rPr>
              <a:t></a:t>
            </a:r>
            <a:r>
              <a:rPr lang="en-US" sz="4400" dirty="0" smtClean="0">
                <a:solidFill>
                  <a:schemeClr val="bg2">
                    <a:lumMod val="50000"/>
                  </a:schemeClr>
                </a:solidFill>
                <a:cs typeface="Tajweed" pitchFamily="2" charset="-78"/>
              </a:rPr>
              <a:t>  </a:t>
            </a:r>
            <a:r>
              <a:rPr lang="ar-SA" sz="4400" dirty="0" smtClean="0">
                <a:solidFill>
                  <a:schemeClr val="bg2">
                    <a:lumMod val="50000"/>
                  </a:schemeClr>
                </a:solidFill>
                <a:cs typeface="Tajweed" pitchFamily="2" charset="-78"/>
              </a:rPr>
              <a:t> </a:t>
            </a:r>
            <a:r>
              <a:rPr lang="ur-PK" sz="4400" dirty="0" smtClean="0">
                <a:solidFill>
                  <a:schemeClr val="bg2">
                    <a:lumMod val="50000"/>
                  </a:schemeClr>
                </a:solidFill>
                <a:cs typeface="Tajweed" pitchFamily="2" charset="-78"/>
              </a:rPr>
              <a:t>كَافِرَة</a:t>
            </a:r>
            <a:r>
              <a:rPr lang="ar-SA" sz="4400" dirty="0" smtClean="0">
                <a:solidFill>
                  <a:schemeClr val="bg2">
                    <a:lumMod val="50000"/>
                  </a:schemeClr>
                </a:solidFill>
                <a:cs typeface="Tajweed" pitchFamily="2" charset="-78"/>
              </a:rPr>
              <a:t> </a:t>
            </a:r>
            <a:r>
              <a:rPr lang="ur-PK" sz="4400" dirty="0" smtClean="0">
                <a:solidFill>
                  <a:schemeClr val="bg2">
                    <a:lumMod val="50000"/>
                  </a:schemeClr>
                </a:solidFill>
                <a:cs typeface="Tajweed" pitchFamily="2" charset="-78"/>
              </a:rPr>
              <a:t> </a:t>
            </a:r>
            <a:r>
              <a:rPr lang="ar-SA" sz="4400" dirty="0" smtClean="0">
                <a:solidFill>
                  <a:schemeClr val="bg2">
                    <a:lumMod val="50000"/>
                  </a:schemeClr>
                </a:solidFill>
                <a:cs typeface="Tajweed" pitchFamily="2" charset="-78"/>
              </a:rPr>
              <a:t>	</a:t>
            </a:r>
            <a:r>
              <a:rPr lang="ur-PK" sz="4800" dirty="0" smtClean="0">
                <a:solidFill>
                  <a:schemeClr val="bg2">
                    <a:lumMod val="50000"/>
                  </a:schemeClr>
                </a:solidFill>
                <a:cs typeface="Tajweed" pitchFamily="2" charset="-78"/>
              </a:rPr>
              <a:t>كَافِرَات</a:t>
            </a:r>
            <a:r>
              <a:rPr lang="ur-PK" sz="4400" dirty="0" smtClean="0">
                <a:solidFill>
                  <a:schemeClr val="bg2">
                    <a:lumMod val="50000"/>
                  </a:schemeClr>
                </a:solidFill>
                <a:cs typeface="Tajweed" pitchFamily="2" charset="-78"/>
              </a:rPr>
              <a:t> 	</a:t>
            </a:r>
            <a:endParaRPr lang="en-US" sz="4400" dirty="0" smtClean="0">
              <a:solidFill>
                <a:schemeClr val="bg2">
                  <a:lumMod val="50000"/>
                </a:schemeClr>
              </a:solidFill>
              <a:cs typeface="Tajweed" pitchFamily="2" charset="-78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ur-PK" sz="4400" dirty="0" smtClean="0">
                <a:solidFill>
                  <a:schemeClr val="bg2">
                    <a:lumMod val="50000"/>
                  </a:schemeClr>
                </a:solidFill>
                <a:cs typeface="Tajweed" pitchFamily="2" charset="-78"/>
              </a:rPr>
              <a:t>مُشْرِك </a:t>
            </a:r>
            <a:r>
              <a:rPr lang="en-US" sz="4400" dirty="0" smtClean="0">
                <a:solidFill>
                  <a:schemeClr val="bg2">
                    <a:lumMod val="50000"/>
                  </a:schemeClr>
                </a:solidFill>
                <a:cs typeface="Tajweed" pitchFamily="2" charset="-78"/>
                <a:sym typeface="Symbol" pitchFamily="18" charset="2"/>
              </a:rPr>
              <a:t></a:t>
            </a:r>
            <a:r>
              <a:rPr lang="en-US" sz="4400" dirty="0" smtClean="0">
                <a:solidFill>
                  <a:schemeClr val="bg2">
                    <a:lumMod val="50000"/>
                  </a:schemeClr>
                </a:solidFill>
                <a:cs typeface="Tajweed" pitchFamily="2" charset="-78"/>
              </a:rPr>
              <a:t> </a:t>
            </a:r>
            <a:r>
              <a:rPr lang="ar-SA" sz="4400" dirty="0" smtClean="0">
                <a:solidFill>
                  <a:schemeClr val="bg2">
                    <a:lumMod val="50000"/>
                  </a:schemeClr>
                </a:solidFill>
                <a:cs typeface="Tajweed" pitchFamily="2" charset="-78"/>
              </a:rPr>
              <a:t> </a:t>
            </a:r>
            <a:r>
              <a:rPr lang="ur-PK" sz="4400" dirty="0" smtClean="0">
                <a:solidFill>
                  <a:schemeClr val="bg2">
                    <a:lumMod val="50000"/>
                  </a:schemeClr>
                </a:solidFill>
                <a:cs typeface="Tajweed" pitchFamily="2" charset="-78"/>
              </a:rPr>
              <a:t>مُشْرِكَة</a:t>
            </a:r>
            <a:r>
              <a:rPr lang="ar-SA" sz="4400" dirty="0" smtClean="0">
                <a:solidFill>
                  <a:schemeClr val="bg2">
                    <a:lumMod val="50000"/>
                  </a:schemeClr>
                </a:solidFill>
                <a:cs typeface="Tajweed" pitchFamily="2" charset="-78"/>
              </a:rPr>
              <a:t> </a:t>
            </a:r>
            <a:r>
              <a:rPr lang="ur-PK" sz="4400" dirty="0" smtClean="0">
                <a:solidFill>
                  <a:schemeClr val="bg2">
                    <a:lumMod val="50000"/>
                  </a:schemeClr>
                </a:solidFill>
                <a:cs typeface="Tajweed" pitchFamily="2" charset="-78"/>
              </a:rPr>
              <a:t>  </a:t>
            </a:r>
            <a:r>
              <a:rPr lang="ar-SA" sz="4400" dirty="0" smtClean="0">
                <a:solidFill>
                  <a:schemeClr val="bg2">
                    <a:lumMod val="50000"/>
                  </a:schemeClr>
                </a:solidFill>
                <a:cs typeface="Tajweed" pitchFamily="2" charset="-78"/>
              </a:rPr>
              <a:t>	</a:t>
            </a:r>
            <a:r>
              <a:rPr lang="ur-PK" sz="4800" dirty="0" smtClean="0">
                <a:solidFill>
                  <a:schemeClr val="bg2">
                    <a:lumMod val="50000"/>
                  </a:schemeClr>
                </a:solidFill>
                <a:cs typeface="Tajweed" pitchFamily="2" charset="-78"/>
              </a:rPr>
              <a:t>مُشْرِكَات</a:t>
            </a:r>
            <a:endParaRPr lang="en-US" sz="4800" dirty="0" smtClean="0">
              <a:solidFill>
                <a:schemeClr val="bg2">
                  <a:lumMod val="50000"/>
                </a:schemeClr>
              </a:solidFill>
              <a:cs typeface="Tajweed" pitchFamily="2" charset="-78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ur-PK" sz="4400" dirty="0" smtClean="0">
                <a:solidFill>
                  <a:schemeClr val="bg2">
                    <a:lumMod val="50000"/>
                  </a:schemeClr>
                </a:solidFill>
                <a:cs typeface="Tajweed" pitchFamily="2" charset="-78"/>
              </a:rPr>
              <a:t>مُنَافِق </a:t>
            </a:r>
            <a:r>
              <a:rPr lang="en-US" sz="4400" dirty="0" smtClean="0">
                <a:solidFill>
                  <a:schemeClr val="bg2">
                    <a:lumMod val="50000"/>
                  </a:schemeClr>
                </a:solidFill>
                <a:cs typeface="Tajweed" pitchFamily="2" charset="-78"/>
                <a:sym typeface="Symbol" pitchFamily="18" charset="2"/>
              </a:rPr>
              <a:t></a:t>
            </a:r>
            <a:r>
              <a:rPr lang="en-US" sz="4400" dirty="0" smtClean="0">
                <a:solidFill>
                  <a:schemeClr val="bg2">
                    <a:lumMod val="50000"/>
                  </a:schemeClr>
                </a:solidFill>
                <a:cs typeface="Tajweed" pitchFamily="2" charset="-78"/>
              </a:rPr>
              <a:t> </a:t>
            </a:r>
            <a:r>
              <a:rPr lang="ar-SA" sz="4400" dirty="0" smtClean="0">
                <a:solidFill>
                  <a:schemeClr val="bg2">
                    <a:lumMod val="50000"/>
                  </a:schemeClr>
                </a:solidFill>
                <a:cs typeface="Tajweed" pitchFamily="2" charset="-78"/>
              </a:rPr>
              <a:t> </a:t>
            </a:r>
            <a:r>
              <a:rPr lang="ur-PK" sz="4400" dirty="0" smtClean="0">
                <a:solidFill>
                  <a:schemeClr val="bg2">
                    <a:lumMod val="50000"/>
                  </a:schemeClr>
                </a:solidFill>
                <a:cs typeface="Tajweed" pitchFamily="2" charset="-78"/>
              </a:rPr>
              <a:t>مُنَافِقَة</a:t>
            </a:r>
            <a:r>
              <a:rPr lang="ar-SA" sz="4400" dirty="0" smtClean="0">
                <a:solidFill>
                  <a:schemeClr val="bg2">
                    <a:lumMod val="50000"/>
                  </a:schemeClr>
                </a:solidFill>
                <a:cs typeface="Tajweed" pitchFamily="2" charset="-78"/>
              </a:rPr>
              <a:t> </a:t>
            </a:r>
            <a:r>
              <a:rPr lang="ur-PK" sz="4400" dirty="0" smtClean="0">
                <a:solidFill>
                  <a:schemeClr val="bg2">
                    <a:lumMod val="50000"/>
                  </a:schemeClr>
                </a:solidFill>
                <a:cs typeface="Tajweed" pitchFamily="2" charset="-78"/>
              </a:rPr>
              <a:t>  </a:t>
            </a:r>
            <a:r>
              <a:rPr lang="ar-SA" sz="4400" dirty="0" smtClean="0">
                <a:solidFill>
                  <a:schemeClr val="bg2">
                    <a:lumMod val="50000"/>
                  </a:schemeClr>
                </a:solidFill>
                <a:cs typeface="Tajweed" pitchFamily="2" charset="-78"/>
              </a:rPr>
              <a:t>	</a:t>
            </a:r>
            <a:r>
              <a:rPr lang="ur-PK" sz="4800" dirty="0" smtClean="0">
                <a:solidFill>
                  <a:schemeClr val="bg2">
                    <a:lumMod val="50000"/>
                  </a:schemeClr>
                </a:solidFill>
                <a:cs typeface="Tajweed" pitchFamily="2" charset="-78"/>
              </a:rPr>
              <a:t>مُنَافِقَات</a:t>
            </a:r>
            <a:r>
              <a:rPr lang="en-US" sz="4400" dirty="0" smtClean="0">
                <a:solidFill>
                  <a:schemeClr val="bg2">
                    <a:lumMod val="50000"/>
                  </a:schemeClr>
                </a:solidFill>
                <a:cs typeface="Tajweed" pitchFamily="2" charset="-78"/>
              </a:rPr>
              <a:t> </a:t>
            </a:r>
          </a:p>
        </p:txBody>
      </p:sp>
      <p:sp>
        <p:nvSpPr>
          <p:cNvPr id="78234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2400"/>
            <a:ext cx="8229600" cy="860425"/>
          </a:xfrm>
        </p:spPr>
        <p:txBody>
          <a:bodyPr/>
          <a:lstStyle/>
          <a:p>
            <a:pPr eaLnBrk="1" hangingPunct="1">
              <a:defRPr/>
            </a:pPr>
            <a:r>
              <a:rPr lang="en-US" sz="6600" dirty="0" smtClean="0">
                <a:effectLst>
                  <a:outerShdw blurRad="38100" dist="38100" dir="2700000" algn="tl">
                    <a:srgbClr val="000080"/>
                  </a:outerShdw>
                </a:effectLst>
                <a:latin typeface="Alvi Nastaleeq" pitchFamily="2" charset="-78"/>
                <a:cs typeface="Alvi Nastaleeq" pitchFamily="2" charset="-78"/>
              </a:rPr>
              <a:t>Singular and Plural of </a:t>
            </a:r>
            <a:r>
              <a:rPr lang="en-US" sz="6600" smtClean="0">
                <a:effectLst>
                  <a:outerShdw blurRad="38100" dist="38100" dir="2700000" algn="tl">
                    <a:srgbClr val="000080"/>
                  </a:outerShdw>
                </a:effectLst>
                <a:latin typeface="Alvi Nastaleeq" pitchFamily="2" charset="-78"/>
                <a:cs typeface="Alvi Nastaleeq" pitchFamily="2" charset="-78"/>
              </a:rPr>
              <a:t>Femine</a:t>
            </a:r>
            <a:endParaRPr lang="en-US" sz="6600" dirty="0" smtClean="0">
              <a:effectLst>
                <a:outerShdw blurRad="38100" dist="38100" dir="2700000" algn="tl">
                  <a:srgbClr val="000080"/>
                </a:outerShdw>
              </a:effectLst>
              <a:latin typeface="Alvi Nastaleeq" pitchFamily="2" charset="-78"/>
              <a:cs typeface="Alvi Nastaleeq" pitchFamily="2" charset="-78"/>
            </a:endParaRPr>
          </a:p>
        </p:txBody>
      </p:sp>
      <p:pic>
        <p:nvPicPr>
          <p:cNvPr id="78234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91188">
            <a:off x="312738" y="3452813"/>
            <a:ext cx="906462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5400" dir="5400000" algn="ctr" rotWithShape="0">
              <a:srgbClr val="000000"/>
            </a:outerShdw>
          </a:effectLst>
        </p:spPr>
      </p:pic>
      <p:pic>
        <p:nvPicPr>
          <p:cNvPr id="78234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91188">
            <a:off x="160338" y="2462213"/>
            <a:ext cx="906462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5400" dir="5400000" algn="ctr" rotWithShape="0">
              <a:srgbClr val="000000"/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8229600" cy="1143000"/>
          </a:xfrm>
        </p:spPr>
        <p:txBody>
          <a:bodyPr/>
          <a:lstStyle/>
          <a:p>
            <a:r>
              <a:rPr lang="en-US" sz="6600" b="1" dirty="0" smtClean="0"/>
              <a:t>TPS-W</a:t>
            </a:r>
          </a:p>
        </p:txBody>
      </p:sp>
      <p:sp>
        <p:nvSpPr>
          <p:cNvPr id="47107" name="TextBox 4"/>
          <p:cNvSpPr txBox="1">
            <a:spLocks noChangeArrowheads="1"/>
          </p:cNvSpPr>
          <p:nvPr/>
        </p:nvSpPr>
        <p:spPr bwMode="auto">
          <a:xfrm>
            <a:off x="-152400" y="3649663"/>
            <a:ext cx="3429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3200" dirty="0">
                <a:solidFill>
                  <a:srgbClr val="FFFFFF"/>
                </a:solidFill>
                <a:latin typeface="Tahoma"/>
                <a:cs typeface="Alvi Nastaleeq" pitchFamily="2" charset="-78"/>
              </a:rPr>
              <a:t>Pair &amp; Share</a:t>
            </a:r>
          </a:p>
        </p:txBody>
      </p:sp>
      <p:sp>
        <p:nvSpPr>
          <p:cNvPr id="47108" name="TextBox 8"/>
          <p:cNvSpPr txBox="1">
            <a:spLocks noChangeArrowheads="1"/>
          </p:cNvSpPr>
          <p:nvPr/>
        </p:nvSpPr>
        <p:spPr bwMode="auto">
          <a:xfrm>
            <a:off x="-152400" y="5021263"/>
            <a:ext cx="342900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4400" b="1">
                <a:solidFill>
                  <a:srgbClr val="FFFFFF"/>
                </a:solidFill>
                <a:latin typeface="Tahoma"/>
                <a:cs typeface="Alvi Nastaleeq" pitchFamily="2" charset="-78"/>
              </a:rPr>
              <a:t>Write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551238" y="2362200"/>
            <a:ext cx="5211762" cy="6572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endParaRPr lang="en-US" sz="4800" b="1" dirty="0">
              <a:solidFill>
                <a:srgbClr val="000066"/>
              </a:solidFill>
            </a:endParaRPr>
          </a:p>
        </p:txBody>
      </p:sp>
      <p:sp>
        <p:nvSpPr>
          <p:cNvPr id="47111" name="TextBox 6"/>
          <p:cNvSpPr txBox="1">
            <a:spLocks noChangeArrowheads="1"/>
          </p:cNvSpPr>
          <p:nvPr/>
        </p:nvSpPr>
        <p:spPr bwMode="auto">
          <a:xfrm>
            <a:off x="-152400" y="2362255"/>
            <a:ext cx="3429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3200" dirty="0">
                <a:solidFill>
                  <a:srgbClr val="FFFFFF"/>
                </a:solidFill>
                <a:latin typeface="Tahoma"/>
                <a:cs typeface="Alvi Nastaleeq" pitchFamily="2" charset="-78"/>
              </a:rPr>
              <a:t>Think</a:t>
            </a:r>
          </a:p>
        </p:txBody>
      </p:sp>
      <p:sp>
        <p:nvSpPr>
          <p:cNvPr id="47112" name="Rectangle 16"/>
          <p:cNvSpPr>
            <a:spLocks noChangeArrowheads="1"/>
          </p:cNvSpPr>
          <p:nvPr/>
        </p:nvSpPr>
        <p:spPr bwMode="auto">
          <a:xfrm>
            <a:off x="4654251" y="2340114"/>
            <a:ext cx="248177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 smtClean="0">
                <a:solidFill>
                  <a:srgbClr val="00B050"/>
                </a:solidFill>
                <a:latin typeface="Tahoma"/>
                <a:cs typeface="Alvi Nastaleeq" pitchFamily="2" charset="-78"/>
              </a:rPr>
              <a:t>1 minute</a:t>
            </a:r>
            <a:endParaRPr lang="en-US" sz="4000" b="1" dirty="0">
              <a:solidFill>
                <a:srgbClr val="00B050"/>
              </a:solidFill>
              <a:latin typeface="Tahoma"/>
              <a:cs typeface="Alvi Nastaleeq" pitchFamily="2" charset="-7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505200" y="2324100"/>
            <a:ext cx="5303520" cy="73152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ct val="50000"/>
              </a:spcBef>
            </a:pPr>
            <a:endParaRPr lang="en-US" sz="4800" b="1">
              <a:solidFill>
                <a:srgbClr val="FFFFFF"/>
              </a:solidFill>
              <a:latin typeface="Tahoma"/>
              <a:cs typeface="Alvi Nastaleeq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75038" y="3726180"/>
            <a:ext cx="5211762" cy="6572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endParaRPr lang="en-US" sz="4800" b="1" dirty="0">
              <a:solidFill>
                <a:srgbClr val="000066"/>
              </a:solidFill>
            </a:endParaRPr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4445803" y="3704094"/>
            <a:ext cx="274626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 smtClean="0">
                <a:solidFill>
                  <a:srgbClr val="00B050"/>
                </a:solidFill>
                <a:latin typeface="Tahoma"/>
                <a:cs typeface="Alvi Nastaleeq" pitchFamily="2" charset="-78"/>
              </a:rPr>
              <a:t>2 </a:t>
            </a:r>
            <a:r>
              <a:rPr lang="en-US" sz="4000" b="1" dirty="0">
                <a:solidFill>
                  <a:srgbClr val="00B050"/>
                </a:solidFill>
                <a:latin typeface="Tahoma"/>
                <a:cs typeface="Alvi Nastaleeq" pitchFamily="2" charset="-78"/>
              </a:rPr>
              <a:t>minutes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3429000" y="3688080"/>
            <a:ext cx="5303520" cy="73152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ct val="50000"/>
              </a:spcBef>
            </a:pPr>
            <a:endParaRPr lang="en-US" sz="4800" b="1">
              <a:solidFill>
                <a:srgbClr val="FFFFFF"/>
              </a:solidFill>
              <a:latin typeface="Tahoma"/>
              <a:cs typeface="Alvi Nastaleeq" pitchFamily="2" charset="-78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75038" y="5097780"/>
            <a:ext cx="5211762" cy="6572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endParaRPr lang="en-US" sz="4800" b="1" dirty="0">
              <a:solidFill>
                <a:srgbClr val="000066"/>
              </a:solidFill>
            </a:endParaRPr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4445803" y="5075694"/>
            <a:ext cx="274626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 smtClean="0">
                <a:solidFill>
                  <a:srgbClr val="00B050"/>
                </a:solidFill>
                <a:latin typeface="Tahoma"/>
                <a:cs typeface="Alvi Nastaleeq" pitchFamily="2" charset="-78"/>
              </a:rPr>
              <a:t>4 </a:t>
            </a:r>
            <a:r>
              <a:rPr lang="en-US" sz="4000" b="1" dirty="0">
                <a:solidFill>
                  <a:srgbClr val="00B050"/>
                </a:solidFill>
                <a:latin typeface="Tahoma"/>
                <a:cs typeface="Alvi Nastaleeq" pitchFamily="2" charset="-78"/>
              </a:rPr>
              <a:t>minutes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3429000" y="5059680"/>
            <a:ext cx="5303520" cy="73152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ct val="50000"/>
              </a:spcBef>
            </a:pPr>
            <a:endParaRPr lang="en-US" sz="4800" b="1">
              <a:solidFill>
                <a:srgbClr val="FFFFFF"/>
              </a:solidFill>
              <a:latin typeface="Tahoma"/>
              <a:cs typeface="Alvi Nastaleeq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58247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6" dur="6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11" dur="12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19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20000"/>
                            </p:stCondLst>
                            <p:childTnLst>
                              <p:par>
                                <p:cTn id="14" presetID="12" presetClass="exit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15" dur="24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239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0" grpId="0" animBg="1"/>
      <p:bldP spid="1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371600"/>
            <a:ext cx="8229600" cy="1143000"/>
          </a:xfrm>
          <a:noFill/>
        </p:spPr>
        <p:txBody>
          <a:bodyPr/>
          <a:lstStyle/>
          <a:p>
            <a:pPr rtl="0"/>
            <a:r>
              <a:rPr lang="en-US" sz="6000" b="1" smtClean="0">
                <a:solidFill>
                  <a:srgbClr val="FFFF00"/>
                </a:solidFill>
              </a:rPr>
              <a:t>Learning tip</a:t>
            </a:r>
            <a:endParaRPr lang="ur-PK" sz="6000" b="1" smtClean="0">
              <a:solidFill>
                <a:srgbClr val="FFFF00"/>
              </a:solidFill>
            </a:endParaRPr>
          </a:p>
        </p:txBody>
      </p:sp>
      <p:sp>
        <p:nvSpPr>
          <p:cNvPr id="64515" name="Litebulb"/>
          <p:cNvSpPr>
            <a:spLocks noEditPoints="1" noChangeArrowheads="1"/>
          </p:cNvSpPr>
          <p:nvPr/>
        </p:nvSpPr>
        <p:spPr bwMode="auto">
          <a:xfrm>
            <a:off x="3962400" y="3581400"/>
            <a:ext cx="1004888" cy="1471613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3556 w 21600"/>
              <a:gd name="T13" fmla="*/ 2188 h 21600"/>
              <a:gd name="T14" fmla="*/ 18277 w 21600"/>
              <a:gd name="T15" fmla="*/ 928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0825" y="21723"/>
                </a:moveTo>
                <a:lnTo>
                  <a:pt x="11215" y="21723"/>
                </a:lnTo>
                <a:lnTo>
                  <a:pt x="11552" y="21688"/>
                </a:lnTo>
                <a:lnTo>
                  <a:pt x="11916" y="21617"/>
                </a:lnTo>
                <a:lnTo>
                  <a:pt x="12253" y="21547"/>
                </a:lnTo>
                <a:lnTo>
                  <a:pt x="12617" y="21441"/>
                </a:lnTo>
                <a:lnTo>
                  <a:pt x="12902" y="21317"/>
                </a:lnTo>
                <a:lnTo>
                  <a:pt x="13162" y="21176"/>
                </a:lnTo>
                <a:lnTo>
                  <a:pt x="13396" y="21000"/>
                </a:lnTo>
                <a:lnTo>
                  <a:pt x="13655" y="20841"/>
                </a:lnTo>
                <a:lnTo>
                  <a:pt x="13863" y="20629"/>
                </a:lnTo>
                <a:lnTo>
                  <a:pt x="14045" y="20435"/>
                </a:lnTo>
                <a:lnTo>
                  <a:pt x="14200" y="20223"/>
                </a:lnTo>
                <a:lnTo>
                  <a:pt x="14356" y="19994"/>
                </a:lnTo>
                <a:lnTo>
                  <a:pt x="14460" y="19747"/>
                </a:lnTo>
                <a:lnTo>
                  <a:pt x="14512" y="19482"/>
                </a:lnTo>
                <a:lnTo>
                  <a:pt x="14512" y="19235"/>
                </a:lnTo>
                <a:lnTo>
                  <a:pt x="14512" y="19147"/>
                </a:lnTo>
                <a:lnTo>
                  <a:pt x="14512" y="18900"/>
                </a:lnTo>
                <a:lnTo>
                  <a:pt x="14512" y="18529"/>
                </a:lnTo>
                <a:lnTo>
                  <a:pt x="14512" y="18052"/>
                </a:lnTo>
                <a:lnTo>
                  <a:pt x="14512" y="17505"/>
                </a:lnTo>
                <a:lnTo>
                  <a:pt x="14512" y="16976"/>
                </a:lnTo>
                <a:lnTo>
                  <a:pt x="14512" y="16464"/>
                </a:lnTo>
                <a:lnTo>
                  <a:pt x="14512" y="15952"/>
                </a:lnTo>
                <a:lnTo>
                  <a:pt x="14512" y="15758"/>
                </a:lnTo>
                <a:lnTo>
                  <a:pt x="14616" y="15547"/>
                </a:lnTo>
                <a:lnTo>
                  <a:pt x="14694" y="15352"/>
                </a:lnTo>
                <a:lnTo>
                  <a:pt x="14798" y="15141"/>
                </a:lnTo>
                <a:lnTo>
                  <a:pt x="15161" y="14735"/>
                </a:lnTo>
                <a:lnTo>
                  <a:pt x="15602" y="14329"/>
                </a:lnTo>
                <a:lnTo>
                  <a:pt x="16745" y="13552"/>
                </a:lnTo>
                <a:lnTo>
                  <a:pt x="18043" y="12670"/>
                </a:lnTo>
                <a:lnTo>
                  <a:pt x="18744" y="12194"/>
                </a:lnTo>
                <a:lnTo>
                  <a:pt x="19341" y="11647"/>
                </a:lnTo>
                <a:lnTo>
                  <a:pt x="19938" y="11099"/>
                </a:lnTo>
                <a:lnTo>
                  <a:pt x="20483" y="10464"/>
                </a:lnTo>
                <a:lnTo>
                  <a:pt x="20743" y="10164"/>
                </a:lnTo>
                <a:lnTo>
                  <a:pt x="20950" y="9794"/>
                </a:lnTo>
                <a:lnTo>
                  <a:pt x="21132" y="9441"/>
                </a:lnTo>
                <a:lnTo>
                  <a:pt x="21288" y="9035"/>
                </a:lnTo>
                <a:lnTo>
                  <a:pt x="21444" y="8664"/>
                </a:lnTo>
                <a:lnTo>
                  <a:pt x="21548" y="8223"/>
                </a:lnTo>
                <a:lnTo>
                  <a:pt x="21600" y="7782"/>
                </a:lnTo>
                <a:lnTo>
                  <a:pt x="21600" y="7341"/>
                </a:lnTo>
                <a:lnTo>
                  <a:pt x="21600" y="6935"/>
                </a:lnTo>
                <a:lnTo>
                  <a:pt x="21548" y="6564"/>
                </a:lnTo>
                <a:lnTo>
                  <a:pt x="21496" y="6229"/>
                </a:lnTo>
                <a:lnTo>
                  <a:pt x="21392" y="5858"/>
                </a:lnTo>
                <a:lnTo>
                  <a:pt x="21288" y="5523"/>
                </a:lnTo>
                <a:lnTo>
                  <a:pt x="21132" y="5135"/>
                </a:lnTo>
                <a:lnTo>
                  <a:pt x="20950" y="4800"/>
                </a:lnTo>
                <a:lnTo>
                  <a:pt x="20743" y="4464"/>
                </a:lnTo>
                <a:lnTo>
                  <a:pt x="20535" y="4164"/>
                </a:lnTo>
                <a:lnTo>
                  <a:pt x="20301" y="3847"/>
                </a:lnTo>
                <a:lnTo>
                  <a:pt x="20042" y="3547"/>
                </a:lnTo>
                <a:lnTo>
                  <a:pt x="19782" y="3247"/>
                </a:lnTo>
                <a:lnTo>
                  <a:pt x="19133" y="2664"/>
                </a:lnTo>
                <a:lnTo>
                  <a:pt x="18458" y="2152"/>
                </a:lnTo>
                <a:lnTo>
                  <a:pt x="17705" y="1694"/>
                </a:lnTo>
                <a:lnTo>
                  <a:pt x="16849" y="1252"/>
                </a:lnTo>
                <a:lnTo>
                  <a:pt x="16407" y="1076"/>
                </a:lnTo>
                <a:lnTo>
                  <a:pt x="15940" y="900"/>
                </a:lnTo>
                <a:lnTo>
                  <a:pt x="15499" y="741"/>
                </a:lnTo>
                <a:lnTo>
                  <a:pt x="15057" y="600"/>
                </a:lnTo>
                <a:lnTo>
                  <a:pt x="14564" y="458"/>
                </a:lnTo>
                <a:lnTo>
                  <a:pt x="14045" y="335"/>
                </a:lnTo>
                <a:lnTo>
                  <a:pt x="13500" y="229"/>
                </a:lnTo>
                <a:lnTo>
                  <a:pt x="13006" y="158"/>
                </a:lnTo>
                <a:lnTo>
                  <a:pt x="12461" y="88"/>
                </a:lnTo>
                <a:lnTo>
                  <a:pt x="11968" y="52"/>
                </a:lnTo>
                <a:lnTo>
                  <a:pt x="11423" y="17"/>
                </a:lnTo>
                <a:lnTo>
                  <a:pt x="10825" y="17"/>
                </a:lnTo>
                <a:lnTo>
                  <a:pt x="10254" y="17"/>
                </a:lnTo>
                <a:lnTo>
                  <a:pt x="9709" y="52"/>
                </a:lnTo>
                <a:lnTo>
                  <a:pt x="9216" y="88"/>
                </a:lnTo>
                <a:lnTo>
                  <a:pt x="8671" y="158"/>
                </a:lnTo>
                <a:lnTo>
                  <a:pt x="8177" y="229"/>
                </a:lnTo>
                <a:lnTo>
                  <a:pt x="7632" y="335"/>
                </a:lnTo>
                <a:lnTo>
                  <a:pt x="7113" y="458"/>
                </a:lnTo>
                <a:lnTo>
                  <a:pt x="6620" y="600"/>
                </a:lnTo>
                <a:lnTo>
                  <a:pt x="6178" y="741"/>
                </a:lnTo>
                <a:lnTo>
                  <a:pt x="5737" y="900"/>
                </a:lnTo>
                <a:lnTo>
                  <a:pt x="5270" y="1076"/>
                </a:lnTo>
                <a:lnTo>
                  <a:pt x="4828" y="1252"/>
                </a:lnTo>
                <a:lnTo>
                  <a:pt x="3972" y="1694"/>
                </a:lnTo>
                <a:lnTo>
                  <a:pt x="3219" y="2152"/>
                </a:lnTo>
                <a:lnTo>
                  <a:pt x="2544" y="2664"/>
                </a:lnTo>
                <a:lnTo>
                  <a:pt x="1895" y="3247"/>
                </a:lnTo>
                <a:lnTo>
                  <a:pt x="1635" y="3547"/>
                </a:lnTo>
                <a:lnTo>
                  <a:pt x="1375" y="3847"/>
                </a:lnTo>
                <a:lnTo>
                  <a:pt x="1142" y="4164"/>
                </a:lnTo>
                <a:lnTo>
                  <a:pt x="934" y="4464"/>
                </a:lnTo>
                <a:lnTo>
                  <a:pt x="726" y="4800"/>
                </a:lnTo>
                <a:lnTo>
                  <a:pt x="545" y="5135"/>
                </a:lnTo>
                <a:lnTo>
                  <a:pt x="389" y="5523"/>
                </a:lnTo>
                <a:lnTo>
                  <a:pt x="285" y="5858"/>
                </a:lnTo>
                <a:lnTo>
                  <a:pt x="181" y="6229"/>
                </a:lnTo>
                <a:lnTo>
                  <a:pt x="129" y="6564"/>
                </a:lnTo>
                <a:lnTo>
                  <a:pt x="77" y="6935"/>
                </a:lnTo>
                <a:lnTo>
                  <a:pt x="77" y="7341"/>
                </a:lnTo>
                <a:lnTo>
                  <a:pt x="77" y="7782"/>
                </a:lnTo>
                <a:lnTo>
                  <a:pt x="129" y="8223"/>
                </a:lnTo>
                <a:lnTo>
                  <a:pt x="233" y="8664"/>
                </a:lnTo>
                <a:lnTo>
                  <a:pt x="389" y="9035"/>
                </a:lnTo>
                <a:lnTo>
                  <a:pt x="545" y="9441"/>
                </a:lnTo>
                <a:lnTo>
                  <a:pt x="726" y="9794"/>
                </a:lnTo>
                <a:lnTo>
                  <a:pt x="934" y="10164"/>
                </a:lnTo>
                <a:lnTo>
                  <a:pt x="1194" y="10464"/>
                </a:lnTo>
                <a:lnTo>
                  <a:pt x="1739" y="11099"/>
                </a:lnTo>
                <a:lnTo>
                  <a:pt x="2336" y="11647"/>
                </a:lnTo>
                <a:lnTo>
                  <a:pt x="2933" y="12194"/>
                </a:lnTo>
                <a:lnTo>
                  <a:pt x="3634" y="12670"/>
                </a:lnTo>
                <a:lnTo>
                  <a:pt x="4932" y="13552"/>
                </a:lnTo>
                <a:lnTo>
                  <a:pt x="6075" y="14329"/>
                </a:lnTo>
                <a:lnTo>
                  <a:pt x="6516" y="14735"/>
                </a:lnTo>
                <a:lnTo>
                  <a:pt x="6879" y="15141"/>
                </a:lnTo>
                <a:lnTo>
                  <a:pt x="6983" y="15352"/>
                </a:lnTo>
                <a:lnTo>
                  <a:pt x="7061" y="15547"/>
                </a:lnTo>
                <a:lnTo>
                  <a:pt x="7165" y="15758"/>
                </a:lnTo>
                <a:lnTo>
                  <a:pt x="7165" y="15952"/>
                </a:lnTo>
                <a:lnTo>
                  <a:pt x="7165" y="16464"/>
                </a:lnTo>
                <a:lnTo>
                  <a:pt x="7165" y="16976"/>
                </a:lnTo>
                <a:lnTo>
                  <a:pt x="7165" y="17505"/>
                </a:lnTo>
                <a:lnTo>
                  <a:pt x="7165" y="18052"/>
                </a:lnTo>
                <a:lnTo>
                  <a:pt x="7165" y="18529"/>
                </a:lnTo>
                <a:lnTo>
                  <a:pt x="7165" y="18900"/>
                </a:lnTo>
                <a:lnTo>
                  <a:pt x="7165" y="19147"/>
                </a:lnTo>
                <a:lnTo>
                  <a:pt x="7165" y="19235"/>
                </a:lnTo>
                <a:lnTo>
                  <a:pt x="7165" y="19482"/>
                </a:lnTo>
                <a:lnTo>
                  <a:pt x="7217" y="19747"/>
                </a:lnTo>
                <a:lnTo>
                  <a:pt x="7321" y="19994"/>
                </a:lnTo>
                <a:lnTo>
                  <a:pt x="7476" y="20223"/>
                </a:lnTo>
                <a:lnTo>
                  <a:pt x="7632" y="20435"/>
                </a:lnTo>
                <a:lnTo>
                  <a:pt x="7814" y="20629"/>
                </a:lnTo>
                <a:lnTo>
                  <a:pt x="8022" y="20841"/>
                </a:lnTo>
                <a:lnTo>
                  <a:pt x="8281" y="21000"/>
                </a:lnTo>
                <a:lnTo>
                  <a:pt x="8515" y="21176"/>
                </a:lnTo>
                <a:lnTo>
                  <a:pt x="8775" y="21317"/>
                </a:lnTo>
                <a:lnTo>
                  <a:pt x="9060" y="21441"/>
                </a:lnTo>
                <a:lnTo>
                  <a:pt x="9424" y="21547"/>
                </a:lnTo>
                <a:lnTo>
                  <a:pt x="9761" y="21617"/>
                </a:lnTo>
                <a:lnTo>
                  <a:pt x="10125" y="21688"/>
                </a:lnTo>
                <a:lnTo>
                  <a:pt x="10462" y="21723"/>
                </a:lnTo>
                <a:lnTo>
                  <a:pt x="10825" y="21723"/>
                </a:lnTo>
                <a:close/>
              </a:path>
              <a:path w="21600" h="21600" extrusionOk="0">
                <a:moveTo>
                  <a:pt x="9242" y="14417"/>
                </a:moveTo>
                <a:lnTo>
                  <a:pt x="8541" y="12035"/>
                </a:lnTo>
                <a:lnTo>
                  <a:pt x="7295" y="10129"/>
                </a:lnTo>
                <a:lnTo>
                  <a:pt x="6905" y="9652"/>
                </a:lnTo>
                <a:lnTo>
                  <a:pt x="8541" y="10182"/>
                </a:lnTo>
                <a:lnTo>
                  <a:pt x="9787" y="9547"/>
                </a:lnTo>
                <a:lnTo>
                  <a:pt x="11189" y="10129"/>
                </a:lnTo>
                <a:lnTo>
                  <a:pt x="12279" y="9547"/>
                </a:lnTo>
                <a:lnTo>
                  <a:pt x="13370" y="10076"/>
                </a:lnTo>
                <a:lnTo>
                  <a:pt x="14850" y="9652"/>
                </a:lnTo>
                <a:lnTo>
                  <a:pt x="12902" y="12247"/>
                </a:lnTo>
                <a:lnTo>
                  <a:pt x="12357" y="14417"/>
                </a:lnTo>
                <a:moveTo>
                  <a:pt x="7191" y="15952"/>
                </a:moveTo>
                <a:lnTo>
                  <a:pt x="14512" y="15952"/>
                </a:lnTo>
                <a:lnTo>
                  <a:pt x="14512" y="17064"/>
                </a:lnTo>
                <a:lnTo>
                  <a:pt x="7191" y="17047"/>
                </a:lnTo>
                <a:lnTo>
                  <a:pt x="7191" y="18123"/>
                </a:lnTo>
                <a:lnTo>
                  <a:pt x="14512" y="18158"/>
                </a:lnTo>
                <a:lnTo>
                  <a:pt x="14538" y="19182"/>
                </a:lnTo>
                <a:lnTo>
                  <a:pt x="7217" y="19182"/>
                </a:lnTo>
              </a:path>
            </a:pathLst>
          </a:custGeom>
          <a:solidFill>
            <a:srgbClr val="FFFFCC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16" name="Line 4"/>
          <p:cNvSpPr>
            <a:spLocks noChangeShapeType="1"/>
          </p:cNvSpPr>
          <p:nvPr/>
        </p:nvSpPr>
        <p:spPr bwMode="auto">
          <a:xfrm>
            <a:off x="5105400" y="44958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4517" name="Line 5"/>
          <p:cNvSpPr>
            <a:spLocks noChangeShapeType="1"/>
          </p:cNvSpPr>
          <p:nvPr/>
        </p:nvSpPr>
        <p:spPr bwMode="auto">
          <a:xfrm>
            <a:off x="5181600" y="40386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4518" name="Line 6"/>
          <p:cNvSpPr>
            <a:spLocks noChangeShapeType="1"/>
          </p:cNvSpPr>
          <p:nvPr/>
        </p:nvSpPr>
        <p:spPr bwMode="auto">
          <a:xfrm flipV="1">
            <a:off x="5029200" y="31242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4519" name="Line 7"/>
          <p:cNvSpPr>
            <a:spLocks noChangeShapeType="1"/>
          </p:cNvSpPr>
          <p:nvPr/>
        </p:nvSpPr>
        <p:spPr bwMode="auto">
          <a:xfrm flipV="1">
            <a:off x="4495800" y="2819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4520" name="Line 8"/>
          <p:cNvSpPr>
            <a:spLocks noChangeShapeType="1"/>
          </p:cNvSpPr>
          <p:nvPr/>
        </p:nvSpPr>
        <p:spPr bwMode="auto">
          <a:xfrm flipH="1">
            <a:off x="3048000" y="44958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4521" name="Line 9"/>
          <p:cNvSpPr>
            <a:spLocks noChangeShapeType="1"/>
          </p:cNvSpPr>
          <p:nvPr/>
        </p:nvSpPr>
        <p:spPr bwMode="auto">
          <a:xfrm flipH="1">
            <a:off x="2895600" y="40386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4522" name="Line 10"/>
          <p:cNvSpPr>
            <a:spLocks noChangeShapeType="1"/>
          </p:cNvSpPr>
          <p:nvPr/>
        </p:nvSpPr>
        <p:spPr bwMode="auto">
          <a:xfrm flipH="1" flipV="1">
            <a:off x="3200400" y="31242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28600"/>
            <a:ext cx="8458200" cy="1143000"/>
          </a:xfrm>
          <a:noFill/>
        </p:spPr>
        <p:txBody>
          <a:bodyPr/>
          <a:lstStyle/>
          <a:p>
            <a:pPr rtl="0">
              <a:lnSpc>
                <a:spcPct val="140000"/>
              </a:lnSpc>
            </a:pPr>
            <a:r>
              <a:rPr lang="en-US" smtClean="0"/>
              <a:t>Take a deep breath; </a:t>
            </a:r>
            <a:br>
              <a:rPr lang="en-US" smtClean="0"/>
            </a:br>
            <a:r>
              <a:rPr lang="en-US" smtClean="0"/>
              <a:t>Charge your brain to the full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870075"/>
            <a:ext cx="5334000" cy="4759325"/>
          </a:xfrm>
          <a:noFill/>
        </p:spPr>
        <p:txBody>
          <a:bodyPr/>
          <a:lstStyle/>
          <a:p>
            <a:pPr algn="ctr">
              <a:spcBef>
                <a:spcPct val="155000"/>
              </a:spcBef>
              <a:buFont typeface="Wingdings" pitchFamily="2" charset="2"/>
              <a:buNone/>
            </a:pPr>
            <a:r>
              <a:rPr lang="en-US" sz="3600" b="1" smtClean="0">
                <a:cs typeface="Tahoma" pitchFamily="34" charset="0"/>
              </a:rPr>
              <a:t>Breath</a:t>
            </a:r>
            <a:r>
              <a:rPr lang="ar-SA" sz="3600" b="1" smtClean="0">
                <a:cs typeface="Tahoma" pitchFamily="34" charset="0"/>
              </a:rPr>
              <a:t> </a:t>
            </a:r>
          </a:p>
          <a:p>
            <a:pPr algn="ctr">
              <a:spcBef>
                <a:spcPct val="155000"/>
              </a:spcBef>
              <a:buFont typeface="Wingdings" pitchFamily="2" charset="2"/>
              <a:buNone/>
            </a:pPr>
            <a:r>
              <a:rPr lang="en-US" sz="3600" b="1" smtClean="0">
                <a:cs typeface="Tahoma" pitchFamily="34" charset="0"/>
              </a:rPr>
              <a:t>Oxygen</a:t>
            </a:r>
            <a:endParaRPr lang="ar-SA" sz="3600" b="1" smtClean="0">
              <a:cs typeface="Tahoma" pitchFamily="34" charset="0"/>
            </a:endParaRPr>
          </a:p>
          <a:p>
            <a:pPr algn="ctr">
              <a:spcBef>
                <a:spcPct val="155000"/>
              </a:spcBef>
              <a:buFont typeface="Wingdings" pitchFamily="2" charset="2"/>
              <a:buNone/>
            </a:pPr>
            <a:r>
              <a:rPr lang="en-US" sz="3600" b="1" smtClean="0">
                <a:cs typeface="Tahoma" pitchFamily="34" charset="0"/>
              </a:rPr>
              <a:t>Blood</a:t>
            </a:r>
            <a:endParaRPr lang="ar-SA" sz="3600" b="1" smtClean="0">
              <a:cs typeface="Tahoma" pitchFamily="34" charset="0"/>
            </a:endParaRPr>
          </a:p>
          <a:p>
            <a:pPr algn="ctr">
              <a:spcBef>
                <a:spcPct val="155000"/>
              </a:spcBef>
              <a:buFont typeface="Wingdings" pitchFamily="2" charset="2"/>
              <a:buNone/>
            </a:pPr>
            <a:r>
              <a:rPr lang="en-US" sz="3600" b="1" smtClean="0">
                <a:cs typeface="Tahoma" pitchFamily="34" charset="0"/>
              </a:rPr>
              <a:t>Brain</a:t>
            </a:r>
          </a:p>
        </p:txBody>
      </p:sp>
      <p:sp>
        <p:nvSpPr>
          <p:cNvPr id="65540" name="Line 4"/>
          <p:cNvSpPr>
            <a:spLocks noChangeShapeType="1"/>
          </p:cNvSpPr>
          <p:nvPr/>
        </p:nvSpPr>
        <p:spPr bwMode="auto">
          <a:xfrm>
            <a:off x="3200400" y="25146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5541" name="Line 5"/>
          <p:cNvSpPr>
            <a:spLocks noChangeShapeType="1"/>
          </p:cNvSpPr>
          <p:nvPr/>
        </p:nvSpPr>
        <p:spPr bwMode="auto">
          <a:xfrm>
            <a:off x="3200400" y="3962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5542" name="Line 6"/>
          <p:cNvSpPr>
            <a:spLocks noChangeShapeType="1"/>
          </p:cNvSpPr>
          <p:nvPr/>
        </p:nvSpPr>
        <p:spPr bwMode="auto">
          <a:xfrm>
            <a:off x="3200400" y="53340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5543" name="Line 7"/>
          <p:cNvSpPr>
            <a:spLocks noChangeShapeType="1"/>
          </p:cNvSpPr>
          <p:nvPr/>
        </p:nvSpPr>
        <p:spPr bwMode="auto">
          <a:xfrm>
            <a:off x="0" y="1752600"/>
            <a:ext cx="91440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5544" name="Text Box 8"/>
          <p:cNvSpPr txBox="1">
            <a:spLocks noChangeArrowheads="1"/>
          </p:cNvSpPr>
          <p:nvPr/>
        </p:nvSpPr>
        <p:spPr bwMode="auto">
          <a:xfrm>
            <a:off x="5791200" y="3352800"/>
            <a:ext cx="2743200" cy="1190625"/>
          </a:xfrm>
          <a:prstGeom prst="rect">
            <a:avLst/>
          </a:prstGeom>
          <a:solidFill>
            <a:srgbClr val="FF0000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>
                <a:solidFill>
                  <a:srgbClr val="FFFF00"/>
                </a:solidFill>
                <a:cs typeface="Arial" pitchFamily="34" charset="0"/>
              </a:rPr>
              <a:t>Do this especially when you start memorizing / recalling something!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143000"/>
          </a:xfrm>
          <a:noFill/>
        </p:spPr>
        <p:txBody>
          <a:bodyPr/>
          <a:lstStyle/>
          <a:p>
            <a:r>
              <a:rPr lang="en-US" smtClean="0"/>
              <a:t>General State</a:t>
            </a:r>
          </a:p>
        </p:txBody>
      </p:sp>
      <p:pic>
        <p:nvPicPr>
          <p:cNvPr id="6656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2286000"/>
            <a:ext cx="4086225" cy="3660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3194050" y="6080125"/>
            <a:ext cx="327025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4000">
                <a:cs typeface="Nafees Web Naskh" pitchFamily="2" charset="-78"/>
              </a:rPr>
              <a:t>Now Start</a:t>
            </a:r>
            <a:r>
              <a:rPr lang="en-US" sz="4000">
                <a:latin typeface="Nafees Web Naskh" pitchFamily="2" charset="-78"/>
                <a:cs typeface="Nafees Web Naskh" pitchFamily="2" charset="-78"/>
              </a:rPr>
              <a:t>…</a:t>
            </a:r>
            <a:endParaRPr lang="ar-SA" sz="4000">
              <a:cs typeface="Nafees Web Naskh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143000"/>
          </a:xfrm>
          <a:noFill/>
        </p:spPr>
        <p:txBody>
          <a:bodyPr/>
          <a:lstStyle/>
          <a:p>
            <a:r>
              <a:rPr lang="en-US" b="1" smtClean="0"/>
              <a:t>Step 1. Fill your stomach</a:t>
            </a:r>
          </a:p>
        </p:txBody>
      </p:sp>
      <p:pic>
        <p:nvPicPr>
          <p:cNvPr id="6758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1613" y="2284413"/>
            <a:ext cx="4086225" cy="3660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09600"/>
            <a:ext cx="8229600" cy="1143000"/>
          </a:xfrm>
          <a:noFill/>
        </p:spPr>
        <p:txBody>
          <a:bodyPr/>
          <a:lstStyle/>
          <a:p>
            <a:pPr rtl="0"/>
            <a:r>
              <a:rPr lang="en-US" b="1" smtClean="0"/>
              <a:t>Step 2. Fill your chest</a:t>
            </a:r>
          </a:p>
        </p:txBody>
      </p:sp>
      <p:pic>
        <p:nvPicPr>
          <p:cNvPr id="6861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1613" y="2284413"/>
            <a:ext cx="4086225" cy="3660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143000"/>
          </a:xfrm>
          <a:noFill/>
        </p:spPr>
        <p:txBody>
          <a:bodyPr/>
          <a:lstStyle/>
          <a:p>
            <a:pPr rtl="0"/>
            <a:r>
              <a:rPr lang="en-US" b="1" smtClean="0"/>
              <a:t>Step 3. Release your chest</a:t>
            </a:r>
          </a:p>
        </p:txBody>
      </p:sp>
      <p:pic>
        <p:nvPicPr>
          <p:cNvPr id="6963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1613" y="2284413"/>
            <a:ext cx="4086225" cy="3660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noFill/>
        </p:spPr>
        <p:txBody>
          <a:bodyPr/>
          <a:lstStyle/>
          <a:p>
            <a:pPr rtl="0"/>
            <a:r>
              <a:rPr lang="en-US" dirty="0" smtClean="0">
                <a:cs typeface="Tahoma" pitchFamily="34" charset="0"/>
              </a:rPr>
              <a:t>Use TPI</a:t>
            </a:r>
            <a:br>
              <a:rPr lang="en-US" dirty="0" smtClean="0">
                <a:cs typeface="Tahoma" pitchFamily="34" charset="0"/>
              </a:rPr>
            </a:br>
            <a:r>
              <a:rPr lang="en-US" sz="3200" b="0" dirty="0" smtClean="0">
                <a:cs typeface="Tahoma" pitchFamily="34" charset="0"/>
              </a:rPr>
              <a:t>(Total Physical Interaction)</a:t>
            </a:r>
            <a:endParaRPr lang="en-US" b="0" dirty="0" smtClean="0">
              <a:latin typeface="Nafees Nastaleeq v1.01" pitchFamily="2" charset="-78"/>
              <a:cs typeface="Nafees Nastaleeq v1.01" pitchFamily="2" charset="-78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93875"/>
            <a:ext cx="8229600" cy="4530725"/>
          </a:xfrm>
        </p:spPr>
        <p:txBody>
          <a:bodyPr/>
          <a:lstStyle/>
          <a:p>
            <a:pPr marL="635000" indent="-635000" algn="l" rtl="0">
              <a:lnSpc>
                <a:spcPct val="90000"/>
              </a:lnSpc>
              <a:spcBef>
                <a:spcPct val="60000"/>
              </a:spcBef>
              <a:buFont typeface="Wingdings" pitchFamily="2" charset="2"/>
              <a:buChar char="ü"/>
            </a:pPr>
            <a:r>
              <a:rPr lang="en-US" b="1" dirty="0" smtClean="0">
                <a:cs typeface="Tahoma" pitchFamily="34" charset="0"/>
              </a:rPr>
              <a:t>Hear it</a:t>
            </a:r>
          </a:p>
          <a:p>
            <a:pPr marL="635000" indent="-635000" algn="l" rtl="0">
              <a:lnSpc>
                <a:spcPct val="90000"/>
              </a:lnSpc>
              <a:spcBef>
                <a:spcPct val="60000"/>
              </a:spcBef>
              <a:buFont typeface="Wingdings" pitchFamily="2" charset="2"/>
              <a:buChar char="ü"/>
            </a:pPr>
            <a:r>
              <a:rPr lang="en-US" b="1" dirty="0" smtClean="0">
                <a:cs typeface="Tahoma" pitchFamily="34" charset="0"/>
              </a:rPr>
              <a:t>See it</a:t>
            </a:r>
          </a:p>
          <a:p>
            <a:pPr marL="635000" indent="-635000" algn="l" rtl="0">
              <a:lnSpc>
                <a:spcPct val="90000"/>
              </a:lnSpc>
              <a:spcBef>
                <a:spcPct val="60000"/>
              </a:spcBef>
              <a:buFont typeface="Wingdings" pitchFamily="2" charset="2"/>
              <a:buChar char="ü"/>
            </a:pPr>
            <a:r>
              <a:rPr lang="en-US" b="1" dirty="0" smtClean="0">
                <a:cs typeface="Tahoma" pitchFamily="34" charset="0"/>
              </a:rPr>
              <a:t>Think it</a:t>
            </a:r>
          </a:p>
          <a:p>
            <a:pPr marL="635000" indent="-635000" algn="l" rtl="0">
              <a:lnSpc>
                <a:spcPct val="90000"/>
              </a:lnSpc>
              <a:spcBef>
                <a:spcPct val="60000"/>
              </a:spcBef>
              <a:buFont typeface="Wingdings" pitchFamily="2" charset="2"/>
              <a:buChar char="ü"/>
            </a:pPr>
            <a:r>
              <a:rPr lang="en-US" b="1" dirty="0" smtClean="0">
                <a:cs typeface="Tahoma" pitchFamily="34" charset="0"/>
              </a:rPr>
              <a:t>Say it </a:t>
            </a:r>
          </a:p>
          <a:p>
            <a:pPr marL="635000" indent="-635000" algn="l" rtl="0">
              <a:lnSpc>
                <a:spcPct val="90000"/>
              </a:lnSpc>
              <a:spcBef>
                <a:spcPct val="60000"/>
              </a:spcBef>
              <a:buFont typeface="Wingdings" pitchFamily="2" charset="2"/>
              <a:buChar char="ü"/>
            </a:pPr>
            <a:r>
              <a:rPr lang="en-US" b="1" dirty="0" smtClean="0">
                <a:cs typeface="Tahoma" pitchFamily="34" charset="0"/>
              </a:rPr>
              <a:t>Show it</a:t>
            </a:r>
          </a:p>
          <a:p>
            <a:pPr marL="635000" indent="-635000" algn="l" rtl="0">
              <a:lnSpc>
                <a:spcPct val="90000"/>
              </a:lnSpc>
              <a:spcBef>
                <a:spcPct val="60000"/>
              </a:spcBef>
              <a:buFont typeface="Wingdings" pitchFamily="2" charset="2"/>
              <a:buChar char="ü"/>
            </a:pPr>
            <a:r>
              <a:rPr lang="en-US" b="1" dirty="0" smtClean="0">
                <a:cs typeface="Tahoma" pitchFamily="34" charset="0"/>
              </a:rPr>
              <a:t>Do it will love &amp; enthusiasm </a:t>
            </a:r>
          </a:p>
        </p:txBody>
      </p:sp>
    </p:spTree>
    <p:extLst>
      <p:ext uri="{BB962C8B-B14F-4D97-AF65-F5344CB8AC3E}">
        <p14:creationId xmlns:p14="http://schemas.microsoft.com/office/powerpoint/2010/main" val="2712375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143000"/>
          </a:xfrm>
          <a:noFill/>
        </p:spPr>
        <p:txBody>
          <a:bodyPr/>
          <a:lstStyle/>
          <a:p>
            <a:pPr rtl="0"/>
            <a:r>
              <a:rPr lang="en-US" b="1" smtClean="0"/>
              <a:t>Step 4. Expel all the air from your stomach</a:t>
            </a:r>
          </a:p>
        </p:txBody>
      </p:sp>
      <p:pic>
        <p:nvPicPr>
          <p:cNvPr id="7065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2286000"/>
            <a:ext cx="4086225" cy="3660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70660" name="Freeform 4"/>
          <p:cNvSpPr>
            <a:spLocks/>
          </p:cNvSpPr>
          <p:nvPr/>
        </p:nvSpPr>
        <p:spPr bwMode="auto">
          <a:xfrm>
            <a:off x="4343400" y="4953000"/>
            <a:ext cx="838200" cy="76200"/>
          </a:xfrm>
          <a:custGeom>
            <a:avLst/>
            <a:gdLst>
              <a:gd name="T0" fmla="*/ 0 w 528"/>
              <a:gd name="T1" fmla="*/ 0 h 48"/>
              <a:gd name="T2" fmla="*/ 2147483647 w 528"/>
              <a:gd name="T3" fmla="*/ 2147483647 h 48"/>
              <a:gd name="T4" fmla="*/ 2147483647 w 528"/>
              <a:gd name="T5" fmla="*/ 0 h 48"/>
              <a:gd name="T6" fmla="*/ 0 60000 65536"/>
              <a:gd name="T7" fmla="*/ 0 60000 65536"/>
              <a:gd name="T8" fmla="*/ 0 60000 65536"/>
              <a:gd name="T9" fmla="*/ 0 w 528"/>
              <a:gd name="T10" fmla="*/ 0 h 48"/>
              <a:gd name="T11" fmla="*/ 528 w 52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8" h="48">
                <a:moveTo>
                  <a:pt x="0" y="0"/>
                </a:moveTo>
                <a:cubicBezTo>
                  <a:pt x="76" y="24"/>
                  <a:pt x="152" y="48"/>
                  <a:pt x="240" y="48"/>
                </a:cubicBezTo>
                <a:cubicBezTo>
                  <a:pt x="328" y="48"/>
                  <a:pt x="480" y="8"/>
                  <a:pt x="528" y="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0661" name="Freeform 5"/>
          <p:cNvSpPr>
            <a:spLocks/>
          </p:cNvSpPr>
          <p:nvPr/>
        </p:nvSpPr>
        <p:spPr bwMode="auto">
          <a:xfrm>
            <a:off x="4343400" y="5181600"/>
            <a:ext cx="838200" cy="76200"/>
          </a:xfrm>
          <a:custGeom>
            <a:avLst/>
            <a:gdLst>
              <a:gd name="T0" fmla="*/ 0 w 528"/>
              <a:gd name="T1" fmla="*/ 0 h 48"/>
              <a:gd name="T2" fmla="*/ 2147483647 w 528"/>
              <a:gd name="T3" fmla="*/ 2147483647 h 48"/>
              <a:gd name="T4" fmla="*/ 2147483647 w 528"/>
              <a:gd name="T5" fmla="*/ 0 h 48"/>
              <a:gd name="T6" fmla="*/ 0 60000 65536"/>
              <a:gd name="T7" fmla="*/ 0 60000 65536"/>
              <a:gd name="T8" fmla="*/ 0 60000 65536"/>
              <a:gd name="T9" fmla="*/ 0 w 528"/>
              <a:gd name="T10" fmla="*/ 0 h 48"/>
              <a:gd name="T11" fmla="*/ 528 w 52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8" h="48">
                <a:moveTo>
                  <a:pt x="0" y="0"/>
                </a:moveTo>
                <a:cubicBezTo>
                  <a:pt x="76" y="24"/>
                  <a:pt x="152" y="48"/>
                  <a:pt x="240" y="48"/>
                </a:cubicBezTo>
                <a:cubicBezTo>
                  <a:pt x="328" y="48"/>
                  <a:pt x="480" y="8"/>
                  <a:pt x="528" y="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0662" name="Freeform 6"/>
          <p:cNvSpPr>
            <a:spLocks/>
          </p:cNvSpPr>
          <p:nvPr/>
        </p:nvSpPr>
        <p:spPr bwMode="auto">
          <a:xfrm>
            <a:off x="4343400" y="5410200"/>
            <a:ext cx="838200" cy="76200"/>
          </a:xfrm>
          <a:custGeom>
            <a:avLst/>
            <a:gdLst>
              <a:gd name="T0" fmla="*/ 0 w 528"/>
              <a:gd name="T1" fmla="*/ 0 h 48"/>
              <a:gd name="T2" fmla="*/ 2147483647 w 528"/>
              <a:gd name="T3" fmla="*/ 2147483647 h 48"/>
              <a:gd name="T4" fmla="*/ 2147483647 w 528"/>
              <a:gd name="T5" fmla="*/ 0 h 48"/>
              <a:gd name="T6" fmla="*/ 0 60000 65536"/>
              <a:gd name="T7" fmla="*/ 0 60000 65536"/>
              <a:gd name="T8" fmla="*/ 0 60000 65536"/>
              <a:gd name="T9" fmla="*/ 0 w 528"/>
              <a:gd name="T10" fmla="*/ 0 h 48"/>
              <a:gd name="T11" fmla="*/ 528 w 52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8" h="48">
                <a:moveTo>
                  <a:pt x="0" y="0"/>
                </a:moveTo>
                <a:cubicBezTo>
                  <a:pt x="76" y="24"/>
                  <a:pt x="152" y="48"/>
                  <a:pt x="240" y="48"/>
                </a:cubicBezTo>
                <a:cubicBezTo>
                  <a:pt x="328" y="48"/>
                  <a:pt x="480" y="8"/>
                  <a:pt x="528" y="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143000"/>
          </a:xfrm>
          <a:noFill/>
        </p:spPr>
        <p:txBody>
          <a:bodyPr/>
          <a:lstStyle/>
          <a:p>
            <a:r>
              <a:rPr lang="en-US" sz="4800" b="1" smtClean="0">
                <a:solidFill>
                  <a:srgbClr val="FFFF00"/>
                </a:solidFill>
              </a:rPr>
              <a:t>Now … FOCUS</a:t>
            </a:r>
            <a:endParaRPr lang="ar-SA" b="1" smtClean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600200"/>
            <a:ext cx="8382000" cy="4530725"/>
          </a:xfrm>
          <a:noFill/>
        </p:spPr>
        <p:txBody>
          <a:bodyPr/>
          <a:lstStyle/>
          <a:p>
            <a:pPr marL="633413" indent="-633413" algn="l" rtl="0">
              <a:lnSpc>
                <a:spcPct val="150000"/>
              </a:lnSpc>
            </a:pPr>
            <a:r>
              <a:rPr lang="en-US" sz="3600" b="1" smtClean="0">
                <a:cs typeface="Tahoma" pitchFamily="34" charset="0"/>
              </a:rPr>
              <a:t>Eyes</a:t>
            </a:r>
          </a:p>
          <a:p>
            <a:pPr marL="633413" indent="-633413" algn="l" rtl="0">
              <a:lnSpc>
                <a:spcPct val="150000"/>
              </a:lnSpc>
            </a:pPr>
            <a:r>
              <a:rPr lang="en-US" sz="3600" b="1" smtClean="0">
                <a:cs typeface="Tahoma" pitchFamily="34" charset="0"/>
              </a:rPr>
              <a:t>Ears </a:t>
            </a:r>
          </a:p>
          <a:p>
            <a:pPr marL="633413" indent="-633413" algn="l" rtl="0">
              <a:lnSpc>
                <a:spcPct val="150000"/>
              </a:lnSpc>
            </a:pPr>
            <a:r>
              <a:rPr lang="en-US" sz="3600" b="1" smtClean="0">
                <a:cs typeface="Tahoma" pitchFamily="34" charset="0"/>
              </a:rPr>
              <a:t>Body </a:t>
            </a:r>
          </a:p>
          <a:p>
            <a:pPr marL="633413" indent="-633413" algn="l" rtl="0">
              <a:lnSpc>
                <a:spcPct val="150000"/>
              </a:lnSpc>
            </a:pPr>
            <a:r>
              <a:rPr lang="en-US" sz="3600" b="1" smtClean="0">
                <a:cs typeface="Tahoma" pitchFamily="34" charset="0"/>
              </a:rPr>
              <a:t>Brain </a:t>
            </a:r>
          </a:p>
          <a:p>
            <a:pPr marL="633413" indent="-633413" algn="l" rtl="0">
              <a:lnSpc>
                <a:spcPct val="150000"/>
              </a:lnSpc>
            </a:pPr>
            <a:r>
              <a:rPr lang="en-US" sz="3600" b="1" smtClean="0">
                <a:cs typeface="Tahoma" pitchFamily="34" charset="0"/>
              </a:rPr>
              <a:t>Heart (with love &amp; enthusiasm) </a:t>
            </a:r>
          </a:p>
        </p:txBody>
      </p:sp>
      <p:pic>
        <p:nvPicPr>
          <p:cNvPr id="71684" name="Picture 4" descr="DPPR-LOGO-Englis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1600200"/>
            <a:ext cx="3538538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85" name="AutoShape 5"/>
          <p:cNvSpPr>
            <a:spLocks noChangeArrowheads="1"/>
          </p:cNvSpPr>
          <p:nvPr/>
        </p:nvSpPr>
        <p:spPr bwMode="auto">
          <a:xfrm>
            <a:off x="7239000" y="1143000"/>
            <a:ext cx="1676400" cy="1143000"/>
          </a:xfrm>
          <a:prstGeom prst="wedgeEllipseCallout">
            <a:avLst>
              <a:gd name="adj1" fmla="val -118560"/>
              <a:gd name="adj2" fmla="val 172778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800">
                <a:solidFill>
                  <a:srgbClr val="FFFF00"/>
                </a:solidFill>
                <a:cs typeface="Tahoma" pitchFamily="34" charset="0"/>
              </a:rPr>
              <a:t>focus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ChangeArrowheads="1"/>
          </p:cNvSpPr>
          <p:nvPr/>
        </p:nvSpPr>
        <p:spPr bwMode="auto">
          <a:xfrm>
            <a:off x="0" y="0"/>
            <a:ext cx="1295400" cy="6858000"/>
          </a:xfrm>
          <a:prstGeom prst="rect">
            <a:avLst/>
          </a:prstGeom>
          <a:solidFill>
            <a:schemeClr val="tx1"/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title"/>
          </p:nvPr>
        </p:nvSpPr>
        <p:spPr>
          <a:xfrm>
            <a:off x="1371600" y="152400"/>
            <a:ext cx="7772400" cy="1447800"/>
          </a:xfrm>
        </p:spPr>
        <p:txBody>
          <a:bodyPr/>
          <a:lstStyle/>
          <a:p>
            <a:pPr rtl="0" eaLnBrk="1" hangingPunct="1"/>
            <a:r>
              <a:rPr lang="en-US" sz="4800" smtClean="0">
                <a:cs typeface="Tahoma" pitchFamily="34" charset="0"/>
              </a:rPr>
              <a:t>By the end of this lesson, we</a:t>
            </a:r>
            <a:r>
              <a:rPr lang="en-US" sz="5400" smtClean="0">
                <a:cs typeface="Tahoma" pitchFamily="34" charset="0"/>
              </a:rPr>
              <a:t> </a:t>
            </a:r>
            <a:r>
              <a:rPr lang="en-US" sz="4800" smtClean="0">
                <a:cs typeface="Tahoma" pitchFamily="34" charset="0"/>
              </a:rPr>
              <a:t>have</a:t>
            </a:r>
            <a:r>
              <a:rPr lang="en-US" sz="5400" smtClean="0">
                <a:cs typeface="Tahoma" pitchFamily="34" charset="0"/>
              </a:rPr>
              <a:t> </a:t>
            </a:r>
            <a:r>
              <a:rPr lang="en-US" sz="4800" smtClean="0">
                <a:cs typeface="Tahoma" pitchFamily="34" charset="0"/>
              </a:rPr>
              <a:t>learnt</a:t>
            </a:r>
            <a:endParaRPr lang="en-US" smtClean="0">
              <a:cs typeface="Tahoma" pitchFamily="34" charset="0"/>
            </a:endParaRPr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0" y="2027238"/>
            <a:ext cx="7620000" cy="4525962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3600" b="1" smtClean="0"/>
              <a:t>23 words which occur in quran almost 9086 times</a:t>
            </a:r>
            <a:endParaRPr lang="en-US" sz="2800" smtClean="0">
              <a:latin typeface="Alvi Nastaleeq" pitchFamily="2" charset="-78"/>
              <a:cs typeface="Alvi Nastaleeq" pitchFamily="2" charset="-78"/>
            </a:endParaRPr>
          </a:p>
          <a:p>
            <a:pPr algn="ctr" eaLnBrk="1" hangingPunct="1">
              <a:buFont typeface="Wingdings" pitchFamily="2" charset="2"/>
              <a:buNone/>
            </a:pPr>
            <a:endParaRPr lang="en-US" sz="4000" smtClean="0">
              <a:latin typeface="Alvi Nastaleeq" pitchFamily="2" charset="-78"/>
              <a:cs typeface="Alvi Nastaleeq" pitchFamily="2" charset="-78"/>
            </a:endParaRPr>
          </a:p>
          <a:p>
            <a:pPr algn="ctr" eaLnBrk="1" hangingPunct="1">
              <a:buFont typeface="Wingdings" pitchFamily="2" charset="2"/>
              <a:buNone/>
            </a:pPr>
            <a:endParaRPr lang="ur-PK" sz="4000" smtClean="0">
              <a:latin typeface="Alvi Nastaleeq" pitchFamily="2" charset="-78"/>
              <a:cs typeface="Alvi Nastaleeq" pitchFamily="2" charset="-78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smtClean="0">
                <a:cs typeface="Tahoma" pitchFamily="34" charset="0"/>
              </a:rPr>
              <a:t>There are 4,500 words in Quran which are repeated almost 78000 times</a:t>
            </a:r>
            <a:endParaRPr lang="ur-PK" smtClean="0">
              <a:cs typeface="Tahoma" pitchFamily="34" charset="0"/>
            </a:endParaRPr>
          </a:p>
        </p:txBody>
      </p:sp>
      <p:sp>
        <p:nvSpPr>
          <p:cNvPr id="72709" name="Rectangle 5"/>
          <p:cNvSpPr>
            <a:spLocks noChangeArrowheads="1"/>
          </p:cNvSpPr>
          <p:nvPr/>
        </p:nvSpPr>
        <p:spPr bwMode="auto">
          <a:xfrm>
            <a:off x="190500" y="381000"/>
            <a:ext cx="914400" cy="6477000"/>
          </a:xfrm>
          <a:prstGeom prst="rect">
            <a:avLst/>
          </a:prstGeom>
          <a:solidFill>
            <a:srgbClr val="FFD5AB"/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10" name="Rectangle 6"/>
          <p:cNvSpPr>
            <a:spLocks noChangeArrowheads="1"/>
          </p:cNvSpPr>
          <p:nvPr/>
        </p:nvSpPr>
        <p:spPr bwMode="auto">
          <a:xfrm>
            <a:off x="190500" y="6126163"/>
            <a:ext cx="914400" cy="731837"/>
          </a:xfrm>
          <a:prstGeom prst="rect">
            <a:avLst/>
          </a:prstGeom>
          <a:solidFill>
            <a:srgbClr val="FF0000"/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11" name="AutoShape 7"/>
          <p:cNvSpPr>
            <a:spLocks noChangeArrowheads="1"/>
          </p:cNvSpPr>
          <p:nvPr/>
        </p:nvSpPr>
        <p:spPr bwMode="auto">
          <a:xfrm>
            <a:off x="333375" y="6172200"/>
            <a:ext cx="609600" cy="685800"/>
          </a:xfrm>
          <a:prstGeom prst="upArrow">
            <a:avLst>
              <a:gd name="adj1" fmla="val 50000"/>
              <a:gd name="adj2" fmla="val 59766"/>
            </a:avLst>
          </a:prstGeom>
          <a:solidFill>
            <a:srgbClr val="FFFF00"/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72712" name="Text Box 8"/>
          <p:cNvSpPr txBox="1">
            <a:spLocks noChangeArrowheads="1"/>
          </p:cNvSpPr>
          <p:nvPr/>
        </p:nvSpPr>
        <p:spPr bwMode="auto">
          <a:xfrm>
            <a:off x="228600" y="5592763"/>
            <a:ext cx="12192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9,086</a:t>
            </a:r>
          </a:p>
        </p:txBody>
      </p:sp>
      <p:sp>
        <p:nvSpPr>
          <p:cNvPr id="72713" name="Text Box 9"/>
          <p:cNvSpPr txBox="1">
            <a:spLocks noChangeArrowheads="1"/>
          </p:cNvSpPr>
          <p:nvPr/>
        </p:nvSpPr>
        <p:spPr bwMode="auto">
          <a:xfrm>
            <a:off x="152400" y="30163"/>
            <a:ext cx="12192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78,000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/>
            <a:r>
              <a:rPr lang="en-US" sz="4400" smtClean="0">
                <a:cs typeface="Tahoma" pitchFamily="34" charset="0"/>
              </a:rPr>
              <a:t>The best amongst you is the one learns and teaches Quran</a:t>
            </a:r>
            <a:endParaRPr lang="ar-SA" sz="4400" smtClean="0">
              <a:cs typeface="Tahoma" pitchFamily="34" charset="0"/>
            </a:endParaRP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228600" y="1981200"/>
            <a:ext cx="8686800" cy="2209800"/>
          </a:xfrm>
        </p:spPr>
        <p:txBody>
          <a:bodyPr/>
          <a:lstStyle/>
          <a:p>
            <a:pPr marL="990600" lvl="1" indent="-250825" algn="ctr" rtl="0">
              <a:buFont typeface="Symbol" pitchFamily="18" charset="2"/>
              <a:buNone/>
            </a:pPr>
            <a:r>
              <a:rPr lang="en-US" sz="3200" b="1" smtClean="0">
                <a:cs typeface="Tahoma" pitchFamily="34" charset="0"/>
              </a:rPr>
              <a:t>Allah has chosen you to learn Qur’an.  Thank Him &amp; don’t reject his selection by walking away!</a:t>
            </a:r>
          </a:p>
          <a:p>
            <a:pPr marL="990600" lvl="1" indent="-250825" algn="ctr" rtl="0">
              <a:buFont typeface="Symbol" pitchFamily="18" charset="2"/>
              <a:buNone/>
            </a:pPr>
            <a:r>
              <a:rPr lang="en-US" sz="3200" b="1" smtClean="0">
                <a:cs typeface="Tahoma" pitchFamily="34" charset="0"/>
              </a:rPr>
              <a:t>Don’t give up!  </a:t>
            </a:r>
          </a:p>
        </p:txBody>
      </p:sp>
      <p:sp>
        <p:nvSpPr>
          <p:cNvPr id="73732" name="Rectangle 4"/>
          <p:cNvSpPr>
            <a:spLocks noChangeArrowheads="1"/>
          </p:cNvSpPr>
          <p:nvPr/>
        </p:nvSpPr>
        <p:spPr bwMode="auto">
          <a:xfrm>
            <a:off x="457200" y="4845050"/>
            <a:ext cx="8285163" cy="1555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rtl="1">
              <a:spcBef>
                <a:spcPct val="0"/>
              </a:spcBef>
            </a:pPr>
            <a:r>
              <a:rPr lang="ar-SA">
                <a:cs typeface="Traditional Arabic" pitchFamily="18" charset="-78"/>
              </a:rPr>
              <a:t>سُبْحَانَ اللهِ وَبِحَمْدِهِ سُبْحَانَكَ اللهُمَّ وَبِحَمْدِكَ </a:t>
            </a:r>
          </a:p>
          <a:p>
            <a:pPr algn="ctr" rtl="1">
              <a:spcBef>
                <a:spcPct val="0"/>
              </a:spcBef>
            </a:pPr>
            <a:r>
              <a:rPr lang="ar-SA">
                <a:cs typeface="Traditional Arabic" pitchFamily="18" charset="-78"/>
              </a:rPr>
              <a:t>نَشْهَدُ أَن لاَّ إِلَهَ إِلاَّ أَنْتَ نَسْتَغْفِرُكَ وَنَتُوبُ إِلَيْكَ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AutoShape 3"/>
          <p:cNvSpPr>
            <a:spLocks noChangeArrowheads="1"/>
          </p:cNvSpPr>
          <p:nvPr/>
        </p:nvSpPr>
        <p:spPr bwMode="auto">
          <a:xfrm>
            <a:off x="228600" y="2057400"/>
            <a:ext cx="4191000" cy="2514600"/>
          </a:xfrm>
          <a:prstGeom prst="irregularSeal1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163716" name="Text Box 4"/>
          <p:cNvSpPr txBox="1">
            <a:spLocks noChangeArrowheads="1"/>
          </p:cNvSpPr>
          <p:nvPr/>
        </p:nvSpPr>
        <p:spPr bwMode="auto">
          <a:xfrm>
            <a:off x="685800" y="2667000"/>
            <a:ext cx="3260725" cy="8540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>
              <a:spcBef>
                <a:spcPct val="0"/>
              </a:spcBef>
              <a:defRPr/>
            </a:pPr>
            <a:endParaRPr lang="ar-SA" sz="600">
              <a:effectLst>
                <a:outerShdw blurRad="38100" dist="38100" dir="2700000" algn="tl">
                  <a:srgbClr val="000080"/>
                </a:outerShdw>
              </a:effectLst>
              <a:latin typeface="Nafees Web Naskh" pitchFamily="2" charset="-78"/>
              <a:cs typeface="Nafees Web Naskh" pitchFamily="2" charset="-78"/>
            </a:endParaRPr>
          </a:p>
          <a:p>
            <a:pPr algn="ctr" rtl="1">
              <a:spcBef>
                <a:spcPct val="0"/>
              </a:spcBef>
              <a:defRPr/>
            </a:pPr>
            <a:r>
              <a:rPr lang="ur-PK" sz="4400" b="0">
                <a:effectLst>
                  <a:outerShdw blurRad="38100" dist="38100" dir="2700000" algn="tl">
                    <a:srgbClr val="000080"/>
                  </a:outerShdw>
                </a:effectLst>
                <a:cs typeface="Tahoma" pitchFamily="34" charset="0"/>
              </a:rPr>
              <a:t> </a:t>
            </a:r>
            <a:r>
              <a:rPr lang="en-US" sz="4400" b="0">
                <a:effectLst>
                  <a:outerShdw blurRad="38100" dist="38100" dir="2700000" algn="tl">
                    <a:srgbClr val="000080"/>
                  </a:outerShdw>
                </a:effectLst>
                <a:cs typeface="Tahoma" pitchFamily="34" charset="0"/>
              </a:rPr>
              <a:t>1295 Times</a:t>
            </a:r>
            <a:endParaRPr lang="ur-PK" sz="4400" b="0">
              <a:effectLst>
                <a:outerShdw blurRad="38100" dist="38100" dir="2700000" algn="tl">
                  <a:srgbClr val="000080"/>
                </a:outerShdw>
              </a:effectLst>
              <a:cs typeface="Tahoma" pitchFamily="34" charset="0"/>
            </a:endParaRPr>
          </a:p>
        </p:txBody>
      </p:sp>
      <p:pic>
        <p:nvPicPr>
          <p:cNvPr id="45060" name="Picture 25" descr="j025234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063666" flipV="1">
            <a:off x="873125" y="498475"/>
            <a:ext cx="990600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6603" name="Group 43"/>
          <p:cNvGraphicFramePr>
            <a:graphicFrameLocks noGrp="1"/>
          </p:cNvGraphicFramePr>
          <p:nvPr>
            <p:ph/>
          </p:nvPr>
        </p:nvGraphicFramePr>
        <p:xfrm>
          <a:off x="4419600" y="198438"/>
          <a:ext cx="3200400" cy="6583680"/>
        </p:xfrm>
        <a:graphic>
          <a:graphicData uri="http://schemas.openxmlformats.org/drawingml/2006/table">
            <a:tbl>
              <a:tblPr/>
              <a:tblGrid>
                <a:gridCol w="1828800"/>
                <a:gridCol w="1371600"/>
              </a:tblGrid>
              <a:tr h="9763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He</a:t>
                      </a:r>
                      <a:endParaRPr kumimoji="0" lang="ar-SA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Tajweed" pitchFamily="2" charset="-78"/>
                        </a:rPr>
                        <a:t>هُوَ</a:t>
                      </a:r>
                      <a:endParaRPr kumimoji="0" lang="ar-SA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7472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They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Tajweed" pitchFamily="2" charset="-78"/>
                        </a:rPr>
                        <a:t>هُمْ</a:t>
                      </a:r>
                      <a:endParaRPr kumimoji="0" lang="en-US" sz="6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763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You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itchFamily="34" charset="0"/>
                          <a:cs typeface="Tajweed" pitchFamily="2" charset="-78"/>
                        </a:rPr>
                        <a:t>أَنْتَ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7472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You 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itchFamily="34" charset="0"/>
                          <a:cs typeface="Tajweed" pitchFamily="2" charset="-78"/>
                        </a:rPr>
                        <a:t>أَنْتُمْ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763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Tajweed" pitchFamily="2" charset="-78"/>
                        </a:rPr>
                        <a:t>أَنَا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97472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We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Tajweed" pitchFamily="2" charset="-78"/>
                        </a:rPr>
                        <a:t>نَحْنُ</a:t>
                      </a:r>
                      <a:endParaRPr kumimoji="0" lang="en-US" sz="6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2" descr="Image03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1219200"/>
            <a:ext cx="1190625" cy="110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3" name="Picture 23" descr="Image03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0"/>
            <a:ext cx="1176338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4" name="Picture 24" descr="Image04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81200" y="1524000"/>
            <a:ext cx="1041400" cy="152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5" name="Picture 25" descr="Image04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81200" y="3276600"/>
            <a:ext cx="109537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6" name="Picture 26" descr="Image04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62400" y="5638800"/>
            <a:ext cx="990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7" name="Picture 27" descr="Image04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62400" y="4572000"/>
            <a:ext cx="998538" cy="1109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8" name="Line 28"/>
          <p:cNvSpPr>
            <a:spLocks noChangeShapeType="1"/>
          </p:cNvSpPr>
          <p:nvPr/>
        </p:nvSpPr>
        <p:spPr bwMode="auto">
          <a:xfrm flipH="1" flipV="1">
            <a:off x="3124200" y="2514600"/>
            <a:ext cx="1752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089" name="Line 29"/>
          <p:cNvSpPr>
            <a:spLocks noChangeShapeType="1"/>
          </p:cNvSpPr>
          <p:nvPr/>
        </p:nvSpPr>
        <p:spPr bwMode="auto">
          <a:xfrm flipH="1">
            <a:off x="3200400" y="3962400"/>
            <a:ext cx="1676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165790" name="Text Box 30"/>
          <p:cNvSpPr txBox="1">
            <a:spLocks noChangeArrowheads="1"/>
          </p:cNvSpPr>
          <p:nvPr/>
        </p:nvSpPr>
        <p:spPr bwMode="auto">
          <a:xfrm>
            <a:off x="228600" y="152400"/>
            <a:ext cx="2895600" cy="1190625"/>
          </a:xfrm>
          <a:prstGeom prst="rect">
            <a:avLst/>
          </a:prstGeom>
          <a:solidFill>
            <a:srgbClr val="FF3300"/>
          </a:solidFill>
          <a:ln w="9525" algn="ctr">
            <a:noFill/>
            <a:miter lim="800000"/>
            <a:headEnd/>
            <a:tailEnd/>
          </a:ln>
        </p:spPr>
        <p:txBody>
          <a:bodyPr lIns="0" rIns="0">
            <a:spAutoFit/>
          </a:bodyPr>
          <a:lstStyle/>
          <a:p>
            <a:pPr algn="ctr"/>
            <a:r>
              <a:rPr lang="en-US" sz="1800" b="0">
                <a:solidFill>
                  <a:srgbClr val="FFFF00"/>
                </a:solidFill>
                <a:cs typeface="Arial" pitchFamily="34" charset="0"/>
              </a:rPr>
              <a:t>TPI (Total Physical Interaction): See it; say it; </a:t>
            </a:r>
            <a:r>
              <a:rPr lang="en-US" sz="1800" b="0" u="sng">
                <a:solidFill>
                  <a:srgbClr val="FFFF00"/>
                </a:solidFill>
                <a:cs typeface="Arial" pitchFamily="34" charset="0"/>
              </a:rPr>
              <a:t>show it</a:t>
            </a:r>
            <a:r>
              <a:rPr lang="en-US" sz="1800" b="0">
                <a:solidFill>
                  <a:srgbClr val="FFFF00"/>
                </a:solidFill>
                <a:cs typeface="Arial" pitchFamily="34" charset="0"/>
              </a:rPr>
              <a:t>; listen to it; think it;…</a:t>
            </a:r>
            <a:endParaRPr lang="en-US" sz="1800" b="0">
              <a:cs typeface="Arial" pitchFamily="34" charset="0"/>
            </a:endParaRPr>
          </a:p>
        </p:txBody>
      </p:sp>
      <p:graphicFrame>
        <p:nvGraphicFramePr>
          <p:cNvPr id="67622" name="Group 38"/>
          <p:cNvGraphicFramePr>
            <a:graphicFrameLocks noGrp="1"/>
          </p:cNvGraphicFramePr>
          <p:nvPr/>
        </p:nvGraphicFramePr>
        <p:xfrm>
          <a:off x="5181600" y="152400"/>
          <a:ext cx="3886200" cy="6583680"/>
        </p:xfrm>
        <a:graphic>
          <a:graphicData uri="http://schemas.openxmlformats.org/drawingml/2006/table">
            <a:tbl>
              <a:tblPr/>
              <a:tblGrid>
                <a:gridCol w="1943100"/>
                <a:gridCol w="1943100"/>
              </a:tblGrid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He</a:t>
                      </a:r>
                      <a:endParaRPr kumimoji="0" lang="ar-SA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هُوَ</a:t>
                      </a:r>
                      <a:endParaRPr kumimoji="0" lang="ar-SA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They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هُمْ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You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أَنْتَ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You 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أَنْتُمْ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أَنَا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We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نَحْنُ</a:t>
                      </a:r>
                      <a:endParaRPr kumimoji="0" lang="en-US" sz="6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165790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579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143000"/>
          </a:xfrm>
          <a:noFill/>
        </p:spPr>
        <p:txBody>
          <a:bodyPr/>
          <a:lstStyle/>
          <a:p>
            <a:pPr rtl="0"/>
            <a:r>
              <a:rPr lang="en-US" smtClean="0"/>
              <a:t>Kinds of words that we speak or write (Kalimat)</a:t>
            </a:r>
            <a:endParaRPr lang="ar-SA" smtClean="0"/>
          </a:p>
        </p:txBody>
      </p:sp>
      <p:graphicFrame>
        <p:nvGraphicFramePr>
          <p:cNvPr id="243715" name="Group 3"/>
          <p:cNvGraphicFramePr>
            <a:graphicFrameLocks noGrp="1"/>
          </p:cNvGraphicFramePr>
          <p:nvPr/>
        </p:nvGraphicFramePr>
        <p:xfrm>
          <a:off x="152400" y="2133600"/>
          <a:ext cx="8763000" cy="4064001"/>
        </p:xfrm>
        <a:graphic>
          <a:graphicData uri="http://schemas.openxmlformats.org/drawingml/2006/table">
            <a:tbl>
              <a:tblPr/>
              <a:tblGrid>
                <a:gridCol w="1905000"/>
                <a:gridCol w="1524000"/>
                <a:gridCol w="5334000"/>
              </a:tblGrid>
              <a:tr h="1354138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8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اِسْم</a:t>
                      </a:r>
                      <a:endParaRPr kumimoji="0" lang="en-US" sz="8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Noun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Name </a:t>
                      </a:r>
                      <a:r>
                        <a:rPr kumimoji="0" lang="en-US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+mn-ea"/>
                          <a:cs typeface="Tajweed" pitchFamily="2" charset="-78"/>
                        </a:rPr>
                        <a:t>(</a:t>
                      </a:r>
                      <a:r>
                        <a:rPr kumimoji="0" lang="ar-SA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كِتَاب، مَكَّة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Attribute (</a:t>
                      </a:r>
                      <a:r>
                        <a:rPr kumimoji="0" lang="ar-SA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+mn-ea"/>
                          <a:cs typeface="Tajweed" pitchFamily="2" charset="-78"/>
                        </a:rPr>
                        <a:t>مُسْلِم</a:t>
                      </a:r>
                      <a:r>
                        <a:rPr kumimoji="0" lang="ar-SA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، </a:t>
                      </a:r>
                      <a:r>
                        <a:rPr kumimoji="0" lang="ar-SA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+mn-ea"/>
                          <a:cs typeface="Tajweed" pitchFamily="2" charset="-78"/>
                        </a:rPr>
                        <a:t>مُؤمِن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5725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8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فِعْل</a:t>
                      </a:r>
                      <a:endParaRPr kumimoji="0" lang="en-US" sz="8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Verb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Tells us about an action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+mn-ea"/>
                          <a:cs typeface="Tajweed" pitchFamily="2" charset="-78"/>
                        </a:rPr>
                        <a:t>فَتَحَ</a:t>
                      </a:r>
                      <a:r>
                        <a:rPr kumimoji="0" lang="ar-SA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، </a:t>
                      </a:r>
                      <a:r>
                        <a:rPr kumimoji="0" lang="ar-SA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+mn-ea"/>
                          <a:cs typeface="Tajweed" pitchFamily="2" charset="-78"/>
                        </a:rPr>
                        <a:t>عَمِلُوا</a:t>
                      </a:r>
                      <a:endParaRPr kumimoji="0" lang="en-US" sz="3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+mn-ea"/>
                        <a:cs typeface="Tajweed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4138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حَرْف</a:t>
                      </a:r>
                      <a:endParaRPr kumimoji="0" lang="en-US" sz="7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Letter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Joins nouns and/or verbs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+mn-ea"/>
                          <a:cs typeface="Tajweed" pitchFamily="2" charset="-78"/>
                        </a:rPr>
                        <a:t>بِ، لِ، مِنْ، فِي، إنّ</a:t>
                      </a:r>
                      <a:endParaRPr kumimoji="0" lang="en-US" sz="3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+mn-ea"/>
                        <a:cs typeface="Tajweed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143000"/>
          </a:xfrm>
          <a:noFill/>
        </p:spPr>
        <p:txBody>
          <a:bodyPr/>
          <a:lstStyle/>
          <a:p>
            <a:r>
              <a:rPr lang="ar-SA" sz="11000" smtClean="0">
                <a:cs typeface="Tajweed" pitchFamily="2" charset="-78"/>
              </a:rPr>
              <a:t>اِسْم</a:t>
            </a:r>
            <a:r>
              <a:rPr lang="ar-SA" sz="8800" smtClean="0"/>
              <a:t> </a:t>
            </a:r>
            <a:r>
              <a:rPr lang="en-US" b="1" smtClean="0"/>
              <a:t>Noun</a:t>
            </a:r>
            <a:endParaRPr lang="ar-SA" sz="11000" b="1" smtClean="0">
              <a:cs typeface="Tajweed" pitchFamily="2" charset="-78"/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905000"/>
            <a:ext cx="8991600" cy="4191000"/>
          </a:xfrm>
          <a:noFill/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ar-SA" sz="9600" smtClean="0">
                <a:cs typeface="Tajweed" pitchFamily="2" charset="-78"/>
              </a:rPr>
              <a:t>مُسْلِم  </a:t>
            </a:r>
            <a:r>
              <a:rPr lang="ar-SA" sz="9600" smtClean="0">
                <a:cs typeface="Tajweed" pitchFamily="2" charset="-78"/>
                <a:sym typeface="Symbol" pitchFamily="18" charset="2"/>
              </a:rPr>
              <a:t>، </a:t>
            </a:r>
            <a:r>
              <a:rPr lang="ar-SA" sz="9600" smtClean="0">
                <a:cs typeface="Tajweed" pitchFamily="2" charset="-78"/>
              </a:rPr>
              <a:t>مُؤْمِن  ، صَالِح</a:t>
            </a:r>
          </a:p>
          <a:p>
            <a:pPr marL="0" indent="0" algn="ctr">
              <a:buFont typeface="Wingdings" pitchFamily="2" charset="2"/>
              <a:buNone/>
            </a:pPr>
            <a:r>
              <a:rPr lang="ar-SA" sz="9600" smtClean="0">
                <a:cs typeface="Tajweed" pitchFamily="2" charset="-78"/>
              </a:rPr>
              <a:t>كَافِر </a:t>
            </a:r>
            <a:r>
              <a:rPr lang="ar-SA" sz="9600" smtClean="0">
                <a:cs typeface="Tajweed" pitchFamily="2" charset="-78"/>
                <a:sym typeface="Symbol" pitchFamily="18" charset="2"/>
              </a:rPr>
              <a:t>، </a:t>
            </a:r>
            <a:r>
              <a:rPr lang="ar-SA" sz="9600" smtClean="0">
                <a:cs typeface="Tajweed" pitchFamily="2" charset="-78"/>
              </a:rPr>
              <a:t>مُشْرِك </a:t>
            </a:r>
            <a:r>
              <a:rPr lang="ar-SA" sz="9600" smtClean="0">
                <a:cs typeface="Tajweed" pitchFamily="2" charset="-78"/>
                <a:sym typeface="Symbol" pitchFamily="18" charset="2"/>
              </a:rPr>
              <a:t>، </a:t>
            </a:r>
            <a:r>
              <a:rPr lang="ar-SA" sz="9600" smtClean="0">
                <a:cs typeface="Tajweed" pitchFamily="2" charset="-78"/>
              </a:rPr>
              <a:t>مُنَافِق</a:t>
            </a:r>
            <a:endParaRPr lang="en-US" sz="9600" smtClean="0">
              <a:cs typeface="Tajweed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1905000" y="1219200"/>
            <a:ext cx="6553200" cy="5578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lnSpc>
                <a:spcPct val="120000"/>
              </a:lnSpc>
              <a:spcBef>
                <a:spcPct val="0"/>
              </a:spcBef>
            </a:pPr>
            <a:r>
              <a:rPr lang="ar-SA" sz="5000" b="0">
                <a:latin typeface="AGA Arabesque" pitchFamily="2" charset="2"/>
                <a:cs typeface="Tajweed" pitchFamily="2" charset="-78"/>
              </a:rPr>
              <a:t>مُسْلِم  </a:t>
            </a:r>
            <a:r>
              <a:rPr lang="en-US" sz="5000" b="0">
                <a:latin typeface="AGA Arabesque" pitchFamily="2" charset="2"/>
                <a:cs typeface="Tajweed" pitchFamily="2" charset="-78"/>
                <a:sym typeface="Symbol" pitchFamily="18" charset="2"/>
              </a:rPr>
              <a:t></a:t>
            </a:r>
            <a:r>
              <a:rPr lang="ar-SA" sz="5000" b="0">
                <a:latin typeface="AGA Arabesque" pitchFamily="2" charset="2"/>
                <a:cs typeface="Tajweed" pitchFamily="2" charset="-78"/>
                <a:sym typeface="Symbol" pitchFamily="18" charset="2"/>
              </a:rPr>
              <a:t> </a:t>
            </a:r>
            <a:r>
              <a:rPr lang="ar-SA" sz="5000" b="0">
                <a:latin typeface="AGA Arabesque" pitchFamily="2" charset="2"/>
                <a:cs typeface="Tajweed" pitchFamily="2" charset="-78"/>
              </a:rPr>
              <a:t> مُسْلِمُون، مُسْلِمِين</a:t>
            </a:r>
          </a:p>
          <a:p>
            <a:pPr algn="r" rtl="1">
              <a:lnSpc>
                <a:spcPct val="120000"/>
              </a:lnSpc>
              <a:spcBef>
                <a:spcPct val="0"/>
              </a:spcBef>
            </a:pPr>
            <a:r>
              <a:rPr lang="ar-SA" sz="5000" b="0">
                <a:latin typeface="AGA Arabesque" pitchFamily="2" charset="2"/>
                <a:cs typeface="Tajweed" pitchFamily="2" charset="-78"/>
              </a:rPr>
              <a:t>مُؤْمِن  </a:t>
            </a:r>
            <a:r>
              <a:rPr lang="en-US" sz="5000" b="0">
                <a:latin typeface="AGA Arabesque" pitchFamily="2" charset="2"/>
                <a:cs typeface="Tajweed" pitchFamily="2" charset="-78"/>
                <a:sym typeface="Symbol" pitchFamily="18" charset="2"/>
              </a:rPr>
              <a:t></a:t>
            </a:r>
            <a:r>
              <a:rPr lang="ar-SA" sz="5000" b="0">
                <a:latin typeface="AGA Arabesque" pitchFamily="2" charset="2"/>
                <a:cs typeface="Tajweed" pitchFamily="2" charset="-78"/>
                <a:sym typeface="Symbol" pitchFamily="18" charset="2"/>
              </a:rPr>
              <a:t>   </a:t>
            </a:r>
            <a:r>
              <a:rPr lang="ar-SA" sz="5000" b="0">
                <a:latin typeface="AGA Arabesque" pitchFamily="2" charset="2"/>
                <a:cs typeface="Tajweed" pitchFamily="2" charset="-78"/>
              </a:rPr>
              <a:t>مُؤمِنُون،   مُؤمِنِين </a:t>
            </a:r>
          </a:p>
          <a:p>
            <a:pPr algn="r" rtl="1">
              <a:lnSpc>
                <a:spcPct val="120000"/>
              </a:lnSpc>
              <a:spcBef>
                <a:spcPct val="0"/>
              </a:spcBef>
            </a:pPr>
            <a:r>
              <a:rPr lang="ar-SA" sz="5000" b="0">
                <a:latin typeface="AGA Arabesque" pitchFamily="2" charset="2"/>
                <a:cs typeface="Tajweed" pitchFamily="2" charset="-78"/>
              </a:rPr>
              <a:t>صَالِح  </a:t>
            </a:r>
            <a:r>
              <a:rPr lang="en-US" sz="5000" b="0">
                <a:latin typeface="AGA Arabesque" pitchFamily="2" charset="2"/>
                <a:cs typeface="Tajweed" pitchFamily="2" charset="-78"/>
                <a:sym typeface="Symbol" pitchFamily="18" charset="2"/>
              </a:rPr>
              <a:t></a:t>
            </a:r>
            <a:r>
              <a:rPr lang="ar-SA" sz="5000" b="0">
                <a:latin typeface="AGA Arabesque" pitchFamily="2" charset="2"/>
                <a:cs typeface="Tajweed" pitchFamily="2" charset="-78"/>
              </a:rPr>
              <a:t>  صَالِحُون، صَالِحِين</a:t>
            </a:r>
          </a:p>
          <a:p>
            <a:pPr algn="r" rtl="1">
              <a:lnSpc>
                <a:spcPct val="120000"/>
              </a:lnSpc>
              <a:spcBef>
                <a:spcPct val="0"/>
              </a:spcBef>
            </a:pPr>
            <a:r>
              <a:rPr lang="ar-SA" sz="5000" b="0">
                <a:latin typeface="AGA Arabesque" pitchFamily="2" charset="2"/>
                <a:cs typeface="Tajweed" pitchFamily="2" charset="-78"/>
              </a:rPr>
              <a:t>كَافِر   </a:t>
            </a:r>
            <a:r>
              <a:rPr lang="en-US" sz="5000" b="0">
                <a:latin typeface="AGA Arabesque" pitchFamily="2" charset="2"/>
                <a:cs typeface="Tajweed" pitchFamily="2" charset="-78"/>
                <a:sym typeface="Symbol" pitchFamily="18" charset="2"/>
              </a:rPr>
              <a:t></a:t>
            </a:r>
            <a:r>
              <a:rPr lang="ar-SA" sz="5000" b="0">
                <a:latin typeface="AGA Arabesque" pitchFamily="2" charset="2"/>
                <a:cs typeface="Tajweed" pitchFamily="2" charset="-78"/>
              </a:rPr>
              <a:t>  كَافِرُون ،   كَافِرِين</a:t>
            </a:r>
          </a:p>
          <a:p>
            <a:pPr algn="r" rtl="1">
              <a:lnSpc>
                <a:spcPct val="120000"/>
              </a:lnSpc>
              <a:spcBef>
                <a:spcPct val="0"/>
              </a:spcBef>
            </a:pPr>
            <a:r>
              <a:rPr lang="ar-SA" sz="5000" b="0">
                <a:latin typeface="AGA Arabesque" pitchFamily="2" charset="2"/>
                <a:cs typeface="Tajweed" pitchFamily="2" charset="-78"/>
              </a:rPr>
              <a:t>مُشْرِك </a:t>
            </a:r>
            <a:r>
              <a:rPr lang="en-US" sz="5000" b="0">
                <a:latin typeface="AGA Arabesque" pitchFamily="2" charset="2"/>
                <a:cs typeface="Tajweed" pitchFamily="2" charset="-78"/>
                <a:sym typeface="Symbol" pitchFamily="18" charset="2"/>
              </a:rPr>
              <a:t></a:t>
            </a:r>
            <a:r>
              <a:rPr lang="ar-SA" sz="5000" b="0">
                <a:latin typeface="AGA Arabesque" pitchFamily="2" charset="2"/>
                <a:cs typeface="Tajweed" pitchFamily="2" charset="-78"/>
              </a:rPr>
              <a:t>  مُشْرِكُون، مُشْرِكِين</a:t>
            </a:r>
          </a:p>
          <a:p>
            <a:pPr algn="r" rtl="1">
              <a:lnSpc>
                <a:spcPct val="120000"/>
              </a:lnSpc>
              <a:spcBef>
                <a:spcPct val="0"/>
              </a:spcBef>
            </a:pPr>
            <a:r>
              <a:rPr lang="ar-SA" sz="5000" b="0">
                <a:latin typeface="AGA Arabesque" pitchFamily="2" charset="2"/>
                <a:cs typeface="Tajweed" pitchFamily="2" charset="-78"/>
              </a:rPr>
              <a:t>مُنَافِق  </a:t>
            </a:r>
            <a:r>
              <a:rPr lang="en-US" sz="5000" b="0">
                <a:latin typeface="AGA Arabesque" pitchFamily="2" charset="2"/>
                <a:cs typeface="Tajweed" pitchFamily="2" charset="-78"/>
                <a:sym typeface="Symbol" pitchFamily="18" charset="2"/>
              </a:rPr>
              <a:t></a:t>
            </a:r>
            <a:r>
              <a:rPr lang="ar-SA" sz="5000" b="0">
                <a:latin typeface="AGA Arabesque" pitchFamily="2" charset="2"/>
                <a:cs typeface="Tajweed" pitchFamily="2" charset="-78"/>
              </a:rPr>
              <a:t>  مُنَافِقُون،   مُنَافِقِين</a:t>
            </a:r>
            <a:endParaRPr lang="en-US" sz="5000" b="0">
              <a:latin typeface="AGA Arabesque" pitchFamily="2" charset="2"/>
              <a:cs typeface="Tajweed" pitchFamily="2" charset="-78"/>
            </a:endParaRPr>
          </a:p>
        </p:txBody>
      </p:sp>
      <p:grpSp>
        <p:nvGrpSpPr>
          <p:cNvPr id="49155" name="Group 3"/>
          <p:cNvGrpSpPr>
            <a:grpSpLocks/>
          </p:cNvGrpSpPr>
          <p:nvPr/>
        </p:nvGrpSpPr>
        <p:grpSpPr bwMode="auto">
          <a:xfrm rot="-2183588">
            <a:off x="-1143000" y="685800"/>
            <a:ext cx="5181600" cy="1752600"/>
            <a:chOff x="1296" y="-144"/>
            <a:chExt cx="3264" cy="1104"/>
          </a:xfrm>
        </p:grpSpPr>
        <p:sp>
          <p:nvSpPr>
            <p:cNvPr id="49158" name="AutoShape 4"/>
            <p:cNvSpPr>
              <a:spLocks noChangeArrowheads="1"/>
            </p:cNvSpPr>
            <p:nvPr/>
          </p:nvSpPr>
          <p:spPr bwMode="auto">
            <a:xfrm>
              <a:off x="1296" y="-144"/>
              <a:ext cx="3264" cy="1104"/>
            </a:xfrm>
            <a:prstGeom prst="irregularSeal1">
              <a:avLst/>
            </a:prstGeom>
            <a:solidFill>
              <a:srgbClr val="FF0000"/>
            </a:solidFill>
            <a:ln w="25400" algn="ctr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171909" name="Text Box 5"/>
            <p:cNvSpPr txBox="1">
              <a:spLocks noChangeArrowheads="1"/>
            </p:cNvSpPr>
            <p:nvPr/>
          </p:nvSpPr>
          <p:spPr bwMode="auto">
            <a:xfrm>
              <a:off x="1914" y="121"/>
              <a:ext cx="2064" cy="442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rtl="1">
                <a:spcBef>
                  <a:spcPct val="0"/>
                </a:spcBef>
                <a:defRPr/>
              </a:pPr>
              <a:r>
                <a:rPr lang="ar-SA" sz="400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جمع سالم: ون، ين</a:t>
              </a:r>
              <a:endParaRPr lang="en-US" sz="4000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49156" name="Picture 6" descr="j025234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063666" flipV="1">
            <a:off x="187325" y="422275"/>
            <a:ext cx="990600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57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 descr="j025234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063666" flipV="1">
            <a:off x="2366963" y="452437"/>
            <a:ext cx="11430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01925" name="Text Box 5"/>
          <p:cNvSpPr txBox="1">
            <a:spLocks noChangeArrowheads="1"/>
          </p:cNvSpPr>
          <p:nvPr/>
        </p:nvSpPr>
        <p:spPr bwMode="auto">
          <a:xfrm>
            <a:off x="685800" y="5867400"/>
            <a:ext cx="3810000" cy="528638"/>
          </a:xfrm>
          <a:prstGeom prst="rect">
            <a:avLst/>
          </a:prstGeom>
          <a:solidFill>
            <a:srgbClr val="0066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en-US" sz="2800" b="0">
                <a:solidFill>
                  <a:srgbClr val="FFFF00"/>
                </a:solidFill>
                <a:cs typeface="Tahoma" pitchFamily="34" charset="0"/>
              </a:rPr>
              <a:t>His, him , their, them</a:t>
            </a:r>
            <a:endParaRPr lang="ar-SA" sz="2800" b="0">
              <a:solidFill>
                <a:srgbClr val="FFFF00"/>
              </a:solidFill>
              <a:cs typeface="Tahoma" pitchFamily="34" charset="0"/>
            </a:endParaRPr>
          </a:p>
        </p:txBody>
      </p:sp>
      <p:graphicFrame>
        <p:nvGraphicFramePr>
          <p:cNvPr id="309252" name="Group 4"/>
          <p:cNvGraphicFramePr>
            <a:graphicFrameLocks noGrp="1"/>
          </p:cNvGraphicFramePr>
          <p:nvPr/>
        </p:nvGraphicFramePr>
        <p:xfrm>
          <a:off x="5410200" y="122238"/>
          <a:ext cx="2895601" cy="6583680"/>
        </p:xfrm>
        <a:graphic>
          <a:graphicData uri="http://schemas.openxmlformats.org/drawingml/2006/table">
            <a:tbl>
              <a:tblPr/>
              <a:tblGrid>
                <a:gridCol w="1357313"/>
                <a:gridCol w="1538288"/>
              </a:tblGrid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his</a:t>
                      </a:r>
                      <a:endParaRPr kumimoji="0" lang="ar-SA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_ هٗ</a:t>
                      </a:r>
                      <a:endParaRPr kumimoji="0" lang="ar-SA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marL="0" marR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their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_هُمْ</a:t>
                      </a:r>
                      <a:endParaRPr kumimoji="0" lang="en-US" sz="6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marL="0" marR="0" anchor="b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your</a:t>
                      </a:r>
                      <a:endParaRPr kumimoji="0" lang="ar-S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16161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_كَ</a:t>
                      </a:r>
                      <a:endParaRPr kumimoji="0" lang="en-US" sz="6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marL="0" marR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your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_كُمْ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marL="0" marR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my</a:t>
                      </a:r>
                      <a:endParaRPr kumimoji="0" lang="ar-SA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- ِي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marL="0" marR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our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-نَا</a:t>
                      </a:r>
                      <a:endParaRPr kumimoji="0" lang="en-US" sz="6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marL="0" marR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  <p:sp>
        <p:nvSpPr>
          <p:cNvPr id="50206" name="AutoShape 30"/>
          <p:cNvSpPr>
            <a:spLocks noChangeArrowheads="1"/>
          </p:cNvSpPr>
          <p:nvPr/>
        </p:nvSpPr>
        <p:spPr bwMode="auto">
          <a:xfrm>
            <a:off x="457200" y="1295400"/>
            <a:ext cx="4648200" cy="3810000"/>
          </a:xfrm>
          <a:prstGeom prst="irregularSeal1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0207" name="Text Box 31"/>
          <p:cNvSpPr txBox="1">
            <a:spLocks noChangeArrowheads="1"/>
          </p:cNvSpPr>
          <p:nvPr/>
        </p:nvSpPr>
        <p:spPr bwMode="auto">
          <a:xfrm>
            <a:off x="1219200" y="2543175"/>
            <a:ext cx="3276600" cy="134302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800">
                <a:cs typeface="Tahoma" pitchFamily="34" charset="0"/>
              </a:rPr>
              <a:t>These parts have come in almost every line of the Qur’an (almost </a:t>
            </a:r>
          </a:p>
          <a:p>
            <a:pPr algn="ctr">
              <a:spcBef>
                <a:spcPct val="0"/>
              </a:spcBef>
            </a:pPr>
            <a:r>
              <a:rPr lang="en-US" sz="2800">
                <a:cs typeface="Tahoma" pitchFamily="34" charset="0"/>
              </a:rPr>
              <a:t>10,000 times</a:t>
            </a:r>
            <a:r>
              <a:rPr lang="en-US" sz="1800">
                <a:cs typeface="Tahoma" pitchFamily="34" charset="0"/>
              </a:rPr>
              <a:t>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200192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1925" grpId="0" animBg="1"/>
    </p:bldLst>
  </p:timing>
</p:sld>
</file>

<file path=ppt/theme/theme1.xml><?xml version="1.0" encoding="utf-8"?>
<a:theme xmlns:a="http://schemas.openxmlformats.org/drawingml/2006/main" name="6_Beam">
  <a:themeElements>
    <a:clrScheme name="6_Beam 1">
      <a:dk1>
        <a:srgbClr val="1A006C"/>
      </a:dk1>
      <a:lt1>
        <a:srgbClr val="FFFFFF"/>
      </a:lt1>
      <a:dk2>
        <a:srgbClr val="000066"/>
      </a:dk2>
      <a:lt2>
        <a:srgbClr val="CCCCFF"/>
      </a:lt2>
      <a:accent1>
        <a:srgbClr val="0099CC"/>
      </a:accent1>
      <a:accent2>
        <a:srgbClr val="6600CC"/>
      </a:accent2>
      <a:accent3>
        <a:srgbClr val="AAAAB8"/>
      </a:accent3>
      <a:accent4>
        <a:srgbClr val="DADADA"/>
      </a:accent4>
      <a:accent5>
        <a:srgbClr val="AACAE2"/>
      </a:accent5>
      <a:accent6>
        <a:srgbClr val="5C00B9"/>
      </a:accent6>
      <a:hlink>
        <a:srgbClr val="9999FF"/>
      </a:hlink>
      <a:folHlink>
        <a:srgbClr val="33CCCC"/>
      </a:folHlink>
    </a:clrScheme>
    <a:fontScheme name="6_Beam">
      <a:majorFont>
        <a:latin typeface="Tahoma"/>
        <a:ea typeface=""/>
        <a:cs typeface="Nafees Web Naskh"/>
      </a:majorFont>
      <a:minorFont>
        <a:latin typeface="Tahoma"/>
        <a:ea typeface=""/>
        <a:cs typeface="Nafees Web Nask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ar-SA" sz="4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lvi Nastaleeq" pitchFamily="2" charset="-7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ar-SA" sz="4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lvi Nastaleeq" pitchFamily="2" charset="-78"/>
          </a:defRPr>
        </a:defPPr>
      </a:lstStyle>
    </a:lnDef>
  </a:objectDefaults>
  <a:extraClrSchemeLst>
    <a:extraClrScheme>
      <a:clrScheme name="6_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19719</TotalTime>
  <Words>1705</Words>
  <Application>Microsoft Office PowerPoint</Application>
  <PresentationFormat>On-screen Show (4:3)</PresentationFormat>
  <Paragraphs>298</Paragraphs>
  <Slides>33</Slides>
  <Notes>25</Notes>
  <HiddenSlides>6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6_Beam</vt:lpstr>
      <vt:lpstr>PowerPoint Presentation</vt:lpstr>
      <vt:lpstr>قواعد – Grammar</vt:lpstr>
      <vt:lpstr>Use TPI (Total Physical Interaction)</vt:lpstr>
      <vt:lpstr>PowerPoint Presentation</vt:lpstr>
      <vt:lpstr>PowerPoint Presentation</vt:lpstr>
      <vt:lpstr>Kinds of words that we speak or write (Kalimat)</vt:lpstr>
      <vt:lpstr>اِسْم Noun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مذكّر          -        مؤنّث   </vt:lpstr>
      <vt:lpstr>Example for fg</vt:lpstr>
      <vt:lpstr>مؤنّثFeminine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Singular and Plural of Femine</vt:lpstr>
      <vt:lpstr>TPS-W</vt:lpstr>
      <vt:lpstr>Learning tip</vt:lpstr>
      <vt:lpstr>Take a deep breath;  Charge your brain to the full</vt:lpstr>
      <vt:lpstr>General State</vt:lpstr>
      <vt:lpstr>Step 1. Fill your stomach</vt:lpstr>
      <vt:lpstr>Step 2. Fill your chest</vt:lpstr>
      <vt:lpstr>Step 3. Release your chest</vt:lpstr>
      <vt:lpstr>Step 4. Expel all the air from your stomach</vt:lpstr>
      <vt:lpstr>Now … FOCUS</vt:lpstr>
      <vt:lpstr>By the end of this lesson, we have learnt</vt:lpstr>
      <vt:lpstr>The best amongst you is the one learns and teaches Quran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نہيں، نہيں...</dc:title>
  <dc:creator>dr</dc:creator>
  <cp:lastModifiedBy>Dr.Abdul Aziz</cp:lastModifiedBy>
  <cp:revision>2405</cp:revision>
  <dcterms:created xsi:type="dcterms:W3CDTF">2005-07-29T08:30:06Z</dcterms:created>
  <dcterms:modified xsi:type="dcterms:W3CDTF">2011-05-23T14:11:21Z</dcterms:modified>
</cp:coreProperties>
</file>