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42"/>
  </p:notesMasterIdLst>
  <p:handoutMasterIdLst>
    <p:handoutMasterId r:id="rId43"/>
  </p:handoutMasterIdLst>
  <p:sldIdLst>
    <p:sldId id="1117" r:id="rId2"/>
    <p:sldId id="1118" r:id="rId3"/>
    <p:sldId id="1097" r:id="rId4"/>
    <p:sldId id="1077" r:id="rId5"/>
    <p:sldId id="1188" r:id="rId6"/>
    <p:sldId id="1189" r:id="rId7"/>
    <p:sldId id="1190" r:id="rId8"/>
    <p:sldId id="1191" r:id="rId9"/>
    <p:sldId id="1192" r:id="rId10"/>
    <p:sldId id="1193" r:id="rId11"/>
    <p:sldId id="1194" r:id="rId12"/>
    <p:sldId id="1195" r:id="rId13"/>
    <p:sldId id="1196" r:id="rId14"/>
    <p:sldId id="1249" r:id="rId15"/>
    <p:sldId id="1197" r:id="rId16"/>
    <p:sldId id="1198" r:id="rId17"/>
    <p:sldId id="1199" r:id="rId18"/>
    <p:sldId id="1200" r:id="rId19"/>
    <p:sldId id="1201" r:id="rId20"/>
    <p:sldId id="1202" r:id="rId21"/>
    <p:sldId id="1203" r:id="rId22"/>
    <p:sldId id="1204" r:id="rId23"/>
    <p:sldId id="1252" r:id="rId24"/>
    <p:sldId id="1206" r:id="rId25"/>
    <p:sldId id="1207" r:id="rId26"/>
    <p:sldId id="1208" r:id="rId27"/>
    <p:sldId id="1209" r:id="rId28"/>
    <p:sldId id="1210" r:id="rId29"/>
    <p:sldId id="1211" r:id="rId30"/>
    <p:sldId id="1212" r:id="rId31"/>
    <p:sldId id="1213" r:id="rId32"/>
    <p:sldId id="1215" r:id="rId33"/>
    <p:sldId id="1214" r:id="rId34"/>
    <p:sldId id="1216" r:id="rId35"/>
    <p:sldId id="1217" r:id="rId36"/>
    <p:sldId id="1250" r:id="rId37"/>
    <p:sldId id="1253" r:id="rId38"/>
    <p:sldId id="1218" r:id="rId39"/>
    <p:sldId id="1219" r:id="rId40"/>
    <p:sldId id="1220" r:id="rId41"/>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3300"/>
    <a:srgbClr val="FF9953"/>
    <a:srgbClr val="FF3300"/>
    <a:srgbClr val="000000"/>
    <a:srgbClr val="A40079"/>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408" autoAdjust="0"/>
    <p:restoredTop sz="89440" autoAdjust="0"/>
  </p:normalViewPr>
  <p:slideViewPr>
    <p:cSldViewPr>
      <p:cViewPr varScale="1">
        <p:scale>
          <a:sx n="77" d="100"/>
          <a:sy n="77" d="100"/>
        </p:scale>
        <p:origin x="31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42"/>
    </p:cViewPr>
  </p:notesTextViewPr>
  <p:sorterViewPr>
    <p:cViewPr>
      <p:scale>
        <a:sx n="66" d="100"/>
        <a:sy n="66" d="100"/>
      </p:scale>
      <p:origin x="0" y="0"/>
    </p:cViewPr>
  </p:sorterViewPr>
  <p:notesViewPr>
    <p:cSldViewPr>
      <p:cViewPr varScale="1">
        <p:scale>
          <a:sx n="52" d="100"/>
          <a:sy n="52" d="100"/>
        </p:scale>
        <p:origin x="-1836"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B4F6BFF5-50A5-4A7C-97A6-112075B034B9}" type="slidenum">
              <a:rPr lang="ar-SA"/>
              <a:pPr>
                <a:defRPr/>
              </a:pPr>
              <a:t>‹#›</a:t>
            </a:fld>
            <a:endParaRPr lang="en-US"/>
          </a:p>
        </p:txBody>
      </p:sp>
    </p:spTree>
    <p:extLst>
      <p:ext uri="{BB962C8B-B14F-4D97-AF65-F5344CB8AC3E}">
        <p14:creationId xmlns:p14="http://schemas.microsoft.com/office/powerpoint/2010/main" val="560547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8A2CDCB0-640B-481E-A4EC-28C7F00662B1}" type="slidenum">
              <a:rPr lang="ar-SA"/>
              <a:pPr>
                <a:defRPr/>
              </a:pPr>
              <a:t>‹#›</a:t>
            </a:fld>
            <a:endParaRPr lang="en-US"/>
          </a:p>
        </p:txBody>
      </p:sp>
    </p:spTree>
    <p:extLst>
      <p:ext uri="{BB962C8B-B14F-4D97-AF65-F5344CB8AC3E}">
        <p14:creationId xmlns:p14="http://schemas.microsoft.com/office/powerpoint/2010/main" val="3457638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105764B2-0897-4B58-90CE-F29157EA50BB}" type="slidenum">
              <a:rPr lang="ar-SA" sz="1200" b="0">
                <a:latin typeface="Arial" pitchFamily="34" charset="0"/>
                <a:cs typeface="Arial" pitchFamily="34" charset="0"/>
              </a:rPr>
              <a:pPr defTabSz="927100" rtl="1">
                <a:spcBef>
                  <a:spcPct val="0"/>
                </a:spcBef>
              </a:pPr>
              <a:t>2</a:t>
            </a:fld>
            <a:endParaRPr lang="en-US" sz="1200" b="0">
              <a:latin typeface="Arial" pitchFamily="34" charset="0"/>
              <a:cs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extLst>
      <p:ext uri="{BB962C8B-B14F-4D97-AF65-F5344CB8AC3E}">
        <p14:creationId xmlns:p14="http://schemas.microsoft.com/office/powerpoint/2010/main" val="1086402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39018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43776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01399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272702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38998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r>
              <a:rPr lang="en-US" dirty="0" smtClean="0"/>
              <a:t>Comes from which refers to softness/relaxed state; cows and sheep are called </a:t>
            </a:r>
            <a:r>
              <a:rPr lang="en-US" dirty="0" err="1" smtClean="0"/>
              <a:t>an’aam</a:t>
            </a:r>
            <a:r>
              <a:rPr lang="en-US" dirty="0" smtClean="0"/>
              <a:t> in Arabic – their move are very </a:t>
            </a:r>
            <a:r>
              <a:rPr lang="en-US" dirty="0" err="1" smtClean="0"/>
              <a:t>re;axed</a:t>
            </a:r>
            <a:r>
              <a:rPr lang="en-US" dirty="0" smtClean="0"/>
              <a:t> unlike cats n dogs. Allah described this</a:t>
            </a:r>
            <a:r>
              <a:rPr lang="en-US" baseline="0" dirty="0" smtClean="0"/>
              <a:t> path as a hard path and the tasks as difficult task, the higher up the ladder one goes, the harder it becomes to stay there and keep climbing, but Allah then says that the ones who succeed this stage are those upon whom relaxation is bestowed. </a:t>
            </a:r>
            <a:r>
              <a:rPr lang="en-US" baseline="0" dirty="0" err="1" smtClean="0"/>
              <a:t>Ni’mah</a:t>
            </a:r>
            <a:r>
              <a:rPr lang="en-US" baseline="0" dirty="0" smtClean="0"/>
              <a:t> blessed </a:t>
            </a:r>
            <a:r>
              <a:rPr lang="en-US" baseline="0" dirty="0" err="1" smtClean="0"/>
              <a:t>favours</a:t>
            </a:r>
            <a:r>
              <a:rPr lang="en-US" baseline="0" dirty="0" smtClean="0"/>
              <a:t>, </a:t>
            </a:r>
            <a:r>
              <a:rPr lang="en-US" baseline="0" dirty="0" err="1" smtClean="0"/>
              <a:t>na’mah</a:t>
            </a:r>
            <a:r>
              <a:rPr lang="en-US" baseline="0" dirty="0" smtClean="0"/>
              <a:t> unblessed </a:t>
            </a:r>
            <a:r>
              <a:rPr lang="en-US" baseline="0" dirty="0" err="1" smtClean="0"/>
              <a:t>favours</a:t>
            </a:r>
            <a:endParaRPr lang="en-US" dirty="0" smtClean="0"/>
          </a:p>
        </p:txBody>
      </p:sp>
    </p:spTree>
    <p:extLst>
      <p:ext uri="{BB962C8B-B14F-4D97-AF65-F5344CB8AC3E}">
        <p14:creationId xmlns:p14="http://schemas.microsoft.com/office/powerpoint/2010/main" val="1810114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67355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en-US" dirty="0" smtClean="0"/>
              <a:t>Allah </a:t>
            </a:r>
            <a:r>
              <a:rPr lang="en-US" baseline="0" dirty="0" smtClean="0"/>
              <a:t> made clear where we have to go, He describes to us the previous people who are successful in crossing the straight, long difficult journey upwards to Allah</a:t>
            </a:r>
            <a:endParaRPr lang="en-US" dirty="0" smtClean="0"/>
          </a:p>
        </p:txBody>
      </p:sp>
    </p:spTree>
    <p:extLst>
      <p:ext uri="{BB962C8B-B14F-4D97-AF65-F5344CB8AC3E}">
        <p14:creationId xmlns:p14="http://schemas.microsoft.com/office/powerpoint/2010/main" val="3458126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0420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3BE8747-E27D-4BBB-B34F-E5B12E28D50F}" type="slidenum">
              <a:rPr lang="ar-SA"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62467" name="Rectangle 2"/>
          <p:cNvSpPr>
            <a:spLocks noGrp="1" noRot="1" noChangeAspect="1" noChangeArrowheads="1" noTextEdit="1"/>
          </p:cNvSpPr>
          <p:nvPr>
            <p:ph type="sldImg"/>
          </p:nvPr>
        </p:nvSpPr>
        <p:spPr>
          <a:xfrm>
            <a:off x="1184275" y="696913"/>
            <a:ext cx="4656138" cy="3492500"/>
          </a:xfrm>
          <a:ln/>
        </p:spPr>
      </p:sp>
      <p:sp>
        <p:nvSpPr>
          <p:cNvPr id="62468" name="Rectangle 3"/>
          <p:cNvSpPr>
            <a:spLocks noGrp="1" noChangeArrowheads="1"/>
          </p:cNvSpPr>
          <p:nvPr>
            <p:ph type="body" idx="1"/>
          </p:nvPr>
        </p:nvSpPr>
        <p:spPr>
          <a:xfrm>
            <a:off x="701675" y="4422775"/>
            <a:ext cx="5619750" cy="4189413"/>
          </a:xfrm>
          <a:noFill/>
          <a:ln/>
        </p:spPr>
        <p:txBody>
          <a:bodyPr/>
          <a:lstStyle/>
          <a:p>
            <a:pPr eaLnBrk="1" hangingPunct="1"/>
            <a:endParaRPr lang="en-US" smtClean="0"/>
          </a:p>
        </p:txBody>
      </p:sp>
    </p:spTree>
    <p:extLst>
      <p:ext uri="{BB962C8B-B14F-4D97-AF65-F5344CB8AC3E}">
        <p14:creationId xmlns:p14="http://schemas.microsoft.com/office/powerpoint/2010/main" val="414858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dirty="0" smtClean="0"/>
              <a:t>Once</a:t>
            </a:r>
            <a:r>
              <a:rPr lang="en-US" baseline="0" dirty="0" smtClean="0"/>
              <a:t> we ask Allah for help in being His successful slaves, He responds with this </a:t>
            </a:r>
            <a:r>
              <a:rPr lang="en-US" baseline="0" dirty="0" err="1" smtClean="0"/>
              <a:t>ayat</a:t>
            </a:r>
            <a:r>
              <a:rPr lang="en-US" baseline="0" dirty="0" smtClean="0"/>
              <a:t> what we are supposed to seek</a:t>
            </a:r>
            <a:endParaRPr lang="en-US" dirty="0" smtClean="0"/>
          </a:p>
        </p:txBody>
      </p:sp>
    </p:spTree>
    <p:extLst>
      <p:ext uri="{BB962C8B-B14F-4D97-AF65-F5344CB8AC3E}">
        <p14:creationId xmlns:p14="http://schemas.microsoft.com/office/powerpoint/2010/main" val="3372880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37779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67499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r>
              <a:rPr lang="en-US" dirty="0" smtClean="0"/>
              <a:t>This phrase doesn’t</a:t>
            </a:r>
            <a:r>
              <a:rPr lang="en-US" baseline="0" dirty="0" smtClean="0"/>
              <a:t> even contain pronoun your. In Arabic when u want to say that everyone is mad at someone, you call that person </a:t>
            </a:r>
            <a:r>
              <a:rPr lang="en-US" baseline="0" dirty="0" err="1" smtClean="0"/>
              <a:t>maghdubi</a:t>
            </a:r>
            <a:r>
              <a:rPr lang="en-US" baseline="0" dirty="0" smtClean="0"/>
              <a:t> </a:t>
            </a:r>
            <a:r>
              <a:rPr lang="en-US" baseline="0" dirty="0" err="1" smtClean="0"/>
              <a:t>alaihi</a:t>
            </a:r>
            <a:r>
              <a:rPr lang="en-US" baseline="0" dirty="0" smtClean="0"/>
              <a:t> which basically means that the one upon whom the anger descends. The doer is not mentioned, it is not possible there can be more than one doer- so not only Allah is angry at them but angels, believers and all creations of Allah – such are the people whom anger </a:t>
            </a:r>
            <a:r>
              <a:rPr lang="en-US" baseline="0" smtClean="0"/>
              <a:t>is thrown</a:t>
            </a:r>
            <a:endParaRPr lang="en-US" smtClean="0"/>
          </a:p>
        </p:txBody>
      </p:sp>
    </p:spTree>
    <p:extLst>
      <p:ext uri="{BB962C8B-B14F-4D97-AF65-F5344CB8AC3E}">
        <p14:creationId xmlns:p14="http://schemas.microsoft.com/office/powerpoint/2010/main" val="502556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14884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4802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17855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83576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29710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346290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70846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r>
              <a:rPr lang="en-US" dirty="0" smtClean="0"/>
              <a:t>Extremely</a:t>
            </a:r>
            <a:r>
              <a:rPr lang="en-US" baseline="0" dirty="0" smtClean="0"/>
              <a:t> thirsty…. Extremely lost ..we beg for guidance from Allah , we need it , desperate for it</a:t>
            </a:r>
            <a:endParaRPr lang="en-US" dirty="0" smtClean="0"/>
          </a:p>
        </p:txBody>
      </p:sp>
    </p:spTree>
    <p:extLst>
      <p:ext uri="{BB962C8B-B14F-4D97-AF65-F5344CB8AC3E}">
        <p14:creationId xmlns:p14="http://schemas.microsoft.com/office/powerpoint/2010/main" val="1237919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r>
              <a:rPr lang="en-US" smtClean="0"/>
              <a:t>Short cut Du’aa (with inshaAllah)…  Excellent point. </a:t>
            </a:r>
          </a:p>
        </p:txBody>
      </p:sp>
    </p:spTree>
    <p:extLst>
      <p:ext uri="{BB962C8B-B14F-4D97-AF65-F5344CB8AC3E}">
        <p14:creationId xmlns:p14="http://schemas.microsoft.com/office/powerpoint/2010/main" val="2453922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marL="266700" indent="-266700">
              <a:buFontTx/>
              <a:buAutoNum type="arabicPeriod"/>
            </a:pPr>
            <a:r>
              <a:rPr lang="en-US" smtClean="0"/>
              <a:t>Mission Statement; </a:t>
            </a:r>
          </a:p>
          <a:p>
            <a:pPr marL="266700" indent="-266700">
              <a:buFontTx/>
              <a:buAutoNum type="arabicPeriod"/>
            </a:pPr>
            <a:r>
              <a:rPr lang="en-US" smtClean="0"/>
              <a:t> need your help to worship. One who can not quench his thirst w/o His help can never worship Him w/o His help.</a:t>
            </a:r>
          </a:p>
          <a:p>
            <a:pPr marL="266700" indent="-266700">
              <a:buFontTx/>
              <a:buAutoNum type="arabicPeriod"/>
            </a:pPr>
            <a:r>
              <a:rPr lang="en-US" smtClean="0"/>
              <a:t>3. An’amta alaihim: Ambiyaa, siddiqeen,shuhadaa, saliheen; Top: our Prophet pbuh;  His path?  Practice, Preach, and Organize, and implement (what he can). AEPP</a:t>
            </a:r>
          </a:p>
          <a:p>
            <a:pPr marL="266700" indent="-266700"/>
            <a:r>
              <a:rPr lang="en-US" smtClean="0"/>
              <a:t>If we don’t do this, then our duaa is NOT SERIOUS! (example: Job seeker who just makes du’aa but does not go out to seek job.)</a:t>
            </a:r>
          </a:p>
          <a:p>
            <a:pPr marL="266700" indent="-266700"/>
            <a:r>
              <a:rPr lang="en-US" smtClean="0"/>
              <a:t>4. Those who knew and did not do (more … first); those who did not know.</a:t>
            </a:r>
          </a:p>
          <a:p>
            <a:pPr marL="266700" indent="-266700"/>
            <a:r>
              <a:rPr lang="en-US" smtClean="0"/>
              <a:t>5.  MOST IMPORTANT: Biggg confusion that We are Muslims = on guidance.  Then this prayer is for a Non-Muslim.  (Becoming Muslim is first step.  Now we need guidance every moment).  Where is it? In Qu’ran (theory) and Sunnah (Model).  Are we serious in ASKING?  Do we care to understand Qur’an and know Sunnah??????? </a:t>
            </a:r>
          </a:p>
          <a:p>
            <a:pPr marL="266700" indent="-266700"/>
            <a:r>
              <a:rPr lang="en-US" smtClean="0"/>
              <a:t>6.  Remember the hadith of Surah Al-Fatihah. </a:t>
            </a:r>
          </a:p>
        </p:txBody>
      </p:sp>
    </p:spTree>
    <p:extLst>
      <p:ext uri="{BB962C8B-B14F-4D97-AF65-F5344CB8AC3E}">
        <p14:creationId xmlns:p14="http://schemas.microsoft.com/office/powerpoint/2010/main" val="13856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199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1234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dirty="0" smtClean="0"/>
              <a:t>There</a:t>
            </a:r>
            <a:r>
              <a:rPr lang="en-US" baseline="0" dirty="0" smtClean="0"/>
              <a:t> can be only one </a:t>
            </a:r>
            <a:r>
              <a:rPr lang="en-US" baseline="0" dirty="0" err="1" smtClean="0"/>
              <a:t>siraat</a:t>
            </a:r>
            <a:r>
              <a:rPr lang="en-US" baseline="0" dirty="0" smtClean="0"/>
              <a:t>, no plurals,  unlike other words </a:t>
            </a:r>
            <a:r>
              <a:rPr lang="en-US" baseline="0" dirty="0" err="1" smtClean="0"/>
              <a:t>sabeel</a:t>
            </a:r>
            <a:r>
              <a:rPr lang="en-US" baseline="0" dirty="0" smtClean="0"/>
              <a:t>(</a:t>
            </a:r>
            <a:r>
              <a:rPr lang="en-US" baseline="0" dirty="0" err="1" smtClean="0"/>
              <a:t>subul</a:t>
            </a:r>
            <a:r>
              <a:rPr lang="en-US" baseline="0" dirty="0" smtClean="0"/>
              <a:t>),</a:t>
            </a:r>
            <a:r>
              <a:rPr lang="en-US" baseline="0" dirty="0" err="1" smtClean="0"/>
              <a:t>tareeq</a:t>
            </a:r>
            <a:r>
              <a:rPr lang="en-US" baseline="0" dirty="0" smtClean="0"/>
              <a:t>(</a:t>
            </a:r>
            <a:r>
              <a:rPr lang="en-US" baseline="0" dirty="0" err="1" smtClean="0"/>
              <a:t>taraaiq</a:t>
            </a:r>
            <a:r>
              <a:rPr lang="en-US" baseline="0" dirty="0" smtClean="0"/>
              <a:t>),</a:t>
            </a:r>
            <a:r>
              <a:rPr lang="en-US" baseline="0" dirty="0" err="1" smtClean="0"/>
              <a:t>sharie</a:t>
            </a:r>
            <a:r>
              <a:rPr lang="en-US" baseline="0" dirty="0" smtClean="0"/>
              <a:t>’(</a:t>
            </a:r>
            <a:r>
              <a:rPr lang="en-US" baseline="0" dirty="0" err="1" smtClean="0"/>
              <a:t>shawaarie</a:t>
            </a:r>
            <a:r>
              <a:rPr lang="en-US" baseline="0" dirty="0" smtClean="0"/>
              <a:t>’). The word comes from </a:t>
            </a:r>
            <a:r>
              <a:rPr lang="en-US" baseline="0" dirty="0" err="1" smtClean="0"/>
              <a:t>suraat</a:t>
            </a:r>
            <a:r>
              <a:rPr lang="en-US" baseline="0" dirty="0" smtClean="0"/>
              <a:t> which means a long straight sword. It’s a kind of path from A to B without any alternate road, so your GPS will not recalculate new route, instruct u to rejoin where u deviated no shortcuts. Linguistically it has to be straight and has to be wide. Also historically speaking, a </a:t>
            </a:r>
            <a:r>
              <a:rPr lang="en-US" baseline="0" dirty="0" err="1" smtClean="0"/>
              <a:t>siraat</a:t>
            </a:r>
            <a:r>
              <a:rPr lang="en-US" baseline="0" dirty="0" smtClean="0"/>
              <a:t> is very dangerous </a:t>
            </a:r>
            <a:r>
              <a:rPr lang="en-US" baseline="0" dirty="0" err="1" smtClean="0"/>
              <a:t>vulnareable</a:t>
            </a:r>
            <a:r>
              <a:rPr lang="en-US" baseline="0" dirty="0" smtClean="0"/>
              <a:t> to attacks since its so straight, simple, predictable so the caravans were easily attacked.</a:t>
            </a:r>
            <a:endParaRPr lang="en-US" dirty="0" smtClean="0"/>
          </a:p>
        </p:txBody>
      </p:sp>
    </p:spTree>
    <p:extLst>
      <p:ext uri="{BB962C8B-B14F-4D97-AF65-F5344CB8AC3E}">
        <p14:creationId xmlns:p14="http://schemas.microsoft.com/office/powerpoint/2010/main" val="3287267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r>
              <a:rPr lang="en-US" dirty="0" err="1" smtClean="0"/>
              <a:t>Siraat</a:t>
            </a:r>
            <a:r>
              <a:rPr lang="en-US" dirty="0" smtClean="0"/>
              <a:t> implies straightness, so its problem with translation. </a:t>
            </a:r>
            <a:r>
              <a:rPr lang="en-US" dirty="0" err="1" smtClean="0"/>
              <a:t>Mustaqim</a:t>
            </a:r>
            <a:r>
              <a:rPr lang="en-US" dirty="0" smtClean="0"/>
              <a:t> is from </a:t>
            </a:r>
            <a:r>
              <a:rPr lang="en-US" dirty="0" err="1" smtClean="0"/>
              <a:t>istiqaamah</a:t>
            </a:r>
            <a:r>
              <a:rPr lang="en-US" dirty="0" smtClean="0"/>
              <a:t> which means to seek straightness(when something stands straight) from </a:t>
            </a:r>
            <a:r>
              <a:rPr lang="en-US" dirty="0" err="1" smtClean="0"/>
              <a:t>qaamah</a:t>
            </a:r>
            <a:r>
              <a:rPr lang="en-US" dirty="0" smtClean="0"/>
              <a:t> – to stand. Allah is telling us to tread a path that</a:t>
            </a:r>
            <a:r>
              <a:rPr lang="en-US" baseline="0" dirty="0" smtClean="0"/>
              <a:t> is going straight up, a spiritual journey to Him. The gravity of </a:t>
            </a:r>
            <a:r>
              <a:rPr lang="en-US" baseline="0" dirty="0" err="1" smtClean="0"/>
              <a:t>Dunya</a:t>
            </a:r>
            <a:r>
              <a:rPr lang="en-US" baseline="0" dirty="0" smtClean="0"/>
              <a:t> will always pull us down – it’s a struggle thus we need help. It doesn’t matter how much worship we have done the gravity is always going to be there pulling us </a:t>
            </a:r>
            <a:r>
              <a:rPr lang="en-US" baseline="0" smtClean="0"/>
              <a:t>as long as we live.</a:t>
            </a:r>
            <a:endParaRPr lang="en-US" smtClean="0"/>
          </a:p>
        </p:txBody>
      </p:sp>
    </p:spTree>
    <p:extLst>
      <p:ext uri="{BB962C8B-B14F-4D97-AF65-F5344CB8AC3E}">
        <p14:creationId xmlns:p14="http://schemas.microsoft.com/office/powerpoint/2010/main" val="500350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r>
              <a:rPr lang="en-US" dirty="0" smtClean="0"/>
              <a:t>Three</a:t>
            </a:r>
            <a:r>
              <a:rPr lang="en-US" baseline="0" dirty="0" smtClean="0"/>
              <a:t> kinds – referential, generic, </a:t>
            </a:r>
            <a:r>
              <a:rPr lang="en-US" baseline="0" dirty="0" err="1" smtClean="0"/>
              <a:t>exrtra</a:t>
            </a:r>
            <a:endParaRPr lang="en-US" dirty="0" smtClean="0"/>
          </a:p>
        </p:txBody>
      </p:sp>
    </p:spTree>
    <p:extLst>
      <p:ext uri="{BB962C8B-B14F-4D97-AF65-F5344CB8AC3E}">
        <p14:creationId xmlns:p14="http://schemas.microsoft.com/office/powerpoint/2010/main" val="3306603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dirty="0" smtClean="0"/>
              <a:t>This path is straight, long , wide difficult heading upwards against</a:t>
            </a:r>
            <a:r>
              <a:rPr lang="en-US" baseline="0" dirty="0" smtClean="0"/>
              <a:t> the </a:t>
            </a:r>
            <a:r>
              <a:rPr lang="en-US" baseline="0" dirty="0" err="1" smtClean="0"/>
              <a:t>the</a:t>
            </a:r>
            <a:r>
              <a:rPr lang="en-US" baseline="0" dirty="0" smtClean="0"/>
              <a:t> gravity of the world</a:t>
            </a:r>
            <a:endParaRPr lang="en-US" dirty="0" smtClean="0"/>
          </a:p>
        </p:txBody>
      </p:sp>
    </p:spTree>
    <p:extLst>
      <p:ext uri="{BB962C8B-B14F-4D97-AF65-F5344CB8AC3E}">
        <p14:creationId xmlns:p14="http://schemas.microsoft.com/office/powerpoint/2010/main" val="697882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B8328ABE-2B61-4203-BD97-46979A16837F}"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688F887-B9FF-41F9-BA7C-3620C941E219}"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507807E-FBCC-4B72-820F-D08DBB2EF016}"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E0217349-66C6-4BBD-BC5C-96BE5C02A873}"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lvl1pPr>
              <a:buFont typeface="Wingdings" pitchFamily="2" charset="2"/>
              <a:buChar char="q"/>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lvl1pPr>
              <a:buFont typeface="Wingdings" pitchFamily="2" charset="2"/>
              <a:buChar char="q"/>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10"/>
          </p:nvPr>
        </p:nvSpPr>
        <p:spPr>
          <a:ln/>
        </p:spPr>
        <p:txBody>
          <a:bodyPr/>
          <a:lstStyle>
            <a:lvl1pPr>
              <a:defRPr/>
            </a:lvl1pPr>
          </a:lstStyle>
          <a:p>
            <a:pPr>
              <a:defRPr/>
            </a:pPr>
            <a:fld id="{962D48B2-CF1F-44FC-A77D-DB050CEE432A}"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C3B3772-514C-4F55-BBD6-9F6934DD7837}"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90FBBBA-42E9-4495-87E7-8A9073F258B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214DBF9-7D71-4A74-A954-7EC7A3FCE7DD}"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85E337C-E661-43A0-9899-15ED681CBDC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11962EA-4C75-4DBE-8F46-927241DF33A4}"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27625A5-3B83-4FD6-AA61-B65B3D26192B}"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64DA4D2-D79B-4F2A-B066-44CF1D468664}"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BFE317-F86E-428A-9B77-F18554A84997}"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8CEA6A9-AB48-4ADC-99FD-AAD8A24E8361}"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6"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018775A8-CEFE-489B-9767-EAC06A6AA711}"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266"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 id="2147484263" r:id="rId12"/>
    <p:sldLayoutId id="2147484264" r:id="rId13"/>
    <p:sldLayoutId id="2147484265" r:id="rId14"/>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
        <a:defRPr sz="3200">
          <a:solidFill>
            <a:srgbClr val="FFFF00"/>
          </a:solidFill>
          <a:latin typeface="+mn-lt"/>
          <a:ea typeface="+mn-ea"/>
          <a:cs typeface="+mn-cs"/>
        </a:defRPr>
      </a:lvl1pPr>
      <a:lvl2pPr marL="1025525" indent="-285750" algn="r" rtl="1" eaLnBrk="0" fontAlgn="base" hangingPunct="0">
        <a:spcBef>
          <a:spcPct val="20000"/>
        </a:spcBef>
        <a:spcAft>
          <a:spcPct val="0"/>
        </a:spcAft>
        <a:buChar char="–"/>
        <a:defRPr sz="2800">
          <a:solidFill>
            <a:srgbClr val="FFFF00"/>
          </a:solidFill>
          <a:latin typeface="+mn-lt"/>
          <a:cs typeface="+mn-cs"/>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7"/>
        </a:buBlip>
        <a:defRPr sz="2400">
          <a:solidFill>
            <a:srgbClr val="FFFF00"/>
          </a:solidFill>
          <a:latin typeface="+mn-lt"/>
          <a:cs typeface="+mn-cs"/>
        </a:defRPr>
      </a:lvl3pPr>
      <a:lvl4pPr marL="1711325"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b="0">
                <a:latin typeface="Alvi Nastaleeq" pitchFamily="2" charset="-78"/>
                <a:sym typeface="AGA Arabesque" pitchFamily="2" charset="2"/>
              </a:rPr>
              <a:t></a:t>
            </a:r>
          </a:p>
        </p:txBody>
      </p:sp>
      <p:sp>
        <p:nvSpPr>
          <p:cNvPr id="3075" name="Rectangle 3"/>
          <p:cNvSpPr>
            <a:spLocks noGrp="1" noChangeArrowheads="1"/>
          </p:cNvSpPr>
          <p:nvPr>
            <p:ph type="ctrTitle" idx="4294967295"/>
          </p:nvPr>
        </p:nvSpPr>
        <p:spPr>
          <a:xfrm>
            <a:off x="0" y="2743200"/>
            <a:ext cx="9144000" cy="1828800"/>
          </a:xfrm>
        </p:spPr>
        <p:txBody>
          <a:bodyPr/>
          <a:lstStyle/>
          <a:p>
            <a:pPr eaLnBrk="1" hangingPunct="1"/>
            <a:r>
              <a:rPr lang="en-US" sz="4800" b="1" smtClean="0">
                <a:solidFill>
                  <a:srgbClr val="FFFF00"/>
                </a:solidFill>
                <a:cs typeface="Tahoma" pitchFamily="34" charset="0"/>
              </a:rPr>
              <a:t>Understand Qur’an &amp; Salah</a:t>
            </a:r>
            <a:r>
              <a:rPr lang="ur-PK" sz="23900" smtClean="0">
                <a:solidFill>
                  <a:srgbClr val="FFFF00"/>
                </a:solidFill>
                <a:cs typeface="Tahoma" pitchFamily="34" charset="0"/>
              </a:rPr>
              <a:t/>
            </a:r>
            <a:br>
              <a:rPr lang="ur-PK" sz="23900" smtClean="0">
                <a:solidFill>
                  <a:srgbClr val="FFFF00"/>
                </a:solidFill>
                <a:cs typeface="Tahoma" pitchFamily="34" charset="0"/>
              </a:rPr>
            </a:br>
            <a:r>
              <a:rPr lang="en-US" sz="2800" b="1" smtClean="0">
                <a:solidFill>
                  <a:srgbClr val="FFFF00"/>
                </a:solidFill>
                <a:cs typeface="Tahoma" pitchFamily="34" charset="0"/>
              </a:rPr>
              <a:t>The Easy Way</a:t>
            </a:r>
            <a:r>
              <a:rPr lang="ar-SA" sz="4800" smtClean="0">
                <a:solidFill>
                  <a:srgbClr val="FFFF00"/>
                </a:solidFill>
                <a:cs typeface="Tahoma" pitchFamily="34" charset="0"/>
              </a:rPr>
              <a:t/>
            </a:r>
            <a:br>
              <a:rPr lang="ar-SA" sz="4800" smtClean="0">
                <a:solidFill>
                  <a:srgbClr val="FFFF00"/>
                </a:solidFill>
                <a:cs typeface="Tahoma" pitchFamily="34" charset="0"/>
              </a:rPr>
            </a:br>
            <a:r>
              <a:rPr lang="en-US" sz="2400" smtClean="0">
                <a:solidFill>
                  <a:srgbClr val="FFFF00"/>
                </a:solidFill>
                <a:cs typeface="Tahoma" pitchFamily="34" charset="0"/>
              </a:rPr>
              <a:t/>
            </a:r>
            <a:br>
              <a:rPr lang="en-US" sz="2400" smtClean="0">
                <a:solidFill>
                  <a:srgbClr val="FFFF00"/>
                </a:solidFill>
                <a:cs typeface="Tahoma" pitchFamily="34" charset="0"/>
              </a:rPr>
            </a:br>
            <a:endParaRPr lang="en-US" sz="4400" smtClean="0">
              <a:solidFill>
                <a:srgbClr val="FFFF00"/>
              </a:solidFill>
              <a:cs typeface="Tahoma" pitchFamily="34" charset="0"/>
            </a:endParaRPr>
          </a:p>
        </p:txBody>
      </p:sp>
      <p:sp>
        <p:nvSpPr>
          <p:cNvPr id="3076" name="Rectangle 4"/>
          <p:cNvSpPr>
            <a:spLocks noGrp="1" noChangeArrowheads="1"/>
          </p:cNvSpPr>
          <p:nvPr>
            <p:ph type="subTitle" idx="4294967295"/>
          </p:nvPr>
        </p:nvSpPr>
        <p:spPr>
          <a:xfrm>
            <a:off x="1371600" y="4800600"/>
            <a:ext cx="6400800" cy="1752600"/>
          </a:xfrm>
        </p:spPr>
        <p:txBody>
          <a:bodyPr/>
          <a:lstStyle/>
          <a:p>
            <a:pPr marL="0" indent="0" algn="ctr" rtl="0" eaLnBrk="1" hangingPunct="1">
              <a:buFont typeface="Wingdings" pitchFamily="2" charset="2"/>
              <a:buNone/>
            </a:pPr>
            <a:r>
              <a:rPr lang="en-US" sz="4000" b="1" dirty="0" smtClean="0">
                <a:solidFill>
                  <a:schemeClr val="tx1"/>
                </a:solidFill>
                <a:cs typeface="Tahoma" pitchFamily="34" charset="0"/>
              </a:rPr>
              <a:t>Lesson -4a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35875" name="Group 3"/>
          <p:cNvGraphicFramePr>
            <a:graphicFrameLocks noGrp="1"/>
          </p:cNvGraphicFramePr>
          <p:nvPr/>
        </p:nvGraphicFramePr>
        <p:xfrm>
          <a:off x="152400" y="1206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2305" name="Text Box 17"/>
          <p:cNvSpPr txBox="1">
            <a:spLocks noChangeArrowheads="1"/>
          </p:cNvSpPr>
          <p:nvPr/>
        </p:nvSpPr>
        <p:spPr bwMode="auto">
          <a:xfrm>
            <a:off x="1066800" y="22098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ق و م</a:t>
            </a:r>
            <a:endParaRPr lang="en-US" sz="2800" b="0" dirty="0">
              <a:cs typeface="Tajweed" pitchFamily="2" charset="-78"/>
            </a:endParaRPr>
          </a:p>
        </p:txBody>
      </p:sp>
      <p:sp>
        <p:nvSpPr>
          <p:cNvPr id="12306" name="Rectangle 19"/>
          <p:cNvSpPr>
            <a:spLocks noChangeArrowheads="1"/>
          </p:cNvSpPr>
          <p:nvPr/>
        </p:nvSpPr>
        <p:spPr bwMode="auto">
          <a:xfrm>
            <a:off x="533400" y="3535363"/>
            <a:ext cx="5799138" cy="1874837"/>
          </a:xfrm>
          <a:prstGeom prst="rect">
            <a:avLst/>
          </a:prstGeom>
          <a:noFill/>
          <a:ln w="9525">
            <a:noFill/>
            <a:miter lim="800000"/>
            <a:headEnd/>
            <a:tailEnd/>
          </a:ln>
        </p:spPr>
        <p:txBody>
          <a:bodyPr wrap="none">
            <a:spAutoFit/>
          </a:bodyPr>
          <a:lstStyle/>
          <a:p>
            <a:pPr>
              <a:spcBef>
                <a:spcPct val="0"/>
              </a:spcBef>
            </a:pPr>
            <a:r>
              <a:rPr lang="en-US" sz="11700">
                <a:solidFill>
                  <a:srgbClr val="FFFF00"/>
                </a:solidFill>
                <a:latin typeface="Arial" pitchFamily="34" charset="0"/>
                <a:cs typeface="Tajweed" pitchFamily="2" charset="-78"/>
              </a:rPr>
              <a:t>Straight</a:t>
            </a:r>
          </a:p>
        </p:txBody>
      </p:sp>
      <p:cxnSp>
        <p:nvCxnSpPr>
          <p:cNvPr id="12307" name="Straight Arrow Connector 7"/>
          <p:cNvCxnSpPr>
            <a:cxnSpLocks noChangeShapeType="1"/>
          </p:cNvCxnSpPr>
          <p:nvPr/>
        </p:nvCxnSpPr>
        <p:spPr bwMode="auto">
          <a:xfrm>
            <a:off x="7467600" y="3429000"/>
            <a:ext cx="914400" cy="914400"/>
          </a:xfrm>
          <a:prstGeom prst="straightConnector1">
            <a:avLst/>
          </a:prstGeom>
          <a:noFill/>
          <a:ln w="9525" algn="ctr">
            <a:noFill/>
            <a:round/>
            <a:headEnd/>
            <a:tailEnd type="arrow" w="med" len="med"/>
          </a:ln>
        </p:spPr>
      </p:cxnSp>
      <p:cxnSp>
        <p:nvCxnSpPr>
          <p:cNvPr id="12308" name="Straight Arrow Connector 9"/>
          <p:cNvCxnSpPr>
            <a:cxnSpLocks noChangeShapeType="1"/>
          </p:cNvCxnSpPr>
          <p:nvPr/>
        </p:nvCxnSpPr>
        <p:spPr bwMode="auto">
          <a:xfrm rot="5400000" flipH="1" flipV="1">
            <a:off x="6249194" y="4496594"/>
            <a:ext cx="3200400" cy="1588"/>
          </a:xfrm>
          <a:prstGeom prst="straightConnector1">
            <a:avLst/>
          </a:prstGeom>
          <a:noFill/>
          <a:ln w="76200" algn="ctr">
            <a:solidFill>
              <a:schemeClr val="tx1"/>
            </a:solidFill>
            <a:round/>
            <a:headEnd/>
            <a:tailEnd type="arrow" w="med" len="med"/>
          </a:ln>
        </p:spPr>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13315" name="Rectangle 3"/>
          <p:cNvSpPr>
            <a:spLocks noGrp="1" noChangeArrowheads="1"/>
          </p:cNvSpPr>
          <p:nvPr>
            <p:ph type="body" idx="1"/>
          </p:nvPr>
        </p:nvSpPr>
        <p:spPr>
          <a:xfrm>
            <a:off x="457200" y="3048000"/>
            <a:ext cx="8229600" cy="2549525"/>
          </a:xfrm>
        </p:spPr>
        <p:txBody>
          <a:bodyPr/>
          <a:lstStyle/>
          <a:p>
            <a:pPr algn="ctr" rtl="0">
              <a:lnSpc>
                <a:spcPct val="90000"/>
              </a:lnSpc>
              <a:buFont typeface="Wingdings" pitchFamily="2" charset="2"/>
              <a:buNone/>
            </a:pPr>
            <a:r>
              <a:rPr lang="en-US" sz="14300" b="1" smtClean="0">
                <a:ea typeface="Times New Roman" pitchFamily="18" charset="0"/>
                <a:cs typeface="Tajweed" pitchFamily="2" charset="-78"/>
              </a:rPr>
              <a:t>the </a:t>
            </a:r>
            <a:r>
              <a:rPr lang="ar-SA" sz="27800" b="1" smtClean="0">
                <a:ea typeface="Times New Roman" pitchFamily="18" charset="0"/>
                <a:cs typeface="Tajweed" pitchFamily="2" charset="-78"/>
              </a:rPr>
              <a:t>الْ </a:t>
            </a:r>
            <a:endParaRPr lang="en-US" sz="27800" b="1" smtClean="0">
              <a:ea typeface="Times New Roman" pitchFamily="18" charset="0"/>
              <a:cs typeface="Tajweed" pitchFamily="2" charset="-78"/>
            </a:endParaRPr>
          </a:p>
        </p:txBody>
      </p:sp>
      <p:graphicFrame>
        <p:nvGraphicFramePr>
          <p:cNvPr id="337924" name="Group 4"/>
          <p:cNvGraphicFramePr>
            <a:graphicFrameLocks noGrp="1"/>
          </p:cNvGraphicFramePr>
          <p:nvPr/>
        </p:nvGraphicFramePr>
        <p:xfrm>
          <a:off x="152400" y="120650"/>
          <a:ext cx="8763000" cy="1767840"/>
        </p:xfrm>
        <a:graphic>
          <a:graphicData uri="http://schemas.openxmlformats.org/drawingml/2006/table">
            <a:tbl>
              <a:tblPr rtl="1"/>
              <a:tblGrid>
                <a:gridCol w="1981200"/>
                <a:gridCol w="3276600"/>
                <a:gridCol w="3505200"/>
              </a:tblGrid>
              <a:tr h="11747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39971" name="Group 3"/>
          <p:cNvGraphicFramePr>
            <a:graphicFrameLocks noGrp="1"/>
          </p:cNvGraphicFramePr>
          <p:nvPr/>
        </p:nvGraphicFramePr>
        <p:xfrm>
          <a:off x="152400" y="6540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4353"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4354" name="Rectangle 18"/>
          <p:cNvSpPr>
            <a:spLocks noGrp="1" noChangeArrowheads="1"/>
          </p:cNvSpPr>
          <p:nvPr>
            <p:ph type="body" idx="1"/>
          </p:nvPr>
        </p:nvSpPr>
        <p:spPr>
          <a:xfrm>
            <a:off x="381000" y="3124200"/>
            <a:ext cx="7543800" cy="3505200"/>
          </a:xfrm>
          <a:noFill/>
        </p:spPr>
        <p:txBody>
          <a:bodyPr/>
          <a:lstStyle/>
          <a:p>
            <a:pPr algn="l" rtl="0"/>
            <a:r>
              <a:rPr lang="en-US" sz="3600" smtClean="0"/>
              <a:t>Ask Hidaya for the Salah and the activities after the Salah</a:t>
            </a:r>
          </a:p>
          <a:p>
            <a:pPr algn="l" rtl="0"/>
            <a:r>
              <a:rPr lang="en-US" sz="3600" smtClean="0"/>
              <a:t>For whatever I do in life; this year; this month; this week; and today; and after this Salah</a:t>
            </a:r>
          </a:p>
        </p:txBody>
      </p:sp>
      <p:pic>
        <p:nvPicPr>
          <p:cNvPr id="14355"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42019" name="Group 3"/>
          <p:cNvGraphicFramePr>
            <a:graphicFrameLocks noGrp="1"/>
          </p:cNvGraphicFramePr>
          <p:nvPr/>
        </p:nvGraphicFramePr>
        <p:xfrm>
          <a:off x="152400" y="6540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5377"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pic>
        <p:nvPicPr>
          <p:cNvPr id="15378" name="Picture 18"/>
          <p:cNvPicPr>
            <a:picLocks noChangeAspect="1" noChangeArrowheads="1"/>
          </p:cNvPicPr>
          <p:nvPr/>
        </p:nvPicPr>
        <p:blipFill>
          <a:blip r:embed="rId3" cstate="print"/>
          <a:srcRect/>
          <a:stretch>
            <a:fillRect/>
          </a:stretch>
        </p:blipFill>
        <p:spPr bwMode="auto">
          <a:xfrm>
            <a:off x="7915275" y="2895600"/>
            <a:ext cx="1228725" cy="1457325"/>
          </a:xfrm>
          <a:prstGeom prst="rect">
            <a:avLst/>
          </a:prstGeom>
          <a:noFill/>
          <a:ln w="9525" algn="ctr">
            <a:noFill/>
            <a:miter lim="800000"/>
            <a:headEnd/>
            <a:tailEnd/>
          </a:ln>
        </p:spPr>
      </p:pic>
      <p:sp>
        <p:nvSpPr>
          <p:cNvPr id="15379" name="Rectangle 20"/>
          <p:cNvSpPr>
            <a:spLocks noChangeArrowheads="1"/>
          </p:cNvSpPr>
          <p:nvPr/>
        </p:nvSpPr>
        <p:spPr bwMode="auto">
          <a:xfrm>
            <a:off x="228600" y="3048000"/>
            <a:ext cx="8915400" cy="3505200"/>
          </a:xfrm>
          <a:prstGeom prst="rect">
            <a:avLst/>
          </a:prstGeom>
          <a:noFill/>
          <a:ln w="9525">
            <a:noFill/>
            <a:miter lim="800000"/>
            <a:headEnd/>
            <a:tailEnd/>
          </a:ln>
        </p:spPr>
        <p:txBody>
          <a:bodyPr/>
          <a:lstStyle/>
          <a:p>
            <a:pPr marL="577850" indent="-577850" eaLnBrk="0" hangingPunct="0">
              <a:spcBef>
                <a:spcPct val="20000"/>
              </a:spcBef>
              <a:buClr>
                <a:srgbClr val="FFFFFF"/>
              </a:buClr>
              <a:buSzPct val="90000"/>
              <a:buFont typeface="Wingdings" pitchFamily="2" charset="2"/>
              <a:buChar char="q"/>
            </a:pPr>
            <a:r>
              <a:rPr lang="en-US" sz="2800" b="0" dirty="0">
                <a:solidFill>
                  <a:srgbClr val="FFFF00"/>
                </a:solidFill>
                <a:cs typeface="Nafees Web Naskh" pitchFamily="2" charset="-78"/>
              </a:rPr>
              <a:t>A big </a:t>
            </a:r>
            <a:r>
              <a:rPr lang="en-US" sz="2800" b="0" dirty="0" smtClean="0">
                <a:solidFill>
                  <a:srgbClr val="FFFF00"/>
                </a:solidFill>
                <a:cs typeface="Nafees Web Naskh" pitchFamily="2" charset="-78"/>
              </a:rPr>
              <a:t>confusion amongst Muslims! </a:t>
            </a:r>
          </a:p>
          <a:p>
            <a:pPr marL="577850" indent="-577850" eaLnBrk="0" hangingPunct="0">
              <a:spcBef>
                <a:spcPct val="20000"/>
              </a:spcBef>
              <a:buClr>
                <a:srgbClr val="FFFFFF"/>
              </a:buClr>
              <a:buSzPct val="90000"/>
            </a:pPr>
            <a:r>
              <a:rPr lang="en-US" sz="2800" b="0" dirty="0" smtClean="0">
                <a:solidFill>
                  <a:srgbClr val="FFFF00"/>
                </a:solidFill>
                <a:cs typeface="Nafees Web Naskh" pitchFamily="2" charset="-78"/>
              </a:rPr>
              <a:t>	if, </a:t>
            </a:r>
            <a:r>
              <a:rPr lang="en-US" sz="2800" b="0" dirty="0">
                <a:solidFill>
                  <a:srgbClr val="FFFF00"/>
                </a:solidFill>
                <a:cs typeface="Nafees Web Naskh" pitchFamily="2" charset="-78"/>
              </a:rPr>
              <a:t>being Muslim = </a:t>
            </a:r>
            <a:r>
              <a:rPr lang="en-US" sz="2800" b="0" dirty="0" smtClean="0">
                <a:solidFill>
                  <a:srgbClr val="FFFF00"/>
                </a:solidFill>
                <a:cs typeface="Nafees Web Naskh" pitchFamily="2" charset="-78"/>
              </a:rPr>
              <a:t>being Guided</a:t>
            </a:r>
            <a:r>
              <a:rPr lang="en-US" sz="2800" b="0" dirty="0">
                <a:solidFill>
                  <a:srgbClr val="FFFF00"/>
                </a:solidFill>
                <a:cs typeface="Nafees Web Naskh" pitchFamily="2" charset="-78"/>
              </a:rPr>
              <a:t>, then </a:t>
            </a:r>
            <a:r>
              <a:rPr lang="en-US" sz="2800" b="0" dirty="0" smtClean="0">
                <a:solidFill>
                  <a:srgbClr val="FFFF00"/>
                </a:solidFill>
                <a:cs typeface="Nafees Web Naskh" pitchFamily="2" charset="-78"/>
              </a:rPr>
              <a:t>this </a:t>
            </a:r>
            <a:r>
              <a:rPr lang="en-US" sz="2800" b="0" dirty="0">
                <a:solidFill>
                  <a:srgbClr val="FFFF00"/>
                </a:solidFill>
                <a:cs typeface="Nafees Web Naskh" pitchFamily="2" charset="-78"/>
              </a:rPr>
              <a:t>supplication should have been for non-Muslims  </a:t>
            </a:r>
          </a:p>
          <a:p>
            <a:pPr marL="577850" indent="-577850" eaLnBrk="0" hangingPunct="0">
              <a:spcBef>
                <a:spcPct val="20000"/>
              </a:spcBef>
              <a:buClr>
                <a:srgbClr val="FFFFFF"/>
              </a:buClr>
              <a:buSzPct val="90000"/>
              <a:buFont typeface="Wingdings" pitchFamily="2" charset="2"/>
              <a:buChar char="q"/>
            </a:pPr>
            <a:r>
              <a:rPr lang="en-US" sz="2800" b="0" dirty="0">
                <a:solidFill>
                  <a:srgbClr val="FFFF00"/>
                </a:solidFill>
                <a:cs typeface="Nafees Web Naskh" pitchFamily="2" charset="-78"/>
              </a:rPr>
              <a:t>Source of Guidance</a:t>
            </a:r>
            <a:r>
              <a:rPr lang="en-US" sz="2800" b="0" dirty="0" smtClean="0">
                <a:solidFill>
                  <a:srgbClr val="FFFF00"/>
                </a:solidFill>
                <a:cs typeface="Nafees Web Naskh" pitchFamily="2" charset="-78"/>
              </a:rPr>
              <a:t>?</a:t>
            </a:r>
          </a:p>
          <a:p>
            <a:pPr marL="577850" indent="-577850" eaLnBrk="0" hangingPunct="0">
              <a:spcBef>
                <a:spcPct val="20000"/>
              </a:spcBef>
              <a:buClr>
                <a:srgbClr val="FFFFFF"/>
              </a:buClr>
              <a:buSzPct val="90000"/>
            </a:pPr>
            <a:r>
              <a:rPr lang="en-US" sz="2800" dirty="0" smtClean="0">
                <a:solidFill>
                  <a:srgbClr val="FFFF00"/>
                </a:solidFill>
                <a:cs typeface="Nafees Web Naskh" pitchFamily="2" charset="-78"/>
              </a:rPr>
              <a:t>	Qur’an </a:t>
            </a:r>
            <a:r>
              <a:rPr lang="en-US" sz="2800" dirty="0">
                <a:solidFill>
                  <a:srgbClr val="FFFF00"/>
                </a:solidFill>
                <a:cs typeface="Nafees Web Naskh" pitchFamily="2" charset="-78"/>
              </a:rPr>
              <a:t>and </a:t>
            </a:r>
            <a:r>
              <a:rPr lang="en-US" sz="2800" dirty="0" err="1" smtClean="0">
                <a:solidFill>
                  <a:srgbClr val="FFFF00"/>
                </a:solidFill>
                <a:cs typeface="Nafees Web Naskh" pitchFamily="2" charset="-78"/>
              </a:rPr>
              <a:t>Sunnah</a:t>
            </a:r>
            <a:r>
              <a:rPr lang="en-US" sz="2800" b="0" dirty="0" smtClean="0">
                <a:solidFill>
                  <a:srgbClr val="FFFF00"/>
                </a:solidFill>
                <a:cs typeface="Nafees Web Naskh" pitchFamily="2" charset="-78"/>
              </a:rPr>
              <a:t>  </a:t>
            </a:r>
          </a:p>
          <a:p>
            <a:pPr marL="577850" indent="-577850" eaLnBrk="0" hangingPunct="0">
              <a:spcBef>
                <a:spcPct val="20000"/>
              </a:spcBef>
              <a:buClr>
                <a:srgbClr val="FFFFFF"/>
              </a:buClr>
              <a:buSzPct val="90000"/>
            </a:pPr>
            <a:r>
              <a:rPr lang="en-US" sz="2800" b="0" dirty="0" smtClean="0">
                <a:solidFill>
                  <a:srgbClr val="FFFF00"/>
                </a:solidFill>
                <a:cs typeface="Nafees Web Naskh" pitchFamily="2" charset="-78"/>
              </a:rPr>
              <a:t>	If </a:t>
            </a:r>
            <a:r>
              <a:rPr lang="en-US" sz="2800" b="0" dirty="0">
                <a:solidFill>
                  <a:srgbClr val="FFFF00"/>
                </a:solidFill>
                <a:cs typeface="Nafees Web Naskh" pitchFamily="2" charset="-78"/>
              </a:rPr>
              <a:t>we don’t study them, then is the prayer sincere?</a:t>
            </a:r>
            <a:endParaRPr lang="ar-SA" sz="2800" b="0" dirty="0">
              <a:solidFill>
                <a:srgbClr val="FFFF00"/>
              </a:solidFill>
              <a:cs typeface="Nafees Web Naskh"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79">
                                            <p:txEl>
                                              <p:pRg st="0" end="0"/>
                                            </p:txEl>
                                          </p:spTgt>
                                        </p:tgtEl>
                                        <p:attrNameLst>
                                          <p:attrName>style.visibility</p:attrName>
                                        </p:attrNameLst>
                                      </p:cBhvr>
                                      <p:to>
                                        <p:strVal val="visible"/>
                                      </p:to>
                                    </p:set>
                                    <p:animEffect transition="in" filter="fade">
                                      <p:cBhvr>
                                        <p:cTn id="7" dur="2000"/>
                                        <p:tgtEl>
                                          <p:spTgt spid="1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79">
                                            <p:txEl>
                                              <p:pRg st="1" end="1"/>
                                            </p:txEl>
                                          </p:spTgt>
                                        </p:tgtEl>
                                        <p:attrNameLst>
                                          <p:attrName>style.visibility</p:attrName>
                                        </p:attrNameLst>
                                      </p:cBhvr>
                                      <p:to>
                                        <p:strVal val="visible"/>
                                      </p:to>
                                    </p:set>
                                    <p:animEffect transition="in" filter="fade">
                                      <p:cBhvr>
                                        <p:cTn id="12" dur="2000"/>
                                        <p:tgtEl>
                                          <p:spTgt spid="1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79">
                                            <p:txEl>
                                              <p:pRg st="2" end="2"/>
                                            </p:txEl>
                                          </p:spTgt>
                                        </p:tgtEl>
                                        <p:attrNameLst>
                                          <p:attrName>style.visibility</p:attrName>
                                        </p:attrNameLst>
                                      </p:cBhvr>
                                      <p:to>
                                        <p:strVal val="visible"/>
                                      </p:to>
                                    </p:set>
                                    <p:animEffect transition="in" filter="fade">
                                      <p:cBhvr>
                                        <p:cTn id="17" dur="2000"/>
                                        <p:tgtEl>
                                          <p:spTgt spid="1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79">
                                            <p:txEl>
                                              <p:pRg st="3" end="3"/>
                                            </p:txEl>
                                          </p:spTgt>
                                        </p:tgtEl>
                                        <p:attrNameLst>
                                          <p:attrName>style.visibility</p:attrName>
                                        </p:attrNameLst>
                                      </p:cBhvr>
                                      <p:to>
                                        <p:strVal val="visible"/>
                                      </p:to>
                                    </p:set>
                                    <p:animEffect transition="in" filter="fade">
                                      <p:cBhvr>
                                        <p:cTn id="22" dur="2000"/>
                                        <p:tgtEl>
                                          <p:spTgt spid="1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79">
                                            <p:txEl>
                                              <p:pRg st="4" end="4"/>
                                            </p:txEl>
                                          </p:spTgt>
                                        </p:tgtEl>
                                        <p:attrNameLst>
                                          <p:attrName>style.visibility</p:attrName>
                                        </p:attrNameLst>
                                      </p:cBhvr>
                                      <p:to>
                                        <p:strVal val="visible"/>
                                      </p:to>
                                    </p:set>
                                    <p:animEffect transition="in" filter="fade">
                                      <p:cBhvr>
                                        <p:cTn id="27" dur="2000"/>
                                        <p:tgtEl>
                                          <p:spTgt spid="1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42019" name="Group 3"/>
          <p:cNvGraphicFramePr>
            <a:graphicFrameLocks noGrp="1"/>
          </p:cNvGraphicFramePr>
          <p:nvPr/>
        </p:nvGraphicFramePr>
        <p:xfrm>
          <a:off x="152400" y="6540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6401"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pic>
        <p:nvPicPr>
          <p:cNvPr id="16402" name="Picture 18"/>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
        <p:nvSpPr>
          <p:cNvPr id="16403" name="Rectangle 20"/>
          <p:cNvSpPr>
            <a:spLocks noChangeArrowheads="1"/>
          </p:cNvSpPr>
          <p:nvPr/>
        </p:nvSpPr>
        <p:spPr bwMode="auto">
          <a:xfrm>
            <a:off x="228600" y="3048000"/>
            <a:ext cx="7772400" cy="3505200"/>
          </a:xfrm>
          <a:prstGeom prst="rect">
            <a:avLst/>
          </a:prstGeom>
          <a:noFill/>
          <a:ln w="9525">
            <a:noFill/>
            <a:miter lim="800000"/>
            <a:headEnd/>
            <a:tailEnd/>
          </a:ln>
        </p:spPr>
        <p:txBody>
          <a:bodyPr/>
          <a:lstStyle/>
          <a:p>
            <a:pPr marL="577850" indent="-577850" eaLnBrk="0" hangingPunct="0">
              <a:spcBef>
                <a:spcPct val="20000"/>
              </a:spcBef>
              <a:buClr>
                <a:srgbClr val="FFFFFF"/>
              </a:buClr>
              <a:buSzPct val="90000"/>
              <a:buFont typeface="Wingdings" pitchFamily="2" charset="2"/>
              <a:buChar char="×"/>
            </a:pPr>
            <a:r>
              <a:rPr lang="en-US" sz="2800" b="0">
                <a:solidFill>
                  <a:srgbClr val="FFFF00"/>
                </a:solidFill>
                <a:cs typeface="Nafees Web Naskh" pitchFamily="2" charset="-78"/>
              </a:rPr>
              <a:t>Actually every Salah is a reminder that understanding the Quran not only necessary but it is an emergency!</a:t>
            </a:r>
            <a:endParaRPr lang="ar-SA" sz="2800" b="0">
              <a:solidFill>
                <a:srgbClr val="FFFF00"/>
              </a:solidFill>
              <a:cs typeface="Nafees Web Naskh" pitchFamily="2" charset="-78"/>
            </a:endParaRPr>
          </a:p>
          <a:p>
            <a:pPr marL="577850" indent="-577850" eaLnBrk="0" hangingPunct="0">
              <a:spcBef>
                <a:spcPct val="20000"/>
              </a:spcBef>
              <a:buClr>
                <a:srgbClr val="FFFFFF"/>
              </a:buClr>
              <a:buSzPct val="90000"/>
              <a:buFont typeface="Wingdings" pitchFamily="2" charset="2"/>
              <a:buChar char="×"/>
            </a:pPr>
            <a:r>
              <a:rPr lang="en-US" sz="2800">
                <a:solidFill>
                  <a:srgbClr val="FFFF00"/>
                </a:solidFill>
                <a:cs typeface="Nafees Web Naskh" pitchFamily="2" charset="-78"/>
              </a:rPr>
              <a:t>For whatever I do in life; this week; and today; and after this Salah, guide me!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838200"/>
          </a:xfrm>
          <a:noFill/>
        </p:spPr>
        <p:txBody>
          <a:bodyPr/>
          <a:lstStyle/>
          <a:p>
            <a:r>
              <a:rPr lang="en-US" sz="2800" b="1" smtClean="0"/>
              <a:t>Practice</a:t>
            </a:r>
            <a:endParaRPr lang="ar-SA" sz="2800" b="1" smtClean="0"/>
          </a:p>
        </p:txBody>
      </p:sp>
      <p:sp>
        <p:nvSpPr>
          <p:cNvPr id="17411" name="AutoShape 3"/>
          <p:cNvSpPr>
            <a:spLocks noChangeArrowheads="1"/>
          </p:cNvSpPr>
          <p:nvPr/>
        </p:nvSpPr>
        <p:spPr bwMode="auto">
          <a:xfrm rot="19125354">
            <a:off x="912425" y="3109349"/>
            <a:ext cx="3260509" cy="2846546"/>
          </a:xfrm>
          <a:prstGeom prst="rightArrow">
            <a:avLst>
              <a:gd name="adj1" fmla="val 46120"/>
              <a:gd name="adj2" fmla="val 48324"/>
            </a:avLst>
          </a:prstGeom>
          <a:solidFill>
            <a:srgbClr val="FF0000"/>
          </a:solidFill>
          <a:ln w="9525" algn="ctr">
            <a:solidFill>
              <a:schemeClr val="tx1"/>
            </a:solidFill>
            <a:miter lim="800000"/>
            <a:headEnd/>
            <a:tailEnd/>
          </a:ln>
        </p:spPr>
        <p:txBody>
          <a:bodyPr wrap="square" anchor="ctr">
            <a:spAutoFit/>
          </a:bodyPr>
          <a:lstStyle/>
          <a:p>
            <a:pPr algn="ctr">
              <a:spcBef>
                <a:spcPct val="0"/>
              </a:spcBef>
            </a:pPr>
            <a:r>
              <a:rPr lang="en-US" sz="2000" dirty="0">
                <a:cs typeface="Tahoma" pitchFamily="34" charset="0"/>
              </a:rPr>
              <a:t>Esp. with Imagination &amp; feelings; Prayer &amp; Evaluation</a:t>
            </a:r>
            <a:endParaRPr lang="en-US" sz="5400" dirty="0">
              <a:cs typeface="Tahoma" pitchFamily="34" charset="0"/>
            </a:endParaRPr>
          </a:p>
        </p:txBody>
      </p:sp>
      <p:pic>
        <p:nvPicPr>
          <p:cNvPr id="17412"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344069" name="Group 5"/>
          <p:cNvGraphicFramePr>
            <a:graphicFrameLocks noGrp="1"/>
          </p:cNvGraphicFramePr>
          <p:nvPr/>
        </p:nvGraphicFramePr>
        <p:xfrm>
          <a:off x="152400" y="6540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45091" name="Group 3"/>
          <p:cNvGraphicFramePr>
            <a:graphicFrameLocks noGrp="1"/>
          </p:cNvGraphicFramePr>
          <p:nvPr/>
        </p:nvGraphicFramePr>
        <p:xfrm>
          <a:off x="152400" y="457200"/>
          <a:ext cx="8763000" cy="3840480"/>
        </p:xfrm>
        <a:graphic>
          <a:graphicData uri="http://schemas.openxmlformats.org/drawingml/2006/table">
            <a:tbl>
              <a:tblPr rtl="1"/>
              <a:tblGrid>
                <a:gridCol w="1981200"/>
                <a:gridCol w="1676400"/>
                <a:gridCol w="2895600"/>
                <a:gridCol w="2209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8452" name="Rectangle 20"/>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19459" name="Rectangle 3"/>
          <p:cNvSpPr>
            <a:spLocks noGrp="1" noChangeArrowheads="1"/>
          </p:cNvSpPr>
          <p:nvPr>
            <p:ph type="body" idx="1"/>
          </p:nvPr>
        </p:nvSpPr>
        <p:spPr>
          <a:xfrm>
            <a:off x="152400" y="3429000"/>
            <a:ext cx="8915400" cy="4038600"/>
          </a:xfrm>
        </p:spPr>
        <p:txBody>
          <a:bodyPr/>
          <a:lstStyle/>
          <a:p>
            <a:pPr algn="ctr">
              <a:lnSpc>
                <a:spcPct val="70000"/>
              </a:lnSpc>
              <a:spcBef>
                <a:spcPct val="0"/>
              </a:spcBef>
              <a:buFont typeface="Wingdings" pitchFamily="2" charset="2"/>
              <a:buNone/>
            </a:pPr>
            <a:r>
              <a:rPr lang="ar-SA" sz="14200" b="1" dirty="0" smtClean="0">
                <a:ea typeface="Times New Roman" pitchFamily="18" charset="0"/>
                <a:cs typeface="Tajweed" pitchFamily="2" charset="-78"/>
              </a:rPr>
              <a:t>الصِّرَاطَ</a:t>
            </a:r>
            <a:r>
              <a:rPr lang="ar-SA" sz="7200" b="1" dirty="0" smtClean="0">
                <a:ea typeface="Times New Roman" pitchFamily="18" charset="0"/>
                <a:cs typeface="Tajweed" pitchFamily="2" charset="-78"/>
              </a:rPr>
              <a:t> الْمُسْتَقِيم</a:t>
            </a:r>
          </a:p>
          <a:p>
            <a:pPr algn="ctr">
              <a:lnSpc>
                <a:spcPct val="70000"/>
              </a:lnSpc>
              <a:spcBef>
                <a:spcPct val="0"/>
              </a:spcBef>
              <a:buFont typeface="Wingdings" pitchFamily="2" charset="2"/>
              <a:buNone/>
            </a:pPr>
            <a:r>
              <a:rPr lang="en-US" sz="7200" b="1" dirty="0" smtClean="0">
                <a:ea typeface="Times New Roman" pitchFamily="18" charset="0"/>
                <a:cs typeface="Tajweed" pitchFamily="2" charset="-78"/>
              </a:rPr>
              <a:t>Straight </a:t>
            </a:r>
            <a:r>
              <a:rPr lang="en-US" sz="14900" b="1" dirty="0" smtClean="0">
                <a:ea typeface="Times New Roman" pitchFamily="18" charset="0"/>
                <a:cs typeface="Tajweed" pitchFamily="2" charset="-78"/>
              </a:rPr>
              <a:t>path</a:t>
            </a:r>
          </a:p>
        </p:txBody>
      </p:sp>
      <p:graphicFrame>
        <p:nvGraphicFramePr>
          <p:cNvPr id="347158" name="Group 22"/>
          <p:cNvGraphicFramePr>
            <a:graphicFrameLocks noGrp="1"/>
          </p:cNvGraphicFramePr>
          <p:nvPr/>
        </p:nvGraphicFramePr>
        <p:xfrm>
          <a:off x="152400" y="152400"/>
          <a:ext cx="8763000" cy="3352800"/>
        </p:xfrm>
        <a:graphic>
          <a:graphicData uri="http://schemas.openxmlformats.org/drawingml/2006/table">
            <a:tbl>
              <a:tblPr rtl="1"/>
              <a:tblGrid>
                <a:gridCol w="1828800"/>
                <a:gridCol w="1828800"/>
                <a:gridCol w="31242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7" name="Text Box 21"/>
          <p:cNvSpPr txBox="1">
            <a:spLocks noChangeArrowheads="1"/>
          </p:cNvSpPr>
          <p:nvPr/>
        </p:nvSpPr>
        <p:spPr bwMode="auto">
          <a:xfrm>
            <a:off x="7239000" y="25146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ص ر ط</a:t>
            </a:r>
            <a:endParaRPr lang="en-US" sz="2800" b="0" dirty="0">
              <a:cs typeface="Tajweed"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20483" name="Rectangle 3"/>
          <p:cNvSpPr>
            <a:spLocks noGrp="1" noChangeArrowheads="1"/>
          </p:cNvSpPr>
          <p:nvPr>
            <p:ph type="body" idx="1"/>
          </p:nvPr>
        </p:nvSpPr>
        <p:spPr>
          <a:xfrm>
            <a:off x="3733800" y="3200401"/>
            <a:ext cx="4876800" cy="1600200"/>
          </a:xfrm>
        </p:spPr>
        <p:txBody>
          <a:bodyPr/>
          <a:lstStyle/>
          <a:p>
            <a:pPr marL="0" indent="0" algn="ctr">
              <a:lnSpc>
                <a:spcPct val="80000"/>
              </a:lnSpc>
              <a:buFont typeface="Wingdings" pitchFamily="2" charset="2"/>
              <a:buNone/>
            </a:pPr>
            <a:r>
              <a:rPr lang="en-US" sz="3600" b="1" dirty="0" smtClean="0"/>
              <a:t>The path of people </a:t>
            </a:r>
            <a:r>
              <a:rPr lang="en-US" sz="6700" b="1" dirty="0" smtClean="0"/>
              <a:t>those who</a:t>
            </a:r>
          </a:p>
        </p:txBody>
      </p:sp>
      <p:graphicFrame>
        <p:nvGraphicFramePr>
          <p:cNvPr id="349206" name="Group 22"/>
          <p:cNvGraphicFramePr>
            <a:graphicFrameLocks noGrp="1"/>
          </p:cNvGraphicFramePr>
          <p:nvPr/>
        </p:nvGraphicFramePr>
        <p:xfrm>
          <a:off x="152400" y="152400"/>
          <a:ext cx="8763000" cy="3352800"/>
        </p:xfrm>
        <a:graphic>
          <a:graphicData uri="http://schemas.openxmlformats.org/drawingml/2006/table">
            <a:tbl>
              <a:tblPr rtl="1"/>
              <a:tblGrid>
                <a:gridCol w="1905000"/>
                <a:gridCol w="1752600"/>
                <a:gridCol w="31242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501" name="AutoShape 21"/>
          <p:cNvSpPr>
            <a:spLocks noChangeArrowheads="1"/>
          </p:cNvSpPr>
          <p:nvPr/>
        </p:nvSpPr>
        <p:spPr bwMode="auto">
          <a:xfrm rot="-1088201">
            <a:off x="0" y="2819400"/>
            <a:ext cx="3451225" cy="3135313"/>
          </a:xfrm>
          <a:prstGeom prst="cloudCallout">
            <a:avLst>
              <a:gd name="adj1" fmla="val 22986"/>
              <a:gd name="adj2" fmla="val -2745"/>
            </a:avLst>
          </a:prstGeom>
          <a:solidFill>
            <a:schemeClr val="tx1"/>
          </a:solidFill>
          <a:ln w="9525">
            <a:noFill/>
            <a:round/>
            <a:headEnd/>
            <a:tailEnd/>
          </a:ln>
        </p:spPr>
        <p:txBody>
          <a:bodyPr/>
          <a:lstStyle/>
          <a:p>
            <a:pPr algn="ctr">
              <a:spcBef>
                <a:spcPct val="0"/>
              </a:spcBef>
            </a:pPr>
            <a:r>
              <a:rPr lang="en-US" sz="6100">
                <a:solidFill>
                  <a:schemeClr val="bg2"/>
                </a:solidFill>
                <a:cs typeface="Arial" pitchFamily="34" charset="0"/>
              </a:rPr>
              <a:t>1080 </a:t>
            </a:r>
            <a:r>
              <a:rPr lang="en-US" sz="5500">
                <a:solidFill>
                  <a:schemeClr val="bg2"/>
                </a:solidFill>
                <a:cs typeface="Arial" pitchFamily="34" charset="0"/>
              </a:rPr>
              <a:t>times</a:t>
            </a:r>
          </a:p>
        </p:txBody>
      </p:sp>
      <p:sp>
        <p:nvSpPr>
          <p:cNvPr id="6" name="Rectangle 3"/>
          <p:cNvSpPr txBox="1">
            <a:spLocks noChangeArrowheads="1"/>
          </p:cNvSpPr>
          <p:nvPr/>
        </p:nvSpPr>
        <p:spPr bwMode="auto">
          <a:xfrm>
            <a:off x="3886200" y="4876800"/>
            <a:ext cx="4876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80000"/>
              </a:lnSpc>
              <a:spcBef>
                <a:spcPct val="20000"/>
              </a:spcBef>
              <a:spcAft>
                <a:spcPct val="0"/>
              </a:spcAft>
              <a:buClr>
                <a:srgbClr val="FFFFFF"/>
              </a:buClr>
              <a:buSzPct val="90000"/>
              <a:buFont typeface="Wingdings" pitchFamily="2" charset="2"/>
              <a:buNone/>
              <a:tabLst/>
              <a:defRPr/>
            </a:pPr>
            <a:r>
              <a:rPr kumimoji="0" lang="en-US" sz="3600" b="1" i="0" u="none" strike="noStrike" kern="0" cap="none" spc="0" normalizeH="0" baseline="0" noProof="0" dirty="0" smtClean="0">
                <a:ln>
                  <a:noFill/>
                </a:ln>
                <a:solidFill>
                  <a:srgbClr val="FFFF00"/>
                </a:solidFill>
                <a:effectLst/>
                <a:uLnTx/>
                <a:uFillTx/>
                <a:latin typeface="+mn-lt"/>
                <a:ea typeface="+mn-ea"/>
                <a:cs typeface="+mn-cs"/>
              </a:rPr>
              <a:t>The path of </a:t>
            </a:r>
            <a:r>
              <a:rPr kumimoji="0" lang="en-US" sz="6700" b="1" i="0" u="none" strike="noStrike" kern="0" cap="none" spc="0" normalizeH="0" baseline="0" noProof="0" dirty="0" smtClean="0">
                <a:ln>
                  <a:noFill/>
                </a:ln>
                <a:solidFill>
                  <a:srgbClr val="FFFF00"/>
                </a:solidFill>
                <a:effectLst/>
                <a:uLnTx/>
                <a:uFillTx/>
                <a:latin typeface="+mn-lt"/>
                <a:ea typeface="+mn-ea"/>
                <a:cs typeface="+mn-cs"/>
              </a:rPr>
              <a:t>those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21507" name="Rectangle 3"/>
          <p:cNvSpPr>
            <a:spLocks noGrp="1" noChangeArrowheads="1"/>
          </p:cNvSpPr>
          <p:nvPr>
            <p:ph type="body" idx="1"/>
          </p:nvPr>
        </p:nvSpPr>
        <p:spPr>
          <a:xfrm>
            <a:off x="76200" y="3200400"/>
            <a:ext cx="8686800" cy="2549525"/>
          </a:xfrm>
        </p:spPr>
        <p:txBody>
          <a:bodyPr/>
          <a:lstStyle/>
          <a:p>
            <a:pPr algn="ctr">
              <a:buFont typeface="Wingdings" pitchFamily="2" charset="2"/>
              <a:buNone/>
            </a:pPr>
            <a:r>
              <a:rPr lang="ar-SA" sz="18900" b="1" dirty="0" smtClean="0">
                <a:cs typeface="Tajweed" pitchFamily="2" charset="-78"/>
              </a:rPr>
              <a:t>إِنْعَام</a:t>
            </a:r>
            <a:r>
              <a:rPr lang="en-US" sz="11700" b="1" dirty="0" smtClean="0"/>
              <a:t> favor  </a:t>
            </a:r>
          </a:p>
        </p:txBody>
      </p:sp>
      <p:graphicFrame>
        <p:nvGraphicFramePr>
          <p:cNvPr id="351254" name="Group 22"/>
          <p:cNvGraphicFramePr>
            <a:graphicFrameLocks noGrp="1"/>
          </p:cNvGraphicFramePr>
          <p:nvPr/>
        </p:nvGraphicFramePr>
        <p:xfrm>
          <a:off x="152400" y="152400"/>
          <a:ext cx="8763000" cy="3352800"/>
        </p:xfrm>
        <a:graphic>
          <a:graphicData uri="http://schemas.openxmlformats.org/drawingml/2006/table">
            <a:tbl>
              <a:tblPr rtl="1"/>
              <a:tblGrid>
                <a:gridCol w="1828800"/>
                <a:gridCol w="1828800"/>
                <a:gridCol w="31242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5" name="Text Box 21"/>
          <p:cNvSpPr txBox="1">
            <a:spLocks noChangeArrowheads="1"/>
          </p:cNvSpPr>
          <p:nvPr/>
        </p:nvSpPr>
        <p:spPr bwMode="auto">
          <a:xfrm>
            <a:off x="2895600" y="2528888"/>
            <a:ext cx="1447800" cy="519112"/>
          </a:xfrm>
          <a:prstGeom prst="rect">
            <a:avLst/>
          </a:prstGeom>
          <a:noFill/>
          <a:ln w="9525">
            <a:noFill/>
            <a:miter lim="800000"/>
            <a:headEnd/>
            <a:tailEnd/>
          </a:ln>
        </p:spPr>
        <p:txBody>
          <a:bodyPr>
            <a:spAutoFit/>
          </a:bodyPr>
          <a:lstStyle/>
          <a:p>
            <a:pPr algn="ctr" rtl="1"/>
            <a:r>
              <a:rPr lang="ar-SA" sz="2800" b="0" dirty="0">
                <a:cs typeface="Tajweed" pitchFamily="2" charset="-78"/>
              </a:rPr>
              <a:t>ن ع م</a:t>
            </a:r>
            <a:endParaRPr lang="en-US" sz="2800" b="0" dirty="0">
              <a:cs typeface="Tajweed"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a:cs typeface="Tahoma" pitchFamily="34" charset="0"/>
              </a:rPr>
              <a:t>In this lesson…</a:t>
            </a:r>
          </a:p>
        </p:txBody>
      </p:sp>
      <p:graphicFrame>
        <p:nvGraphicFramePr>
          <p:cNvPr id="186390" name="Group 22"/>
          <p:cNvGraphicFramePr>
            <a:graphicFrameLocks noGrp="1"/>
          </p:cNvGraphicFramePr>
          <p:nvPr/>
        </p:nvGraphicFramePr>
        <p:xfrm>
          <a:off x="152400" y="1600200"/>
          <a:ext cx="8839200" cy="3339783"/>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Al-</a:t>
                      </a:r>
                      <a:r>
                        <a:rPr kumimoji="0" lang="en-US" sz="2800" b="1" i="0" u="none" strike="noStrike" cap="none" normalizeH="0" baseline="0" dirty="0" err="1" smtClean="0">
                          <a:ln>
                            <a:noFill/>
                          </a:ln>
                          <a:solidFill>
                            <a:srgbClr val="FFFF00"/>
                          </a:solidFill>
                          <a:effectLst/>
                          <a:latin typeface="Tahoma" pitchFamily="34" charset="0"/>
                          <a:cs typeface="Nafees Web Naskh" pitchFamily="2" charset="-78"/>
                        </a:rPr>
                        <a:t>Fatihah</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(Verses 6-7)</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a:t>
                      </a:r>
                      <a:r>
                        <a:rPr kumimoji="0" lang="ar-SA" altLang="zh-TW" sz="4000" b="0" i="0" u="none" strike="noStrike" cap="none" normalizeH="0" baseline="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 </a:t>
                      </a:r>
                      <a:r>
                        <a:rPr kumimoji="0" lang="ar-SA" sz="2800" b="0" i="0" u="none" strike="noStrike" cap="none" normalizeH="0" baseline="0" smtClean="0">
                          <a:ln>
                            <a:noFill/>
                          </a:ln>
                          <a:solidFill>
                            <a:srgbClr val="FFFF00"/>
                          </a:solidFill>
                          <a:effectLst/>
                          <a:latin typeface="Tahoma" pitchFamily="34" charset="0"/>
                          <a:cs typeface="Majidi" pitchFamily="2" charset="-78"/>
                        </a:rPr>
                        <a:t>مُسْلِمةٌ،الْمُسْلِمَةُ، هِيَ، رَبُّهَا</a:t>
                      </a:r>
                      <a:endParaRPr kumimoji="0" lang="en-US" sz="2800" b="0" i="0" u="none" strike="noStrike" cap="none" normalizeH="0" baseline="0" smtClean="0">
                        <a:ln>
                          <a:noFill/>
                        </a:ln>
                        <a:solidFill>
                          <a:srgbClr val="FFFF00"/>
                        </a:solidFill>
                        <a:effectLst/>
                        <a:latin typeface="Tahoma" pitchFamily="34" charset="0"/>
                        <a:cs typeface="Majidi"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 Deep Breathing to </a:t>
                      </a:r>
                      <a:br>
                        <a:rPr kumimoji="0" lang="en-US" sz="3600" b="1" i="0" u="none" strike="noStrike" cap="none" normalizeH="0" baseline="0" dirty="0" smtClean="0">
                          <a:ln>
                            <a:noFill/>
                          </a:ln>
                          <a:solidFill>
                            <a:srgbClr val="FFFF00"/>
                          </a:solidFill>
                          <a:effectLst/>
                          <a:latin typeface="Tahoma" pitchFamily="34" charset="0"/>
                          <a:cs typeface="Nafees Web Naskh" pitchFamily="2" charset="-78"/>
                        </a:rPr>
                      </a:b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                             Charge your Brain</a:t>
                      </a:r>
                      <a:endParaRPr kumimoji="0" lang="ar-SA" sz="24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4109"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dirty="0">
                <a:solidFill>
                  <a:srgbClr val="FFFF00"/>
                </a:solidFill>
                <a:cs typeface="Tahoma" pitchFamily="34" charset="0"/>
              </a:rPr>
              <a:t>In this lesson you will learn </a:t>
            </a:r>
            <a:r>
              <a:rPr lang="en-US" sz="4000" dirty="0">
                <a:cs typeface="Tahoma" pitchFamily="34" charset="0"/>
              </a:rPr>
              <a:t>6</a:t>
            </a:r>
            <a:r>
              <a:rPr lang="en-US" sz="3200" b="0" dirty="0">
                <a:solidFill>
                  <a:srgbClr val="FFFF00"/>
                </a:solidFill>
                <a:cs typeface="Tahoma" pitchFamily="34" charset="0"/>
              </a:rPr>
              <a:t> new words which occur in Quran almost </a:t>
            </a:r>
            <a:r>
              <a:rPr lang="en-US" sz="4000" dirty="0" smtClean="0">
                <a:cs typeface="Tahoma" pitchFamily="34" charset="0"/>
              </a:rPr>
              <a:t>3,128</a:t>
            </a:r>
            <a:r>
              <a:rPr lang="en-US" sz="3200" b="0" dirty="0" smtClean="0">
                <a:solidFill>
                  <a:srgbClr val="FFFF00"/>
                </a:solidFill>
                <a:cs typeface="Tahoma" pitchFamily="34" charset="0"/>
              </a:rPr>
              <a:t> </a:t>
            </a:r>
            <a:r>
              <a:rPr lang="en-US" sz="3200" b="0" dirty="0">
                <a:solidFill>
                  <a:srgbClr val="FFFF00"/>
                </a:solidFill>
                <a:cs typeface="Tahoma" pitchFamily="34" charset="0"/>
              </a:rPr>
              <a:t>times</a:t>
            </a:r>
            <a:endParaRPr lang="ur-PK" sz="3200" b="0" dirty="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53303" name="Group 23"/>
          <p:cNvGraphicFramePr>
            <a:graphicFrameLocks noGrp="1"/>
          </p:cNvGraphicFramePr>
          <p:nvPr/>
        </p:nvGraphicFramePr>
        <p:xfrm>
          <a:off x="152400" y="152400"/>
          <a:ext cx="8763000" cy="3352800"/>
        </p:xfrm>
        <a:graphic>
          <a:graphicData uri="http://schemas.openxmlformats.org/drawingml/2006/table">
            <a:tbl>
              <a:tblPr rtl="1"/>
              <a:tblGrid>
                <a:gridCol w="1828800"/>
                <a:gridCol w="1828800"/>
                <a:gridCol w="3276600"/>
                <a:gridCol w="1828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8" name="Rectangle 20"/>
          <p:cNvSpPr>
            <a:spLocks noGrp="1" noChangeArrowheads="1"/>
          </p:cNvSpPr>
          <p:nvPr>
            <p:ph type="body" idx="1"/>
          </p:nvPr>
        </p:nvSpPr>
        <p:spPr>
          <a:xfrm>
            <a:off x="457200" y="2514600"/>
            <a:ext cx="8229600" cy="3082925"/>
          </a:xfrm>
          <a:noFill/>
        </p:spPr>
        <p:txBody>
          <a:bodyPr/>
          <a:lstStyle/>
          <a:p>
            <a:pPr algn="ctr">
              <a:spcBef>
                <a:spcPct val="0"/>
              </a:spcBef>
              <a:buClrTx/>
              <a:buSzTx/>
              <a:buFontTx/>
              <a:buNone/>
            </a:pPr>
            <a:r>
              <a:rPr lang="ar-SA" sz="20800" b="1" dirty="0" smtClean="0">
                <a:cs typeface="Tajweed" pitchFamily="2" charset="-78"/>
              </a:rPr>
              <a:t>عَلَى + هِمْ</a:t>
            </a:r>
            <a:endParaRPr lang="en-US" sz="20800" b="1" dirty="0" smtClean="0">
              <a:cs typeface="Tajweed" pitchFamily="2" charset="-78"/>
            </a:endParaRPr>
          </a:p>
        </p:txBody>
      </p:sp>
      <p:sp>
        <p:nvSpPr>
          <p:cNvPr id="22550" name="Text Box 22"/>
          <p:cNvSpPr txBox="1">
            <a:spLocks noChangeArrowheads="1"/>
          </p:cNvSpPr>
          <p:nvPr/>
        </p:nvSpPr>
        <p:spPr bwMode="auto">
          <a:xfrm>
            <a:off x="457200" y="5607050"/>
            <a:ext cx="7620000" cy="1098550"/>
          </a:xfrm>
          <a:prstGeom prst="rect">
            <a:avLst/>
          </a:prstGeom>
          <a:noFill/>
          <a:ln w="9525">
            <a:noFill/>
            <a:miter lim="800000"/>
            <a:headEnd/>
            <a:tailEnd/>
          </a:ln>
        </p:spPr>
        <p:txBody>
          <a:bodyPr>
            <a:spAutoFit/>
          </a:bodyPr>
          <a:lstStyle/>
          <a:p>
            <a:r>
              <a:rPr lang="en-US" sz="6600">
                <a:latin typeface="Arial" pitchFamily="34" charset="0"/>
                <a:cs typeface="Arial" pitchFamily="34" charset="0"/>
              </a:rPr>
              <a:t>them					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55351" name="Group 23"/>
          <p:cNvGraphicFramePr>
            <a:graphicFrameLocks noGrp="1"/>
          </p:cNvGraphicFramePr>
          <p:nvPr/>
        </p:nvGraphicFramePr>
        <p:xfrm>
          <a:off x="152400" y="687388"/>
          <a:ext cx="8763000" cy="3352800"/>
        </p:xfrm>
        <a:graphic>
          <a:graphicData uri="http://schemas.openxmlformats.org/drawingml/2006/table">
            <a:tbl>
              <a:tblPr rtl="1"/>
              <a:tblGrid>
                <a:gridCol w="1828800"/>
                <a:gridCol w="1828800"/>
                <a:gridCol w="3276600"/>
                <a:gridCol w="1828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3572"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3573" name="Rectangle 21"/>
          <p:cNvSpPr>
            <a:spLocks noGrp="1" noChangeArrowheads="1"/>
          </p:cNvSpPr>
          <p:nvPr>
            <p:ph type="body" idx="1"/>
          </p:nvPr>
        </p:nvSpPr>
        <p:spPr>
          <a:xfrm>
            <a:off x="304800" y="3394075"/>
            <a:ext cx="8686800" cy="2778125"/>
          </a:xfrm>
          <a:noFill/>
        </p:spPr>
        <p:txBody>
          <a:bodyPr/>
          <a:lstStyle/>
          <a:p>
            <a:pPr algn="l" rtl="0"/>
            <a:r>
              <a:rPr lang="en-US" sz="3600" b="1" dirty="0" smtClean="0"/>
              <a:t>Prophets</a:t>
            </a:r>
          </a:p>
          <a:p>
            <a:pPr algn="l" rtl="0"/>
            <a:r>
              <a:rPr lang="en-US" sz="3600" b="1" dirty="0" smtClean="0"/>
              <a:t>Truthful</a:t>
            </a:r>
          </a:p>
          <a:p>
            <a:pPr algn="l" rtl="0"/>
            <a:r>
              <a:rPr lang="en-US" sz="3600" b="1" dirty="0" smtClean="0"/>
              <a:t>Martyrs</a:t>
            </a:r>
          </a:p>
          <a:p>
            <a:pPr algn="l" rtl="0"/>
            <a:r>
              <a:rPr lang="en-US" sz="3600" b="1" dirty="0" smtClean="0"/>
              <a:t>Righteous</a:t>
            </a:r>
          </a:p>
          <a:p>
            <a:pPr algn="l" rtl="0">
              <a:buFont typeface="Wingdings" pitchFamily="2" charset="2"/>
              <a:buNone/>
            </a:pPr>
            <a:r>
              <a:rPr lang="en-US" sz="2800" dirty="0" smtClean="0"/>
              <a:t>Prophet’s way: Act; </a:t>
            </a:r>
            <a:r>
              <a:rPr lang="en-US" sz="2800" dirty="0" err="1" smtClean="0"/>
              <a:t>Dawah</a:t>
            </a:r>
            <a:r>
              <a:rPr lang="en-US" sz="2800" dirty="0" smtClean="0"/>
              <a:t>; </a:t>
            </a:r>
            <a:r>
              <a:rPr lang="en-US" sz="2800" dirty="0" err="1" smtClean="0"/>
              <a:t>Tazkiah</a:t>
            </a:r>
            <a:r>
              <a:rPr lang="en-US" sz="2800" dirty="0" smtClean="0"/>
              <a:t>; implementation</a:t>
            </a:r>
          </a:p>
        </p:txBody>
      </p:sp>
      <p:pic>
        <p:nvPicPr>
          <p:cNvPr id="23574"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57399" name="Group 23"/>
          <p:cNvGraphicFramePr>
            <a:graphicFrameLocks noGrp="1"/>
          </p:cNvGraphicFramePr>
          <p:nvPr/>
        </p:nvGraphicFramePr>
        <p:xfrm>
          <a:off x="152400" y="687388"/>
          <a:ext cx="8763000" cy="3352800"/>
        </p:xfrm>
        <a:graphic>
          <a:graphicData uri="http://schemas.openxmlformats.org/drawingml/2006/table">
            <a:tbl>
              <a:tblPr rtl="1"/>
              <a:tblGrid>
                <a:gridCol w="1828800"/>
                <a:gridCol w="1828800"/>
                <a:gridCol w="3276600"/>
                <a:gridCol w="1828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صِرَاطَ </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ur-PK"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نْعَمْتَ</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path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(have) bestowed favors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6"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4597" name="Rectangle 21"/>
          <p:cNvSpPr>
            <a:spLocks noGrp="1" noChangeArrowheads="1"/>
          </p:cNvSpPr>
          <p:nvPr>
            <p:ph type="body" idx="1"/>
          </p:nvPr>
        </p:nvSpPr>
        <p:spPr>
          <a:xfrm>
            <a:off x="533400" y="3429000"/>
            <a:ext cx="7543800" cy="2778125"/>
          </a:xfrm>
          <a:noFill/>
        </p:spPr>
        <p:txBody>
          <a:bodyPr/>
          <a:lstStyle/>
          <a:p>
            <a:pPr algn="l" rtl="0"/>
            <a:r>
              <a:rPr lang="en-US" smtClean="0"/>
              <a:t>If a Salih person were to live today, doing the same work that I will be doing </a:t>
            </a:r>
            <a:r>
              <a:rPr lang="en-US" u="sng" smtClean="0"/>
              <a:t>after this Salah</a:t>
            </a:r>
            <a:r>
              <a:rPr lang="en-US" smtClean="0"/>
              <a:t>, then give me tawfeeq to do what he would have done. </a:t>
            </a:r>
          </a:p>
          <a:p>
            <a:pPr algn="l" rtl="0"/>
            <a:r>
              <a:rPr lang="en-US" smtClean="0"/>
              <a:t>Live Salah to Salah… </a:t>
            </a:r>
          </a:p>
        </p:txBody>
      </p:sp>
      <p:pic>
        <p:nvPicPr>
          <p:cNvPr id="24598"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91382" name="Group 22"/>
          <p:cNvGraphicFramePr>
            <a:graphicFrameLocks noGrp="1"/>
          </p:cNvGraphicFramePr>
          <p:nvPr/>
        </p:nvGraphicFramePr>
        <p:xfrm>
          <a:off x="609600" y="990600"/>
          <a:ext cx="8229600" cy="2438400"/>
        </p:xfrm>
        <a:graphic>
          <a:graphicData uri="http://schemas.openxmlformats.org/drawingml/2006/table">
            <a:tbl>
              <a:tblPr rtl="1"/>
              <a:tblGrid>
                <a:gridCol w="4166382"/>
                <a:gridCol w="4063218"/>
              </a:tblGrid>
              <a:tr h="2438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rPr>
                        <a:t>صِرَاطَ </a:t>
                      </a:r>
                    </a:p>
                  </a:txBody>
                  <a:tcPr horzOverflow="overflow">
                    <a:lnL w="76200" cap="flat" cmpd="sng" algn="ctr">
                      <a:solidFill>
                        <a:srgbClr val="339933"/>
                      </a:solidFill>
                      <a:prstDash val="solid"/>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rPr>
                        <a:t>الَّذِينَ</a:t>
                      </a:r>
                    </a:p>
                  </a:txBody>
                  <a:tcPr horzOverflow="overflow">
                    <a:lnL w="12700" cap="flat" cmpd="sng" algn="ctr">
                      <a:solidFill>
                        <a:srgbClr val="33CC33"/>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pic>
        <p:nvPicPr>
          <p:cNvPr id="25610" name="Picture 23" descr="DPPR-Logo"/>
          <p:cNvPicPr>
            <a:picLocks noChangeAspect="1" noChangeArrowheads="1"/>
          </p:cNvPicPr>
          <p:nvPr/>
        </p:nvPicPr>
        <p:blipFill>
          <a:blip r:embed="rId3" cstate="print"/>
          <a:srcRect/>
          <a:stretch>
            <a:fillRect/>
          </a:stretch>
        </p:blipFill>
        <p:spPr bwMode="auto">
          <a:xfrm>
            <a:off x="0" y="0"/>
            <a:ext cx="925513" cy="990600"/>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fld id="{1019AD6D-ADD3-4AB7-B937-365ACA53357E}" type="slidenum">
              <a:rPr lang="ar-SY" smtClean="0"/>
              <a:pPr>
                <a:defRPr/>
              </a:pPr>
              <a:t>23</a:t>
            </a:fld>
            <a:endParaRPr lang="en-US"/>
          </a:p>
        </p:txBody>
      </p:sp>
      <p:graphicFrame>
        <p:nvGraphicFramePr>
          <p:cNvPr id="5" name="Group 22"/>
          <p:cNvGraphicFramePr>
            <a:graphicFrameLocks noGrp="1"/>
          </p:cNvGraphicFramePr>
          <p:nvPr/>
        </p:nvGraphicFramePr>
        <p:xfrm>
          <a:off x="457200" y="3810000"/>
          <a:ext cx="8305800" cy="2667000"/>
        </p:xfrm>
        <a:graphic>
          <a:graphicData uri="http://schemas.openxmlformats.org/drawingml/2006/table">
            <a:tbl>
              <a:tblPr rtl="1"/>
              <a:tblGrid>
                <a:gridCol w="4625926"/>
                <a:gridCol w="3679874"/>
              </a:tblGrid>
              <a:tr h="2667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rPr>
                        <a:t>أَ</a:t>
                      </a:r>
                      <a:r>
                        <a:rPr kumimoji="0" lang="ar-SA"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rPr>
                        <a:t>نْعَمْتَ</a:t>
                      </a:r>
                    </a:p>
                  </a:txBody>
                  <a:tcPr horzOverflow="overflow">
                    <a:lnL w="76200" cap="flat" cmpd="sng" algn="ctr">
                      <a:solidFill>
                        <a:srgbClr val="339933"/>
                      </a:solidFill>
                      <a:prstDash val="solid"/>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rPr>
                        <a:t>عَلَيْهِمْ</a:t>
                      </a:r>
                      <a:endParaRPr kumimoji="0" lang="en-US" sz="7200" b="1" i="0" u="none" strike="noStrike" cap="none" normalizeH="0" baseline="0" dirty="0" smtClean="0">
                        <a:ln>
                          <a:noFill/>
                        </a:ln>
                        <a:solidFill>
                          <a:srgbClr val="FFFF00"/>
                        </a:solidFill>
                        <a:effectLst>
                          <a:outerShdw blurRad="38100" dist="38100" dir="2700000" algn="tl">
                            <a:srgbClr val="000000"/>
                          </a:outerShdw>
                        </a:effectLst>
                        <a:latin typeface="Alvi Nastaleeq" pitchFamily="2" charset="-78"/>
                        <a:ea typeface="Times New Roman" pitchFamily="18" charset="0"/>
                        <a:cs typeface="Tajweed" pitchFamily="2" charset="-78"/>
                      </a:endParaRPr>
                    </a:p>
                  </a:txBody>
                  <a:tcPr horzOverflow="overflow">
                    <a:lnL w="12700" cap="flat" cmpd="sng" algn="ctr">
                      <a:solidFill>
                        <a:srgbClr val="33CC33"/>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7" name="Rectangle 6"/>
          <p:cNvSpPr>
            <a:spLocks noChangeArrowheads="1"/>
          </p:cNvSpPr>
          <p:nvPr/>
        </p:nvSpPr>
        <p:spPr bwMode="auto">
          <a:xfrm>
            <a:off x="5410200" y="2438400"/>
            <a:ext cx="2509838" cy="646113"/>
          </a:xfrm>
          <a:prstGeom prst="rect">
            <a:avLst/>
          </a:prstGeom>
          <a:noFill/>
          <a:ln w="9525">
            <a:noFill/>
            <a:miter lim="800000"/>
            <a:headEnd/>
            <a:tailEnd/>
          </a:ln>
        </p:spPr>
        <p:txBody>
          <a:bodyPr wrap="none">
            <a:spAutoFit/>
          </a:bodyPr>
          <a:lstStyle/>
          <a:p>
            <a:pPr algn="ctr" eaLnBrk="0" hangingPunct="0">
              <a:spcBef>
                <a:spcPct val="0"/>
              </a:spcBef>
            </a:pPr>
            <a:r>
              <a:rPr lang="en-US" sz="3600" b="0">
                <a:solidFill>
                  <a:srgbClr val="FFFFFF"/>
                </a:solidFill>
                <a:ea typeface="Times New Roman" pitchFamily="18" charset="0"/>
                <a:cs typeface="Tahoma" pitchFamily="34" charset="0"/>
              </a:rPr>
              <a:t>(The) path </a:t>
            </a:r>
          </a:p>
        </p:txBody>
      </p:sp>
      <p:sp>
        <p:nvSpPr>
          <p:cNvPr id="8" name="Rectangle 7"/>
          <p:cNvSpPr>
            <a:spLocks noChangeArrowheads="1"/>
          </p:cNvSpPr>
          <p:nvPr/>
        </p:nvSpPr>
        <p:spPr bwMode="auto">
          <a:xfrm>
            <a:off x="1447800" y="2401888"/>
            <a:ext cx="2214563" cy="646112"/>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(of) those</a:t>
            </a:r>
          </a:p>
        </p:txBody>
      </p:sp>
      <p:sp>
        <p:nvSpPr>
          <p:cNvPr id="9" name="Rectangle 8"/>
          <p:cNvSpPr>
            <a:spLocks noChangeArrowheads="1"/>
          </p:cNvSpPr>
          <p:nvPr/>
        </p:nvSpPr>
        <p:spPr bwMode="auto">
          <a:xfrm>
            <a:off x="4876800" y="5105400"/>
            <a:ext cx="3141663" cy="1077913"/>
          </a:xfrm>
          <a:prstGeom prst="rect">
            <a:avLst/>
          </a:prstGeom>
          <a:noFill/>
          <a:ln w="9525">
            <a:noFill/>
            <a:miter lim="800000"/>
            <a:headEnd/>
            <a:tailEnd/>
          </a:ln>
        </p:spPr>
        <p:txBody>
          <a:bodyPr wrap="none">
            <a:spAutoFit/>
          </a:bodyPr>
          <a:lstStyle/>
          <a:p>
            <a:pPr algn="ctr" rtl="1" eaLnBrk="0" hangingPunct="0">
              <a:spcBef>
                <a:spcPct val="0"/>
              </a:spcBef>
            </a:pPr>
            <a:r>
              <a:rPr lang="en-US" sz="3200" b="0">
                <a:solidFill>
                  <a:srgbClr val="FFFFFF"/>
                </a:solidFill>
                <a:ea typeface="Times New Roman" pitchFamily="18" charset="0"/>
                <a:cs typeface="Tahoma" pitchFamily="34" charset="0"/>
              </a:rPr>
              <a:t>You (have) </a:t>
            </a:r>
            <a:endParaRPr lang="ur-PK" sz="3200" b="0">
              <a:solidFill>
                <a:srgbClr val="FFFFFF"/>
              </a:solidFill>
              <a:ea typeface="Times New Roman" pitchFamily="18" charset="0"/>
              <a:cs typeface="Tahoma" pitchFamily="34" charset="0"/>
            </a:endParaRPr>
          </a:p>
          <a:p>
            <a:pPr algn="ctr" rtl="1" eaLnBrk="0" hangingPunct="0">
              <a:spcBef>
                <a:spcPct val="0"/>
              </a:spcBef>
            </a:pPr>
            <a:r>
              <a:rPr lang="en-US" sz="3200" b="0">
                <a:solidFill>
                  <a:srgbClr val="FFFFFF"/>
                </a:solidFill>
                <a:ea typeface="Times New Roman" pitchFamily="18" charset="0"/>
                <a:cs typeface="Tahoma" pitchFamily="34" charset="0"/>
              </a:rPr>
              <a:t>bestowed favors</a:t>
            </a:r>
          </a:p>
        </p:txBody>
      </p:sp>
      <p:sp>
        <p:nvSpPr>
          <p:cNvPr id="10" name="Rectangle 9"/>
          <p:cNvSpPr>
            <a:spLocks noChangeArrowheads="1"/>
          </p:cNvSpPr>
          <p:nvPr/>
        </p:nvSpPr>
        <p:spPr bwMode="auto">
          <a:xfrm>
            <a:off x="1127125" y="5105400"/>
            <a:ext cx="2454275" cy="769938"/>
          </a:xfrm>
          <a:prstGeom prst="rect">
            <a:avLst/>
          </a:prstGeom>
          <a:noFill/>
          <a:ln w="9525">
            <a:noFill/>
            <a:miter lim="800000"/>
            <a:headEnd/>
            <a:tailEnd/>
          </a:ln>
        </p:spPr>
        <p:txBody>
          <a:bodyPr wrap="none">
            <a:spAutoFit/>
          </a:bodyPr>
          <a:lstStyle/>
          <a:p>
            <a:pPr algn="ctr" rtl="1" eaLnBrk="0" hangingPunct="0">
              <a:spcBef>
                <a:spcPct val="0"/>
              </a:spcBef>
            </a:pPr>
            <a:r>
              <a:rPr lang="en-US" sz="4400" b="0">
                <a:solidFill>
                  <a:srgbClr val="FFFFFF"/>
                </a:solidFill>
                <a:ea typeface="Times New Roman" pitchFamily="18" charset="0"/>
                <a:cs typeface="Tahoma" pitchFamily="34" charset="0"/>
              </a:rPr>
              <a:t>on them;</a:t>
            </a:r>
          </a:p>
        </p:txBody>
      </p:sp>
      <p:sp>
        <p:nvSpPr>
          <p:cNvPr id="25624" name="Rectangle 2"/>
          <p:cNvSpPr>
            <a:spLocks noGrp="1" noChangeArrowheads="1"/>
          </p:cNvSpPr>
          <p:nvPr>
            <p:ph type="title"/>
          </p:nvPr>
        </p:nvSpPr>
        <p:spPr>
          <a:xfrm rot="10800000" flipV="1">
            <a:off x="685800" y="304800"/>
            <a:ext cx="8229600" cy="457200"/>
          </a:xfrm>
        </p:spPr>
        <p:txBody>
          <a:bodyPr/>
          <a:lstStyle/>
          <a:p>
            <a:pPr eaLnBrk="1" hangingPunct="1"/>
            <a:r>
              <a:rPr lang="en-US" sz="3600" smtClean="0">
                <a:cs typeface="Tajweed" pitchFamily="2" charset="-78"/>
              </a:rPr>
              <a:t>Practice with Imagination and Feelings </a:t>
            </a:r>
            <a:endParaRPr lang="en-US" sz="3600" smtClean="0">
              <a:latin typeface="Alvi Nastaleeq" pitchFamily="2" charset="-78"/>
              <a:cs typeface="Alvi Nastaleeq"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0"/>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60451" name="Group 3"/>
          <p:cNvGraphicFramePr>
            <a:graphicFrameLocks noGrp="1"/>
          </p:cNvGraphicFramePr>
          <p:nvPr/>
        </p:nvGraphicFramePr>
        <p:xfrm>
          <a:off x="152400" y="533400"/>
          <a:ext cx="8763000" cy="24384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not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 who earned (Your) wrath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6641" name="Rectangle 17"/>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62499" name="Group 3"/>
          <p:cNvGraphicFramePr>
            <a:graphicFrameLocks noGrp="1"/>
          </p:cNvGraphicFramePr>
          <p:nvPr/>
        </p:nvGraphicFramePr>
        <p:xfrm>
          <a:off x="152400" y="228600"/>
          <a:ext cx="8763000" cy="24384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not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 who earned (Your) wrath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7665" name="Text Box 17"/>
          <p:cNvSpPr txBox="1">
            <a:spLocks noChangeArrowheads="1"/>
          </p:cNvSpPr>
          <p:nvPr/>
        </p:nvSpPr>
        <p:spPr bwMode="auto">
          <a:xfrm>
            <a:off x="1981200" y="3276600"/>
            <a:ext cx="7162800" cy="2835275"/>
          </a:xfrm>
          <a:prstGeom prst="rect">
            <a:avLst/>
          </a:prstGeom>
          <a:noFill/>
          <a:ln w="9525">
            <a:noFill/>
            <a:miter lim="800000"/>
            <a:headEnd/>
            <a:tailEnd/>
          </a:ln>
        </p:spPr>
        <p:txBody>
          <a:bodyPr>
            <a:spAutoFit/>
          </a:bodyPr>
          <a:lstStyle/>
          <a:p>
            <a:pPr algn="ctr">
              <a:spcBef>
                <a:spcPct val="25000"/>
              </a:spcBef>
            </a:pPr>
            <a:r>
              <a:rPr lang="en-US" sz="8000">
                <a:cs typeface="Tahoma" pitchFamily="34" charset="0"/>
              </a:rPr>
              <a:t>Not; </a:t>
            </a:r>
          </a:p>
          <a:p>
            <a:pPr algn="ctr">
              <a:spcBef>
                <a:spcPct val="25000"/>
              </a:spcBef>
            </a:pPr>
            <a:r>
              <a:rPr lang="en-US" sz="8000">
                <a:cs typeface="Tahoma" pitchFamily="34" charset="0"/>
              </a:rPr>
              <a:t>Other than</a:t>
            </a:r>
          </a:p>
        </p:txBody>
      </p:sp>
      <p:sp>
        <p:nvSpPr>
          <p:cNvPr id="27666" name="AutoShape 18"/>
          <p:cNvSpPr>
            <a:spLocks noChangeArrowheads="1"/>
          </p:cNvSpPr>
          <p:nvPr/>
        </p:nvSpPr>
        <p:spPr bwMode="auto">
          <a:xfrm rot="-1885949">
            <a:off x="-381000" y="2895600"/>
            <a:ext cx="3886200" cy="3276600"/>
          </a:xfrm>
          <a:prstGeom prst="irregularSeal2">
            <a:avLst/>
          </a:prstGeom>
          <a:solidFill>
            <a:schemeClr val="accent1"/>
          </a:solidFill>
          <a:ln w="9525">
            <a:solidFill>
              <a:schemeClr val="tx1"/>
            </a:solidFill>
            <a:miter lim="800000"/>
            <a:headEnd/>
            <a:tailEnd/>
          </a:ln>
        </p:spPr>
        <p:txBody>
          <a:bodyPr wrap="none" anchor="ctr"/>
          <a:lstStyle/>
          <a:p>
            <a:pPr algn="ctr">
              <a:spcBef>
                <a:spcPct val="0"/>
              </a:spcBef>
            </a:pPr>
            <a:r>
              <a:rPr lang="en-US" sz="8000">
                <a:latin typeface="Arial" pitchFamily="34" charset="0"/>
                <a:cs typeface="Arial" pitchFamily="34" charset="0"/>
              </a:rPr>
              <a:t>147</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graphicFrame>
        <p:nvGraphicFramePr>
          <p:cNvPr id="364547" name="Group 3"/>
          <p:cNvGraphicFramePr>
            <a:graphicFrameLocks noGrp="1"/>
          </p:cNvGraphicFramePr>
          <p:nvPr/>
        </p:nvGraphicFramePr>
        <p:xfrm>
          <a:off x="152400" y="152400"/>
          <a:ext cx="8763000" cy="24384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not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those who earned (Your) wrath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8689" name="Text Box 17"/>
          <p:cNvSpPr txBox="1">
            <a:spLocks noChangeArrowheads="1"/>
          </p:cNvSpPr>
          <p:nvPr/>
        </p:nvSpPr>
        <p:spPr bwMode="auto">
          <a:xfrm>
            <a:off x="4114800" y="2503488"/>
            <a:ext cx="1447800" cy="366712"/>
          </a:xfrm>
          <a:prstGeom prst="rect">
            <a:avLst/>
          </a:prstGeom>
          <a:noFill/>
          <a:ln w="9525">
            <a:noFill/>
            <a:miter lim="800000"/>
            <a:headEnd/>
            <a:tailEnd/>
          </a:ln>
        </p:spPr>
        <p:txBody>
          <a:bodyPr>
            <a:spAutoFit/>
          </a:bodyPr>
          <a:lstStyle/>
          <a:p>
            <a:pPr algn="ctr" rtl="1"/>
            <a:r>
              <a:rPr lang="ar-SA" sz="1800" b="0" dirty="0">
                <a:cs typeface="Tajweed" pitchFamily="2" charset="-78"/>
              </a:rPr>
              <a:t>غ ض ب</a:t>
            </a:r>
            <a:endParaRPr lang="en-US" sz="1800" b="0" dirty="0">
              <a:cs typeface="Tajweed" pitchFamily="2" charset="-78"/>
            </a:endParaRPr>
          </a:p>
        </p:txBody>
      </p:sp>
      <p:graphicFrame>
        <p:nvGraphicFramePr>
          <p:cNvPr id="364562" name="Group 18"/>
          <p:cNvGraphicFramePr>
            <a:graphicFrameLocks noGrp="1"/>
          </p:cNvGraphicFramePr>
          <p:nvPr/>
        </p:nvGraphicFramePr>
        <p:xfrm>
          <a:off x="304800" y="2971800"/>
          <a:ext cx="8839200" cy="5577840"/>
        </p:xfrm>
        <a:graphic>
          <a:graphicData uri="http://schemas.openxmlformats.org/drawingml/2006/table">
            <a:tbl>
              <a:tblPr/>
              <a:tblGrid>
                <a:gridCol w="5181600"/>
                <a:gridCol w="3657600"/>
              </a:tblGrid>
              <a:tr h="1447800">
                <a:tc>
                  <a:txBody>
                    <a:bodyPr/>
                    <a:lstStyle/>
                    <a:p>
                      <a:pPr marL="0" marR="0" lvl="0" indent="0" algn="r" defTabSz="914400" rtl="1" eaLnBrk="0" fontAlgn="base" latinLnBrk="0" hangingPunct="0">
                        <a:lnSpc>
                          <a:spcPct val="100000"/>
                        </a:lnSpc>
                        <a:spcBef>
                          <a:spcPct val="50000"/>
                        </a:spcBef>
                        <a:spcAft>
                          <a:spcPct val="0"/>
                        </a:spcAft>
                        <a:buClrTx/>
                        <a:buSzTx/>
                        <a:buFontTx/>
                        <a:buNone/>
                        <a:tabLst/>
                      </a:pPr>
                      <a:r>
                        <a:rPr kumimoji="0" lang="en-US" sz="4000" b="1" i="0" u="none" strike="noStrike" cap="none" normalizeH="0" baseline="0" dirty="0" smtClean="0">
                          <a:ln>
                            <a:noFill/>
                          </a:ln>
                          <a:solidFill>
                            <a:schemeClr val="tx1"/>
                          </a:solidFill>
                          <a:effectLst/>
                          <a:latin typeface="Tahoma" pitchFamily="34" charset="0"/>
                          <a:cs typeface="Nafees Web Naskh" pitchFamily="2" charset="-78"/>
                        </a:rPr>
                        <a:t>One who is wronged or </a:t>
                      </a:r>
                      <a:br>
                        <a:rPr kumimoji="0" lang="en-US" sz="4000" b="1" i="0" u="none" strike="noStrike" cap="none" normalizeH="0" baseline="0" dirty="0" smtClean="0">
                          <a:ln>
                            <a:noFill/>
                          </a:ln>
                          <a:solidFill>
                            <a:schemeClr val="tx1"/>
                          </a:solidFill>
                          <a:effectLst/>
                          <a:latin typeface="Tahoma" pitchFamily="34" charset="0"/>
                          <a:cs typeface="Nafees Web Naskh" pitchFamily="2" charset="-78"/>
                        </a:rPr>
                      </a:br>
                      <a:r>
                        <a:rPr kumimoji="0" lang="en-US" sz="4000" b="1" i="0" u="none" strike="noStrike" cap="none" normalizeH="0" baseline="0" dirty="0" smtClean="0">
                          <a:ln>
                            <a:noFill/>
                          </a:ln>
                          <a:solidFill>
                            <a:schemeClr val="tx1"/>
                          </a:solidFill>
                          <a:effectLst/>
                          <a:latin typeface="Tahoma" pitchFamily="34" charset="0"/>
                          <a:cs typeface="Nafees Web Naskh" pitchFamily="2" charset="-78"/>
                        </a:rPr>
                        <a:t>who is oppressed</a:t>
                      </a:r>
                      <a:endParaRPr kumimoji="0" lang="en-US" sz="9600" b="0" i="0" u="none" strike="noStrike" cap="none" normalizeH="0" baseline="0" dirty="0" smtClean="0">
                        <a:ln>
                          <a:noFill/>
                        </a:ln>
                        <a:solidFill>
                          <a:schemeClr val="tx1"/>
                        </a:solidFill>
                        <a:effectLst/>
                        <a:latin typeface="Tahoma" pitchFamily="34" charset="0"/>
                        <a:cs typeface="Tahoma" pitchFamily="34" charset="0"/>
                      </a:endParaRP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dirty="0" smtClean="0">
                          <a:ln>
                            <a:noFill/>
                          </a:ln>
                          <a:solidFill>
                            <a:srgbClr val="FFFF00"/>
                          </a:solidFill>
                          <a:effectLst/>
                          <a:latin typeface="Tahoma" pitchFamily="34" charset="0"/>
                          <a:cs typeface="Tajweed" pitchFamily="2" charset="-78"/>
                        </a:rPr>
                        <a:t>مَظْلُوم</a:t>
                      </a:r>
                      <a:endParaRPr kumimoji="0" lang="en-US" sz="11700" b="0"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50021"/>
                    </a:solidFill>
                  </a:tcPr>
                </a:tc>
              </a:tr>
              <a:tr h="1447800">
                <a:tc>
                  <a:txBody>
                    <a:bodyPr/>
                    <a:lstStyle/>
                    <a:p>
                      <a:pPr marL="0" marR="0" lvl="0" indent="0" algn="r" defTabSz="914400" rtl="1" eaLnBrk="0" fontAlgn="base" latinLnBrk="0" hangingPunct="0">
                        <a:lnSpc>
                          <a:spcPct val="100000"/>
                        </a:lnSpc>
                        <a:spcBef>
                          <a:spcPct val="50000"/>
                        </a:spcBef>
                        <a:spcAft>
                          <a:spcPct val="0"/>
                        </a:spcAft>
                        <a:buClrTx/>
                        <a:buSzTx/>
                        <a:buFontTx/>
                        <a:buNone/>
                        <a:tabLst/>
                      </a:pPr>
                      <a:r>
                        <a:rPr kumimoji="0" lang="en-US" sz="4000" b="1" i="0" u="none" strike="noStrike" cap="none" normalizeH="0" baseline="0" dirty="0" smtClean="0">
                          <a:ln>
                            <a:noFill/>
                          </a:ln>
                          <a:solidFill>
                            <a:schemeClr val="tx1"/>
                          </a:solidFill>
                          <a:effectLst/>
                          <a:latin typeface="Tahoma" pitchFamily="34" charset="0"/>
                          <a:cs typeface="Nafees Web Naskh" pitchFamily="2" charset="-78"/>
                        </a:rPr>
                        <a:t>One who received or earned the wrath</a:t>
                      </a:r>
                      <a:endParaRPr kumimoji="0" lang="en-US" sz="9600" b="0" i="0" u="none" strike="noStrike" cap="none" normalizeH="0" baseline="0" dirty="0" smtClean="0">
                        <a:ln>
                          <a:noFill/>
                        </a:ln>
                        <a:solidFill>
                          <a:schemeClr val="tx1"/>
                        </a:solidFill>
                        <a:effectLst/>
                        <a:latin typeface="Tahoma" pitchFamily="34" charset="0"/>
                        <a:cs typeface="Tahoma" pitchFamily="34" charset="0"/>
                      </a:endParaRPr>
                    </a:p>
                  </a:txBody>
                  <a:tcPr anchor="b"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dirty="0" smtClean="0">
                          <a:ln>
                            <a:noFill/>
                          </a:ln>
                          <a:solidFill>
                            <a:srgbClr val="FFFF00"/>
                          </a:solidFill>
                          <a:effectLst/>
                          <a:latin typeface="Tahoma" pitchFamily="34" charset="0"/>
                          <a:cs typeface="Tajweed" pitchFamily="2" charset="-78"/>
                        </a:rPr>
                        <a:t>مَغْضُوب</a:t>
                      </a:r>
                      <a:endParaRPr kumimoji="0" lang="en-US" sz="11700" b="0"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50021"/>
                    </a:solid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66595" name="Group 3"/>
          <p:cNvGraphicFramePr>
            <a:graphicFrameLocks noGrp="1"/>
          </p:cNvGraphicFramePr>
          <p:nvPr/>
        </p:nvGraphicFramePr>
        <p:xfrm>
          <a:off x="152400" y="228600"/>
          <a:ext cx="8763000" cy="24384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not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 who earned (Your) wrath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9713" name="Rectangle 17"/>
          <p:cNvSpPr>
            <a:spLocks noGrp="1" noChangeArrowheads="1"/>
          </p:cNvSpPr>
          <p:nvPr>
            <p:ph type="body" idx="1"/>
          </p:nvPr>
        </p:nvSpPr>
        <p:spPr>
          <a:xfrm>
            <a:off x="457200" y="2819400"/>
            <a:ext cx="8229600" cy="3082925"/>
          </a:xfrm>
          <a:noFill/>
        </p:spPr>
        <p:txBody>
          <a:bodyPr/>
          <a:lstStyle/>
          <a:p>
            <a:pPr algn="ctr">
              <a:spcBef>
                <a:spcPct val="0"/>
              </a:spcBef>
              <a:buClrTx/>
              <a:buSzTx/>
              <a:buFontTx/>
              <a:buNone/>
            </a:pPr>
            <a:r>
              <a:rPr lang="ar-SA" sz="20800" b="1" smtClean="0">
                <a:cs typeface="Tajweed" pitchFamily="2" charset="-78"/>
              </a:rPr>
              <a:t>عَلَى + هِمْ</a:t>
            </a:r>
            <a:endParaRPr lang="en-US" sz="20800" b="1" smtClean="0">
              <a:cs typeface="Tajweed" pitchFamily="2" charset="-78"/>
            </a:endParaRPr>
          </a:p>
        </p:txBody>
      </p:sp>
      <p:sp>
        <p:nvSpPr>
          <p:cNvPr id="29714" name="Text Box 18"/>
          <p:cNvSpPr txBox="1">
            <a:spLocks noChangeArrowheads="1"/>
          </p:cNvSpPr>
          <p:nvPr/>
        </p:nvSpPr>
        <p:spPr bwMode="auto">
          <a:xfrm>
            <a:off x="457200" y="5607050"/>
            <a:ext cx="7620000" cy="1098550"/>
          </a:xfrm>
          <a:prstGeom prst="rect">
            <a:avLst/>
          </a:prstGeom>
          <a:noFill/>
          <a:ln w="9525">
            <a:noFill/>
            <a:miter lim="800000"/>
            <a:headEnd/>
            <a:tailEnd/>
          </a:ln>
        </p:spPr>
        <p:txBody>
          <a:bodyPr>
            <a:spAutoFit/>
          </a:bodyPr>
          <a:lstStyle/>
          <a:p>
            <a:r>
              <a:rPr lang="en-US" sz="6600">
                <a:latin typeface="Arial" pitchFamily="34" charset="0"/>
                <a:cs typeface="Arial" pitchFamily="34" charset="0"/>
              </a:rPr>
              <a:t>them					on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68643" name="Group 3"/>
          <p:cNvGraphicFramePr>
            <a:graphicFrameLocks noGrp="1"/>
          </p:cNvGraphicFramePr>
          <p:nvPr/>
        </p:nvGraphicFramePr>
        <p:xfrm>
          <a:off x="152400" y="611188"/>
          <a:ext cx="8763000" cy="24384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not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those who earned (Your) wrath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them</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0737"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0738" name="Rectangle 18"/>
          <p:cNvSpPr>
            <a:spLocks noGrp="1" noChangeArrowheads="1"/>
          </p:cNvSpPr>
          <p:nvPr>
            <p:ph type="body" idx="1"/>
          </p:nvPr>
        </p:nvSpPr>
        <p:spPr>
          <a:xfrm>
            <a:off x="457200" y="3352800"/>
            <a:ext cx="8229600" cy="3505200"/>
          </a:xfrm>
          <a:noFill/>
        </p:spPr>
        <p:txBody>
          <a:bodyPr/>
          <a:lstStyle/>
          <a:p>
            <a:pPr algn="l" rtl="0"/>
            <a:r>
              <a:rPr lang="en-US" smtClean="0"/>
              <a:t>Those who know and do not do it</a:t>
            </a:r>
          </a:p>
          <a:p>
            <a:pPr algn="l" rtl="0"/>
            <a:r>
              <a:rPr lang="en-US" smtClean="0"/>
              <a:t>Imagine their end (dunya and aakhirah); with Allah always angry with them…</a:t>
            </a:r>
          </a:p>
          <a:p>
            <a:pPr algn="l" rtl="0"/>
            <a:r>
              <a:rPr lang="en-US" smtClean="0"/>
              <a:t>Imagine today’s evil models, heroes, and leaders… and sincerely ask Allah to help us avoid them</a:t>
            </a:r>
          </a:p>
        </p:txBody>
      </p:sp>
      <p:pic>
        <p:nvPicPr>
          <p:cNvPr id="30739"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52400"/>
            <a:ext cx="8229600" cy="838200"/>
          </a:xfrm>
          <a:noFill/>
        </p:spPr>
        <p:txBody>
          <a:bodyPr/>
          <a:lstStyle/>
          <a:p>
            <a:r>
              <a:rPr lang="en-US" sz="2800" b="1" smtClean="0"/>
              <a:t>Practice</a:t>
            </a:r>
            <a:endParaRPr lang="ar-SA" sz="2800" b="1" smtClean="0"/>
          </a:p>
        </p:txBody>
      </p:sp>
      <p:sp>
        <p:nvSpPr>
          <p:cNvPr id="31747" name="AutoShape 3"/>
          <p:cNvSpPr>
            <a:spLocks noChangeArrowheads="1"/>
          </p:cNvSpPr>
          <p:nvPr/>
        </p:nvSpPr>
        <p:spPr bwMode="auto">
          <a:xfrm rot="-2539146">
            <a:off x="1579563" y="3595688"/>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Tahoma" pitchFamily="34" charset="0"/>
              </a:rPr>
              <a:t>Esp. with Imagination &amp; feelings; Prayer &amp; Evaluation</a:t>
            </a:r>
            <a:endParaRPr lang="en-US" sz="5400">
              <a:cs typeface="Tahoma" pitchFamily="34" charset="0"/>
            </a:endParaRPr>
          </a:p>
        </p:txBody>
      </p:sp>
      <p:pic>
        <p:nvPicPr>
          <p:cNvPr id="31748"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370693" name="Group 5"/>
          <p:cNvGraphicFramePr>
            <a:graphicFrameLocks noGrp="1"/>
          </p:cNvGraphicFramePr>
          <p:nvPr/>
        </p:nvGraphicFramePr>
        <p:xfrm>
          <a:off x="152400" y="609600"/>
          <a:ext cx="8763000" cy="3276600"/>
        </p:xfrm>
        <a:graphic>
          <a:graphicData uri="http://schemas.openxmlformats.org/drawingml/2006/table">
            <a:tbl>
              <a:tblPr rtl="1"/>
              <a:tblGrid>
                <a:gridCol w="1981200"/>
                <a:gridCol w="4343400"/>
                <a:gridCol w="24384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غَيْرِ</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الْمَغْضُوبِ</a:t>
                      </a:r>
                      <a:r>
                        <a:rPr kumimoji="0" lang="en-US"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endParaRPr kumimoji="0" lang="en-US" sz="1800" b="0" i="0" u="none" strike="noStrike" cap="none" normalizeH="0" baseline="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عَلَيْهِمْ</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905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5"/>
          <p:cNvSpPr>
            <a:spLocks noChangeArrowheads="1"/>
          </p:cNvSpPr>
          <p:nvPr/>
        </p:nvSpPr>
        <p:spPr bwMode="auto">
          <a:xfrm>
            <a:off x="7535863" y="2438400"/>
            <a:ext cx="846137" cy="646113"/>
          </a:xfrm>
          <a:prstGeom prst="rect">
            <a:avLst/>
          </a:prstGeom>
          <a:noFill/>
          <a:ln w="9525">
            <a:noFill/>
            <a:miter lim="800000"/>
            <a:headEnd/>
            <a:tailEnd/>
          </a:ln>
        </p:spPr>
        <p:txBody>
          <a:bodyPr wrap="none">
            <a:spAutoFit/>
          </a:bodyPr>
          <a:lstStyle/>
          <a:p>
            <a:pPr algn="ctr" eaLnBrk="0" hangingPunct="0">
              <a:spcBef>
                <a:spcPct val="0"/>
              </a:spcBef>
            </a:pPr>
            <a:r>
              <a:rPr lang="en-US" sz="3600" b="0">
                <a:solidFill>
                  <a:srgbClr val="FFFFFF"/>
                </a:solidFill>
                <a:ea typeface="Times New Roman" pitchFamily="18" charset="0"/>
                <a:cs typeface="Tahoma" pitchFamily="34" charset="0"/>
              </a:rPr>
              <a:t>not</a:t>
            </a:r>
          </a:p>
        </p:txBody>
      </p:sp>
      <p:sp>
        <p:nvSpPr>
          <p:cNvPr id="7" name="Rectangle 6"/>
          <p:cNvSpPr>
            <a:spLocks noChangeArrowheads="1"/>
          </p:cNvSpPr>
          <p:nvPr/>
        </p:nvSpPr>
        <p:spPr bwMode="auto">
          <a:xfrm>
            <a:off x="381000" y="2438400"/>
            <a:ext cx="1881188" cy="646113"/>
          </a:xfrm>
          <a:prstGeom prst="rect">
            <a:avLst/>
          </a:prstGeom>
          <a:noFill/>
          <a:ln w="9525">
            <a:noFill/>
            <a:miter lim="800000"/>
            <a:headEnd/>
            <a:tailEnd/>
          </a:ln>
        </p:spPr>
        <p:txBody>
          <a:bodyPr wrap="none">
            <a:spAutoFit/>
          </a:bodyPr>
          <a:lstStyle/>
          <a:p>
            <a:pPr algn="ctr" eaLnBrk="0" hangingPunct="0">
              <a:spcBef>
                <a:spcPct val="0"/>
              </a:spcBef>
            </a:pPr>
            <a:r>
              <a:rPr lang="en-US" sz="3600" b="0">
                <a:solidFill>
                  <a:srgbClr val="FFFFFF"/>
                </a:solidFill>
                <a:ea typeface="Times New Roman" pitchFamily="18" charset="0"/>
                <a:cs typeface="Tahoma" pitchFamily="34" charset="0"/>
              </a:rPr>
              <a:t>on them</a:t>
            </a:r>
          </a:p>
        </p:txBody>
      </p:sp>
      <p:sp>
        <p:nvSpPr>
          <p:cNvPr id="8" name="Rectangle 7"/>
          <p:cNvSpPr>
            <a:spLocks noChangeArrowheads="1"/>
          </p:cNvSpPr>
          <p:nvPr/>
        </p:nvSpPr>
        <p:spPr bwMode="auto">
          <a:xfrm>
            <a:off x="2895600" y="2057400"/>
            <a:ext cx="3657600" cy="1570038"/>
          </a:xfrm>
          <a:prstGeom prst="rect">
            <a:avLst/>
          </a:prstGeom>
          <a:noFill/>
          <a:ln w="9525">
            <a:noFill/>
            <a:miter lim="800000"/>
            <a:headEnd/>
            <a:tailEnd/>
          </a:ln>
        </p:spPr>
        <p:txBody>
          <a:bodyPr>
            <a:spAutoFit/>
          </a:bodyPr>
          <a:lstStyle/>
          <a:p>
            <a:pPr algn="ctr" rtl="1" eaLnBrk="0" hangingPunct="0">
              <a:spcBef>
                <a:spcPct val="0"/>
              </a:spcBef>
            </a:pPr>
            <a:r>
              <a:rPr lang="en-US" sz="3200" b="0">
                <a:solidFill>
                  <a:srgbClr val="FFFFFF"/>
                </a:solidFill>
                <a:ea typeface="Times New Roman" pitchFamily="18" charset="0"/>
                <a:cs typeface="Tahoma" pitchFamily="34" charset="0"/>
              </a:rPr>
              <a:t>(of) those who earned (Your) wrath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6"/>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8"/>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5123" name="Rectangle 3"/>
          <p:cNvSpPr>
            <a:spLocks noGrp="1" noChangeArrowheads="1"/>
          </p:cNvSpPr>
          <p:nvPr>
            <p:ph type="title"/>
          </p:nvPr>
        </p:nvSpPr>
        <p:spPr>
          <a:xfrm>
            <a:off x="1371600" y="152400"/>
            <a:ext cx="7772400" cy="1447800"/>
          </a:xfrm>
        </p:spPr>
        <p:txBody>
          <a:bodyPr/>
          <a:lstStyle/>
          <a:p>
            <a:pPr rtl="0" eaLnBrk="1" hangingPunct="1"/>
            <a:r>
              <a:rPr lang="en-US" sz="4800" smtClean="0">
                <a:cs typeface="Tahoma" pitchFamily="34" charset="0"/>
              </a:rPr>
              <a:t>By the end of this lesson, we</a:t>
            </a:r>
            <a:r>
              <a:rPr lang="en-US" sz="5400" smtClean="0">
                <a:cs typeface="Tahoma" pitchFamily="34" charset="0"/>
              </a:rPr>
              <a:t> </a:t>
            </a:r>
            <a:r>
              <a:rPr lang="en-US" sz="4800" smtClean="0">
                <a:cs typeface="Tahoma" pitchFamily="34" charset="0"/>
              </a:rPr>
              <a:t>will</a:t>
            </a:r>
            <a:r>
              <a:rPr lang="en-US" sz="5400" smtClean="0">
                <a:cs typeface="Tahoma" pitchFamily="34" charset="0"/>
              </a:rPr>
              <a:t> </a:t>
            </a:r>
            <a:r>
              <a:rPr lang="en-US" sz="4800" smtClean="0">
                <a:cs typeface="Tahoma" pitchFamily="34" charset="0"/>
              </a:rPr>
              <a:t>learn</a:t>
            </a:r>
            <a:endParaRPr lang="en-US" smtClean="0">
              <a:cs typeface="Tahoma" pitchFamily="34" charset="0"/>
            </a:endParaRPr>
          </a:p>
        </p:txBody>
      </p:sp>
      <p:sp>
        <p:nvSpPr>
          <p:cNvPr id="5124" name="Rectangle 4"/>
          <p:cNvSpPr>
            <a:spLocks noGrp="1" noChangeArrowheads="1"/>
          </p:cNvSpPr>
          <p:nvPr>
            <p:ph type="body" sz="half" idx="1"/>
          </p:nvPr>
        </p:nvSpPr>
        <p:spPr>
          <a:xfrm>
            <a:off x="1524000" y="2027238"/>
            <a:ext cx="7620000" cy="4525962"/>
          </a:xfrm>
        </p:spPr>
        <p:txBody>
          <a:bodyPr/>
          <a:lstStyle/>
          <a:p>
            <a:pPr algn="ctr" rtl="0" eaLnBrk="1" hangingPunct="1">
              <a:buFont typeface="Wingdings" pitchFamily="2" charset="2"/>
              <a:buNone/>
            </a:pPr>
            <a:r>
              <a:rPr lang="en-US" sz="3600" b="1" dirty="0" smtClean="0"/>
              <a:t>23 words which occur </a:t>
            </a:r>
            <a:r>
              <a:rPr lang="en-US" sz="3600" b="1" smtClean="0"/>
              <a:t>in Qur’an </a:t>
            </a:r>
            <a:r>
              <a:rPr lang="en-US" sz="3600" b="1" dirty="0" smtClean="0"/>
              <a:t>almost 9,086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5125"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5126" name="Rectangle 6"/>
          <p:cNvSpPr>
            <a:spLocks noChangeArrowheads="1"/>
          </p:cNvSpPr>
          <p:nvPr/>
        </p:nvSpPr>
        <p:spPr bwMode="auto">
          <a:xfrm>
            <a:off x="190500" y="6126163"/>
            <a:ext cx="914400" cy="731837"/>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5127" name="AutoShape 7"/>
          <p:cNvSpPr>
            <a:spLocks noChangeArrowheads="1"/>
          </p:cNvSpPr>
          <p:nvPr/>
        </p:nvSpPr>
        <p:spPr bwMode="auto">
          <a:xfrm>
            <a:off x="333375" y="6172200"/>
            <a:ext cx="609600" cy="685800"/>
          </a:xfrm>
          <a:prstGeom prst="upArrow">
            <a:avLst>
              <a:gd name="adj1" fmla="val 50000"/>
              <a:gd name="adj2" fmla="val 59766"/>
            </a:avLst>
          </a:prstGeom>
          <a:solidFill>
            <a:srgbClr val="FFFF00"/>
          </a:solidFill>
          <a:ln w="9525">
            <a:solidFill>
              <a:srgbClr val="003300"/>
            </a:solidFill>
            <a:miter lim="800000"/>
            <a:headEnd/>
            <a:tailEnd/>
          </a:ln>
        </p:spPr>
        <p:txBody>
          <a:bodyPr vert="eaVert" wrap="none" anchor="ctr"/>
          <a:lstStyle/>
          <a:p>
            <a:endParaRPr lang="en-US"/>
          </a:p>
        </p:txBody>
      </p:sp>
      <p:sp>
        <p:nvSpPr>
          <p:cNvPr id="5128" name="Text Box 8"/>
          <p:cNvSpPr txBox="1">
            <a:spLocks noChangeArrowheads="1"/>
          </p:cNvSpPr>
          <p:nvPr/>
        </p:nvSpPr>
        <p:spPr bwMode="auto">
          <a:xfrm>
            <a:off x="228600" y="55927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9,086</a:t>
            </a:r>
          </a:p>
        </p:txBody>
      </p:sp>
      <p:sp>
        <p:nvSpPr>
          <p:cNvPr id="5129"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78,000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71715" name="Group 3"/>
          <p:cNvGraphicFramePr>
            <a:graphicFrameLocks noGrp="1"/>
          </p:cNvGraphicFramePr>
          <p:nvPr/>
        </p:nvGraphicFramePr>
        <p:xfrm>
          <a:off x="152400" y="577850"/>
          <a:ext cx="8763000" cy="216535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of</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 go astray.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2782" name="Rectangle 14"/>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73763" name="Group 3"/>
          <p:cNvGraphicFramePr>
            <a:graphicFrameLocks noGrp="1"/>
          </p:cNvGraphicFramePr>
          <p:nvPr/>
        </p:nvGraphicFramePr>
        <p:xfrm>
          <a:off x="152400" y="120650"/>
          <a:ext cx="8763000" cy="216535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nor of</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who go astray.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3806" name="Rectangle 14"/>
          <p:cNvSpPr>
            <a:spLocks noGrp="1" noChangeArrowheads="1"/>
          </p:cNvSpPr>
          <p:nvPr>
            <p:ph type="body" idx="1"/>
          </p:nvPr>
        </p:nvSpPr>
        <p:spPr>
          <a:xfrm>
            <a:off x="457200" y="2133600"/>
            <a:ext cx="8229600" cy="3082925"/>
          </a:xfrm>
          <a:noFill/>
        </p:spPr>
        <p:txBody>
          <a:bodyPr/>
          <a:lstStyle/>
          <a:p>
            <a:pPr algn="ctr">
              <a:spcBef>
                <a:spcPct val="0"/>
              </a:spcBef>
              <a:buClrTx/>
              <a:buSzTx/>
              <a:buFontTx/>
              <a:buNone/>
            </a:pPr>
            <a:r>
              <a:rPr lang="ar-SA" sz="27700" b="1" dirty="0" smtClean="0">
                <a:cs typeface="Tajweed" pitchFamily="2" charset="-78"/>
              </a:rPr>
              <a:t>وَ + لاَ</a:t>
            </a:r>
            <a:endParaRPr lang="en-US" sz="27700" b="1" dirty="0" smtClean="0">
              <a:cs typeface="Tajweed" pitchFamily="2" charset="-78"/>
            </a:endParaRPr>
          </a:p>
        </p:txBody>
      </p:sp>
      <p:sp>
        <p:nvSpPr>
          <p:cNvPr id="33808" name="Text Box 16"/>
          <p:cNvSpPr txBox="1">
            <a:spLocks noChangeArrowheads="1"/>
          </p:cNvSpPr>
          <p:nvPr/>
        </p:nvSpPr>
        <p:spPr bwMode="auto">
          <a:xfrm>
            <a:off x="1524000" y="5668963"/>
            <a:ext cx="8610600" cy="1189037"/>
          </a:xfrm>
          <a:prstGeom prst="rect">
            <a:avLst/>
          </a:prstGeom>
          <a:noFill/>
          <a:ln w="9525">
            <a:noFill/>
            <a:miter lim="800000"/>
            <a:headEnd/>
            <a:tailEnd/>
          </a:ln>
        </p:spPr>
        <p:txBody>
          <a:bodyPr>
            <a:spAutoFit/>
          </a:bodyPr>
          <a:lstStyle/>
          <a:p>
            <a:r>
              <a:rPr lang="en-US" sz="7200">
                <a:latin typeface="Arial" pitchFamily="34" charset="0"/>
                <a:cs typeface="Arial" pitchFamily="34" charset="0"/>
              </a:rPr>
              <a:t>no				and</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graphicFrame>
        <p:nvGraphicFramePr>
          <p:cNvPr id="377859" name="Group 3"/>
          <p:cNvGraphicFramePr>
            <a:graphicFrameLocks noGrp="1"/>
          </p:cNvGraphicFramePr>
          <p:nvPr/>
        </p:nvGraphicFramePr>
        <p:xfrm>
          <a:off x="152400" y="120650"/>
          <a:ext cx="8763000" cy="187452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 </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of</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who go astray.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5854" name="Text Box 14"/>
          <p:cNvSpPr txBox="1">
            <a:spLocks noChangeArrowheads="1"/>
          </p:cNvSpPr>
          <p:nvPr/>
        </p:nvSpPr>
        <p:spPr bwMode="auto">
          <a:xfrm>
            <a:off x="1371600" y="1965325"/>
            <a:ext cx="1447800" cy="396875"/>
          </a:xfrm>
          <a:prstGeom prst="rect">
            <a:avLst/>
          </a:prstGeom>
          <a:noFill/>
          <a:ln w="9525">
            <a:noFill/>
            <a:miter lim="800000"/>
            <a:headEnd/>
            <a:tailEnd/>
          </a:ln>
        </p:spPr>
        <p:txBody>
          <a:bodyPr>
            <a:spAutoFit/>
          </a:bodyPr>
          <a:lstStyle/>
          <a:p>
            <a:pPr algn="ctr" rtl="1"/>
            <a:r>
              <a:rPr lang="ar-SA" sz="2000" b="0" dirty="0">
                <a:cs typeface="Tajweed" pitchFamily="2" charset="-78"/>
              </a:rPr>
              <a:t>ض ل ل</a:t>
            </a:r>
            <a:endParaRPr lang="en-US" sz="2000" b="0" dirty="0">
              <a:cs typeface="Tajweed" pitchFamily="2" charset="-78"/>
            </a:endParaRPr>
          </a:p>
        </p:txBody>
      </p:sp>
      <p:graphicFrame>
        <p:nvGraphicFramePr>
          <p:cNvPr id="8" name="Group 38"/>
          <p:cNvGraphicFramePr>
            <a:graphicFrameLocks noGrp="1"/>
          </p:cNvGraphicFramePr>
          <p:nvPr/>
        </p:nvGraphicFramePr>
        <p:xfrm>
          <a:off x="838200" y="3632200"/>
          <a:ext cx="7315200" cy="2362200"/>
        </p:xfrm>
        <a:graphic>
          <a:graphicData uri="http://schemas.openxmlformats.org/drawingml/2006/table">
            <a:tbl>
              <a:tblPr/>
              <a:tblGrid>
                <a:gridCol w="3581400"/>
                <a:gridCol w="533400"/>
                <a:gridCol w="3200400"/>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37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49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rPr>
                        <a:t>ضَالّ</a:t>
                      </a:r>
                      <a:endParaRPr kumimoji="0" lang="en-US" sz="149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35867" name="Oval 39"/>
          <p:cNvSpPr>
            <a:spLocks noChangeArrowheads="1"/>
          </p:cNvSpPr>
          <p:nvPr/>
        </p:nvSpPr>
        <p:spPr bwMode="auto">
          <a:xfrm>
            <a:off x="2590800" y="3429000"/>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a:p>
        </p:txBody>
      </p:sp>
      <p:sp>
        <p:nvSpPr>
          <p:cNvPr id="10" name="Rectangle 9"/>
          <p:cNvSpPr/>
          <p:nvPr/>
        </p:nvSpPr>
        <p:spPr>
          <a:xfrm>
            <a:off x="1066800" y="3746500"/>
            <a:ext cx="3297238" cy="2200275"/>
          </a:xfrm>
          <a:prstGeom prst="rect">
            <a:avLst/>
          </a:prstGeom>
        </p:spPr>
        <p:txBody>
          <a:bodyPr>
            <a:spAutoFit/>
          </a:bodyPr>
          <a:lstStyle/>
          <a:p>
            <a:pPr>
              <a:defRPr/>
            </a:pPr>
            <a:r>
              <a:rPr lang="ar-SA" sz="13700" b="0" dirty="0">
                <a:solidFill>
                  <a:srgbClr val="FFFF00"/>
                </a:solidFill>
                <a:effectLst>
                  <a:outerShdw blurRad="38100" dist="38100" dir="2700000" algn="tl">
                    <a:srgbClr val="000000"/>
                  </a:outerShdw>
                </a:effectLst>
                <a:cs typeface="Tajweed" pitchFamily="2" charset="-78"/>
              </a:rPr>
              <a:t>ضَالِّين</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fill="hold" grpId="0" nodeType="withEffect">
                                  <p:stCondLst>
                                    <p:cond delay="0"/>
                                  </p:stCondLst>
                                  <p:childTnLst>
                                    <p:animScale>
                                      <p:cBhvr>
                                        <p:cTn id="6" dur="2000" fill="hold"/>
                                        <p:tgtEl>
                                          <p:spTgt spid="10"/>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34819" name="Rectangle 3"/>
          <p:cNvSpPr>
            <a:spLocks noGrp="1" noChangeArrowheads="1"/>
          </p:cNvSpPr>
          <p:nvPr>
            <p:ph type="body" idx="1"/>
          </p:nvPr>
        </p:nvSpPr>
        <p:spPr>
          <a:xfrm>
            <a:off x="457200" y="3048000"/>
            <a:ext cx="8534400" cy="3692525"/>
          </a:xfrm>
        </p:spPr>
        <p:txBody>
          <a:bodyPr/>
          <a:lstStyle/>
          <a:p>
            <a:pPr algn="l" rtl="0">
              <a:buFont typeface="Wingdings" pitchFamily="2" charset="2"/>
              <a:buNone/>
            </a:pPr>
            <a:r>
              <a:rPr lang="en-US" sz="4400" smtClean="0"/>
              <a:t>First group: Those who know and still disobey:  </a:t>
            </a:r>
            <a:r>
              <a:rPr lang="ar-SA" sz="6600" smtClean="0">
                <a:cs typeface="Tajweed" pitchFamily="2" charset="-78"/>
              </a:rPr>
              <a:t>مَغْضُوب</a:t>
            </a:r>
            <a:endParaRPr lang="en-US" sz="6600" smtClean="0">
              <a:cs typeface="Tajweed" pitchFamily="2" charset="-78"/>
            </a:endParaRPr>
          </a:p>
          <a:p>
            <a:pPr algn="l" rtl="0">
              <a:buFont typeface="Wingdings" pitchFamily="2" charset="2"/>
              <a:buNone/>
            </a:pPr>
            <a:r>
              <a:rPr lang="en-US" sz="4400" smtClean="0"/>
              <a:t>Second group: Those who do not know… &amp; go astray </a:t>
            </a:r>
            <a:r>
              <a:rPr lang="ar-SA" sz="6600" smtClean="0">
                <a:cs typeface="Tajweed" pitchFamily="2" charset="-78"/>
              </a:rPr>
              <a:t>ضالّين</a:t>
            </a:r>
            <a:endParaRPr lang="en-US" sz="6600" smtClean="0">
              <a:cs typeface="Tajweed" pitchFamily="2" charset="-78"/>
            </a:endParaRPr>
          </a:p>
        </p:txBody>
      </p:sp>
      <p:graphicFrame>
        <p:nvGraphicFramePr>
          <p:cNvPr id="375812" name="Group 4"/>
          <p:cNvGraphicFramePr>
            <a:graphicFrameLocks noGrp="1"/>
          </p:cNvGraphicFramePr>
          <p:nvPr/>
        </p:nvGraphicFramePr>
        <p:xfrm>
          <a:off x="152400" y="120650"/>
          <a:ext cx="8763000" cy="187452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 </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of</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who go astray.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1" name="Text Box 15"/>
          <p:cNvSpPr txBox="1">
            <a:spLocks noChangeArrowheads="1"/>
          </p:cNvSpPr>
          <p:nvPr/>
        </p:nvSpPr>
        <p:spPr bwMode="auto">
          <a:xfrm>
            <a:off x="1524000" y="19050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ض ل ل</a:t>
            </a:r>
            <a:endParaRPr lang="en-US" sz="2800" b="0" dirty="0">
              <a:cs typeface="Tajweed" pitchFamily="2" charset="-7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79907" name="Group 3"/>
          <p:cNvGraphicFramePr>
            <a:graphicFrameLocks noGrp="1"/>
          </p:cNvGraphicFramePr>
          <p:nvPr/>
        </p:nvGraphicFramePr>
        <p:xfrm>
          <a:off x="152400" y="730250"/>
          <a:ext cx="8763000" cy="216535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of</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 go astray.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6878" name="Rectangle 14"/>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6879" name="Rectangle 15"/>
          <p:cNvSpPr>
            <a:spLocks noGrp="1" noChangeArrowheads="1"/>
          </p:cNvSpPr>
          <p:nvPr>
            <p:ph type="body" idx="1"/>
          </p:nvPr>
        </p:nvSpPr>
        <p:spPr>
          <a:xfrm>
            <a:off x="457200" y="3352800"/>
            <a:ext cx="8229600" cy="3505200"/>
          </a:xfrm>
          <a:noFill/>
        </p:spPr>
        <p:txBody>
          <a:bodyPr/>
          <a:lstStyle/>
          <a:p>
            <a:pPr algn="l" rtl="0"/>
            <a:r>
              <a:rPr lang="en-US" smtClean="0"/>
              <a:t>Let us not be among them, even after keeping the Book (because we don’t study it!)</a:t>
            </a:r>
          </a:p>
          <a:p>
            <a:pPr algn="l" rtl="0"/>
            <a:r>
              <a:rPr lang="en-US" smtClean="0"/>
              <a:t>Imagine today’s lost people and again sincerely pray that we avoid them</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2400"/>
            <a:ext cx="8229600" cy="838200"/>
          </a:xfrm>
          <a:noFill/>
        </p:spPr>
        <p:txBody>
          <a:bodyPr/>
          <a:lstStyle/>
          <a:p>
            <a:r>
              <a:rPr lang="en-US" sz="2800" b="1" smtClean="0"/>
              <a:t>Practice</a:t>
            </a:r>
            <a:endParaRPr lang="ar-SA" sz="2800" b="1" smtClean="0"/>
          </a:p>
        </p:txBody>
      </p:sp>
      <p:sp>
        <p:nvSpPr>
          <p:cNvPr id="37891"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Tahoma" pitchFamily="34" charset="0"/>
              </a:rPr>
              <a:t>Esp. with Imagination &amp; feelings; Prayer &amp; Evaluation</a:t>
            </a:r>
            <a:endParaRPr lang="en-US" sz="5400">
              <a:cs typeface="Tahoma" pitchFamily="34" charset="0"/>
            </a:endParaRPr>
          </a:p>
        </p:txBody>
      </p:sp>
      <p:pic>
        <p:nvPicPr>
          <p:cNvPr id="37892"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381957" name="Group 5"/>
          <p:cNvGraphicFramePr>
            <a:graphicFrameLocks noGrp="1"/>
          </p:cNvGraphicFramePr>
          <p:nvPr/>
        </p:nvGraphicFramePr>
        <p:xfrm>
          <a:off x="152400" y="533400"/>
          <a:ext cx="8763000" cy="3048000"/>
        </p:xfrm>
        <a:graphic>
          <a:graphicData uri="http://schemas.openxmlformats.org/drawingml/2006/table">
            <a:tbl>
              <a:tblPr rtl="1"/>
              <a:tblGrid>
                <a:gridCol w="4495800"/>
                <a:gridCol w="4267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a:t>
                      </a:r>
                      <a:endPar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الضَّآلِّينَ </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(7)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noFill/>
                  </a:tcPr>
                </a:tc>
              </a:tr>
              <a:tr h="1752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5"/>
          <p:cNvSpPr>
            <a:spLocks noChangeArrowheads="1"/>
          </p:cNvSpPr>
          <p:nvPr/>
        </p:nvSpPr>
        <p:spPr bwMode="auto">
          <a:xfrm>
            <a:off x="952500" y="2133600"/>
            <a:ext cx="2552700" cy="1200150"/>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Those who </a:t>
            </a:r>
          </a:p>
          <a:p>
            <a:pPr algn="ctr" rtl="1" eaLnBrk="0" hangingPunct="0">
              <a:spcBef>
                <a:spcPct val="0"/>
              </a:spcBef>
            </a:pPr>
            <a:r>
              <a:rPr lang="en-US" sz="3600" b="0">
                <a:solidFill>
                  <a:srgbClr val="FFFFFF"/>
                </a:solidFill>
                <a:ea typeface="Times New Roman" pitchFamily="18" charset="0"/>
                <a:cs typeface="Tahoma" pitchFamily="34" charset="0"/>
              </a:rPr>
              <a:t>go astray.</a:t>
            </a:r>
          </a:p>
        </p:txBody>
      </p:sp>
      <p:sp>
        <p:nvSpPr>
          <p:cNvPr id="7" name="Rectangle 6"/>
          <p:cNvSpPr>
            <a:spLocks noChangeArrowheads="1"/>
          </p:cNvSpPr>
          <p:nvPr/>
        </p:nvSpPr>
        <p:spPr bwMode="auto">
          <a:xfrm>
            <a:off x="5195888" y="2362200"/>
            <a:ext cx="2652712" cy="646113"/>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[and] nor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6"/>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sz="quarter"/>
          </p:nvPr>
        </p:nvSpPr>
        <p:spPr>
          <a:xfrm>
            <a:off x="457200" y="2133600"/>
            <a:ext cx="8229600" cy="1828800"/>
          </a:xfrm>
        </p:spPr>
        <p:txBody>
          <a:bodyPr/>
          <a:lstStyle/>
          <a:p>
            <a:r>
              <a:rPr lang="en-US" dirty="0" smtClean="0"/>
              <a:t>Listen to the verses!</a:t>
            </a:r>
          </a:p>
        </p:txBody>
      </p:sp>
      <p:sp>
        <p:nvSpPr>
          <p:cNvPr id="2" name="Subtitle 1"/>
          <p:cNvSpPr>
            <a:spLocks noGrp="1"/>
          </p:cNvSpPr>
          <p:nvPr>
            <p:ph type="subTitle" sz="quarter"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val="8582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par>
                          <p:cTn id="13" fill="hold">
                            <p:stCondLst>
                              <p:cond delay="120000"/>
                            </p:stCondLst>
                            <p:childTnLst>
                              <p:par>
                                <p:cTn id="14" presetID="12" presetClass="exit" presetSubtype="2" fill="hold" grpId="0" nodeType="afterEffect">
                                  <p:stCondLst>
                                    <p:cond delay="0"/>
                                  </p:stCondLst>
                                  <p:childTnLst>
                                    <p:animEffect transition="out" filter="slide(fromRight)">
                                      <p:cBhvr>
                                        <p:cTn id="15" dur="240000"/>
                                        <p:tgtEl>
                                          <p:spTgt spid="17"/>
                                        </p:tgtEl>
                                      </p:cBhvr>
                                    </p:animEffect>
                                    <p:set>
                                      <p:cBhvr>
                                        <p:cTn id="16"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381000" y="1295400"/>
            <a:ext cx="8229600" cy="1828800"/>
          </a:xfrm>
          <a:noFill/>
        </p:spPr>
        <p:txBody>
          <a:bodyPr/>
          <a:lstStyle/>
          <a:p>
            <a:pPr rtl="0"/>
            <a:r>
              <a:rPr lang="en-US" smtClean="0"/>
              <a:t>Practice to translate words, verse. and  recites</a:t>
            </a:r>
            <a:endParaRPr lang="ar-SA" smtClean="0"/>
          </a:p>
        </p:txBody>
      </p:sp>
      <p:sp>
        <p:nvSpPr>
          <p:cNvPr id="39939" name="Rectangle 3"/>
          <p:cNvSpPr>
            <a:spLocks noGrp="1" noChangeArrowheads="1"/>
          </p:cNvSpPr>
          <p:nvPr>
            <p:ph type="subTitle" idx="1"/>
          </p:nvPr>
        </p:nvSpPr>
        <p:spPr>
          <a:xfrm>
            <a:off x="457200" y="4343400"/>
            <a:ext cx="8382000" cy="1143000"/>
          </a:xfrm>
          <a:noFill/>
        </p:spPr>
        <p:txBody>
          <a:bodyPr/>
          <a:lstStyle/>
          <a:p>
            <a:pPr rtl="0"/>
            <a:r>
              <a:rPr lang="en-US" smtClean="0"/>
              <a:t>Also try to translate along</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52450" y="533400"/>
            <a:ext cx="8134350" cy="1143000"/>
          </a:xfrm>
          <a:noFill/>
        </p:spPr>
        <p:txBody>
          <a:bodyPr/>
          <a:lstStyle/>
          <a:p>
            <a:pPr rtl="0"/>
            <a:r>
              <a:rPr lang="en-US" sz="4800" smtClean="0"/>
              <a:t>Important words and examples</a:t>
            </a:r>
            <a:endParaRPr lang="ar-SA" smtClean="0">
              <a:cs typeface="Nafees Nastaleeq v1.01" pitchFamily="2" charset="-78"/>
            </a:endParaRPr>
          </a:p>
        </p:txBody>
      </p:sp>
      <p:graphicFrame>
        <p:nvGraphicFramePr>
          <p:cNvPr id="384003" name="Group 3"/>
          <p:cNvGraphicFramePr>
            <a:graphicFrameLocks noGrp="1"/>
          </p:cNvGraphicFramePr>
          <p:nvPr/>
        </p:nvGraphicFramePr>
        <p:xfrm>
          <a:off x="838200" y="4006850"/>
          <a:ext cx="7872413" cy="2468880"/>
        </p:xfrm>
        <a:graphic>
          <a:graphicData uri="http://schemas.openxmlformats.org/drawingml/2006/table">
            <a:tbl>
              <a:tblPr/>
              <a:tblGrid>
                <a:gridCol w="5815013"/>
                <a:gridCol w="2057400"/>
              </a:tblGrid>
              <a:tr h="504825">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1" i="0" u="none" strike="noStrike" cap="none" normalizeH="0" baseline="0" smtClean="0">
                          <a:ln>
                            <a:noFill/>
                          </a:ln>
                          <a:solidFill>
                            <a:srgbClr val="FFFF00"/>
                          </a:solidFill>
                          <a:effectLst/>
                          <a:latin typeface="Tahoma" pitchFamily="34" charset="0"/>
                          <a:cs typeface="Tajweed" pitchFamily="2" charset="-78"/>
                        </a:rPr>
                        <a:t>اهْدِنَا الصِّرَاطَ الْمُسْتَقِيم</a:t>
                      </a:r>
                      <a:endParaRPr kumimoji="0" lang="ar-SA" sz="6600" b="1" i="0" u="none" strike="noStrike" cap="none" normalizeH="0" baseline="0" smtClean="0">
                        <a:ln>
                          <a:noFill/>
                        </a:ln>
                        <a:solidFill>
                          <a:srgbClr val="FFFF00"/>
                        </a:solidFill>
                        <a:effectLst/>
                        <a:latin typeface="Tahoma" pitchFamily="34" charset="0"/>
                        <a:cs typeface="Tajweed" pitchFamily="2" charset="-78"/>
                      </a:endParaRP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6600" b="1" i="0" u="none" strike="noStrike" cap="none" normalizeH="0" baseline="0" smtClean="0">
                          <a:ln>
                            <a:noFill/>
                          </a:ln>
                          <a:solidFill>
                            <a:srgbClr val="FFFF00"/>
                          </a:solidFill>
                          <a:effectLst/>
                          <a:latin typeface="Tahoma" pitchFamily="34" charset="0"/>
                          <a:cs typeface="Tajweed" pitchFamily="2" charset="-78"/>
                        </a:rPr>
                        <a:t>صِرَاط</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r>
              <a:tr h="652463">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1" i="0" u="none" strike="noStrike" cap="none" normalizeH="0" baseline="0" smtClean="0">
                          <a:ln>
                            <a:noFill/>
                          </a:ln>
                          <a:solidFill>
                            <a:srgbClr val="FFFF00"/>
                          </a:solidFill>
                          <a:effectLst/>
                          <a:latin typeface="Tahoma" pitchFamily="34" charset="0"/>
                          <a:cs typeface="Tajweed" pitchFamily="2" charset="-78"/>
                        </a:rPr>
                        <a:t>صِرَاطَ الَّذِينَ أنْعَمْتَ عَلَيْهِمْ</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6600" b="1" i="0" u="none" strike="noStrike" cap="none" normalizeH="0" baseline="0" smtClean="0">
                          <a:ln>
                            <a:noFill/>
                          </a:ln>
                          <a:solidFill>
                            <a:srgbClr val="FFFF00"/>
                          </a:solidFill>
                          <a:effectLst/>
                          <a:latin typeface="Tahoma" pitchFamily="34" charset="0"/>
                          <a:cs typeface="Tajweed" pitchFamily="2" charset="-78"/>
                        </a:rPr>
                        <a:t>الَّذِيْنَ</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r>
            </a:tbl>
          </a:graphicData>
        </a:graphic>
      </p:graphicFrame>
      <p:sp>
        <p:nvSpPr>
          <p:cNvPr id="40974" name="Text Box 14"/>
          <p:cNvSpPr txBox="1">
            <a:spLocks noChangeArrowheads="1"/>
          </p:cNvSpPr>
          <p:nvPr/>
        </p:nvSpPr>
        <p:spPr bwMode="auto">
          <a:xfrm>
            <a:off x="762000" y="1922463"/>
            <a:ext cx="7924800" cy="1625600"/>
          </a:xfrm>
          <a:prstGeom prst="rect">
            <a:avLst/>
          </a:prstGeom>
          <a:noFill/>
          <a:ln w="9525" algn="ctr">
            <a:noFill/>
            <a:miter lim="800000"/>
            <a:headEnd/>
            <a:tailEnd/>
          </a:ln>
        </p:spPr>
        <p:txBody>
          <a:bodyPr>
            <a:spAutoFit/>
          </a:bodyPr>
          <a:lstStyle/>
          <a:p>
            <a:pPr algn="just">
              <a:lnSpc>
                <a:spcPct val="140000"/>
              </a:lnSpc>
            </a:pPr>
            <a:r>
              <a:rPr lang="en-US" sz="2400" b="0">
                <a:cs typeface="Arial" pitchFamily="34" charset="0"/>
              </a:rPr>
              <a:t>Every word of FATIHA is important, though remember each and every word with meaning. Whenever go through with that word think about meaning of it.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0"/>
            <a:ext cx="8686800" cy="1143000"/>
          </a:xfrm>
        </p:spPr>
        <p:txBody>
          <a:bodyPr/>
          <a:lstStyle/>
          <a:p>
            <a:pPr rtl="0" eaLnBrk="1" hangingPunct="1"/>
            <a:r>
              <a:rPr lang="en-US" sz="3200" dirty="0" smtClean="0">
                <a:cs typeface="Tahoma" pitchFamily="34" charset="0"/>
              </a:rPr>
              <a:t>Words of </a:t>
            </a:r>
            <a:r>
              <a:rPr lang="en-US" sz="3200" dirty="0" err="1" smtClean="0">
                <a:cs typeface="Tahoma" pitchFamily="34" charset="0"/>
              </a:rPr>
              <a:t>Fatihah</a:t>
            </a:r>
            <a:r>
              <a:rPr lang="ar-SA" sz="3200" dirty="0" smtClean="0">
                <a:cs typeface="Tahoma" pitchFamily="34" charset="0"/>
              </a:rPr>
              <a:t>: </a:t>
            </a:r>
            <a:r>
              <a:rPr lang="en-US" sz="3200" dirty="0" smtClean="0">
                <a:cs typeface="Tahoma" pitchFamily="34" charset="0"/>
              </a:rPr>
              <a:t>7,500  times in the Qur’an</a:t>
            </a:r>
            <a:r>
              <a:rPr lang="ar-SA" sz="3200" dirty="0" smtClean="0">
                <a:cs typeface="Tahoma" pitchFamily="34" charset="0"/>
              </a:rPr>
              <a:t>!!!</a:t>
            </a:r>
          </a:p>
        </p:txBody>
      </p:sp>
      <p:sp>
        <p:nvSpPr>
          <p:cNvPr id="6147" name="Rectangle 8"/>
          <p:cNvSpPr>
            <a:spLocks noGrp="1" noChangeArrowheads="1"/>
          </p:cNvSpPr>
          <p:nvPr>
            <p:ph type="body" idx="1"/>
          </p:nvPr>
        </p:nvSpPr>
        <p:spPr>
          <a:xfrm>
            <a:off x="457200" y="1143000"/>
            <a:ext cx="8229600" cy="5529263"/>
          </a:xfrm>
          <a:solidFill>
            <a:srgbClr val="FFFF00"/>
          </a:solidFill>
        </p:spPr>
        <p:txBody>
          <a:bodyPr/>
          <a:lstStyle/>
          <a:p>
            <a:pPr eaLnBrk="1" hangingPunct="1">
              <a:lnSpc>
                <a:spcPct val="90000"/>
              </a:lnSpc>
              <a:buFont typeface="Wingdings" pitchFamily="2" charset="2"/>
              <a:buNone/>
            </a:pPr>
            <a:r>
              <a:rPr lang="ur-PK" sz="2800" b="1" dirty="0" smtClean="0">
                <a:solidFill>
                  <a:srgbClr val="000080"/>
                </a:solidFill>
                <a:cs typeface="Tajweed" pitchFamily="2" charset="-78"/>
              </a:rPr>
              <a:t>        </a:t>
            </a:r>
            <a:r>
              <a:rPr lang="ar-SA" sz="2800" b="1" dirty="0" smtClean="0">
                <a:solidFill>
                  <a:srgbClr val="000080"/>
                </a:solidFill>
                <a:cs typeface="Tajweed" pitchFamily="2" charset="-78"/>
              </a:rPr>
              <a:t>يَا أَيُّهَا </a:t>
            </a:r>
            <a:r>
              <a:rPr lang="ar-SA" sz="2800" b="1" dirty="0" smtClean="0">
                <a:solidFill>
                  <a:srgbClr val="FF0000"/>
                </a:solidFill>
                <a:cs typeface="Tajweed" pitchFamily="2" charset="-78"/>
              </a:rPr>
              <a:t>الَّذِينَ</a:t>
            </a:r>
            <a:r>
              <a:rPr lang="ar-SA" sz="2800" b="1" dirty="0" smtClean="0">
                <a:solidFill>
                  <a:srgbClr val="000080"/>
                </a:solidFill>
                <a:cs typeface="Tajweed" pitchFamily="2" charset="-78"/>
              </a:rPr>
              <a:t> آمَنُوا إِنْ تُطِيعُوا فَرِيقاً </a:t>
            </a:r>
            <a:r>
              <a:rPr lang="ar-SA" sz="2800" b="1" dirty="0" smtClean="0">
                <a:solidFill>
                  <a:srgbClr val="FF0000"/>
                </a:solidFill>
                <a:cs typeface="Tajweed" pitchFamily="2" charset="-78"/>
              </a:rPr>
              <a:t>مِنْ</a:t>
            </a:r>
            <a:r>
              <a:rPr lang="ar-SA" sz="2800" b="1" dirty="0" smtClean="0">
                <a:solidFill>
                  <a:srgbClr val="000080"/>
                </a:solidFill>
                <a:cs typeface="Tajweed" pitchFamily="2" charset="-78"/>
              </a:rPr>
              <a:t> </a:t>
            </a:r>
            <a:r>
              <a:rPr lang="ar-SA" sz="2800" b="1" dirty="0" smtClean="0">
                <a:solidFill>
                  <a:srgbClr val="FF0000"/>
                </a:solidFill>
                <a:cs typeface="Tajweed" pitchFamily="2" charset="-78"/>
              </a:rPr>
              <a:t>الَّذِينَ</a:t>
            </a:r>
            <a:r>
              <a:rPr lang="ar-SA" sz="2800" b="1" dirty="0" smtClean="0">
                <a:solidFill>
                  <a:srgbClr val="000080"/>
                </a:solidFill>
                <a:cs typeface="Tajweed" pitchFamily="2" charset="-78"/>
              </a:rPr>
              <a:t> أُوتُوا الْكِتَابَ يَرُدُّوكُمْ بَعْدَ إِيمَانِكُمْ كَافِرِينَ (100) وَكَيْفَ تَكْفُرُونَ وَأَنْتُمْ تُتْلَى عَلَيْكُمْ آيَاتُ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وَفِيكُمْ رَسُولُهُ وَمَنْ يَعْتَصِمْ </a:t>
            </a:r>
            <a:r>
              <a:rPr lang="ar-SA" sz="2800" b="1" dirty="0" smtClean="0">
                <a:solidFill>
                  <a:srgbClr val="FF0000"/>
                </a:solidFill>
                <a:cs typeface="Tajweed" pitchFamily="2" charset="-78"/>
              </a:rPr>
              <a:t>بِاللَّهِ</a:t>
            </a:r>
            <a:r>
              <a:rPr lang="ar-SA" sz="2800" b="1" dirty="0" smtClean="0">
                <a:solidFill>
                  <a:srgbClr val="000080"/>
                </a:solidFill>
                <a:cs typeface="Tajweed" pitchFamily="2" charset="-78"/>
              </a:rPr>
              <a:t> فَقَدْ هُدِيَ إِلَى </a:t>
            </a:r>
            <a:r>
              <a:rPr lang="ar-SA" sz="2800" b="1" dirty="0" smtClean="0">
                <a:solidFill>
                  <a:srgbClr val="FF0000"/>
                </a:solidFill>
                <a:cs typeface="Tajweed" pitchFamily="2" charset="-78"/>
              </a:rPr>
              <a:t>صِرَاطٍ</a:t>
            </a:r>
            <a:r>
              <a:rPr lang="ar-SA" sz="2800" b="1" dirty="0" smtClean="0">
                <a:solidFill>
                  <a:srgbClr val="000080"/>
                </a:solidFill>
                <a:cs typeface="Tajweed" pitchFamily="2" charset="-78"/>
              </a:rPr>
              <a:t> </a:t>
            </a:r>
            <a:r>
              <a:rPr lang="ar-SA" sz="2800" b="1" dirty="0" smtClean="0">
                <a:solidFill>
                  <a:srgbClr val="FF0000"/>
                </a:solidFill>
                <a:cs typeface="Tajweed" pitchFamily="2" charset="-78"/>
              </a:rPr>
              <a:t>مُسْتَقِيمٍ</a:t>
            </a:r>
            <a:r>
              <a:rPr lang="ar-SA" sz="2800" b="1" dirty="0" smtClean="0">
                <a:solidFill>
                  <a:srgbClr val="000080"/>
                </a:solidFill>
                <a:cs typeface="Tajweed" pitchFamily="2" charset="-78"/>
              </a:rPr>
              <a:t> (101) يَا أَيُّهَا </a:t>
            </a:r>
            <a:r>
              <a:rPr lang="ar-SA" sz="2800" b="1" dirty="0" smtClean="0">
                <a:solidFill>
                  <a:srgbClr val="FF0000"/>
                </a:solidFill>
                <a:cs typeface="Tajweed" pitchFamily="2" charset="-78"/>
              </a:rPr>
              <a:t>الَّذِينَ</a:t>
            </a:r>
            <a:r>
              <a:rPr lang="ar-SA" sz="2800" b="1" dirty="0" smtClean="0">
                <a:solidFill>
                  <a:srgbClr val="000080"/>
                </a:solidFill>
                <a:cs typeface="Tajweed" pitchFamily="2" charset="-78"/>
              </a:rPr>
              <a:t> آمَنُوا اتَّقُوا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حَقَّ تُقَاتِهِ وَلا تَمُوتُنَّ إِلاَّ وَأَنْتُمْ مُسْلِمُونَ (102) وَاعْتَصِمُوا بِحَبْلِ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جَمِيعاً وَلا تَفَرَّقُوا وَاذْكُرُوا نِعْمَةَ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a:t>
            </a:r>
            <a:r>
              <a:rPr lang="ar-SA" sz="2800" b="1" dirty="0" smtClean="0">
                <a:solidFill>
                  <a:srgbClr val="FF0000"/>
                </a:solidFill>
                <a:cs typeface="Tajweed" pitchFamily="2" charset="-78"/>
              </a:rPr>
              <a:t>عَلَيْ</a:t>
            </a:r>
            <a:r>
              <a:rPr lang="ar-SA" sz="2800" b="1" dirty="0" smtClean="0">
                <a:solidFill>
                  <a:srgbClr val="000080"/>
                </a:solidFill>
                <a:cs typeface="Tajweed" pitchFamily="2" charset="-78"/>
              </a:rPr>
              <a:t>كُمْ إِذْ كُنْتُمْ أَعْدَاءً فَأَلَّفَ بَيْنَ قُلُوبِكُمْ فَأَصْبَحْتُمْ بِنِعْمَتِهِ إِخْوَاناً وَكُنْتُمْ </a:t>
            </a:r>
            <a:r>
              <a:rPr lang="ar-SA" sz="2800" b="1" dirty="0" smtClean="0">
                <a:solidFill>
                  <a:srgbClr val="FF0000"/>
                </a:solidFill>
                <a:cs typeface="Tajweed" pitchFamily="2" charset="-78"/>
              </a:rPr>
              <a:t>عَلَى</a:t>
            </a:r>
            <a:r>
              <a:rPr lang="ar-SA" sz="2800" b="1" dirty="0" smtClean="0">
                <a:solidFill>
                  <a:srgbClr val="000080"/>
                </a:solidFill>
                <a:cs typeface="Tajweed" pitchFamily="2" charset="-78"/>
              </a:rPr>
              <a:t> شَفَا حُفْرَةٍ </a:t>
            </a:r>
            <a:r>
              <a:rPr lang="ar-SA" sz="2800" b="1" dirty="0" smtClean="0">
                <a:solidFill>
                  <a:srgbClr val="FF0000"/>
                </a:solidFill>
                <a:cs typeface="Tajweed" pitchFamily="2" charset="-78"/>
              </a:rPr>
              <a:t>مِنْ</a:t>
            </a:r>
            <a:r>
              <a:rPr lang="ar-SA" sz="2800" b="1" dirty="0" smtClean="0">
                <a:solidFill>
                  <a:srgbClr val="000080"/>
                </a:solidFill>
                <a:cs typeface="Tajweed" pitchFamily="2" charset="-78"/>
              </a:rPr>
              <a:t> النَّارِ فَأَنْقَذَكُمْ </a:t>
            </a:r>
            <a:r>
              <a:rPr lang="ar-SA" sz="2800" b="1" dirty="0" smtClean="0">
                <a:solidFill>
                  <a:srgbClr val="FF0000"/>
                </a:solidFill>
                <a:cs typeface="Tajweed" pitchFamily="2" charset="-78"/>
              </a:rPr>
              <a:t>مِنْ</a:t>
            </a:r>
            <a:r>
              <a:rPr lang="ar-SA" sz="2800" b="1" dirty="0" smtClean="0">
                <a:solidFill>
                  <a:srgbClr val="000080"/>
                </a:solidFill>
                <a:cs typeface="Tajweed" pitchFamily="2" charset="-78"/>
              </a:rPr>
              <a:t>هَا كَذَلِكَ يُبَيِّنُ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لَكُمْ آيَاتِهِ لَعَلَّكُمْ تَهْتَدُونَ (103) وَلْتَكُنْ مِنْكُمْ أُمَّةٌ يَدْعُونَ إِلَى الْخَيْرِ وَيَأْمُرُونَ بِالْمَعْرُوفِ وَيَنْهَوْنَ عَنْ الْمُنْكَرِ وَأُوْلَئِكَ هُمْ الْمُفْلِحُونَ (104) </a:t>
            </a:r>
            <a:r>
              <a:rPr lang="ar-SA" sz="2800" b="1" dirty="0" smtClean="0">
                <a:solidFill>
                  <a:srgbClr val="FF0000"/>
                </a:solidFill>
                <a:cs typeface="Tajweed" pitchFamily="2" charset="-78"/>
              </a:rPr>
              <a:t>وَلا</a:t>
            </a:r>
            <a:r>
              <a:rPr lang="ar-SA" sz="2800" b="1" dirty="0" smtClean="0">
                <a:solidFill>
                  <a:srgbClr val="000080"/>
                </a:solidFill>
                <a:cs typeface="Tajweed" pitchFamily="2" charset="-78"/>
              </a:rPr>
              <a:t> تَكُونُوا كَ</a:t>
            </a:r>
            <a:r>
              <a:rPr lang="ar-SA" sz="2800" b="1" dirty="0" smtClean="0">
                <a:solidFill>
                  <a:srgbClr val="FF0000"/>
                </a:solidFill>
                <a:cs typeface="Tajweed" pitchFamily="2" charset="-78"/>
              </a:rPr>
              <a:t>الَّذِين</a:t>
            </a:r>
            <a:r>
              <a:rPr lang="ar-SA" sz="2800" b="1" dirty="0" smtClean="0">
                <a:solidFill>
                  <a:srgbClr val="000080"/>
                </a:solidFill>
                <a:cs typeface="Tajweed" pitchFamily="2" charset="-78"/>
              </a:rPr>
              <a:t>َ تَفَرَّقُوا وَاخْتَلَفُوا </a:t>
            </a:r>
            <a:r>
              <a:rPr lang="ar-SA" sz="2800" b="1" dirty="0" smtClean="0">
                <a:solidFill>
                  <a:srgbClr val="FF0000"/>
                </a:solidFill>
                <a:cs typeface="Tajweed" pitchFamily="2" charset="-78"/>
              </a:rPr>
              <a:t>مِنْ</a:t>
            </a:r>
            <a:r>
              <a:rPr lang="ar-SA" sz="2800" b="1" dirty="0" smtClean="0">
                <a:solidFill>
                  <a:srgbClr val="000080"/>
                </a:solidFill>
                <a:cs typeface="Tajweed" pitchFamily="2" charset="-78"/>
              </a:rPr>
              <a:t> بَعْدِ مَا جَاءَهُمْ الْبَيِّنَاتُ وَأُوْلَئِكَ لَهُمْ عَذَابٌ عَظِيمٌ (105) </a:t>
            </a:r>
            <a:r>
              <a:rPr lang="ar-SA" sz="2800" b="1" dirty="0" smtClean="0">
                <a:solidFill>
                  <a:srgbClr val="FF0000"/>
                </a:solidFill>
                <a:cs typeface="Tajweed" pitchFamily="2" charset="-78"/>
              </a:rPr>
              <a:t>يَوْمَ</a:t>
            </a:r>
            <a:r>
              <a:rPr lang="ar-SA" sz="2800" b="1" dirty="0" smtClean="0">
                <a:solidFill>
                  <a:srgbClr val="000080"/>
                </a:solidFill>
                <a:cs typeface="Tajweed" pitchFamily="2" charset="-78"/>
              </a:rPr>
              <a:t> تَبْيَضُّ وُجُوهٌ وَتَسْوَدُّ وُجُوهٌ فَأَمَّا </a:t>
            </a:r>
            <a:r>
              <a:rPr lang="ar-SA" sz="2800" b="1" dirty="0" smtClean="0">
                <a:solidFill>
                  <a:srgbClr val="FF0000"/>
                </a:solidFill>
                <a:cs typeface="Tajweed" pitchFamily="2" charset="-78"/>
              </a:rPr>
              <a:t>الَّذِينَ</a:t>
            </a:r>
            <a:r>
              <a:rPr lang="ar-SA" sz="2800" b="1" dirty="0" smtClean="0">
                <a:solidFill>
                  <a:srgbClr val="000080"/>
                </a:solidFill>
                <a:cs typeface="Tajweed" pitchFamily="2" charset="-78"/>
              </a:rPr>
              <a:t> اسْوَدَّتْ وُجُوهُهُمْ أَكَفَرْتُمْ بَعْدَ إِيمَانِكُمْ فَذُوقُوا الْعَذَابَ بِمَا كُنْتُمْ تَكْفُرُونَ (106) وَأَمَّا الَّذِينَ ابْيَضَّتْ وُجُوهُهُمْ فَفِي رَحْمَةِ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هُمْ فِيهَا خَالِدُونَ (107) تِلْكَ آيَاتُ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نَتْلُوهَا </a:t>
            </a:r>
            <a:r>
              <a:rPr lang="ar-SA" sz="2800" b="1" dirty="0" smtClean="0">
                <a:solidFill>
                  <a:srgbClr val="FF0000"/>
                </a:solidFill>
                <a:cs typeface="Tajweed" pitchFamily="2" charset="-78"/>
              </a:rPr>
              <a:t>عَلَي</a:t>
            </a:r>
            <a:r>
              <a:rPr lang="ar-SA" sz="2800" b="1" dirty="0" smtClean="0">
                <a:solidFill>
                  <a:srgbClr val="000080"/>
                </a:solidFill>
                <a:cs typeface="Tajweed" pitchFamily="2" charset="-78"/>
              </a:rPr>
              <a:t>ْكَ بِالْحَقِّ وَمَا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يُرِيدُ ظُلْماً لِلْعالَمِينَ (108) </a:t>
            </a:r>
            <a:r>
              <a:rPr lang="ar-SA" sz="2800" b="1" dirty="0" smtClean="0">
                <a:solidFill>
                  <a:srgbClr val="FF0000"/>
                </a:solidFill>
                <a:cs typeface="Tajweed" pitchFamily="2" charset="-78"/>
              </a:rPr>
              <a:t>وَلِلَّهِ</a:t>
            </a:r>
            <a:r>
              <a:rPr lang="ar-SA" sz="2800" b="1" dirty="0" smtClean="0">
                <a:solidFill>
                  <a:srgbClr val="000080"/>
                </a:solidFill>
                <a:cs typeface="Tajweed" pitchFamily="2" charset="-78"/>
              </a:rPr>
              <a:t> مَا فِي السَّمَوَاتِ</a:t>
            </a:r>
            <a:r>
              <a:rPr lang="ar-SA" sz="3600" b="1" dirty="0" smtClean="0">
                <a:solidFill>
                  <a:srgbClr val="000080"/>
                </a:solidFill>
                <a:cs typeface="Tajweed" pitchFamily="2" charset="-78"/>
              </a:rPr>
              <a:t> </a:t>
            </a:r>
            <a:r>
              <a:rPr lang="ar-SA" sz="2800" b="1" dirty="0" smtClean="0">
                <a:solidFill>
                  <a:srgbClr val="000080"/>
                </a:solidFill>
                <a:cs typeface="Tajweed" pitchFamily="2" charset="-78"/>
              </a:rPr>
              <a:t>وَمَا فِي الأَرْضِ وَإِلَى </a:t>
            </a:r>
            <a:r>
              <a:rPr lang="ar-SA" sz="2800" b="1" dirty="0" smtClean="0">
                <a:solidFill>
                  <a:srgbClr val="FF0000"/>
                </a:solidFill>
                <a:cs typeface="Tajweed" pitchFamily="2" charset="-78"/>
              </a:rPr>
              <a:t>اللَّهِ</a:t>
            </a:r>
            <a:r>
              <a:rPr lang="ar-SA" sz="2800" b="1" dirty="0" smtClean="0">
                <a:solidFill>
                  <a:srgbClr val="000080"/>
                </a:solidFill>
                <a:cs typeface="Tajweed" pitchFamily="2" charset="-78"/>
              </a:rPr>
              <a:t> تُرْجَعُ الأُمُورُ (109)</a:t>
            </a:r>
            <a:endParaRPr lang="en-US" sz="2800" dirty="0" smtClean="0">
              <a:cs typeface="Tajweed" pitchFamily="2" charset="-78"/>
            </a:endParaRPr>
          </a:p>
          <a:p>
            <a:pPr algn="l" rtl="0" eaLnBrk="1" hangingPunct="1">
              <a:lnSpc>
                <a:spcPct val="90000"/>
              </a:lnSpc>
            </a:pPr>
            <a:endParaRPr lang="en-US" sz="2800" dirty="0" smtClean="0">
              <a:cs typeface="Tajweed" pitchFamily="2" charset="-7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6200"/>
            <a:ext cx="8229600" cy="1143000"/>
          </a:xfrm>
        </p:spPr>
        <p:txBody>
          <a:bodyPr/>
          <a:lstStyle/>
          <a:p>
            <a:r>
              <a:rPr lang="ur-PK" sz="4400" smtClean="0">
                <a:solidFill>
                  <a:srgbClr val="FFFF00"/>
                </a:solidFill>
                <a:latin typeface="Nafees Web Naskh" pitchFamily="2" charset="-78"/>
              </a:rPr>
              <a:t>سُورَۃُ الْفَاتِحَۃ </a:t>
            </a:r>
            <a:r>
              <a:rPr lang="ar-SA" sz="4400" smtClean="0">
                <a:solidFill>
                  <a:srgbClr val="FFFF00"/>
                </a:solidFill>
                <a:latin typeface="Nafees Web Naskh" pitchFamily="2" charset="-78"/>
              </a:rPr>
              <a:t> ...</a:t>
            </a:r>
            <a:endParaRPr lang="en-US" sz="4400" smtClean="0">
              <a:solidFill>
                <a:srgbClr val="FFFF00"/>
              </a:solidFill>
              <a:latin typeface="Nafees Web Naskh" pitchFamily="2" charset="-78"/>
            </a:endParaRPr>
          </a:p>
        </p:txBody>
      </p:sp>
      <p:sp>
        <p:nvSpPr>
          <p:cNvPr id="41987" name="Rectangle 3"/>
          <p:cNvSpPr>
            <a:spLocks noGrp="1" noChangeArrowheads="1"/>
          </p:cNvSpPr>
          <p:nvPr>
            <p:ph type="body" sz="half" idx="1"/>
          </p:nvPr>
        </p:nvSpPr>
        <p:spPr>
          <a:xfrm>
            <a:off x="0" y="1447800"/>
            <a:ext cx="9144000" cy="4038600"/>
          </a:xfrm>
          <a:noFill/>
        </p:spPr>
        <p:txBody>
          <a:bodyPr/>
          <a:lstStyle/>
          <a:p>
            <a:pPr algn="ctr">
              <a:lnSpc>
                <a:spcPct val="120000"/>
              </a:lnSpc>
              <a:buFont typeface="Wingdings" pitchFamily="2" charset="2"/>
              <a:buNone/>
            </a:pPr>
            <a:r>
              <a:rPr lang="ar-SA" sz="8000" smtClean="0">
                <a:solidFill>
                  <a:srgbClr val="FF79FF"/>
                </a:solidFill>
                <a:cs typeface="Majidi" pitchFamily="2" charset="-78"/>
              </a:rPr>
              <a:t>اهدِ</a:t>
            </a:r>
            <a:r>
              <a:rPr lang="ar-SA" sz="8000" smtClean="0">
                <a:solidFill>
                  <a:srgbClr val="33CC33"/>
                </a:solidFill>
                <a:cs typeface="Majidi" pitchFamily="2" charset="-78"/>
              </a:rPr>
              <a:t>نَا</a:t>
            </a:r>
            <a:r>
              <a:rPr lang="ur-PK" sz="8000" smtClean="0">
                <a:cs typeface="Majidi" pitchFamily="2" charset="-78"/>
              </a:rPr>
              <a:t> </a:t>
            </a:r>
            <a:r>
              <a:rPr lang="ar-SA" sz="8000" smtClean="0">
                <a:cs typeface="Majidi" pitchFamily="2" charset="-78"/>
              </a:rPr>
              <a:t>الصِّرَاطَ </a:t>
            </a:r>
            <a:r>
              <a:rPr lang="ar-SA" sz="8000" smtClean="0">
                <a:solidFill>
                  <a:schemeClr val="hlink"/>
                </a:solidFill>
                <a:cs typeface="Majidi" pitchFamily="2" charset="-78"/>
              </a:rPr>
              <a:t>المُستَقِيمَ</a:t>
            </a:r>
            <a:r>
              <a:rPr lang="ar-SA" sz="8000" smtClean="0">
                <a:cs typeface="Majidi" pitchFamily="2" charset="-78"/>
              </a:rPr>
              <a:t> </a:t>
            </a:r>
            <a:r>
              <a:rPr lang="ar-SA" sz="3600" smtClean="0">
                <a:cs typeface="Majidi" pitchFamily="2" charset="-78"/>
              </a:rPr>
              <a:t>{6}</a:t>
            </a:r>
            <a:endParaRPr lang="en-US" sz="3600" smtClean="0">
              <a:cs typeface="Majidi" pitchFamily="2" charset="-78"/>
            </a:endParaRPr>
          </a:p>
          <a:p>
            <a:pPr algn="ctr">
              <a:lnSpc>
                <a:spcPct val="120000"/>
              </a:lnSpc>
              <a:buFont typeface="Wingdings" pitchFamily="2" charset="2"/>
              <a:buNone/>
            </a:pPr>
            <a:r>
              <a:rPr lang="ar-SA" sz="7200" smtClean="0">
                <a:cs typeface="Majidi" pitchFamily="2" charset="-78"/>
              </a:rPr>
              <a:t>صِرَاطَ الَّذِينَ أَنعَمتَ عَلَي</a:t>
            </a:r>
            <a:r>
              <a:rPr lang="ar-SA" sz="7200" smtClean="0">
                <a:solidFill>
                  <a:srgbClr val="FF0000"/>
                </a:solidFill>
                <a:cs typeface="Majidi" pitchFamily="2" charset="-78"/>
              </a:rPr>
              <a:t>هِمْ</a:t>
            </a:r>
            <a:r>
              <a:rPr lang="ar-SA" sz="7200" smtClean="0">
                <a:cs typeface="Majidi" pitchFamily="2" charset="-78"/>
              </a:rPr>
              <a:t> </a:t>
            </a:r>
          </a:p>
          <a:p>
            <a:pPr algn="ctr">
              <a:lnSpc>
                <a:spcPct val="120000"/>
              </a:lnSpc>
              <a:buFont typeface="Wingdings" pitchFamily="2" charset="2"/>
              <a:buNone/>
            </a:pPr>
            <a:r>
              <a:rPr lang="ar-SA" sz="7200" smtClean="0">
                <a:cs typeface="Majidi" pitchFamily="2" charset="-78"/>
              </a:rPr>
              <a:t>غَيرِ </a:t>
            </a:r>
            <a:r>
              <a:rPr lang="ar-SA" sz="7200" smtClean="0">
                <a:solidFill>
                  <a:schemeClr val="hlink"/>
                </a:solidFill>
                <a:cs typeface="Majidi" pitchFamily="2" charset="-78"/>
              </a:rPr>
              <a:t>المَغضُوبِ</a:t>
            </a:r>
            <a:r>
              <a:rPr lang="ar-SA" sz="7200" smtClean="0">
                <a:cs typeface="Majidi" pitchFamily="2" charset="-78"/>
              </a:rPr>
              <a:t> عَلَي</a:t>
            </a:r>
            <a:r>
              <a:rPr lang="ar-SA" sz="7200" smtClean="0">
                <a:solidFill>
                  <a:srgbClr val="FF0000"/>
                </a:solidFill>
                <a:cs typeface="Majidi" pitchFamily="2" charset="-78"/>
              </a:rPr>
              <a:t>هِمْ</a:t>
            </a:r>
            <a:r>
              <a:rPr lang="ar-SA" sz="7200" smtClean="0">
                <a:cs typeface="Majidi" pitchFamily="2" charset="-78"/>
              </a:rPr>
              <a:t> وَلاَ </a:t>
            </a:r>
            <a:r>
              <a:rPr lang="ar-SA" sz="7200" smtClean="0">
                <a:solidFill>
                  <a:schemeClr val="hlink"/>
                </a:solidFill>
                <a:cs typeface="Majidi" pitchFamily="2" charset="-78"/>
              </a:rPr>
              <a:t>الضَّالِّينَ</a:t>
            </a:r>
            <a:r>
              <a:rPr lang="ar-SA" sz="8000" smtClean="0">
                <a:cs typeface="Majidi" pitchFamily="2" charset="-78"/>
              </a:rPr>
              <a:t> </a:t>
            </a:r>
            <a:endParaRPr lang="en-US" sz="8000" smtClean="0">
              <a:cs typeface="Majidi" pitchFamily="2" charset="-78"/>
            </a:endParaRPr>
          </a:p>
        </p:txBody>
      </p:sp>
      <p:sp>
        <p:nvSpPr>
          <p:cNvPr id="41988" name="Rectangle 5"/>
          <p:cNvSpPr>
            <a:spLocks noChangeArrowheads="1"/>
          </p:cNvSpPr>
          <p:nvPr/>
        </p:nvSpPr>
        <p:spPr bwMode="auto">
          <a:xfrm>
            <a:off x="5410200" y="1295400"/>
            <a:ext cx="460375" cy="396875"/>
          </a:xfrm>
          <a:prstGeom prst="rect">
            <a:avLst/>
          </a:prstGeom>
          <a:noFill/>
          <a:ln w="9525" algn="ctr">
            <a:noFill/>
            <a:miter lim="800000"/>
            <a:headEnd/>
            <a:tailEnd/>
          </a:ln>
        </p:spPr>
        <p:txBody>
          <a:bodyPr wrap="none">
            <a:spAutoFit/>
          </a:bodyPr>
          <a:lstStyle/>
          <a:p>
            <a:r>
              <a:rPr lang="en-US" sz="2000" b="0">
                <a:solidFill>
                  <a:srgbClr val="FFC215"/>
                </a:solidFill>
                <a:cs typeface="Arial" pitchFamily="34" charset="0"/>
              </a:rPr>
              <a:t>46</a:t>
            </a:r>
            <a:endParaRPr lang="en-US" sz="2000" b="0" baseline="30000">
              <a:solidFill>
                <a:srgbClr val="FFC215"/>
              </a:solidFill>
              <a:cs typeface="Arial" pitchFamily="34" charset="0"/>
            </a:endParaRPr>
          </a:p>
        </p:txBody>
      </p:sp>
      <p:grpSp>
        <p:nvGrpSpPr>
          <p:cNvPr id="41989" name="Group 6"/>
          <p:cNvGrpSpPr>
            <a:grpSpLocks/>
          </p:cNvGrpSpPr>
          <p:nvPr/>
        </p:nvGrpSpPr>
        <p:grpSpPr bwMode="auto">
          <a:xfrm>
            <a:off x="76200" y="76200"/>
            <a:ext cx="1295400" cy="1371600"/>
            <a:chOff x="144" y="0"/>
            <a:chExt cx="816" cy="816"/>
          </a:xfrm>
        </p:grpSpPr>
        <p:sp>
          <p:nvSpPr>
            <p:cNvPr id="41994" name="WordArt 7"/>
            <p:cNvSpPr>
              <a:spLocks noChangeArrowheads="1" noChangeShapeType="1" noTextEdit="1"/>
            </p:cNvSpPr>
            <p:nvPr/>
          </p:nvSpPr>
          <p:spPr bwMode="auto">
            <a:xfrm>
              <a:off x="399" y="0"/>
              <a:ext cx="365" cy="86"/>
            </a:xfrm>
            <a:prstGeom prst="rect">
              <a:avLst/>
            </a:prstGeom>
          </p:spPr>
          <p:txBody>
            <a:bodyPr wrap="none" fromWordArt="1">
              <a:prstTxWarp prst="textDeflate">
                <a:avLst>
                  <a:gd name="adj" fmla="val 0"/>
                </a:avLst>
              </a:prstTxWarp>
            </a:bodyPr>
            <a:lstStyle/>
            <a:p>
              <a:pPr algn="ctr"/>
              <a:r>
                <a:rPr lang="en-US" sz="3600" kern="10">
                  <a:ln w="9525">
                    <a:solidFill>
                      <a:srgbClr val="FFFF00"/>
                    </a:solidFill>
                    <a:round/>
                    <a:headEnd/>
                    <a:tailEnd/>
                  </a:ln>
                  <a:solidFill>
                    <a:srgbClr val="FFFF00"/>
                  </a:solidFill>
                  <a:latin typeface="Tahoma"/>
                  <a:ea typeface="Tahoma"/>
                  <a:cs typeface="Tahoma"/>
                </a:rPr>
                <a:t>DPPR</a:t>
              </a:r>
            </a:p>
          </p:txBody>
        </p:sp>
        <p:sp>
          <p:nvSpPr>
            <p:cNvPr id="41995" name="Freeform 8"/>
            <p:cNvSpPr>
              <a:spLocks/>
            </p:cNvSpPr>
            <p:nvPr/>
          </p:nvSpPr>
          <p:spPr bwMode="auto">
            <a:xfrm flipV="1">
              <a:off x="548" y="450"/>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41996" name="Freeform 9"/>
            <p:cNvSpPr>
              <a:spLocks/>
            </p:cNvSpPr>
            <p:nvPr/>
          </p:nvSpPr>
          <p:spPr bwMode="auto">
            <a:xfrm flipH="1" flipV="1">
              <a:off x="144" y="449"/>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41997" name="Oval 10"/>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US"/>
            </a:p>
          </p:txBody>
        </p:sp>
        <p:sp>
          <p:nvSpPr>
            <p:cNvPr id="41998" name="Freeform 11"/>
            <p:cNvSpPr>
              <a:spLocks/>
            </p:cNvSpPr>
            <p:nvPr/>
          </p:nvSpPr>
          <p:spPr bwMode="auto">
            <a:xfrm flipH="1">
              <a:off x="144" y="86"/>
              <a:ext cx="408" cy="372"/>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41999" name="Freeform 12"/>
            <p:cNvSpPr>
              <a:spLocks/>
            </p:cNvSpPr>
            <p:nvPr/>
          </p:nvSpPr>
          <p:spPr bwMode="auto">
            <a:xfrm>
              <a:off x="552" y="85"/>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42000" name="WordArt 13"/>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ea typeface="Verdana"/>
                  <a:cs typeface="Verdana"/>
                </a:rPr>
                <a:t>Ask</a:t>
              </a:r>
            </a:p>
          </p:txBody>
        </p:sp>
        <p:sp>
          <p:nvSpPr>
            <p:cNvPr id="42001" name="WordArt 14"/>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ea typeface="Verdana"/>
                  <a:cs typeface="Verdana"/>
                </a:rPr>
                <a:t>Evaluate</a:t>
              </a:r>
            </a:p>
          </p:txBody>
        </p:sp>
        <p:sp>
          <p:nvSpPr>
            <p:cNvPr id="42002" name="WordArt 15"/>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ea typeface="Verdana"/>
                  <a:cs typeface="Verdana"/>
                </a:rPr>
                <a:t>Plan</a:t>
              </a:r>
            </a:p>
          </p:txBody>
        </p:sp>
        <p:sp>
          <p:nvSpPr>
            <p:cNvPr id="42003" name="WordArt 16"/>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ea typeface="Verdana"/>
                  <a:cs typeface="Verdana"/>
                </a:rPr>
                <a:t>Propagate</a:t>
              </a:r>
            </a:p>
          </p:txBody>
        </p:sp>
        <p:sp>
          <p:nvSpPr>
            <p:cNvPr id="42004" name="WordArt 17"/>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latin typeface="Verdana"/>
                  <a:ea typeface="Verdana"/>
                  <a:cs typeface="Verdana"/>
                </a:rPr>
                <a:t>Understand</a:t>
              </a:r>
            </a:p>
          </p:txBody>
        </p:sp>
        <p:sp>
          <p:nvSpPr>
            <p:cNvPr id="42005" name="WordArt 18"/>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ea typeface="Verdana"/>
                  <a:cs typeface="Verdana"/>
                </a:rPr>
                <a:t>I+G</a:t>
              </a:r>
            </a:p>
          </p:txBody>
        </p:sp>
        <p:sp>
          <p:nvSpPr>
            <p:cNvPr id="42006" name="Freeform 19"/>
            <p:cNvSpPr>
              <a:spLocks/>
            </p:cNvSpPr>
            <p:nvPr/>
          </p:nvSpPr>
          <p:spPr bwMode="auto">
            <a:xfrm>
              <a:off x="717" y="117"/>
              <a:ext cx="175" cy="134"/>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42007" name="Freeform 20"/>
            <p:cNvSpPr>
              <a:spLocks/>
            </p:cNvSpPr>
            <p:nvPr/>
          </p:nvSpPr>
          <p:spPr bwMode="auto">
            <a:xfrm rot="-5400000">
              <a:off x="188" y="140"/>
              <a:ext cx="147"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42008" name="Freeform 21"/>
            <p:cNvSpPr>
              <a:spLocks/>
            </p:cNvSpPr>
            <p:nvPr/>
          </p:nvSpPr>
          <p:spPr bwMode="auto">
            <a:xfrm rot="10800000">
              <a:off x="144" y="528"/>
              <a:ext cx="100" cy="16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42009" name="Freeform 22"/>
            <p:cNvSpPr>
              <a:spLocks/>
            </p:cNvSpPr>
            <p:nvPr/>
          </p:nvSpPr>
          <p:spPr bwMode="auto">
            <a:xfrm rot="5087251">
              <a:off x="791" y="578"/>
              <a:ext cx="155"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42010" name="Group 23"/>
            <p:cNvGrpSpPr>
              <a:grpSpLocks/>
            </p:cNvGrpSpPr>
            <p:nvPr/>
          </p:nvGrpSpPr>
          <p:grpSpPr bwMode="auto">
            <a:xfrm>
              <a:off x="351" y="659"/>
              <a:ext cx="191" cy="129"/>
              <a:chOff x="3984" y="3120"/>
              <a:chExt cx="768" cy="435"/>
            </a:xfrm>
          </p:grpSpPr>
          <p:sp>
            <p:nvSpPr>
              <p:cNvPr id="42011" name="AutoShape 24"/>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US"/>
              </a:p>
            </p:txBody>
          </p:sp>
          <p:sp>
            <p:nvSpPr>
              <p:cNvPr id="42012" name="WordArt 25"/>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kern="10">
                    <a:ln w="9525">
                      <a:solidFill>
                        <a:srgbClr val="FF0000"/>
                      </a:solidFill>
                      <a:round/>
                      <a:headEnd/>
                      <a:tailEnd/>
                    </a:ln>
                    <a:solidFill>
                      <a:srgbClr val="FF0000"/>
                    </a:solidFill>
                    <a:latin typeface="Tahoma"/>
                    <a:ea typeface="Tahoma"/>
                    <a:cs typeface="Tahoma"/>
                  </a:rPr>
                  <a:t>Check</a:t>
                </a:r>
              </a:p>
            </p:txBody>
          </p:sp>
        </p:grpSp>
      </p:grpSp>
      <p:sp>
        <p:nvSpPr>
          <p:cNvPr id="41990" name="Rectangle 26"/>
          <p:cNvSpPr>
            <a:spLocks noChangeArrowheads="1"/>
          </p:cNvSpPr>
          <p:nvPr/>
        </p:nvSpPr>
        <p:spPr bwMode="auto">
          <a:xfrm>
            <a:off x="2514600" y="4648200"/>
            <a:ext cx="736600" cy="396875"/>
          </a:xfrm>
          <a:prstGeom prst="rect">
            <a:avLst/>
          </a:prstGeom>
          <a:noFill/>
          <a:ln w="9525" algn="ctr">
            <a:noFill/>
            <a:miter lim="800000"/>
            <a:headEnd/>
            <a:tailEnd/>
          </a:ln>
        </p:spPr>
        <p:txBody>
          <a:bodyPr wrap="none">
            <a:spAutoFit/>
          </a:bodyPr>
          <a:lstStyle/>
          <a:p>
            <a:r>
              <a:rPr lang="en-US" sz="2000" b="0">
                <a:solidFill>
                  <a:srgbClr val="FFC215"/>
                </a:solidFill>
                <a:cs typeface="Arial" pitchFamily="34" charset="0"/>
              </a:rPr>
              <a:t>1732</a:t>
            </a:r>
            <a:endParaRPr lang="en-US" sz="2000" b="0" baseline="30000">
              <a:solidFill>
                <a:srgbClr val="FFC215"/>
              </a:solidFill>
              <a:cs typeface="Arial" pitchFamily="34" charset="0"/>
            </a:endParaRPr>
          </a:p>
        </p:txBody>
      </p:sp>
      <p:sp>
        <p:nvSpPr>
          <p:cNvPr id="41991" name="Rectangle 27"/>
          <p:cNvSpPr>
            <a:spLocks noChangeArrowheads="1"/>
          </p:cNvSpPr>
          <p:nvPr/>
        </p:nvSpPr>
        <p:spPr bwMode="auto">
          <a:xfrm>
            <a:off x="5257800" y="2971800"/>
            <a:ext cx="736600" cy="396875"/>
          </a:xfrm>
          <a:prstGeom prst="rect">
            <a:avLst/>
          </a:prstGeom>
          <a:noFill/>
          <a:ln w="9525" algn="ctr">
            <a:noFill/>
            <a:miter lim="800000"/>
            <a:headEnd/>
            <a:tailEnd/>
          </a:ln>
        </p:spPr>
        <p:txBody>
          <a:bodyPr wrap="none">
            <a:spAutoFit/>
          </a:bodyPr>
          <a:lstStyle/>
          <a:p>
            <a:r>
              <a:rPr lang="en-US" sz="2000" b="0">
                <a:solidFill>
                  <a:srgbClr val="FF3300"/>
                </a:solidFill>
                <a:cs typeface="Arial" pitchFamily="34" charset="0"/>
              </a:rPr>
              <a:t>1080</a:t>
            </a:r>
            <a:endParaRPr lang="en-US" sz="2000" b="0" baseline="30000">
              <a:solidFill>
                <a:srgbClr val="FF3300"/>
              </a:solidFill>
              <a:cs typeface="Arial" pitchFamily="34" charset="0"/>
            </a:endParaRPr>
          </a:p>
        </p:txBody>
      </p:sp>
      <p:sp>
        <p:nvSpPr>
          <p:cNvPr id="41992" name="Rectangle 28"/>
          <p:cNvSpPr>
            <a:spLocks noChangeArrowheads="1"/>
          </p:cNvSpPr>
          <p:nvPr/>
        </p:nvSpPr>
        <p:spPr bwMode="auto">
          <a:xfrm>
            <a:off x="1828800" y="2971800"/>
            <a:ext cx="736600" cy="396875"/>
          </a:xfrm>
          <a:prstGeom prst="rect">
            <a:avLst/>
          </a:prstGeom>
          <a:noFill/>
          <a:ln w="9525" algn="ctr">
            <a:noFill/>
            <a:miter lim="800000"/>
            <a:headEnd/>
            <a:tailEnd/>
          </a:ln>
        </p:spPr>
        <p:txBody>
          <a:bodyPr wrap="none">
            <a:spAutoFit/>
          </a:bodyPr>
          <a:lstStyle/>
          <a:p>
            <a:r>
              <a:rPr lang="en-US" sz="2000" b="0">
                <a:solidFill>
                  <a:srgbClr val="FF3300"/>
                </a:solidFill>
                <a:cs typeface="Arial" pitchFamily="34" charset="0"/>
              </a:rPr>
              <a:t>1423</a:t>
            </a:r>
            <a:endParaRPr lang="en-US" sz="2000" b="0" baseline="30000">
              <a:solidFill>
                <a:srgbClr val="FF3300"/>
              </a:solidFill>
              <a:cs typeface="Arial" pitchFamily="34" charset="0"/>
            </a:endParaRPr>
          </a:p>
        </p:txBody>
      </p:sp>
      <p:sp>
        <p:nvSpPr>
          <p:cNvPr id="41993" name="Rectangle 29"/>
          <p:cNvSpPr>
            <a:spLocks noChangeArrowheads="1"/>
          </p:cNvSpPr>
          <p:nvPr/>
        </p:nvSpPr>
        <p:spPr bwMode="auto">
          <a:xfrm>
            <a:off x="8153400" y="4572000"/>
            <a:ext cx="598488" cy="396875"/>
          </a:xfrm>
          <a:prstGeom prst="rect">
            <a:avLst/>
          </a:prstGeom>
          <a:noFill/>
          <a:ln w="9525" algn="ctr">
            <a:noFill/>
            <a:miter lim="800000"/>
            <a:headEnd/>
            <a:tailEnd/>
          </a:ln>
        </p:spPr>
        <p:txBody>
          <a:bodyPr wrap="none">
            <a:spAutoFit/>
          </a:bodyPr>
          <a:lstStyle/>
          <a:p>
            <a:r>
              <a:rPr lang="en-US" sz="2000" b="0">
                <a:solidFill>
                  <a:srgbClr val="FFC215"/>
                </a:solidFill>
                <a:cs typeface="Arial" pitchFamily="34" charset="0"/>
              </a:rPr>
              <a:t>147</a:t>
            </a:r>
            <a:endParaRPr lang="en-US" sz="2000" b="0" baseline="30000">
              <a:solidFill>
                <a:srgbClr val="FFC215"/>
              </a:solidFill>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25635" name="Group 3"/>
          <p:cNvGraphicFramePr>
            <a:graphicFrameLocks noGrp="1"/>
          </p:cNvGraphicFramePr>
          <p:nvPr/>
        </p:nvGraphicFramePr>
        <p:xfrm>
          <a:off x="152400" y="45720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185" name="Rectangle 17"/>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8195" name="Rectangle 3"/>
          <p:cNvSpPr>
            <a:spLocks noGrp="1" noChangeArrowheads="1"/>
          </p:cNvSpPr>
          <p:nvPr>
            <p:ph type="body" idx="1"/>
          </p:nvPr>
        </p:nvSpPr>
        <p:spPr>
          <a:xfrm>
            <a:off x="457200" y="2743200"/>
            <a:ext cx="8229600" cy="3082925"/>
          </a:xfrm>
        </p:spPr>
        <p:txBody>
          <a:bodyPr/>
          <a:lstStyle/>
          <a:p>
            <a:pPr algn="ctr">
              <a:spcBef>
                <a:spcPct val="0"/>
              </a:spcBef>
              <a:buClrTx/>
              <a:buSzTx/>
              <a:buFontTx/>
              <a:buNone/>
            </a:pPr>
            <a:r>
              <a:rPr lang="ar-SA" sz="22900" b="1" smtClean="0">
                <a:cs typeface="Tajweed" pitchFamily="2" charset="-78"/>
              </a:rPr>
              <a:t>اهْدِ + نَا</a:t>
            </a:r>
            <a:endParaRPr lang="en-US" sz="22900" smtClean="0">
              <a:cs typeface="Tajweed" pitchFamily="2" charset="-78"/>
            </a:endParaRPr>
          </a:p>
        </p:txBody>
      </p:sp>
      <p:graphicFrame>
        <p:nvGraphicFramePr>
          <p:cNvPr id="327684" name="Group 4"/>
          <p:cNvGraphicFramePr>
            <a:graphicFrameLocks noGrp="1"/>
          </p:cNvGraphicFramePr>
          <p:nvPr/>
        </p:nvGraphicFramePr>
        <p:xfrm>
          <a:off x="152400" y="1206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10" name="Text Box 18"/>
          <p:cNvSpPr txBox="1">
            <a:spLocks noChangeArrowheads="1"/>
          </p:cNvSpPr>
          <p:nvPr/>
        </p:nvSpPr>
        <p:spPr bwMode="auto">
          <a:xfrm>
            <a:off x="7239000" y="2133600"/>
            <a:ext cx="1447800" cy="584775"/>
          </a:xfrm>
          <a:prstGeom prst="rect">
            <a:avLst/>
          </a:prstGeom>
          <a:noFill/>
          <a:ln w="9525">
            <a:noFill/>
            <a:miter lim="800000"/>
            <a:headEnd/>
            <a:tailEnd/>
          </a:ln>
        </p:spPr>
        <p:txBody>
          <a:bodyPr>
            <a:spAutoFit/>
          </a:bodyPr>
          <a:lstStyle/>
          <a:p>
            <a:pPr algn="ctr" rtl="1"/>
            <a:r>
              <a:rPr lang="ar-SA" sz="3200" b="0" dirty="0">
                <a:cs typeface="Tajweed" pitchFamily="2" charset="-78"/>
              </a:rPr>
              <a:t>ه د ي</a:t>
            </a:r>
            <a:endParaRPr lang="en-US" sz="3200" b="0" dirty="0">
              <a:cs typeface="Tajweed" pitchFamily="2" charset="-78"/>
            </a:endParaRPr>
          </a:p>
        </p:txBody>
      </p:sp>
      <p:sp>
        <p:nvSpPr>
          <p:cNvPr id="8211" name="Text Box 19"/>
          <p:cNvSpPr txBox="1">
            <a:spLocks noChangeArrowheads="1"/>
          </p:cNvSpPr>
          <p:nvPr/>
        </p:nvSpPr>
        <p:spPr bwMode="auto">
          <a:xfrm>
            <a:off x="1295400" y="5562600"/>
            <a:ext cx="6858000" cy="914400"/>
          </a:xfrm>
          <a:prstGeom prst="rect">
            <a:avLst/>
          </a:prstGeom>
          <a:noFill/>
          <a:ln w="9525">
            <a:noFill/>
            <a:miter lim="800000"/>
            <a:headEnd/>
            <a:tailEnd/>
          </a:ln>
        </p:spPr>
        <p:txBody>
          <a:bodyPr>
            <a:spAutoFit/>
          </a:bodyPr>
          <a:lstStyle/>
          <a:p>
            <a:r>
              <a:rPr lang="en-US" sz="5400">
                <a:latin typeface="Arial" pitchFamily="34" charset="0"/>
                <a:cs typeface="Arial" pitchFamily="34" charset="0"/>
              </a:rPr>
              <a:t>us					guide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3.33333E-6 0.06667 L 3.33333E-6 -0.01111 " pathEditMode="relative" rAng="0" ptsTypes="AA">
                                      <p:cBhvr>
                                        <p:cTn id="6" dur="2000" fill="hold"/>
                                        <p:tgtEl>
                                          <p:spTgt spid="8211"/>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9219" name="Rectangle 3"/>
          <p:cNvSpPr>
            <a:spLocks noGrp="1" noChangeArrowheads="1"/>
          </p:cNvSpPr>
          <p:nvPr>
            <p:ph type="body" idx="1"/>
          </p:nvPr>
        </p:nvSpPr>
        <p:spPr>
          <a:xfrm>
            <a:off x="457200" y="2819400"/>
            <a:ext cx="8534400" cy="3082925"/>
          </a:xfrm>
        </p:spPr>
        <p:txBody>
          <a:bodyPr/>
          <a:lstStyle/>
          <a:p>
            <a:pPr algn="ctr">
              <a:spcBef>
                <a:spcPct val="0"/>
              </a:spcBef>
              <a:buClrTx/>
              <a:buSzTx/>
              <a:buFontTx/>
              <a:buNone/>
            </a:pPr>
            <a:r>
              <a:rPr lang="ar-SA" sz="17200" b="1" smtClean="0">
                <a:cs typeface="Tajweed" pitchFamily="2" charset="-78"/>
              </a:rPr>
              <a:t>هِدَايَة، هُدى</a:t>
            </a:r>
            <a:endParaRPr lang="en-US" sz="17200" smtClean="0">
              <a:cs typeface="Tajweed" pitchFamily="2" charset="-78"/>
            </a:endParaRPr>
          </a:p>
        </p:txBody>
      </p:sp>
      <p:graphicFrame>
        <p:nvGraphicFramePr>
          <p:cNvPr id="329732" name="Group 4"/>
          <p:cNvGraphicFramePr>
            <a:graphicFrameLocks noGrp="1"/>
          </p:cNvGraphicFramePr>
          <p:nvPr/>
        </p:nvGraphicFramePr>
        <p:xfrm>
          <a:off x="152400" y="1206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9234" name="Text Box 18"/>
          <p:cNvSpPr txBox="1">
            <a:spLocks noChangeArrowheads="1"/>
          </p:cNvSpPr>
          <p:nvPr/>
        </p:nvSpPr>
        <p:spPr bwMode="auto">
          <a:xfrm>
            <a:off x="7239000" y="2133600"/>
            <a:ext cx="1447800" cy="584775"/>
          </a:xfrm>
          <a:prstGeom prst="rect">
            <a:avLst/>
          </a:prstGeom>
          <a:noFill/>
          <a:ln w="9525">
            <a:noFill/>
            <a:miter lim="800000"/>
            <a:headEnd/>
            <a:tailEnd/>
          </a:ln>
        </p:spPr>
        <p:txBody>
          <a:bodyPr>
            <a:spAutoFit/>
          </a:bodyPr>
          <a:lstStyle/>
          <a:p>
            <a:pPr algn="ctr" rtl="1"/>
            <a:r>
              <a:rPr lang="ar-SA" sz="3200" b="0" dirty="0">
                <a:cs typeface="Tajweed" pitchFamily="2" charset="-78"/>
              </a:rPr>
              <a:t>ه د ي</a:t>
            </a:r>
            <a:endParaRPr lang="en-US" sz="3200" b="0" dirty="0">
              <a:cs typeface="Tajweed" pitchFamily="2" charset="-78"/>
            </a:endParaRPr>
          </a:p>
        </p:txBody>
      </p:sp>
      <p:sp>
        <p:nvSpPr>
          <p:cNvPr id="9235" name="Text Box 19"/>
          <p:cNvSpPr txBox="1">
            <a:spLocks noChangeArrowheads="1"/>
          </p:cNvSpPr>
          <p:nvPr/>
        </p:nvSpPr>
        <p:spPr bwMode="auto">
          <a:xfrm>
            <a:off x="1143000" y="5334000"/>
            <a:ext cx="6858000" cy="1189038"/>
          </a:xfrm>
          <a:prstGeom prst="rect">
            <a:avLst/>
          </a:prstGeom>
          <a:noFill/>
          <a:ln w="9525">
            <a:noFill/>
            <a:miter lim="800000"/>
            <a:headEnd/>
            <a:tailEnd/>
          </a:ln>
        </p:spPr>
        <p:txBody>
          <a:bodyPr>
            <a:spAutoFit/>
          </a:bodyPr>
          <a:lstStyle/>
          <a:p>
            <a:pPr algn="ctr"/>
            <a:r>
              <a:rPr lang="en-US" sz="7200">
                <a:latin typeface="Arial" pitchFamily="34" charset="0"/>
                <a:cs typeface="Arial" pitchFamily="34" charset="0"/>
              </a:rPr>
              <a:t>guidance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10243" name="Rectangle 3"/>
          <p:cNvSpPr>
            <a:spLocks noGrp="1" noChangeArrowheads="1"/>
          </p:cNvSpPr>
          <p:nvPr>
            <p:ph type="body" idx="1"/>
          </p:nvPr>
        </p:nvSpPr>
        <p:spPr>
          <a:xfrm>
            <a:off x="457200" y="3622675"/>
            <a:ext cx="8229600" cy="3082925"/>
          </a:xfrm>
        </p:spPr>
        <p:txBody>
          <a:bodyPr/>
          <a:lstStyle/>
          <a:p>
            <a:pPr algn="ctr">
              <a:spcBef>
                <a:spcPct val="0"/>
              </a:spcBef>
              <a:buClrTx/>
              <a:buSzTx/>
              <a:buFontTx/>
              <a:buNone/>
            </a:pPr>
            <a:r>
              <a:rPr lang="ar-SA" sz="9600" b="1" smtClean="0">
                <a:cs typeface="Tajweed" pitchFamily="2" charset="-78"/>
              </a:rPr>
              <a:t>هُدًى لِّلْمُتَّقِين</a:t>
            </a:r>
          </a:p>
          <a:p>
            <a:pPr algn="ctr">
              <a:spcBef>
                <a:spcPct val="0"/>
              </a:spcBef>
              <a:buClrTx/>
              <a:buSzTx/>
              <a:buFontTx/>
              <a:buNone/>
            </a:pPr>
            <a:r>
              <a:rPr lang="ar-SA" sz="9600" b="1" smtClean="0">
                <a:cs typeface="Tajweed" pitchFamily="2" charset="-78"/>
              </a:rPr>
              <a:t>هُدًى لِّلْنَّاس </a:t>
            </a:r>
            <a:endParaRPr lang="en-US" sz="9600" smtClean="0">
              <a:cs typeface="Tajweed" pitchFamily="2" charset="-78"/>
            </a:endParaRPr>
          </a:p>
        </p:txBody>
      </p:sp>
      <p:graphicFrame>
        <p:nvGraphicFramePr>
          <p:cNvPr id="331780" name="Group 4"/>
          <p:cNvGraphicFramePr>
            <a:graphicFrameLocks noGrp="1"/>
          </p:cNvGraphicFramePr>
          <p:nvPr/>
        </p:nvGraphicFramePr>
        <p:xfrm>
          <a:off x="152400" y="120650"/>
          <a:ext cx="8763000" cy="187452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الصِّرَاطَ</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88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258" name="Text Box 18"/>
          <p:cNvSpPr txBox="1">
            <a:spLocks noChangeArrowheads="1"/>
          </p:cNvSpPr>
          <p:nvPr/>
        </p:nvSpPr>
        <p:spPr bwMode="auto">
          <a:xfrm>
            <a:off x="7239000" y="1828800"/>
            <a:ext cx="1447800" cy="519113"/>
          </a:xfrm>
          <a:prstGeom prst="rect">
            <a:avLst/>
          </a:prstGeom>
          <a:noFill/>
          <a:ln w="9525">
            <a:noFill/>
            <a:miter lim="800000"/>
            <a:headEnd/>
            <a:tailEnd/>
          </a:ln>
        </p:spPr>
        <p:txBody>
          <a:bodyPr>
            <a:spAutoFit/>
          </a:bodyPr>
          <a:lstStyle/>
          <a:p>
            <a:pPr algn="ctr" rtl="1"/>
            <a:r>
              <a:rPr lang="ar-SA" sz="2800" b="0">
                <a:cs typeface="Tahoma" pitchFamily="34" charset="0"/>
              </a:rPr>
              <a:t>ه د ي</a:t>
            </a:r>
            <a:endParaRPr lang="en-US" sz="2800" b="0">
              <a:cs typeface="Tahoma" pitchFamily="34" charset="0"/>
            </a:endParaRPr>
          </a:p>
        </p:txBody>
      </p:sp>
      <p:sp>
        <p:nvSpPr>
          <p:cNvPr id="10259" name="Text Box 19"/>
          <p:cNvSpPr txBox="1">
            <a:spLocks noChangeArrowheads="1"/>
          </p:cNvSpPr>
          <p:nvPr/>
        </p:nvSpPr>
        <p:spPr bwMode="auto">
          <a:xfrm>
            <a:off x="304800" y="2438400"/>
            <a:ext cx="8915400" cy="914400"/>
          </a:xfrm>
          <a:prstGeom prst="rect">
            <a:avLst/>
          </a:prstGeom>
          <a:noFill/>
          <a:ln w="9525">
            <a:noFill/>
            <a:miter lim="800000"/>
            <a:headEnd/>
            <a:tailEnd/>
          </a:ln>
        </p:spPr>
        <p:txBody>
          <a:bodyPr>
            <a:spAutoFit/>
          </a:bodyPr>
          <a:lstStyle/>
          <a:p>
            <a:pPr algn="ctr"/>
            <a:r>
              <a:rPr lang="en-US" sz="5400" b="0">
                <a:latin typeface="Arial" pitchFamily="34" charset="0"/>
                <a:cs typeface="Arial" pitchFamily="34" charset="0"/>
              </a:rPr>
              <a:t>Qur’an is guidance for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11267" name="Rectangle 3"/>
          <p:cNvSpPr>
            <a:spLocks noGrp="1" noChangeArrowheads="1"/>
          </p:cNvSpPr>
          <p:nvPr>
            <p:ph type="body" idx="1"/>
          </p:nvPr>
        </p:nvSpPr>
        <p:spPr>
          <a:xfrm>
            <a:off x="457200" y="3581400"/>
            <a:ext cx="8229600" cy="2549525"/>
          </a:xfrm>
        </p:spPr>
        <p:txBody>
          <a:bodyPr/>
          <a:lstStyle/>
          <a:p>
            <a:pPr>
              <a:lnSpc>
                <a:spcPct val="90000"/>
              </a:lnSpc>
              <a:buFont typeface="Wingdings" pitchFamily="2" charset="2"/>
              <a:buNone/>
            </a:pPr>
            <a:r>
              <a:rPr lang="en-US" sz="10700" b="1" dirty="0" smtClean="0">
                <a:ea typeface="Times New Roman" pitchFamily="18" charset="0"/>
                <a:cs typeface="Tajweed" pitchFamily="2" charset="-78"/>
              </a:rPr>
              <a:t>Path;  Road</a:t>
            </a:r>
          </a:p>
        </p:txBody>
      </p:sp>
      <p:graphicFrame>
        <p:nvGraphicFramePr>
          <p:cNvPr id="333828" name="Group 4"/>
          <p:cNvGraphicFramePr>
            <a:graphicFrameLocks noGrp="1"/>
          </p:cNvGraphicFramePr>
          <p:nvPr/>
        </p:nvGraphicFramePr>
        <p:xfrm>
          <a:off x="152400" y="120650"/>
          <a:ext cx="8763000" cy="2165350"/>
        </p:xfrm>
        <a:graphic>
          <a:graphicData uri="http://schemas.openxmlformats.org/drawingml/2006/table">
            <a:tbl>
              <a:tblPr rtl="1"/>
              <a:tblGrid>
                <a:gridCol w="1981200"/>
                <a:gridCol w="3276600"/>
                <a:gridCol w="3505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اهْدِنَا</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الصِّرَاطَ</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الْمُسْتَقِيمَ</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 </a:t>
                      </a:r>
                      <a:endParaRPr kumimoji="0" lang="en-US" sz="1800" b="0" i="0" u="none" strike="noStrike" cap="none" normalizeH="0" baseline="0" dirty="0" smtClean="0">
                        <a:ln>
                          <a:noFill/>
                        </a:ln>
                        <a:solidFill>
                          <a:schemeClr val="tx1"/>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Guide</a:t>
                      </a:r>
                      <a:r>
                        <a:rPr kumimoji="0" lang="en-US" sz="1200" b="1" i="0" u="none" strike="noStrike" cap="none" normalizeH="0" baseline="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us</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straight.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1282" name="Text Box 18"/>
          <p:cNvSpPr txBox="1">
            <a:spLocks noChangeArrowheads="1"/>
          </p:cNvSpPr>
          <p:nvPr/>
        </p:nvSpPr>
        <p:spPr bwMode="auto">
          <a:xfrm>
            <a:off x="4648200" y="22098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ص ر ط</a:t>
            </a:r>
            <a:endParaRPr lang="en-US" sz="2800" b="0" dirty="0">
              <a:cs typeface="Tajweed" pitchFamily="2" charset="-78"/>
            </a:endParaRPr>
          </a:p>
        </p:txBody>
      </p:sp>
      <p:sp>
        <p:nvSpPr>
          <p:cNvPr id="11283" name="Line 19"/>
          <p:cNvSpPr>
            <a:spLocks noChangeShapeType="1"/>
          </p:cNvSpPr>
          <p:nvPr/>
        </p:nvSpPr>
        <p:spPr bwMode="auto">
          <a:xfrm flipH="1">
            <a:off x="5334000" y="3124200"/>
            <a:ext cx="2438400" cy="2667000"/>
          </a:xfrm>
          <a:prstGeom prst="line">
            <a:avLst/>
          </a:prstGeom>
          <a:noFill/>
          <a:ln w="28575">
            <a:solidFill>
              <a:schemeClr val="tx1"/>
            </a:solidFill>
            <a:round/>
            <a:headEnd/>
            <a:tailEnd/>
          </a:ln>
        </p:spPr>
        <p:txBody>
          <a:bodyPr/>
          <a:lstStyle/>
          <a:p>
            <a:endParaRPr lang="en-US"/>
          </a:p>
        </p:txBody>
      </p:sp>
      <p:sp>
        <p:nvSpPr>
          <p:cNvPr id="11284" name="Line 20"/>
          <p:cNvSpPr>
            <a:spLocks noChangeShapeType="1"/>
          </p:cNvSpPr>
          <p:nvPr/>
        </p:nvSpPr>
        <p:spPr bwMode="auto">
          <a:xfrm>
            <a:off x="5334000" y="3429000"/>
            <a:ext cx="3581400" cy="2133600"/>
          </a:xfrm>
          <a:prstGeom prst="line">
            <a:avLst/>
          </a:prstGeom>
          <a:noFill/>
          <a:ln w="2857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19832</TotalTime>
  <Words>2072</Words>
  <Application>Microsoft Office PowerPoint</Application>
  <PresentationFormat>On-screen Show (4:3)</PresentationFormat>
  <Paragraphs>374</Paragraphs>
  <Slides>40</Slides>
  <Notes>31</Notes>
  <HiddenSlides>3</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40</vt:i4>
      </vt:variant>
    </vt:vector>
  </HeadingPairs>
  <TitlesOfParts>
    <vt:vector size="54" baseType="lpstr">
      <vt:lpstr>PMingLiU</vt:lpstr>
      <vt:lpstr>AGA Arabesque</vt:lpstr>
      <vt:lpstr>Alvi Nastaleeq</vt:lpstr>
      <vt:lpstr>Arial</vt:lpstr>
      <vt:lpstr>Majidi</vt:lpstr>
      <vt:lpstr>Nafees Naskh</vt:lpstr>
      <vt:lpstr>Nafees Nastaleeq v1.01</vt:lpstr>
      <vt:lpstr>Nafees Web Naskh</vt:lpstr>
      <vt:lpstr>Tahoma</vt:lpstr>
      <vt:lpstr>Tajweed</vt:lpstr>
      <vt:lpstr>Times New Roman</vt:lpstr>
      <vt:lpstr>Verdana</vt:lpstr>
      <vt:lpstr>Wingdings</vt:lpstr>
      <vt:lpstr>6_Beam</vt:lpstr>
      <vt:lpstr>Understand Qur’an &amp; Salah The Easy Way  </vt:lpstr>
      <vt:lpstr>PowerPoint Presentation</vt:lpstr>
      <vt:lpstr>By the end of this lesson, we will learn</vt:lpstr>
      <vt:lpstr>Words of Fatihah: 7,500  times in the Qur’an!!!</vt:lpstr>
      <vt:lpstr> </vt:lpstr>
      <vt:lpstr> </vt:lpstr>
      <vt:lpstr> </vt:lpstr>
      <vt:lpstr> </vt:lpstr>
      <vt:lpstr> </vt:lpstr>
      <vt:lpstr> </vt:lpstr>
      <vt:lpstr> </vt:lpstr>
      <vt:lpstr> </vt:lpstr>
      <vt:lpstr> </vt:lpstr>
      <vt:lpstr> </vt:lpstr>
      <vt:lpstr>Practice</vt:lpstr>
      <vt:lpstr> </vt:lpstr>
      <vt:lpstr> </vt:lpstr>
      <vt:lpstr> </vt:lpstr>
      <vt:lpstr> </vt:lpstr>
      <vt:lpstr> </vt:lpstr>
      <vt:lpstr> </vt:lpstr>
      <vt:lpstr> </vt:lpstr>
      <vt:lpstr>Practice with Imagination and Feelings </vt:lpstr>
      <vt:lpstr> </vt:lpstr>
      <vt:lpstr> </vt:lpstr>
      <vt:lpstr> </vt:lpstr>
      <vt:lpstr> </vt:lpstr>
      <vt:lpstr> </vt:lpstr>
      <vt:lpstr>Practice</vt:lpstr>
      <vt:lpstr> </vt:lpstr>
      <vt:lpstr> </vt:lpstr>
      <vt:lpstr> </vt:lpstr>
      <vt:lpstr> </vt:lpstr>
      <vt:lpstr> </vt:lpstr>
      <vt:lpstr>Practice</vt:lpstr>
      <vt:lpstr>Listen to the verses!</vt:lpstr>
      <vt:lpstr>TPS-W</vt:lpstr>
      <vt:lpstr>Practice to translate words, verse. and  recites</vt:lpstr>
      <vt:lpstr>Important words and examples</vt:lpstr>
      <vt:lpstr>سُورَۃُ الْفَاتِحَۃ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abu rayyan</cp:lastModifiedBy>
  <cp:revision>2421</cp:revision>
  <dcterms:created xsi:type="dcterms:W3CDTF">2005-07-29T08:30:06Z</dcterms:created>
  <dcterms:modified xsi:type="dcterms:W3CDTF">2013-07-13T05:14:59Z</dcterms:modified>
</cp:coreProperties>
</file>