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9" r:id="rId1"/>
  </p:sldMasterIdLst>
  <p:notesMasterIdLst>
    <p:notesMasterId r:id="rId33"/>
  </p:notesMasterIdLst>
  <p:handoutMasterIdLst>
    <p:handoutMasterId r:id="rId34"/>
  </p:handoutMasterIdLst>
  <p:sldIdLst>
    <p:sldId id="1117" r:id="rId2"/>
    <p:sldId id="1118" r:id="rId3"/>
    <p:sldId id="1193" r:id="rId4"/>
    <p:sldId id="1158" r:id="rId5"/>
    <p:sldId id="1159" r:id="rId6"/>
    <p:sldId id="1160" r:id="rId7"/>
    <p:sldId id="1161" r:id="rId8"/>
    <p:sldId id="1162" r:id="rId9"/>
    <p:sldId id="1163" r:id="rId10"/>
    <p:sldId id="1188" r:id="rId11"/>
    <p:sldId id="1166" r:id="rId12"/>
    <p:sldId id="1167" r:id="rId13"/>
    <p:sldId id="1168" r:id="rId14"/>
    <p:sldId id="1169" r:id="rId15"/>
    <p:sldId id="1170" r:id="rId16"/>
    <p:sldId id="1171" r:id="rId17"/>
    <p:sldId id="1172" r:id="rId18"/>
    <p:sldId id="1195" r:id="rId19"/>
    <p:sldId id="1196" r:id="rId20"/>
    <p:sldId id="1197" r:id="rId21"/>
    <p:sldId id="1173" r:id="rId22"/>
    <p:sldId id="1174" r:id="rId23"/>
    <p:sldId id="1175" r:id="rId24"/>
    <p:sldId id="1189" r:id="rId25"/>
    <p:sldId id="1190" r:id="rId26"/>
    <p:sldId id="1191" r:id="rId27"/>
    <p:sldId id="1192" r:id="rId28"/>
    <p:sldId id="1144" r:id="rId29"/>
    <p:sldId id="1178" r:id="rId30"/>
    <p:sldId id="1198" r:id="rId31"/>
    <p:sldId id="1199" r:id="rId32"/>
  </p:sldIdLst>
  <p:sldSz cx="9144000" cy="6858000" type="screen4x3"/>
  <p:notesSz cx="7023100" cy="9309100"/>
  <p:defaultTextStyle>
    <a:defPPr>
      <a:defRPr lang="ar-SA"/>
    </a:defPPr>
    <a:lvl1pPr algn="l" rtl="0" fontAlgn="base">
      <a:spcBef>
        <a:spcPct val="50000"/>
      </a:spcBef>
      <a:spcAft>
        <a:spcPct val="0"/>
      </a:spcAft>
      <a:defRPr sz="4800" b="1" kern="1200">
        <a:solidFill>
          <a:schemeClr val="tx1"/>
        </a:solidFill>
        <a:latin typeface="Tahoma" pitchFamily="34" charset="0"/>
        <a:ea typeface="+mn-ea"/>
        <a:cs typeface="Alvi Nastaleeq" pitchFamily="2" charset="-78"/>
      </a:defRPr>
    </a:lvl1pPr>
    <a:lvl2pPr marL="4572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2pPr>
    <a:lvl3pPr marL="9144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3pPr>
    <a:lvl4pPr marL="13716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4pPr>
    <a:lvl5pPr marL="1828800" algn="l" rtl="0" fontAlgn="base">
      <a:spcBef>
        <a:spcPct val="50000"/>
      </a:spcBef>
      <a:spcAft>
        <a:spcPct val="0"/>
      </a:spcAft>
      <a:defRPr sz="4800" b="1" kern="1200">
        <a:solidFill>
          <a:schemeClr val="tx1"/>
        </a:solidFill>
        <a:latin typeface="Tahoma" pitchFamily="34" charset="0"/>
        <a:ea typeface="+mn-ea"/>
        <a:cs typeface="Alvi Nastaleeq" pitchFamily="2" charset="-78"/>
      </a:defRPr>
    </a:lvl5pPr>
    <a:lvl6pPr marL="2286000" algn="l" defTabSz="914400" rtl="0" eaLnBrk="1" latinLnBrk="0" hangingPunct="1">
      <a:defRPr sz="4800" b="1" kern="1200">
        <a:solidFill>
          <a:schemeClr val="tx1"/>
        </a:solidFill>
        <a:latin typeface="Tahoma" pitchFamily="34" charset="0"/>
        <a:ea typeface="+mn-ea"/>
        <a:cs typeface="Alvi Nastaleeq" pitchFamily="2" charset="-78"/>
      </a:defRPr>
    </a:lvl6pPr>
    <a:lvl7pPr marL="2743200" algn="l" defTabSz="914400" rtl="0" eaLnBrk="1" latinLnBrk="0" hangingPunct="1">
      <a:defRPr sz="4800" b="1" kern="1200">
        <a:solidFill>
          <a:schemeClr val="tx1"/>
        </a:solidFill>
        <a:latin typeface="Tahoma" pitchFamily="34" charset="0"/>
        <a:ea typeface="+mn-ea"/>
        <a:cs typeface="Alvi Nastaleeq" pitchFamily="2" charset="-78"/>
      </a:defRPr>
    </a:lvl7pPr>
    <a:lvl8pPr marL="3200400" algn="l" defTabSz="914400" rtl="0" eaLnBrk="1" latinLnBrk="0" hangingPunct="1">
      <a:defRPr sz="4800" b="1" kern="1200">
        <a:solidFill>
          <a:schemeClr val="tx1"/>
        </a:solidFill>
        <a:latin typeface="Tahoma" pitchFamily="34" charset="0"/>
        <a:ea typeface="+mn-ea"/>
        <a:cs typeface="Alvi Nastaleeq" pitchFamily="2" charset="-78"/>
      </a:defRPr>
    </a:lvl8pPr>
    <a:lvl9pPr marL="3657600" algn="l" defTabSz="914400" rtl="0" eaLnBrk="1" latinLnBrk="0" hangingPunct="1">
      <a:defRPr sz="4800" b="1" kern="1200">
        <a:solidFill>
          <a:schemeClr val="tx1"/>
        </a:solidFill>
        <a:latin typeface="Tahoma" pitchFamily="34" charset="0"/>
        <a:ea typeface="+mn-ea"/>
        <a:cs typeface="Alvi Nastaleeq" pitchFamily="2" charset="-7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a:srgbClr val="FF9953"/>
    <a:srgbClr val="FF3300"/>
    <a:srgbClr val="000000"/>
    <a:srgbClr val="A40079"/>
    <a:srgbClr val="008000"/>
    <a:srgbClr val="800000"/>
    <a:srgbClr val="00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75152" autoAdjust="0"/>
    <p:restoredTop sz="89440" autoAdjust="0"/>
  </p:normalViewPr>
  <p:slideViewPr>
    <p:cSldViewPr>
      <p:cViewPr varScale="1">
        <p:scale>
          <a:sx n="59" d="100"/>
          <a:sy n="59" d="100"/>
        </p:scale>
        <p:origin x="-118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36" y="-90"/>
      </p:cViewPr>
      <p:guideLst>
        <p:guide orient="horz" pos="2932"/>
        <p:guide pos="2212"/>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082"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3" name="Rectangle 3"/>
          <p:cNvSpPr>
            <a:spLocks noGrp="1" noChangeArrowheads="1"/>
          </p:cNvSpPr>
          <p:nvPr>
            <p:ph type="dt" sz="quarter" idx="1"/>
          </p:nvPr>
        </p:nvSpPr>
        <p:spPr bwMode="auto">
          <a:xfrm>
            <a:off x="1588"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rtl="1">
              <a:spcBef>
                <a:spcPct val="0"/>
              </a:spcBef>
              <a:defRPr sz="1200" b="0">
                <a:latin typeface="Arial" charset="0"/>
                <a:cs typeface="Arial" charset="0"/>
              </a:defRPr>
            </a:lvl1pPr>
          </a:lstStyle>
          <a:p>
            <a:pPr>
              <a:defRPr/>
            </a:pPr>
            <a:endParaRPr lang="en-US"/>
          </a:p>
        </p:txBody>
      </p:sp>
      <p:sp>
        <p:nvSpPr>
          <p:cNvPr id="430084" name="Rectangle 4"/>
          <p:cNvSpPr>
            <a:spLocks noGrp="1" noChangeArrowheads="1"/>
          </p:cNvSpPr>
          <p:nvPr>
            <p:ph type="ftr" sz="quarter" idx="2"/>
          </p:nvPr>
        </p:nvSpPr>
        <p:spPr bwMode="auto">
          <a:xfrm>
            <a:off x="3979863"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rtl="1">
              <a:spcBef>
                <a:spcPct val="0"/>
              </a:spcBef>
              <a:defRPr sz="1200" b="0">
                <a:latin typeface="Arial" charset="0"/>
                <a:cs typeface="Arial" charset="0"/>
              </a:defRPr>
            </a:lvl1pPr>
          </a:lstStyle>
          <a:p>
            <a:pPr>
              <a:defRPr/>
            </a:pPr>
            <a:endParaRPr lang="en-US"/>
          </a:p>
        </p:txBody>
      </p:sp>
      <p:sp>
        <p:nvSpPr>
          <p:cNvPr id="430085" name="Rectangle 5"/>
          <p:cNvSpPr>
            <a:spLocks noGrp="1" noChangeArrowheads="1"/>
          </p:cNvSpPr>
          <p:nvPr>
            <p:ph type="sldNum" sz="quarter" idx="3"/>
          </p:nvPr>
        </p:nvSpPr>
        <p:spPr bwMode="auto">
          <a:xfrm>
            <a:off x="1588" y="8842375"/>
            <a:ext cx="3043237"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rtl="1">
              <a:spcBef>
                <a:spcPct val="0"/>
              </a:spcBef>
              <a:defRPr sz="1200" b="0">
                <a:latin typeface="Arial" charset="0"/>
                <a:cs typeface="Arial" charset="0"/>
              </a:defRPr>
            </a:lvl1pPr>
          </a:lstStyle>
          <a:p>
            <a:pPr>
              <a:defRPr/>
            </a:pPr>
            <a:fld id="{AD23C533-4258-4AF4-A447-D0BD10300339}" type="slidenum">
              <a:rPr lang="ar-SA"/>
              <a:pPr>
                <a:defRPr/>
              </a:pPr>
              <a:t>‹#›</a:t>
            </a:fld>
            <a:endParaRPr lang="en-US"/>
          </a:p>
        </p:txBody>
      </p:sp>
    </p:spTree>
    <p:extLst>
      <p:ext uri="{BB962C8B-B14F-4D97-AF65-F5344CB8AC3E}">
        <p14:creationId xmlns="" xmlns:p14="http://schemas.microsoft.com/office/powerpoint/2010/main" val="3466290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1810" name="Rectangle 2"/>
          <p:cNvSpPr>
            <a:spLocks noGrp="1" noChangeArrowheads="1"/>
          </p:cNvSpPr>
          <p:nvPr>
            <p:ph type="hdr" sz="quarter"/>
          </p:nvPr>
        </p:nvSpPr>
        <p:spPr bwMode="auto">
          <a:xfrm>
            <a:off x="3979863"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1" name="Rectangle 3"/>
          <p:cNvSpPr>
            <a:spLocks noGrp="1" noChangeArrowheads="1"/>
          </p:cNvSpPr>
          <p:nvPr>
            <p:ph type="dt" idx="1"/>
          </p:nvPr>
        </p:nvSpPr>
        <p:spPr bwMode="auto">
          <a:xfrm>
            <a:off x="1588" y="0"/>
            <a:ext cx="3043237"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1">
              <a:spcBef>
                <a:spcPct val="0"/>
              </a:spcBef>
              <a:defRPr sz="1200" b="0">
                <a:latin typeface="Arial" charset="0"/>
                <a:cs typeface="Arial"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31813" name="Rectangle 5"/>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1814" name="Rectangle 6"/>
          <p:cNvSpPr>
            <a:spLocks noGrp="1" noChangeArrowheads="1"/>
          </p:cNvSpPr>
          <p:nvPr>
            <p:ph type="ftr" sz="quarter" idx="4"/>
          </p:nvPr>
        </p:nvSpPr>
        <p:spPr bwMode="auto">
          <a:xfrm>
            <a:off x="3979863"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spcBef>
                <a:spcPct val="0"/>
              </a:spcBef>
              <a:defRPr sz="1200" b="0">
                <a:latin typeface="Arial" charset="0"/>
                <a:cs typeface="Arial" charset="0"/>
              </a:defRPr>
            </a:lvl1pPr>
          </a:lstStyle>
          <a:p>
            <a:pPr>
              <a:defRPr/>
            </a:pPr>
            <a:endParaRPr lang="en-US"/>
          </a:p>
        </p:txBody>
      </p:sp>
      <p:sp>
        <p:nvSpPr>
          <p:cNvPr id="631815" name="Rectangle 7"/>
          <p:cNvSpPr>
            <a:spLocks noGrp="1" noChangeArrowheads="1"/>
          </p:cNvSpPr>
          <p:nvPr>
            <p:ph type="sldNum" sz="quarter" idx="5"/>
          </p:nvPr>
        </p:nvSpPr>
        <p:spPr bwMode="auto">
          <a:xfrm>
            <a:off x="1588" y="8842375"/>
            <a:ext cx="3043237"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1">
              <a:spcBef>
                <a:spcPct val="0"/>
              </a:spcBef>
              <a:defRPr sz="1200" b="0">
                <a:latin typeface="Arial" charset="0"/>
                <a:cs typeface="Arial" charset="0"/>
              </a:defRPr>
            </a:lvl1pPr>
          </a:lstStyle>
          <a:p>
            <a:pPr>
              <a:defRPr/>
            </a:pPr>
            <a:fld id="{8B8A6FF4-BE2C-40ED-9152-858FB6DF81FB}" type="slidenum">
              <a:rPr lang="ar-SA"/>
              <a:pPr>
                <a:defRPr/>
              </a:pPr>
              <a:t>‹#›</a:t>
            </a:fld>
            <a:endParaRPr lang="en-US"/>
          </a:p>
        </p:txBody>
      </p:sp>
    </p:spTree>
    <p:extLst>
      <p:ext uri="{BB962C8B-B14F-4D97-AF65-F5344CB8AC3E}">
        <p14:creationId xmlns="" xmlns:p14="http://schemas.microsoft.com/office/powerpoint/2010/main" val="67209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1pPr>
    <a:lvl2pPr marL="4572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2pPr>
    <a:lvl3pPr marL="9144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3pPr>
    <a:lvl4pPr marL="13716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4pPr>
    <a:lvl5pPr marL="1828800" algn="l" rtl="0" eaLnBrk="0" fontAlgn="base" hangingPunct="0">
      <a:spcBef>
        <a:spcPct val="30000"/>
      </a:spcBef>
      <a:spcAft>
        <a:spcPct val="0"/>
      </a:spcAft>
      <a:defRPr sz="1400" b="1" kern="1200">
        <a:solidFill>
          <a:schemeClr val="tx1"/>
        </a:solidFill>
        <a:latin typeface="Tahoma" pitchFamily="34" charset="0"/>
        <a:ea typeface="+mn-ea"/>
        <a:cs typeface="Tahom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Grp="1" noChangeArrowheads="1"/>
          </p:cNvSpPr>
          <p:nvPr/>
        </p:nvSpPr>
        <p:spPr bwMode="auto">
          <a:xfrm>
            <a:off x="1588" y="8842375"/>
            <a:ext cx="3043237" cy="465138"/>
          </a:xfrm>
          <a:prstGeom prst="rect">
            <a:avLst/>
          </a:prstGeom>
          <a:noFill/>
          <a:ln w="9525">
            <a:noFill/>
            <a:miter lim="800000"/>
            <a:headEnd/>
            <a:tailEnd/>
          </a:ln>
        </p:spPr>
        <p:txBody>
          <a:bodyPr lIns="92784" tIns="46392" rIns="92784" bIns="46392" anchor="b"/>
          <a:lstStyle/>
          <a:p>
            <a:pPr defTabSz="927100" rtl="1">
              <a:spcBef>
                <a:spcPct val="0"/>
              </a:spcBef>
            </a:pPr>
            <a:fld id="{710C6585-79CD-4641-9451-8C3C72A88BD5}" type="slidenum">
              <a:rPr lang="ar-SA" sz="1200" b="0">
                <a:latin typeface="Arial" pitchFamily="34" charset="0"/>
                <a:cs typeface="Arial" pitchFamily="34" charset="0"/>
              </a:rPr>
              <a:pPr defTabSz="927100" rtl="1">
                <a:spcBef>
                  <a:spcPct val="0"/>
                </a:spcBef>
              </a:pPr>
              <a:t>2</a:t>
            </a:fld>
            <a:endParaRPr lang="en-US" sz="1200" b="0">
              <a:latin typeface="Arial" pitchFamily="34" charset="0"/>
              <a:cs typeface="Arial" pitchFamily="34" charset="0"/>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700088" y="4421188"/>
            <a:ext cx="5622925" cy="4189412"/>
          </a:xfrm>
          <a:noFill/>
          <a:ln/>
        </p:spPr>
        <p:txBody>
          <a:bodyPr lIns="92784" tIns="46392" rIns="92784" bIns="46392"/>
          <a:lstStyle/>
          <a:p>
            <a:pPr eaLnBrk="1" hangingPunct="1"/>
            <a:r>
              <a:rPr lang="en-US" dirty="0" smtClean="0"/>
              <a:t>Allah has chosen you out of the thousands that are out there.  Thank Allah for this tremendous blessing by learning with full attention and interaction. </a:t>
            </a:r>
          </a:p>
          <a:p>
            <a:pPr eaLnBrk="1" hangingPunct="1"/>
            <a:r>
              <a:rPr lang="en-US" dirty="0" smtClean="0"/>
              <a:t>You have already come walking towards Allah.  Now He will come running towards you (as in </a:t>
            </a:r>
            <a:r>
              <a:rPr lang="en-US" dirty="0" err="1" smtClean="0"/>
              <a:t>Hadith</a:t>
            </a:r>
            <a:r>
              <a:rPr lang="en-US" dirty="0" smtClean="0"/>
              <a:t>).  </a:t>
            </a:r>
            <a:r>
              <a:rPr lang="en-US" dirty="0" err="1" smtClean="0"/>
              <a:t>InshaAllah</a:t>
            </a:r>
            <a:r>
              <a:rPr lang="en-US" dirty="0" smtClean="0"/>
              <a:t>, you will continue in this journey till the end.</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E2B6CFB0-2AED-439B-987E-1E1CABE9476D}" type="slidenum">
              <a:rPr lang="ar-SA" smtClean="0">
                <a:latin typeface="Arial" pitchFamily="34" charset="0"/>
                <a:cs typeface="Arial" pitchFamily="34" charset="0"/>
              </a:rPr>
              <a:pPr/>
              <a:t>24</a:t>
            </a:fld>
            <a:endParaRPr lang="en-US" smtClean="0">
              <a:latin typeface="Arial" pitchFamily="34" charset="0"/>
              <a:cs typeface="Arial"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marL="269875" indent="-269875" eaLnBrk="1" hangingPunct="1">
              <a:buFontTx/>
              <a:buAutoNum type="arabicPeriod"/>
            </a:pPr>
            <a:r>
              <a:rPr lang="en-US" smtClean="0"/>
              <a:t>Mission Statement; </a:t>
            </a:r>
          </a:p>
          <a:p>
            <a:pPr marL="269875" indent="-269875" eaLnBrk="1" hangingPunct="1">
              <a:buFontTx/>
              <a:buAutoNum type="arabicPeriod"/>
            </a:pPr>
            <a:r>
              <a:rPr lang="en-US" smtClean="0"/>
              <a:t> need your help to worship. One who can not quench his thirst w/o His help can never worship Him w/o His help.</a:t>
            </a:r>
          </a:p>
          <a:p>
            <a:pPr marL="269875" indent="-269875" eaLnBrk="1" hangingPunct="1">
              <a:buFontTx/>
              <a:buAutoNum type="arabicPeriod"/>
            </a:pPr>
            <a:r>
              <a:rPr lang="en-US" smtClean="0"/>
              <a:t>3. An’amta alaihim: Ambiyaa, siddiqeen,shuhadaa, saliheen; Top: our Prophet pbuh;  His path?  Practice, Preach, and Organize, and implement (what he can). AEPP</a:t>
            </a:r>
          </a:p>
          <a:p>
            <a:pPr marL="269875" indent="-269875" eaLnBrk="1" hangingPunct="1"/>
            <a:r>
              <a:rPr lang="en-US" smtClean="0"/>
              <a:t>If we don’t do this, then our duaa is NOT SERIOUS! (example: Job seeker who just makes du’aa but does not go out to seek job.)</a:t>
            </a:r>
          </a:p>
          <a:p>
            <a:pPr marL="269875" indent="-269875" eaLnBrk="1" hangingPunct="1"/>
            <a:r>
              <a:rPr lang="en-US" smtClean="0"/>
              <a:t>4. Those who knew and did not do (more … first); those who did not know.</a:t>
            </a:r>
          </a:p>
          <a:p>
            <a:pPr marL="269875" indent="-269875" eaLnBrk="1" hangingPunct="1"/>
            <a:r>
              <a:rPr lang="en-US" smtClean="0"/>
              <a:t>5.  MOST IMPORTANT: Biggg confusion that We are Muslims = on guidance.  Then this prayer is for a Non-Muslim.  (Becoming Muslim is first step.  Now we need guidance every moment).  Where is it? In Qu’ran (theory) and Sunnah (Model).  Are we serious in ASKING?  Do we care to understand Qur’an and know Sunnah??????? </a:t>
            </a:r>
          </a:p>
          <a:p>
            <a:pPr marL="269875" indent="-269875" eaLnBrk="1" hangingPunct="1"/>
            <a:r>
              <a:rPr lang="en-US" smtClean="0"/>
              <a:t>6.  Remember the hadith of Surah Al-Fatihah.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Keep</a:t>
            </a:r>
            <a:r>
              <a:rPr lang="en-US" baseline="0" dirty="0" smtClean="0"/>
              <a:t> the Speakers on</a:t>
            </a:r>
            <a:endParaRPr lang="en-GB" dirty="0"/>
          </a:p>
        </p:txBody>
      </p:sp>
      <p:sp>
        <p:nvSpPr>
          <p:cNvPr id="4" name="Slide Number Placeholder 3"/>
          <p:cNvSpPr>
            <a:spLocks noGrp="1"/>
          </p:cNvSpPr>
          <p:nvPr>
            <p:ph type="sldNum" sz="quarter" idx="10"/>
          </p:nvPr>
        </p:nvSpPr>
        <p:spPr/>
        <p:txBody>
          <a:bodyPr/>
          <a:lstStyle/>
          <a:p>
            <a:pPr>
              <a:defRPr/>
            </a:pPr>
            <a:fld id="{8B8A6FF4-BE2C-40ED-9152-858FB6DF81FB}" type="slidenum">
              <a:rPr lang="ar-SA" smtClean="0"/>
              <a:pPr>
                <a:defRPr/>
              </a:pPr>
              <a:t>28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BA42E20-B3ED-49A9-A344-01B033E9E4AD}" type="slidenum">
              <a:rPr lang="ar-SA" smtClean="0">
                <a:latin typeface="Arial" pitchFamily="34" charset="0"/>
                <a:cs typeface="Arial" pitchFamily="34" charset="0"/>
              </a:rPr>
              <a:pPr/>
              <a:t>10</a:t>
            </a:fld>
            <a:endParaRPr lang="en-US" smtClean="0">
              <a:latin typeface="Arial" pitchFamily="34" charset="0"/>
              <a:cs typeface="Arial"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Green"/>
          <p:cNvPicPr>
            <a:picLocks noChangeAspect="1" noChangeArrowheads="1"/>
          </p:cNvPicPr>
          <p:nvPr/>
        </p:nvPicPr>
        <p:blipFill>
          <a:blip r:embed="rId2" cstate="print"/>
          <a:srcRect b="10001"/>
          <a:stretch>
            <a:fillRect/>
          </a:stretch>
        </p:blipFill>
        <p:spPr bwMode="auto">
          <a:xfrm>
            <a:off x="0" y="0"/>
            <a:ext cx="9144000" cy="6858000"/>
          </a:xfrm>
          <a:prstGeom prst="rect">
            <a:avLst/>
          </a:prstGeom>
          <a:noFill/>
          <a:ln w="9525">
            <a:noFill/>
            <a:miter lim="800000"/>
            <a:headEnd/>
            <a:tailEnd/>
          </a:ln>
        </p:spPr>
      </p:pic>
      <p:sp>
        <p:nvSpPr>
          <p:cNvPr id="2178051" name="Rectangle 3"/>
          <p:cNvSpPr>
            <a:spLocks noGrp="1" noChangeArrowheads="1"/>
          </p:cNvSpPr>
          <p:nvPr>
            <p:ph type="ctrTitle" sz="quarter"/>
          </p:nvPr>
        </p:nvSpPr>
        <p:spPr>
          <a:xfrm>
            <a:off x="457200" y="1600200"/>
            <a:ext cx="8229600" cy="1828800"/>
          </a:xfrm>
        </p:spPr>
        <p:txBody>
          <a:bodyPr/>
          <a:lstStyle>
            <a:lvl1pPr>
              <a:defRPr sz="4400"/>
            </a:lvl1pPr>
          </a:lstStyle>
          <a:p>
            <a:r>
              <a:rPr lang="en-US"/>
              <a:t>Click to edit Master title style</a:t>
            </a:r>
          </a:p>
        </p:txBody>
      </p:sp>
      <p:sp>
        <p:nvSpPr>
          <p:cNvPr id="2178052" name="Rectangle 4"/>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5" name="Rectangle 5"/>
          <p:cNvSpPr>
            <a:spLocks noGrp="1" noChangeArrowheads="1"/>
          </p:cNvSpPr>
          <p:nvPr>
            <p:ph type="dt" sz="quarter"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6"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spcBef>
                <a:spcPct val="0"/>
              </a:spcBef>
              <a:defRPr sz="1200" b="0">
                <a:effectLst>
                  <a:outerShdw blurRad="38100" dist="38100" dir="2700000" algn="tl">
                    <a:srgbClr val="C0C0C0"/>
                  </a:outerShdw>
                </a:effectLst>
                <a:latin typeface="Arial" charset="0"/>
                <a:cs typeface="Arial" charset="0"/>
              </a:defRPr>
            </a:lvl1pPr>
          </a:lstStyle>
          <a:p>
            <a:pPr>
              <a:defRPr/>
            </a:pPr>
            <a:endParaRPr lang="en-US"/>
          </a:p>
        </p:txBody>
      </p:sp>
      <p:sp>
        <p:nvSpPr>
          <p:cNvPr id="7" name="Rectangle 7"/>
          <p:cNvSpPr>
            <a:spLocks noGrp="1" noChangeArrowheads="1"/>
          </p:cNvSpPr>
          <p:nvPr>
            <p:ph type="sldNum" sz="quarter" idx="12"/>
          </p:nvPr>
        </p:nvSpPr>
        <p:spPr/>
        <p:txBody>
          <a:bodyPr/>
          <a:lstStyle>
            <a:lvl1pPr>
              <a:defRPr/>
            </a:lvl1pPr>
          </a:lstStyle>
          <a:p>
            <a:pPr>
              <a:defRPr/>
            </a:pPr>
            <a:fld id="{56FFCFCE-3FA3-493A-9C5A-496C79CFFD61}"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D2F05DE-979F-4936-B7F9-7C0330F44939}"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9203443F-7748-4442-8D34-BF38BB23B3AA}"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pPr lvl="0"/>
            <a:endParaRPr 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E2D6982F-2AC9-4B56-89F2-92103428585D}"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8D4992BE-3C0F-4E2E-9F34-5B59ED221114}"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sz="quarter" idx="10"/>
          </p:nvPr>
        </p:nvSpPr>
        <p:spPr>
          <a:ln/>
        </p:spPr>
        <p:txBody>
          <a:bodyPr/>
          <a:lstStyle>
            <a:lvl1pPr>
              <a:defRPr/>
            </a:lvl1pPr>
          </a:lstStyle>
          <a:p>
            <a:pPr>
              <a:defRPr/>
            </a:pPr>
            <a:fld id="{13683BC8-AF9C-493C-A411-BB2A83451BDF}"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sz="quarter" idx="10"/>
          </p:nvPr>
        </p:nvSpPr>
        <p:spPr>
          <a:ln/>
        </p:spPr>
        <p:txBody>
          <a:bodyPr/>
          <a:lstStyle>
            <a:lvl1pPr>
              <a:defRPr/>
            </a:lvl1pPr>
          </a:lstStyle>
          <a:p>
            <a:pPr>
              <a:defRPr/>
            </a:pPr>
            <a:fld id="{768848B5-780F-4DB9-A682-F127F99B0BC5}"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sz="quarter" idx="10"/>
          </p:nvPr>
        </p:nvSpPr>
        <p:spPr>
          <a:ln/>
        </p:spPr>
        <p:txBody>
          <a:bodyPr/>
          <a:lstStyle>
            <a:lvl1pPr>
              <a:defRPr/>
            </a:lvl1pPr>
          </a:lstStyle>
          <a:p>
            <a:pPr>
              <a:defRPr/>
            </a:pPr>
            <a:fld id="{F68C0F49-97FC-433D-8E1B-572A1A95AAD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a:ln/>
        </p:spPr>
        <p:txBody>
          <a:bodyPr/>
          <a:lstStyle>
            <a:lvl1pPr>
              <a:defRPr/>
            </a:lvl1pPr>
          </a:lstStyle>
          <a:p>
            <a:pPr>
              <a:defRPr/>
            </a:pPr>
            <a:fld id="{3BD7495B-1D92-4710-8848-18D91931FD7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sz="quarter" idx="10"/>
          </p:nvPr>
        </p:nvSpPr>
        <p:spPr>
          <a:ln/>
        </p:spPr>
        <p:txBody>
          <a:bodyPr/>
          <a:lstStyle>
            <a:lvl1pPr>
              <a:defRPr/>
            </a:lvl1pPr>
          </a:lstStyle>
          <a:p>
            <a:pPr>
              <a:defRPr/>
            </a:pPr>
            <a:fld id="{D577122A-A846-40A4-AF46-A160FA25275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100A71A9-68C0-44FB-8022-3CD97E7C8D1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9E5E1192-0BF8-498B-8DB5-8B60F6F10DEB}"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sz="quarter" idx="10"/>
          </p:nvPr>
        </p:nvSpPr>
        <p:spPr>
          <a:ln/>
        </p:spPr>
        <p:txBody>
          <a:bodyPr/>
          <a:lstStyle>
            <a:lvl1pPr>
              <a:defRPr/>
            </a:lvl1pPr>
          </a:lstStyle>
          <a:p>
            <a:pPr>
              <a:defRPr/>
            </a:pPr>
            <a:fld id="{E32A574D-7EB4-438D-B470-19AC5D9D4035}"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7" descr="Green"/>
          <p:cNvPicPr>
            <a:picLocks noChangeAspect="1" noChangeArrowheads="1"/>
          </p:cNvPicPr>
          <p:nvPr userDrawn="1"/>
        </p:nvPicPr>
        <p:blipFill>
          <a:blip r:embed="rId15" cstate="print"/>
          <a:srcRect l="6250" t="5624" r="5167" b="14651"/>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457200" y="2778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77029" name="Rectangle 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effectLst>
                  <a:outerShdw blurRad="38100" dist="38100" dir="2700000" algn="tl">
                    <a:srgbClr val="C0C0C0"/>
                  </a:outerShdw>
                </a:effectLst>
                <a:latin typeface="Arial" charset="0"/>
                <a:cs typeface="Arial" charset="0"/>
              </a:defRPr>
            </a:lvl1pPr>
          </a:lstStyle>
          <a:p>
            <a:pPr>
              <a:defRPr/>
            </a:pPr>
            <a:fld id="{A3C31265-8364-4786-AE84-CB3800E75460}"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4080"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 id="2147484077" r:id="rId12"/>
    <p:sldLayoutId id="2147484078" r:id="rId13"/>
  </p:sldLayoutIdLst>
  <p:timing>
    <p:tnLst>
      <p:par>
        <p:cTn id="1" dur="indefinite" restart="never" nodeType="tmRoot"/>
      </p:par>
    </p:tnLst>
  </p:timing>
  <p:txStyles>
    <p:titleStyle>
      <a:lvl1pPr algn="ctr" rtl="1" eaLnBrk="0" fontAlgn="base" hangingPunct="0">
        <a:spcBef>
          <a:spcPct val="0"/>
        </a:spcBef>
        <a:spcAft>
          <a:spcPct val="0"/>
        </a:spcAft>
        <a:defRPr sz="4000">
          <a:solidFill>
            <a:schemeClr val="tx1"/>
          </a:solidFill>
          <a:latin typeface="+mj-lt"/>
          <a:ea typeface="+mj-ea"/>
          <a:cs typeface="+mj-cs"/>
        </a:defRPr>
      </a:lvl1pPr>
      <a:lvl2pPr algn="ctr" rtl="1" eaLnBrk="0" fontAlgn="base" hangingPunct="0">
        <a:spcBef>
          <a:spcPct val="0"/>
        </a:spcBef>
        <a:spcAft>
          <a:spcPct val="0"/>
        </a:spcAft>
        <a:defRPr sz="4000">
          <a:solidFill>
            <a:schemeClr val="tx1"/>
          </a:solidFill>
          <a:latin typeface="Tahoma" pitchFamily="34" charset="0"/>
          <a:cs typeface="Nafees Web Naskh" pitchFamily="2" charset="-78"/>
        </a:defRPr>
      </a:lvl2pPr>
      <a:lvl3pPr algn="ctr" rtl="1" eaLnBrk="0" fontAlgn="base" hangingPunct="0">
        <a:spcBef>
          <a:spcPct val="0"/>
        </a:spcBef>
        <a:spcAft>
          <a:spcPct val="0"/>
        </a:spcAft>
        <a:defRPr sz="4000">
          <a:solidFill>
            <a:schemeClr val="tx1"/>
          </a:solidFill>
          <a:latin typeface="Tahoma" pitchFamily="34" charset="0"/>
          <a:cs typeface="Nafees Web Naskh" pitchFamily="2" charset="-78"/>
        </a:defRPr>
      </a:lvl3pPr>
      <a:lvl4pPr algn="ctr" rtl="1" eaLnBrk="0" fontAlgn="base" hangingPunct="0">
        <a:spcBef>
          <a:spcPct val="0"/>
        </a:spcBef>
        <a:spcAft>
          <a:spcPct val="0"/>
        </a:spcAft>
        <a:defRPr sz="4000">
          <a:solidFill>
            <a:schemeClr val="tx1"/>
          </a:solidFill>
          <a:latin typeface="Tahoma" pitchFamily="34" charset="0"/>
          <a:cs typeface="Nafees Web Naskh" pitchFamily="2" charset="-78"/>
        </a:defRPr>
      </a:lvl4pPr>
      <a:lvl5pPr algn="ctr" rtl="1" eaLnBrk="0" fontAlgn="base" hangingPunct="0">
        <a:spcBef>
          <a:spcPct val="0"/>
        </a:spcBef>
        <a:spcAft>
          <a:spcPct val="0"/>
        </a:spcAft>
        <a:defRPr sz="4000">
          <a:solidFill>
            <a:schemeClr val="tx1"/>
          </a:solidFill>
          <a:latin typeface="Tahoma" pitchFamily="34" charset="0"/>
          <a:cs typeface="Nafees Web Naskh" pitchFamily="2" charset="-78"/>
        </a:defRPr>
      </a:lvl5pPr>
      <a:lvl6pPr marL="457200" algn="ctr" rtl="1" fontAlgn="base">
        <a:spcBef>
          <a:spcPct val="0"/>
        </a:spcBef>
        <a:spcAft>
          <a:spcPct val="0"/>
        </a:spcAft>
        <a:defRPr sz="4000">
          <a:solidFill>
            <a:schemeClr val="tx1"/>
          </a:solidFill>
          <a:latin typeface="Tahoma" pitchFamily="34" charset="0"/>
          <a:cs typeface="Nafees Web Naskh" pitchFamily="2" charset="-78"/>
        </a:defRPr>
      </a:lvl6pPr>
      <a:lvl7pPr marL="914400" algn="ctr" rtl="1" fontAlgn="base">
        <a:spcBef>
          <a:spcPct val="0"/>
        </a:spcBef>
        <a:spcAft>
          <a:spcPct val="0"/>
        </a:spcAft>
        <a:defRPr sz="4000">
          <a:solidFill>
            <a:schemeClr val="tx1"/>
          </a:solidFill>
          <a:latin typeface="Tahoma" pitchFamily="34" charset="0"/>
          <a:cs typeface="Nafees Web Naskh" pitchFamily="2" charset="-78"/>
        </a:defRPr>
      </a:lvl7pPr>
      <a:lvl8pPr marL="1371600" algn="ctr" rtl="1" fontAlgn="base">
        <a:spcBef>
          <a:spcPct val="0"/>
        </a:spcBef>
        <a:spcAft>
          <a:spcPct val="0"/>
        </a:spcAft>
        <a:defRPr sz="4000">
          <a:solidFill>
            <a:schemeClr val="tx1"/>
          </a:solidFill>
          <a:latin typeface="Tahoma" pitchFamily="34" charset="0"/>
          <a:cs typeface="Nafees Web Naskh" pitchFamily="2" charset="-78"/>
        </a:defRPr>
      </a:lvl8pPr>
      <a:lvl9pPr marL="1828800" algn="ctr" rtl="1" fontAlgn="base">
        <a:spcBef>
          <a:spcPct val="0"/>
        </a:spcBef>
        <a:spcAft>
          <a:spcPct val="0"/>
        </a:spcAft>
        <a:defRPr sz="4000">
          <a:solidFill>
            <a:schemeClr val="tx1"/>
          </a:solidFill>
          <a:latin typeface="Tahoma" pitchFamily="34" charset="0"/>
          <a:cs typeface="Nafees Web Naskh" pitchFamily="2" charset="-78"/>
        </a:defRPr>
      </a:lvl9pPr>
    </p:titleStyle>
    <p:bodyStyle>
      <a:lvl1pPr marL="577850" indent="-577850" algn="l" rtl="0"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l" rtl="0" eaLnBrk="0" fontAlgn="base" hangingPunct="0">
        <a:spcBef>
          <a:spcPct val="20000"/>
        </a:spcBef>
        <a:spcAft>
          <a:spcPct val="0"/>
        </a:spcAft>
        <a:buChar char="–"/>
        <a:defRPr sz="2800">
          <a:solidFill>
            <a:srgbClr val="FFFF00"/>
          </a:solidFill>
          <a:latin typeface="+mn-lt"/>
          <a:cs typeface="+mn-cs"/>
        </a:defRPr>
      </a:lvl2pPr>
      <a:lvl3pPr marL="1368425" indent="-228600" algn="l" rtl="0" eaLnBrk="0" fontAlgn="base" hangingPunct="0">
        <a:spcBef>
          <a:spcPct val="20000"/>
        </a:spcBef>
        <a:spcAft>
          <a:spcPct val="0"/>
        </a:spcAft>
        <a:buClr>
          <a:schemeClr val="accent2"/>
        </a:buClr>
        <a:buSzPct val="90000"/>
        <a:buFont typeface="Wingdings" pitchFamily="2" charset="2"/>
        <a:buBlip>
          <a:blip r:embed="rId16"/>
        </a:buBlip>
        <a:defRPr sz="2400">
          <a:solidFill>
            <a:srgbClr val="FFFF00"/>
          </a:solidFill>
          <a:latin typeface="+mn-lt"/>
          <a:cs typeface="+mn-cs"/>
        </a:defRPr>
      </a:lvl3pPr>
      <a:lvl4pPr marL="1711325"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17"/>
        </a:buBlip>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
          <p:cNvSpPr txBox="1">
            <a:spLocks noChangeArrowheads="1"/>
          </p:cNvSpPr>
          <p:nvPr/>
        </p:nvSpPr>
        <p:spPr bwMode="auto">
          <a:xfrm>
            <a:off x="3429000" y="253425"/>
            <a:ext cx="2514600" cy="584775"/>
          </a:xfrm>
          <a:prstGeom prst="rect">
            <a:avLst/>
          </a:prstGeom>
          <a:noFill/>
          <a:ln w="9525" algn="ctr">
            <a:noFill/>
            <a:miter lim="800000"/>
            <a:headEnd/>
            <a:tailEnd/>
          </a:ln>
        </p:spPr>
        <p:txBody>
          <a:bodyPr>
            <a:spAutoFit/>
          </a:bodyPr>
          <a:lstStyle/>
          <a:p>
            <a:pPr algn="ctr">
              <a:spcBef>
                <a:spcPct val="50000"/>
              </a:spcBef>
            </a:pPr>
            <a:r>
              <a:rPr lang="ur-PK" sz="3200" b="0" dirty="0" smtClean="0">
                <a:latin typeface="Alvi Nastaleeq" pitchFamily="2" charset="-78"/>
                <a:cs typeface="Alvi Nastaleeq" pitchFamily="2" charset="-78"/>
                <a:sym typeface="AGA Arabesque" pitchFamily="2" charset="2"/>
              </a:rPr>
              <a:t>بسم الله الرحمن الرحيم</a:t>
            </a:r>
            <a:endParaRPr lang="en-US" sz="3200" b="0" dirty="0">
              <a:latin typeface="Alvi Nastaleeq" pitchFamily="2" charset="-78"/>
              <a:cs typeface="Alvi Nastaleeq" pitchFamily="2" charset="-78"/>
              <a:sym typeface="AGA Arabesque" pitchFamily="2" charset="2"/>
            </a:endParaRPr>
          </a:p>
        </p:txBody>
      </p:sp>
      <p:sp>
        <p:nvSpPr>
          <p:cNvPr id="6" name="Rectangle 3"/>
          <p:cNvSpPr>
            <a:spLocks noGrp="1" noChangeArrowheads="1"/>
          </p:cNvSpPr>
          <p:nvPr>
            <p:ph type="ctrTitle"/>
          </p:nvPr>
        </p:nvSpPr>
        <p:spPr>
          <a:xfrm>
            <a:off x="0" y="3429000"/>
            <a:ext cx="9144000" cy="1828800"/>
          </a:xfrm>
        </p:spPr>
        <p:txBody>
          <a:bodyPr/>
          <a:lstStyle/>
          <a:p>
            <a:pPr eaLnBrk="1" hangingPunct="1"/>
            <a:r>
              <a:rPr lang="en-US" sz="2400" i="1" dirty="0" smtClean="0">
                <a:solidFill>
                  <a:srgbClr val="FFFF00"/>
                </a:solidFill>
                <a:cs typeface="Tahoma" pitchFamily="34" charset="0"/>
              </a:rPr>
              <a:t/>
            </a:r>
            <a:br>
              <a:rPr lang="en-US" sz="2400" i="1" dirty="0" smtClean="0">
                <a:solidFill>
                  <a:srgbClr val="FFFF00"/>
                </a:solidFill>
                <a:cs typeface="Tahoma" pitchFamily="34" charset="0"/>
              </a:rPr>
            </a:br>
            <a:r>
              <a:rPr lang="en-US" sz="4800" b="1" dirty="0" smtClean="0">
                <a:solidFill>
                  <a:srgbClr val="FFFF00"/>
                </a:solidFill>
                <a:cs typeface="Tahoma" pitchFamily="34" charset="0"/>
              </a:rPr>
              <a:t>Let’s Understand the Qur’an </a:t>
            </a:r>
            <a:br>
              <a:rPr lang="en-US" sz="4800" b="1" dirty="0" smtClean="0">
                <a:solidFill>
                  <a:srgbClr val="FFFF00"/>
                </a:solidFill>
                <a:cs typeface="Tahoma" pitchFamily="34" charset="0"/>
              </a:rPr>
            </a:br>
            <a:r>
              <a:rPr lang="en-US" sz="4800" dirty="0" smtClean="0">
                <a:solidFill>
                  <a:srgbClr val="FFFF00"/>
                </a:solidFill>
                <a:cs typeface="Tahoma" pitchFamily="34" charset="0"/>
              </a:rPr>
              <a:t/>
            </a:r>
            <a:br>
              <a:rPr lang="en-US" sz="4800" dirty="0" smtClean="0">
                <a:solidFill>
                  <a:srgbClr val="FFFF00"/>
                </a:solidFill>
                <a:cs typeface="Tahoma" pitchFamily="34" charset="0"/>
              </a:rPr>
            </a:br>
            <a:r>
              <a:rPr lang="en-US" sz="4800" b="1" dirty="0" smtClean="0">
                <a:solidFill>
                  <a:srgbClr val="FFFFFF"/>
                </a:solidFill>
                <a:cs typeface="Tahoma" pitchFamily="34" charset="0"/>
              </a:rPr>
              <a:t>Lesson -3a</a:t>
            </a:r>
            <a:br>
              <a:rPr lang="en-US" sz="4800" b="1" dirty="0" smtClean="0">
                <a:solidFill>
                  <a:srgbClr val="FFFFFF"/>
                </a:solidFill>
                <a:cs typeface="Tahoma" pitchFamily="34" charset="0"/>
              </a:rPr>
            </a:br>
            <a:r>
              <a:rPr lang="en-US" sz="2800" dirty="0" smtClean="0">
                <a:solidFill>
                  <a:srgbClr val="FFFF00"/>
                </a:solidFill>
                <a:cs typeface="Tahoma" pitchFamily="34" charset="0"/>
              </a:rPr>
              <a:t/>
            </a:r>
            <a:br>
              <a:rPr lang="en-US" sz="2800" dirty="0" smtClean="0">
                <a:solidFill>
                  <a:srgbClr val="FFFF00"/>
                </a:solidFill>
                <a:cs typeface="Tahoma" pitchFamily="34" charset="0"/>
              </a:rPr>
            </a:br>
            <a:r>
              <a:rPr lang="en-US" sz="2800" dirty="0" smtClean="0">
                <a:solidFill>
                  <a:srgbClr val="FFFF00"/>
                </a:solidFill>
                <a:cs typeface="Tahoma" pitchFamily="34" charset="0"/>
              </a:rPr>
              <a:t/>
            </a:r>
            <a:br>
              <a:rPr lang="en-US" sz="2800" dirty="0" smtClean="0">
                <a:solidFill>
                  <a:srgbClr val="FFFF00"/>
                </a:solidFill>
                <a:cs typeface="Tahoma" pitchFamily="34" charset="0"/>
              </a:rPr>
            </a:br>
            <a:endParaRPr lang="en-US" dirty="0" smtClean="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0547" name="Group 19"/>
          <p:cNvGraphicFramePr>
            <a:graphicFrameLocks noGrp="1"/>
          </p:cNvGraphicFramePr>
          <p:nvPr/>
        </p:nvGraphicFramePr>
        <p:xfrm>
          <a:off x="152400" y="1676400"/>
          <a:ext cx="8763000" cy="4267200"/>
        </p:xfrm>
        <a:graphic>
          <a:graphicData uri="http://schemas.openxmlformats.org/drawingml/2006/table">
            <a:tbl>
              <a:tblPr rtl="1"/>
              <a:tblGrid>
                <a:gridCol w="2699084"/>
                <a:gridCol w="2695074"/>
                <a:gridCol w="3368842"/>
              </a:tblGrid>
              <a:tr h="4267200">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15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11500" b="0" i="0" u="none" strike="noStrike" cap="none" normalizeH="0" baseline="0" dirty="0" smtClean="0">
                        <a:ln>
                          <a:noFill/>
                        </a:ln>
                        <a:solidFill>
                          <a:srgbClr val="FFFF00"/>
                        </a:solidFill>
                        <a:effectLst/>
                        <a:latin typeface="Arial" charset="0"/>
                        <a:ea typeface="Times New Roman" pitchFamily="18" charset="0"/>
                        <a:cs typeface="Tajweed" pitchFamily="2" charset="-78"/>
                      </a:endParaRPr>
                    </a:p>
                  </a:txBody>
                  <a:tcPr horzOverflow="overflow">
                    <a:lnL w="76200" cap="flat" cmpd="sng" algn="ctr">
                      <a:solidFill>
                        <a:srgbClr val="339933"/>
                      </a:solidFill>
                      <a:prstDash val="solid"/>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5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15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يَوْمِ </a:t>
                      </a:r>
                    </a:p>
                  </a:txBody>
                  <a:tcP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5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15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endParaRPr kumimoji="0" lang="en-US" sz="3200" b="0" i="0" u="none" strike="noStrike" cap="none" normalizeH="0" baseline="0" dirty="0" smtClean="0">
                        <a:ln>
                          <a:noFill/>
                        </a:ln>
                        <a:solidFill>
                          <a:srgbClr val="FFFF00"/>
                        </a:solidFill>
                        <a:effectLst/>
                        <a:latin typeface="Arial" charset="0"/>
                        <a:cs typeface="Nafees Web Naskh" pitchFamily="2" charset="-78"/>
                      </a:endParaRPr>
                    </a:p>
                  </a:txBody>
                  <a:tcPr horzOverflow="overflow">
                    <a:lnL w="12700" cap="flat" cmpd="sng" algn="ctr">
                      <a:solidFill>
                        <a:srgbClr val="33CC33"/>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50000">
                          <a:srgbClr val="003300"/>
                        </a:gs>
                      </a:gsLst>
                      <a:lin ang="5400000" scaled="1"/>
                    </a:gradFill>
                  </a:tcPr>
                </a:tc>
              </a:tr>
            </a:tbl>
          </a:graphicData>
        </a:graphic>
      </p:graphicFrame>
      <p:sp>
        <p:nvSpPr>
          <p:cNvPr id="12300" name="Rectangle 17"/>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a:spcBef>
                <a:spcPct val="0"/>
              </a:spcBef>
            </a:pPr>
            <a:endParaRPr lang="en-US" sz="2400" b="0">
              <a:cs typeface="Tajweed" pitchFamily="2" charset="-78"/>
            </a:endParaRPr>
          </a:p>
        </p:txBody>
      </p:sp>
      <p:pic>
        <p:nvPicPr>
          <p:cNvPr id="12301" name="Picture 20" descr="DPPR-Logo"/>
          <p:cNvPicPr>
            <a:picLocks noChangeAspect="1" noChangeArrowheads="1"/>
          </p:cNvPicPr>
          <p:nvPr/>
        </p:nvPicPr>
        <p:blipFill>
          <a:blip r:embed="rId3" cstate="print"/>
          <a:srcRect/>
          <a:stretch>
            <a:fillRect/>
          </a:stretch>
        </p:blipFill>
        <p:spPr bwMode="auto">
          <a:xfrm>
            <a:off x="0" y="0"/>
            <a:ext cx="1101725" cy="1179513"/>
          </a:xfrm>
          <a:prstGeom prst="rect">
            <a:avLst/>
          </a:prstGeom>
          <a:noFill/>
          <a:ln w="9525">
            <a:noFill/>
            <a:miter lim="800000"/>
            <a:headEnd/>
            <a:tailEnd/>
          </a:ln>
        </p:spPr>
      </p:pic>
      <p:sp>
        <p:nvSpPr>
          <p:cNvPr id="5" name="Slide Number Placeholder 4"/>
          <p:cNvSpPr>
            <a:spLocks noGrp="1"/>
          </p:cNvSpPr>
          <p:nvPr>
            <p:ph type="sldNum" sz="quarter" idx="10"/>
          </p:nvPr>
        </p:nvSpPr>
        <p:spPr/>
        <p:txBody>
          <a:bodyPr/>
          <a:lstStyle/>
          <a:p>
            <a:pPr>
              <a:defRPr/>
            </a:pPr>
            <a:fld id="{BCF4C5AB-C8AE-4C7F-A875-C5ACA665BD73}" type="slidenum">
              <a:rPr lang="ar-SA" smtClean="0"/>
              <a:pPr>
                <a:defRPr/>
              </a:pPr>
              <a:t>10</a:t>
            </a:fld>
            <a:endParaRPr lang="en-US"/>
          </a:p>
        </p:txBody>
      </p:sp>
      <p:sp>
        <p:nvSpPr>
          <p:cNvPr id="7" name="Rectangle 6"/>
          <p:cNvSpPr>
            <a:spLocks noChangeArrowheads="1"/>
          </p:cNvSpPr>
          <p:nvPr/>
        </p:nvSpPr>
        <p:spPr bwMode="auto">
          <a:xfrm>
            <a:off x="6553200" y="4275138"/>
            <a:ext cx="2006600" cy="830262"/>
          </a:xfrm>
          <a:prstGeom prst="rect">
            <a:avLst/>
          </a:prstGeom>
          <a:noFill/>
          <a:ln w="9525">
            <a:noFill/>
            <a:miter lim="800000"/>
            <a:headEnd/>
            <a:tailEnd/>
          </a:ln>
        </p:spPr>
        <p:txBody>
          <a:bodyPr wrap="none">
            <a:spAutoFit/>
          </a:bodyPr>
          <a:lstStyle/>
          <a:p>
            <a:pPr algn="ctr" rtl="1">
              <a:spcBef>
                <a:spcPct val="0"/>
              </a:spcBef>
              <a:buClr>
                <a:srgbClr val="FFFFFF"/>
              </a:buClr>
              <a:buSzPct val="90000"/>
            </a:pPr>
            <a:r>
              <a:rPr lang="en-US" b="0">
                <a:solidFill>
                  <a:srgbClr val="FFFFFF"/>
                </a:solidFill>
                <a:ea typeface="Times New Roman" pitchFamily="18" charset="0"/>
                <a:cs typeface="Tahoma" pitchFamily="34" charset="0"/>
              </a:rPr>
              <a:t>Master</a:t>
            </a:r>
            <a:endParaRPr lang="ur-PK" b="0">
              <a:solidFill>
                <a:srgbClr val="FFFFFF"/>
              </a:solidFill>
              <a:ea typeface="Times New Roman" pitchFamily="18" charset="0"/>
              <a:cs typeface="Tahoma" pitchFamily="34" charset="0"/>
            </a:endParaRPr>
          </a:p>
        </p:txBody>
      </p:sp>
      <p:sp>
        <p:nvSpPr>
          <p:cNvPr id="8" name="Rectangle 7"/>
          <p:cNvSpPr>
            <a:spLocks noChangeArrowheads="1"/>
          </p:cNvSpPr>
          <p:nvPr/>
        </p:nvSpPr>
        <p:spPr bwMode="auto">
          <a:xfrm>
            <a:off x="3805238" y="4068763"/>
            <a:ext cx="2214562" cy="1570037"/>
          </a:xfrm>
          <a:prstGeom prst="rect">
            <a:avLst/>
          </a:prstGeom>
          <a:noFill/>
          <a:ln w="9525">
            <a:noFill/>
            <a:miter lim="800000"/>
            <a:headEnd/>
            <a:tailEnd/>
          </a:ln>
        </p:spPr>
        <p:txBody>
          <a:bodyPr wrap="none">
            <a:spAutoFit/>
          </a:bodyPr>
          <a:lstStyle/>
          <a:p>
            <a:pPr algn="ctr" rtl="1" eaLnBrk="0" hangingPunct="0">
              <a:spcBef>
                <a:spcPct val="0"/>
              </a:spcBef>
            </a:pPr>
            <a:r>
              <a:rPr lang="en-US" b="0">
                <a:solidFill>
                  <a:srgbClr val="FFFFFF"/>
                </a:solidFill>
                <a:ea typeface="Times New Roman" pitchFamily="18" charset="0"/>
                <a:cs typeface="Tahoma" pitchFamily="34" charset="0"/>
              </a:rPr>
              <a:t>(of)</a:t>
            </a:r>
            <a:endParaRPr lang="ar-SA" b="0">
              <a:solidFill>
                <a:srgbClr val="FFFFFF"/>
              </a:solidFill>
              <a:ea typeface="Times New Roman" pitchFamily="18" charset="0"/>
              <a:cs typeface="Tahoma" pitchFamily="34" charset="0"/>
            </a:endParaRPr>
          </a:p>
          <a:p>
            <a:pPr algn="ctr" rtl="1" eaLnBrk="0" hangingPunct="0">
              <a:spcBef>
                <a:spcPct val="0"/>
              </a:spcBef>
            </a:pPr>
            <a:r>
              <a:rPr lang="en-US" b="0">
                <a:solidFill>
                  <a:srgbClr val="FFFFFF"/>
                </a:solidFill>
                <a:ea typeface="Times New Roman" pitchFamily="18" charset="0"/>
                <a:cs typeface="Tahoma" pitchFamily="34" charset="0"/>
              </a:rPr>
              <a:t>the day</a:t>
            </a:r>
          </a:p>
        </p:txBody>
      </p:sp>
      <p:sp>
        <p:nvSpPr>
          <p:cNvPr id="9" name="Rectangle 8"/>
          <p:cNvSpPr>
            <a:spLocks noChangeArrowheads="1"/>
          </p:cNvSpPr>
          <p:nvPr/>
        </p:nvSpPr>
        <p:spPr bwMode="auto">
          <a:xfrm>
            <a:off x="236538" y="4038600"/>
            <a:ext cx="3040062" cy="1570038"/>
          </a:xfrm>
          <a:prstGeom prst="rect">
            <a:avLst/>
          </a:prstGeom>
          <a:noFill/>
          <a:ln w="9525">
            <a:noFill/>
            <a:miter lim="800000"/>
            <a:headEnd/>
            <a:tailEnd/>
          </a:ln>
        </p:spPr>
        <p:txBody>
          <a:bodyPr wrap="none">
            <a:spAutoFit/>
          </a:bodyPr>
          <a:lstStyle/>
          <a:p>
            <a:pPr algn="ctr" rtl="1">
              <a:spcBef>
                <a:spcPct val="0"/>
              </a:spcBef>
              <a:buClr>
                <a:srgbClr val="FFFFFF"/>
              </a:buClr>
              <a:buSzPct val="90000"/>
            </a:pPr>
            <a:r>
              <a:rPr lang="en-US" b="0">
                <a:solidFill>
                  <a:srgbClr val="FFFFFF"/>
                </a:solidFill>
                <a:ea typeface="Times New Roman" pitchFamily="18" charset="0"/>
                <a:cs typeface="Tahoma" pitchFamily="34" charset="0"/>
              </a:rPr>
              <a:t>(of) </a:t>
            </a:r>
            <a:endParaRPr lang="ar-SA" b="0">
              <a:solidFill>
                <a:srgbClr val="FFFFFF"/>
              </a:solidFill>
              <a:ea typeface="Times New Roman" pitchFamily="18" charset="0"/>
              <a:cs typeface="Tahoma" pitchFamily="34" charset="0"/>
            </a:endParaRPr>
          </a:p>
          <a:p>
            <a:pPr algn="ctr" rtl="1">
              <a:spcBef>
                <a:spcPct val="0"/>
              </a:spcBef>
              <a:buClr>
                <a:srgbClr val="FFFFFF"/>
              </a:buClr>
              <a:buSzPct val="90000"/>
            </a:pPr>
            <a:r>
              <a:rPr lang="en-US" b="0">
                <a:solidFill>
                  <a:srgbClr val="FFFFFF"/>
                </a:solidFill>
                <a:ea typeface="Times New Roman" pitchFamily="18" charset="0"/>
                <a:cs typeface="Tahoma" pitchFamily="34" charset="0"/>
              </a:rPr>
              <a:t>Judgment.</a:t>
            </a:r>
            <a:endParaRPr lang="ur-PK" b="0">
              <a:solidFill>
                <a:srgbClr val="FFFFFF"/>
              </a:solidFill>
              <a:latin typeface="Alvi Nastaleeq" pitchFamily="2" charset="-78"/>
            </a:endParaRPr>
          </a:p>
        </p:txBody>
      </p:sp>
      <p:sp>
        <p:nvSpPr>
          <p:cNvPr id="12306" name="Rectangle 2"/>
          <p:cNvSpPr>
            <a:spLocks noGrp="1" noChangeArrowheads="1"/>
          </p:cNvSpPr>
          <p:nvPr>
            <p:ph type="title"/>
          </p:nvPr>
        </p:nvSpPr>
        <p:spPr>
          <a:xfrm rot="10800000" flipV="1">
            <a:off x="457200" y="457200"/>
            <a:ext cx="8229600" cy="457200"/>
          </a:xfrm>
        </p:spPr>
        <p:txBody>
          <a:bodyPr/>
          <a:lstStyle/>
          <a:p>
            <a:pPr eaLnBrk="1" hangingPunct="1"/>
            <a:r>
              <a:rPr lang="en-US" sz="4400" smtClean="0">
                <a:cs typeface="Tajweed" pitchFamily="2" charset="-78"/>
              </a:rPr>
              <a:t>Practice with prayer, imagination, and feelings</a:t>
            </a:r>
            <a:endParaRPr lang="en-US" sz="4400" smtClean="0">
              <a:latin typeface="Alvi Nastaleeq" pitchFamily="2" charset="-78"/>
              <a:cs typeface="Alvi Nastaleeq"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7"/>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8"/>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9"/>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81603" name="Group 3"/>
          <p:cNvGraphicFramePr>
            <a:graphicFrameLocks noGrp="1"/>
          </p:cNvGraphicFramePr>
          <p:nvPr/>
        </p:nvGraphicFramePr>
        <p:xfrm>
          <a:off x="152400" y="4572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3332" name="Rectangle 20"/>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83672" name="Group 24"/>
          <p:cNvGraphicFramePr>
            <a:graphicFrameLocks noGrp="1"/>
          </p:cNvGraphicFramePr>
          <p:nvPr/>
        </p:nvGraphicFramePr>
        <p:xfrm>
          <a:off x="152400" y="1524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4356" name="Rectangle 20"/>
          <p:cNvSpPr>
            <a:spLocks noGrp="1" noChangeArrowheads="1"/>
          </p:cNvSpPr>
          <p:nvPr>
            <p:ph type="body" idx="1"/>
          </p:nvPr>
        </p:nvSpPr>
        <p:spPr>
          <a:xfrm>
            <a:off x="457200" y="2819400"/>
            <a:ext cx="8229600" cy="3082925"/>
          </a:xfrm>
          <a:noFill/>
        </p:spPr>
        <p:txBody>
          <a:bodyPr/>
          <a:lstStyle/>
          <a:p>
            <a:pPr algn="ctr">
              <a:spcBef>
                <a:spcPct val="0"/>
              </a:spcBef>
              <a:buClrTx/>
              <a:buSzTx/>
              <a:buFontTx/>
              <a:buNone/>
            </a:pPr>
            <a:r>
              <a:rPr lang="ar-SA" sz="22900" b="1" smtClean="0">
                <a:cs typeface="Tajweed" pitchFamily="2" charset="-78"/>
              </a:rPr>
              <a:t>إِيَّا    كَ</a:t>
            </a:r>
            <a:endParaRPr lang="en-US" sz="22900" b="1" smtClean="0">
              <a:cs typeface="Tajweed" pitchFamily="2" charset="-78"/>
            </a:endParaRPr>
          </a:p>
        </p:txBody>
      </p:sp>
      <p:sp>
        <p:nvSpPr>
          <p:cNvPr id="14357" name="Text Box 21"/>
          <p:cNvSpPr txBox="1">
            <a:spLocks noChangeArrowheads="1"/>
          </p:cNvSpPr>
          <p:nvPr/>
        </p:nvSpPr>
        <p:spPr bwMode="auto">
          <a:xfrm>
            <a:off x="1524000" y="5638800"/>
            <a:ext cx="1676400" cy="923925"/>
          </a:xfrm>
          <a:prstGeom prst="rect">
            <a:avLst/>
          </a:prstGeom>
          <a:noFill/>
          <a:ln w="9525">
            <a:noFill/>
            <a:miter lim="800000"/>
            <a:headEnd/>
            <a:tailEnd/>
          </a:ln>
        </p:spPr>
        <p:txBody>
          <a:bodyPr>
            <a:spAutoFit/>
          </a:bodyPr>
          <a:lstStyle/>
          <a:p>
            <a:r>
              <a:rPr lang="en-US" sz="5400">
                <a:latin typeface="Arial" pitchFamily="34" charset="0"/>
                <a:cs typeface="Arial" pitchFamily="34" charset="0"/>
              </a:rPr>
              <a:t>You </a:t>
            </a:r>
          </a:p>
        </p:txBody>
      </p:sp>
      <p:sp>
        <p:nvSpPr>
          <p:cNvPr id="14358" name="Rectangle 7"/>
          <p:cNvSpPr>
            <a:spLocks noChangeArrowheads="1"/>
          </p:cNvSpPr>
          <p:nvPr/>
        </p:nvSpPr>
        <p:spPr bwMode="auto">
          <a:xfrm>
            <a:off x="5791200" y="5791200"/>
            <a:ext cx="1452563" cy="830263"/>
          </a:xfrm>
          <a:prstGeom prst="rect">
            <a:avLst/>
          </a:prstGeom>
          <a:noFill/>
          <a:ln w="9525">
            <a:noFill/>
            <a:miter lim="800000"/>
            <a:headEnd/>
            <a:tailEnd/>
          </a:ln>
        </p:spPr>
        <p:txBody>
          <a:bodyPr wrap="none">
            <a:spAutoFit/>
          </a:bodyPr>
          <a:lstStyle/>
          <a:p>
            <a:r>
              <a:rPr lang="en-US">
                <a:latin typeface="Arial" pitchFamily="34" charset="0"/>
                <a:cs typeface="Arial" pitchFamily="34" charset="0"/>
              </a:rPr>
              <a:t>only</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85719" name="Group 23"/>
          <p:cNvGraphicFramePr>
            <a:graphicFrameLocks noGrp="1"/>
          </p:cNvGraphicFramePr>
          <p:nvPr/>
        </p:nvGraphicFramePr>
        <p:xfrm>
          <a:off x="152400" y="1524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5380" name="Text Box 20"/>
          <p:cNvSpPr txBox="1">
            <a:spLocks noChangeArrowheads="1"/>
          </p:cNvSpPr>
          <p:nvPr/>
        </p:nvSpPr>
        <p:spPr bwMode="auto">
          <a:xfrm>
            <a:off x="5105400" y="25146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ع ب د</a:t>
            </a:r>
            <a:endParaRPr lang="en-US" sz="2800" b="0" dirty="0">
              <a:cs typeface="Tajweed" pitchFamily="2" charset="-78"/>
            </a:endParaRPr>
          </a:p>
        </p:txBody>
      </p:sp>
      <p:sp>
        <p:nvSpPr>
          <p:cNvPr id="15381" name="Rectangle 21"/>
          <p:cNvSpPr>
            <a:spLocks noGrp="1" noChangeArrowheads="1"/>
          </p:cNvSpPr>
          <p:nvPr>
            <p:ph type="body" idx="1"/>
          </p:nvPr>
        </p:nvSpPr>
        <p:spPr>
          <a:xfrm>
            <a:off x="457200" y="2819400"/>
            <a:ext cx="8229600" cy="3082925"/>
          </a:xfrm>
          <a:noFill/>
        </p:spPr>
        <p:txBody>
          <a:bodyPr/>
          <a:lstStyle/>
          <a:p>
            <a:pPr algn="ctr">
              <a:spcBef>
                <a:spcPct val="0"/>
              </a:spcBef>
              <a:buClrTx/>
              <a:buSzTx/>
              <a:buFontTx/>
              <a:buNone/>
            </a:pPr>
            <a:r>
              <a:rPr lang="ar-SA" sz="22900" b="1" dirty="0" smtClean="0">
                <a:cs typeface="Tajweed" pitchFamily="2" charset="-78"/>
              </a:rPr>
              <a:t>عِبَادَة</a:t>
            </a:r>
            <a:endParaRPr lang="en-US" sz="22900" b="1" dirty="0" smtClean="0">
              <a:cs typeface="Tajweed" pitchFamily="2" charset="-78"/>
            </a:endParaRPr>
          </a:p>
        </p:txBody>
      </p:sp>
      <p:sp>
        <p:nvSpPr>
          <p:cNvPr id="15382" name="Text Box 22"/>
          <p:cNvSpPr txBox="1">
            <a:spLocks noChangeArrowheads="1"/>
          </p:cNvSpPr>
          <p:nvPr/>
        </p:nvSpPr>
        <p:spPr bwMode="auto">
          <a:xfrm>
            <a:off x="1295400" y="5562600"/>
            <a:ext cx="6858000" cy="1189038"/>
          </a:xfrm>
          <a:prstGeom prst="rect">
            <a:avLst/>
          </a:prstGeom>
          <a:noFill/>
          <a:ln w="9525">
            <a:noFill/>
            <a:miter lim="800000"/>
            <a:headEnd/>
            <a:tailEnd/>
          </a:ln>
        </p:spPr>
        <p:txBody>
          <a:bodyPr>
            <a:spAutoFit/>
          </a:bodyPr>
          <a:lstStyle/>
          <a:p>
            <a:pPr algn="ctr"/>
            <a:r>
              <a:rPr lang="en-US" sz="7200">
                <a:latin typeface="Arial" pitchFamily="34" charset="0"/>
                <a:cs typeface="Arial" pitchFamily="34" charset="0"/>
              </a:rPr>
              <a:t>worship</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87767" name="Group 23"/>
          <p:cNvGraphicFramePr>
            <a:graphicFrameLocks noGrp="1"/>
          </p:cNvGraphicFramePr>
          <p:nvPr/>
        </p:nvGraphicFramePr>
        <p:xfrm>
          <a:off x="152400" y="1524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6404" name="Text Box 20"/>
          <p:cNvSpPr txBox="1">
            <a:spLocks noChangeArrowheads="1"/>
          </p:cNvSpPr>
          <p:nvPr/>
        </p:nvSpPr>
        <p:spPr bwMode="auto">
          <a:xfrm>
            <a:off x="5105400" y="25146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ع ب د</a:t>
            </a:r>
            <a:endParaRPr lang="en-US" sz="2800" b="0" dirty="0">
              <a:cs typeface="Tajweed" pitchFamily="2" charset="-78"/>
            </a:endParaRPr>
          </a:p>
        </p:txBody>
      </p:sp>
      <p:sp>
        <p:nvSpPr>
          <p:cNvPr id="16405" name="Rectangle 21"/>
          <p:cNvSpPr>
            <a:spLocks noGrp="1" noChangeArrowheads="1"/>
          </p:cNvSpPr>
          <p:nvPr>
            <p:ph type="body" idx="1"/>
          </p:nvPr>
        </p:nvSpPr>
        <p:spPr>
          <a:xfrm>
            <a:off x="381000" y="2819400"/>
            <a:ext cx="8763000" cy="3082925"/>
          </a:xfrm>
          <a:noFill/>
        </p:spPr>
        <p:txBody>
          <a:bodyPr/>
          <a:lstStyle/>
          <a:p>
            <a:pPr algn="ctr">
              <a:spcBef>
                <a:spcPct val="0"/>
              </a:spcBef>
              <a:buClrTx/>
              <a:buSzTx/>
              <a:buFontTx/>
              <a:buNone/>
            </a:pPr>
            <a:r>
              <a:rPr lang="ar-SA" sz="18900" b="1" smtClean="0">
                <a:cs typeface="Tajweed" pitchFamily="2" charset="-78"/>
              </a:rPr>
              <a:t>عَابِد،  </a:t>
            </a:r>
            <a:r>
              <a:rPr lang="ar-SA" sz="15600" b="1" smtClean="0">
                <a:cs typeface="Tajweed" pitchFamily="2" charset="-78"/>
              </a:rPr>
              <a:t>مَعْبُود</a:t>
            </a:r>
            <a:endParaRPr lang="en-US" sz="15600" b="1" smtClean="0">
              <a:cs typeface="Tajweed" pitchFamily="2" charset="-78"/>
            </a:endParaRPr>
          </a:p>
        </p:txBody>
      </p:sp>
      <p:sp>
        <p:nvSpPr>
          <p:cNvPr id="16406" name="Text Box 22"/>
          <p:cNvSpPr txBox="1">
            <a:spLocks noChangeArrowheads="1"/>
          </p:cNvSpPr>
          <p:nvPr/>
        </p:nvSpPr>
        <p:spPr bwMode="auto">
          <a:xfrm>
            <a:off x="152400" y="5602288"/>
            <a:ext cx="8915400" cy="646112"/>
          </a:xfrm>
          <a:prstGeom prst="rect">
            <a:avLst/>
          </a:prstGeom>
          <a:noFill/>
          <a:ln w="9525">
            <a:noFill/>
            <a:miter lim="800000"/>
            <a:headEnd/>
            <a:tailEnd/>
          </a:ln>
        </p:spPr>
        <p:txBody>
          <a:bodyPr>
            <a:spAutoFit/>
          </a:bodyPr>
          <a:lstStyle/>
          <a:p>
            <a:r>
              <a:rPr lang="en-US" sz="3600" b="0">
                <a:latin typeface="Arial" pitchFamily="34" charset="0"/>
                <a:cs typeface="Arial" pitchFamily="34" charset="0"/>
              </a:rPr>
              <a:t>One who is worshipped;</a:t>
            </a:r>
            <a:r>
              <a:rPr lang="ar-SA" sz="3600" b="0">
                <a:latin typeface="Arial" pitchFamily="34" charset="0"/>
                <a:cs typeface="Arial" pitchFamily="34" charset="0"/>
              </a:rPr>
              <a:t>   </a:t>
            </a:r>
            <a:r>
              <a:rPr lang="en-US" sz="3600" b="0">
                <a:latin typeface="Arial" pitchFamily="34" charset="0"/>
                <a:cs typeface="Arial" pitchFamily="34" charset="0"/>
              </a:rPr>
              <a:t>	</a:t>
            </a:r>
            <a:r>
              <a:rPr lang="ar-SA" sz="3600" b="0">
                <a:latin typeface="Arial" pitchFamily="34" charset="0"/>
                <a:cs typeface="Arial" pitchFamily="34" charset="0"/>
              </a:rPr>
              <a:t>  </a:t>
            </a:r>
            <a:r>
              <a:rPr lang="en-US" sz="3600" b="0">
                <a:latin typeface="Arial" pitchFamily="34" charset="0"/>
                <a:cs typeface="Arial" pitchFamily="34" charset="0"/>
              </a:rPr>
              <a:t>worshipper</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89816" name="Group 24"/>
          <p:cNvGraphicFramePr>
            <a:graphicFrameLocks noGrp="1"/>
          </p:cNvGraphicFramePr>
          <p:nvPr/>
        </p:nvGraphicFramePr>
        <p:xfrm>
          <a:off x="152400" y="152400"/>
          <a:ext cx="8763000" cy="2269808"/>
        </p:xfrm>
        <a:graphic>
          <a:graphicData uri="http://schemas.openxmlformats.org/drawingml/2006/table">
            <a:tbl>
              <a:tblPr rtl="1"/>
              <a:tblGrid>
                <a:gridCol w="1981200"/>
                <a:gridCol w="2209800"/>
                <a:gridCol w="2209800"/>
                <a:gridCol w="2362200"/>
              </a:tblGrid>
              <a:tr h="1143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نَعْبُدُ</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7428" name="Text Box 20"/>
          <p:cNvSpPr txBox="1">
            <a:spLocks noChangeArrowheads="1"/>
          </p:cNvSpPr>
          <p:nvPr/>
        </p:nvSpPr>
        <p:spPr bwMode="auto">
          <a:xfrm>
            <a:off x="5105400" y="2224088"/>
            <a:ext cx="1447800" cy="519112"/>
          </a:xfrm>
          <a:prstGeom prst="rect">
            <a:avLst/>
          </a:prstGeom>
          <a:noFill/>
          <a:ln w="9525">
            <a:noFill/>
            <a:miter lim="800000"/>
            <a:headEnd/>
            <a:tailEnd/>
          </a:ln>
        </p:spPr>
        <p:txBody>
          <a:bodyPr>
            <a:spAutoFit/>
          </a:bodyPr>
          <a:lstStyle/>
          <a:p>
            <a:pPr algn="ctr" rtl="1"/>
            <a:r>
              <a:rPr lang="ar-SA" sz="2800" b="0">
                <a:cs typeface="Tahoma" pitchFamily="34" charset="0"/>
              </a:rPr>
              <a:t>ع ب د</a:t>
            </a:r>
            <a:endParaRPr lang="en-US" sz="2800" b="0">
              <a:cs typeface="Tahoma" pitchFamily="34" charset="0"/>
            </a:endParaRPr>
          </a:p>
        </p:txBody>
      </p:sp>
      <p:sp>
        <p:nvSpPr>
          <p:cNvPr id="17429" name="Rectangle 21"/>
          <p:cNvSpPr>
            <a:spLocks noGrp="1" noChangeArrowheads="1"/>
          </p:cNvSpPr>
          <p:nvPr>
            <p:ph type="body" idx="1"/>
          </p:nvPr>
        </p:nvSpPr>
        <p:spPr>
          <a:xfrm>
            <a:off x="228600" y="3124200"/>
            <a:ext cx="8229600" cy="1524000"/>
          </a:xfrm>
          <a:noFill/>
        </p:spPr>
        <p:txBody>
          <a:bodyPr/>
          <a:lstStyle/>
          <a:p>
            <a:pPr>
              <a:lnSpc>
                <a:spcPct val="80000"/>
              </a:lnSpc>
              <a:spcBef>
                <a:spcPct val="0"/>
              </a:spcBef>
              <a:buClrTx/>
              <a:buSzTx/>
              <a:buFontTx/>
              <a:buNone/>
            </a:pPr>
            <a:r>
              <a:rPr lang="ar-SA" sz="9600" b="1" smtClean="0">
                <a:cs typeface="Tajweed" pitchFamily="2" charset="-78"/>
              </a:rPr>
              <a:t>عَبْدُ اﷲ،  عَبْدُ الرَّحْمن</a:t>
            </a:r>
          </a:p>
          <a:p>
            <a:pPr>
              <a:lnSpc>
                <a:spcPct val="80000"/>
              </a:lnSpc>
              <a:spcBef>
                <a:spcPct val="0"/>
              </a:spcBef>
              <a:buClrTx/>
              <a:buSzTx/>
              <a:buFontTx/>
              <a:buNone/>
            </a:pPr>
            <a:endParaRPr lang="ar-SA" sz="9600" b="1" smtClean="0">
              <a:cs typeface="Tajweed" pitchFamily="2" charset="-78"/>
            </a:endParaRPr>
          </a:p>
        </p:txBody>
      </p:sp>
      <p:sp>
        <p:nvSpPr>
          <p:cNvPr id="17430" name="Text Box 22"/>
          <p:cNvSpPr txBox="1">
            <a:spLocks noChangeArrowheads="1"/>
          </p:cNvSpPr>
          <p:nvPr/>
        </p:nvSpPr>
        <p:spPr bwMode="auto">
          <a:xfrm>
            <a:off x="1295400" y="4191000"/>
            <a:ext cx="6858000" cy="1189038"/>
          </a:xfrm>
          <a:prstGeom prst="rect">
            <a:avLst/>
          </a:prstGeom>
          <a:noFill/>
          <a:ln w="9525">
            <a:noFill/>
            <a:miter lim="800000"/>
            <a:headEnd/>
            <a:tailEnd/>
          </a:ln>
        </p:spPr>
        <p:txBody>
          <a:bodyPr>
            <a:spAutoFit/>
          </a:bodyPr>
          <a:lstStyle/>
          <a:p>
            <a:pPr algn="ctr"/>
            <a:r>
              <a:rPr lang="en-US" sz="7200">
                <a:latin typeface="Arial" pitchFamily="34" charset="0"/>
                <a:cs typeface="Arial" pitchFamily="34" charset="0"/>
              </a:rPr>
              <a:t>Slave of…</a:t>
            </a:r>
          </a:p>
        </p:txBody>
      </p:sp>
      <p:sp>
        <p:nvSpPr>
          <p:cNvPr id="17431" name="Text Box 23"/>
          <p:cNvSpPr txBox="1">
            <a:spLocks noChangeArrowheads="1"/>
          </p:cNvSpPr>
          <p:nvPr/>
        </p:nvSpPr>
        <p:spPr bwMode="auto">
          <a:xfrm>
            <a:off x="152400" y="5743575"/>
            <a:ext cx="8763000" cy="1066800"/>
          </a:xfrm>
          <a:prstGeom prst="rect">
            <a:avLst/>
          </a:prstGeom>
          <a:noFill/>
          <a:ln w="9525">
            <a:noFill/>
            <a:miter lim="800000"/>
            <a:headEnd/>
            <a:tailEnd/>
          </a:ln>
        </p:spPr>
        <p:txBody>
          <a:bodyPr>
            <a:spAutoFit/>
          </a:bodyPr>
          <a:lstStyle/>
          <a:p>
            <a:pPr algn="ctr">
              <a:spcBef>
                <a:spcPct val="0"/>
              </a:spcBef>
            </a:pPr>
            <a:r>
              <a:rPr lang="en-US" sz="3200">
                <a:latin typeface="Arial" pitchFamily="34" charset="0"/>
                <a:cs typeface="Arial" pitchFamily="34" charset="0"/>
              </a:rPr>
              <a:t>We are all His slaves. </a:t>
            </a:r>
          </a:p>
          <a:p>
            <a:pPr algn="ctr">
              <a:spcBef>
                <a:spcPct val="0"/>
              </a:spcBef>
            </a:pPr>
            <a:r>
              <a:rPr lang="en-US" sz="3200">
                <a:latin typeface="Arial" pitchFamily="34" charset="0"/>
                <a:cs typeface="Arial" pitchFamily="34" charset="0"/>
              </a:rPr>
              <a:t>Therefore 1</a:t>
            </a:r>
            <a:r>
              <a:rPr lang="en-US" sz="3200" baseline="30000">
                <a:latin typeface="Arial" pitchFamily="34" charset="0"/>
                <a:cs typeface="Arial" pitchFamily="34" charset="0"/>
              </a:rPr>
              <a:t>st</a:t>
            </a:r>
            <a:r>
              <a:rPr lang="en-US" sz="3200">
                <a:latin typeface="Arial" pitchFamily="34" charset="0"/>
                <a:cs typeface="Arial" pitchFamily="34" charset="0"/>
              </a:rPr>
              <a:t> thing we should do </a:t>
            </a:r>
            <a:r>
              <a:rPr lang="ar-SA" sz="3200">
                <a:latin typeface="Arial" pitchFamily="34" charset="0"/>
                <a:cs typeface="Arial" pitchFamily="34" charset="0"/>
              </a:rPr>
              <a:t>عبادة</a:t>
            </a:r>
            <a:endParaRPr lang="en-US" sz="320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18435" name="Rectangle 3"/>
          <p:cNvSpPr>
            <a:spLocks noGrp="1" noChangeArrowheads="1"/>
          </p:cNvSpPr>
          <p:nvPr>
            <p:ph type="body" idx="1"/>
          </p:nvPr>
        </p:nvSpPr>
        <p:spPr>
          <a:xfrm>
            <a:off x="381000" y="2632075"/>
            <a:ext cx="8229600" cy="4530725"/>
          </a:xfrm>
        </p:spPr>
        <p:txBody>
          <a:bodyPr/>
          <a:lstStyle/>
          <a:p>
            <a:r>
              <a:rPr lang="en-US" dirty="0" err="1" smtClean="0"/>
              <a:t>Salah</a:t>
            </a:r>
            <a:endParaRPr lang="en-US" dirty="0" smtClean="0"/>
          </a:p>
          <a:p>
            <a:r>
              <a:rPr lang="en-US" dirty="0" smtClean="0"/>
              <a:t>Fasting</a:t>
            </a:r>
          </a:p>
          <a:p>
            <a:r>
              <a:rPr lang="en-US" dirty="0" err="1" smtClean="0"/>
              <a:t>Zakah</a:t>
            </a:r>
            <a:endParaRPr lang="en-US" dirty="0" smtClean="0"/>
          </a:p>
          <a:p>
            <a:r>
              <a:rPr lang="en-US" dirty="0" smtClean="0"/>
              <a:t>Hajj</a:t>
            </a:r>
          </a:p>
          <a:p>
            <a:r>
              <a:rPr lang="en-US" dirty="0" smtClean="0"/>
              <a:t>Earning </a:t>
            </a:r>
          </a:p>
          <a:p>
            <a:r>
              <a:rPr lang="en-US" dirty="0" smtClean="0"/>
              <a:t>Studying… </a:t>
            </a:r>
          </a:p>
          <a:p>
            <a:r>
              <a:rPr lang="en-US" dirty="0" smtClean="0"/>
              <a:t>Everything with the right intention …</a:t>
            </a:r>
          </a:p>
        </p:txBody>
      </p:sp>
      <p:graphicFrame>
        <p:nvGraphicFramePr>
          <p:cNvPr id="291862" name="Group 22"/>
          <p:cNvGraphicFramePr>
            <a:graphicFrameLocks noGrp="1"/>
          </p:cNvGraphicFramePr>
          <p:nvPr/>
        </p:nvGraphicFramePr>
        <p:xfrm>
          <a:off x="152400" y="1524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8453" name="Text Box 21"/>
          <p:cNvSpPr txBox="1">
            <a:spLocks noChangeArrowheads="1"/>
          </p:cNvSpPr>
          <p:nvPr/>
        </p:nvSpPr>
        <p:spPr bwMode="auto">
          <a:xfrm>
            <a:off x="5105400" y="2514600"/>
            <a:ext cx="1447800" cy="519113"/>
          </a:xfrm>
          <a:prstGeom prst="rect">
            <a:avLst/>
          </a:prstGeom>
          <a:noFill/>
          <a:ln w="9525">
            <a:noFill/>
            <a:miter lim="800000"/>
            <a:headEnd/>
            <a:tailEnd/>
          </a:ln>
        </p:spPr>
        <p:txBody>
          <a:bodyPr>
            <a:spAutoFit/>
          </a:bodyPr>
          <a:lstStyle/>
          <a:p>
            <a:pPr algn="ctr" rtl="1"/>
            <a:r>
              <a:rPr lang="ar-SA" sz="2800" b="0" dirty="0">
                <a:cs typeface="Tajweed" pitchFamily="2" charset="-78"/>
              </a:rPr>
              <a:t>ع ب د</a:t>
            </a:r>
            <a:endParaRPr lang="en-US" sz="2800" b="0" dirty="0">
              <a:cs typeface="Tajweed" pitchFamily="2" charset="-7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93910" name="Group 22"/>
          <p:cNvGraphicFramePr>
            <a:graphicFrameLocks noGrp="1"/>
          </p:cNvGraphicFramePr>
          <p:nvPr/>
        </p:nvGraphicFramePr>
        <p:xfrm>
          <a:off x="152400" y="152400"/>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9476" name="Rectangle 20"/>
          <p:cNvSpPr>
            <a:spLocks noGrp="1" noChangeArrowheads="1"/>
          </p:cNvSpPr>
          <p:nvPr>
            <p:ph type="body" idx="1"/>
          </p:nvPr>
        </p:nvSpPr>
        <p:spPr>
          <a:xfrm>
            <a:off x="381000" y="2514600"/>
            <a:ext cx="8534400" cy="2438400"/>
          </a:xfrm>
          <a:noFill/>
        </p:spPr>
        <p:txBody>
          <a:bodyPr/>
          <a:lstStyle/>
          <a:p>
            <a:pPr algn="ctr">
              <a:spcBef>
                <a:spcPct val="0"/>
              </a:spcBef>
              <a:buClrTx/>
              <a:buSzTx/>
              <a:buFontTx/>
              <a:buNone/>
            </a:pPr>
            <a:r>
              <a:rPr lang="ar-SA" sz="19100" b="1" dirty="0" smtClean="0">
                <a:cs typeface="Tajweed" pitchFamily="2" charset="-78"/>
              </a:rPr>
              <a:t>وَ   إِيَّا   كَ</a:t>
            </a:r>
            <a:endParaRPr lang="en-US" sz="19100" b="1" dirty="0" smtClean="0">
              <a:cs typeface="Tajweed" pitchFamily="2" charset="-78"/>
            </a:endParaRPr>
          </a:p>
        </p:txBody>
      </p:sp>
      <p:sp>
        <p:nvSpPr>
          <p:cNvPr id="19477" name="Text Box 21"/>
          <p:cNvSpPr txBox="1">
            <a:spLocks noChangeArrowheads="1"/>
          </p:cNvSpPr>
          <p:nvPr/>
        </p:nvSpPr>
        <p:spPr bwMode="auto">
          <a:xfrm>
            <a:off x="990600" y="5638800"/>
            <a:ext cx="7467600" cy="923925"/>
          </a:xfrm>
          <a:prstGeom prst="rect">
            <a:avLst/>
          </a:prstGeom>
          <a:noFill/>
          <a:ln w="9525">
            <a:noFill/>
            <a:miter lim="800000"/>
            <a:headEnd/>
            <a:tailEnd/>
          </a:ln>
        </p:spPr>
        <p:txBody>
          <a:bodyPr>
            <a:spAutoFit/>
          </a:bodyPr>
          <a:lstStyle/>
          <a:p>
            <a:r>
              <a:rPr lang="en-US" sz="5400">
                <a:latin typeface="Arial" pitchFamily="34" charset="0"/>
                <a:cs typeface="Arial" pitchFamily="34" charset="0"/>
              </a:rPr>
              <a:t>you </a:t>
            </a:r>
            <a:r>
              <a:rPr lang="ar-SA" sz="5400">
                <a:latin typeface="Arial" pitchFamily="34" charset="0"/>
                <a:cs typeface="Arial" pitchFamily="34" charset="0"/>
              </a:rPr>
              <a:t>        </a:t>
            </a:r>
            <a:r>
              <a:rPr lang="en-US" sz="5400">
                <a:latin typeface="Arial" pitchFamily="34" charset="0"/>
                <a:cs typeface="Arial" pitchFamily="34" charset="0"/>
              </a:rPr>
              <a:t>alone	</a:t>
            </a:r>
            <a:r>
              <a:rPr lang="ar-SA" sz="800">
                <a:latin typeface="Arial" pitchFamily="34" charset="0"/>
                <a:cs typeface="Arial" pitchFamily="34" charset="0"/>
              </a:rPr>
              <a:t>             </a:t>
            </a:r>
            <a:r>
              <a:rPr lang="en-US" sz="5400">
                <a:latin typeface="Arial" pitchFamily="34" charset="0"/>
                <a:cs typeface="Arial" pitchFamily="34" charset="0"/>
              </a:rPr>
              <a:t> and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3.33333E-6 L 3.33333E-6 -0.07847 " pathEditMode="relative" rAng="0" ptsTypes="AA">
                                      <p:cBhvr>
                                        <p:cTn id="6" dur="2000" fill="hold"/>
                                        <p:tgtEl>
                                          <p:spTgt spid="19477"/>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19476" name="Rectangle 20"/>
          <p:cNvSpPr>
            <a:spLocks noGrp="1" noChangeArrowheads="1"/>
          </p:cNvSpPr>
          <p:nvPr>
            <p:ph type="body" idx="1"/>
          </p:nvPr>
        </p:nvSpPr>
        <p:spPr>
          <a:xfrm>
            <a:off x="228600" y="2057400"/>
            <a:ext cx="8534400" cy="2438400"/>
          </a:xfrm>
          <a:noFill/>
        </p:spPr>
        <p:txBody>
          <a:bodyPr/>
          <a:lstStyle/>
          <a:p>
            <a:pPr algn="ctr">
              <a:spcBef>
                <a:spcPct val="0"/>
              </a:spcBef>
              <a:buClrTx/>
              <a:buSzTx/>
              <a:buFontTx/>
              <a:buNone/>
            </a:pPr>
            <a:r>
              <a:rPr lang="ar-SA" sz="19100" b="1" dirty="0" smtClean="0">
                <a:cs typeface="Tajweed" pitchFamily="2" charset="-78"/>
              </a:rPr>
              <a:t>وَإِيَّاكَ</a:t>
            </a:r>
            <a:endParaRPr lang="en-US" sz="19100" b="1" dirty="0" smtClean="0">
              <a:cs typeface="Tajweed" pitchFamily="2" charset="-78"/>
            </a:endParaRPr>
          </a:p>
        </p:txBody>
      </p:sp>
      <p:sp>
        <p:nvSpPr>
          <p:cNvPr id="19477" name="Text Box 21"/>
          <p:cNvSpPr txBox="1">
            <a:spLocks noChangeArrowheads="1"/>
          </p:cNvSpPr>
          <p:nvPr/>
        </p:nvSpPr>
        <p:spPr bwMode="auto">
          <a:xfrm>
            <a:off x="990600" y="5562600"/>
            <a:ext cx="7467600" cy="923925"/>
          </a:xfrm>
          <a:prstGeom prst="rect">
            <a:avLst/>
          </a:prstGeom>
          <a:noFill/>
          <a:ln w="9525">
            <a:noFill/>
            <a:miter lim="800000"/>
            <a:headEnd/>
            <a:tailEnd/>
          </a:ln>
        </p:spPr>
        <p:txBody>
          <a:bodyPr>
            <a:spAutoFit/>
          </a:bodyPr>
          <a:lstStyle/>
          <a:p>
            <a:pPr algn="ctr"/>
            <a:r>
              <a:rPr lang="en-US" sz="5400" dirty="0" smtClean="0">
                <a:latin typeface="Arial" pitchFamily="34" charset="0"/>
                <a:cs typeface="Arial" pitchFamily="34" charset="0"/>
              </a:rPr>
              <a:t>And You alone</a:t>
            </a:r>
            <a:endParaRPr lang="en-US" sz="5400" dirty="0">
              <a:latin typeface="Arial" pitchFamily="34" charset="0"/>
              <a:cs typeface="Arial" pitchFamily="34" charset="0"/>
            </a:endParaRPr>
          </a:p>
        </p:txBody>
      </p:sp>
      <p:sp>
        <p:nvSpPr>
          <p:cNvPr id="2" name="TextBox 1"/>
          <p:cNvSpPr txBox="1"/>
          <p:nvPr/>
        </p:nvSpPr>
        <p:spPr>
          <a:xfrm>
            <a:off x="-38234" y="358914"/>
            <a:ext cx="9300944" cy="707886"/>
          </a:xfrm>
          <a:prstGeom prst="rect">
            <a:avLst/>
          </a:prstGeom>
          <a:noFill/>
        </p:spPr>
        <p:txBody>
          <a:bodyPr wrap="none" rtlCol="0">
            <a:spAutoFit/>
          </a:bodyPr>
          <a:lstStyle/>
          <a:p>
            <a:pPr algn="ctr">
              <a:spcBef>
                <a:spcPts val="0"/>
              </a:spcBef>
            </a:pPr>
            <a:r>
              <a:rPr lang="en-US" sz="4000" dirty="0" smtClean="0">
                <a:solidFill>
                  <a:schemeClr val="accent1">
                    <a:lumMod val="40000"/>
                    <a:lumOff val="60000"/>
                  </a:schemeClr>
                </a:solidFill>
              </a:rPr>
              <a:t>Arabic words can have 2 or 3 parts!</a:t>
            </a:r>
            <a:endParaRPr lang="en-US" sz="4000" dirty="0">
              <a:solidFill>
                <a:schemeClr val="accent1">
                  <a:lumMod val="40000"/>
                  <a:lumOff val="60000"/>
                </a:schemeClr>
              </a:solidFill>
            </a:endParaRPr>
          </a:p>
        </p:txBody>
      </p:sp>
    </p:spTree>
    <p:extLst>
      <p:ext uri="{BB962C8B-B14F-4D97-AF65-F5344CB8AC3E}">
        <p14:creationId xmlns="" xmlns:p14="http://schemas.microsoft.com/office/powerpoint/2010/main" val="20945029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3.33333E-6 L 3.33333E-6 -0.07847 " pathEditMode="relative" rAng="0" ptsTypes="AA">
                                      <p:cBhvr>
                                        <p:cTn id="6" dur="2000" fill="hold"/>
                                        <p:tgtEl>
                                          <p:spTgt spid="19477"/>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19476" name="Rectangle 20"/>
          <p:cNvSpPr>
            <a:spLocks noGrp="1" noChangeArrowheads="1"/>
          </p:cNvSpPr>
          <p:nvPr>
            <p:ph type="body" idx="1"/>
          </p:nvPr>
        </p:nvSpPr>
        <p:spPr>
          <a:xfrm>
            <a:off x="381000" y="1981200"/>
            <a:ext cx="8534400" cy="2438400"/>
          </a:xfrm>
          <a:noFill/>
        </p:spPr>
        <p:txBody>
          <a:bodyPr/>
          <a:lstStyle/>
          <a:p>
            <a:pPr algn="ctr">
              <a:spcBef>
                <a:spcPct val="0"/>
              </a:spcBef>
              <a:buClrTx/>
              <a:buSzTx/>
              <a:buFontTx/>
              <a:buNone/>
            </a:pPr>
            <a:r>
              <a:rPr lang="ur-PK" sz="15900" b="1" dirty="0" smtClean="0">
                <a:cs typeface="Tajweed" pitchFamily="2" charset="-78"/>
              </a:rPr>
              <a:t>وَ۔۔۔</a:t>
            </a:r>
          </a:p>
          <a:p>
            <a:pPr algn="ctr">
              <a:spcBef>
                <a:spcPct val="0"/>
              </a:spcBef>
              <a:buClrTx/>
              <a:buSzTx/>
              <a:buFontTx/>
              <a:buNone/>
            </a:pPr>
            <a:r>
              <a:rPr lang="ur-PK" sz="15900" b="1" dirty="0" smtClean="0">
                <a:cs typeface="Tajweed" pitchFamily="2" charset="-78"/>
              </a:rPr>
              <a:t>فَـ۔۔۔</a:t>
            </a:r>
            <a:endParaRPr lang="en-US" sz="15900" b="1" dirty="0" smtClean="0">
              <a:cs typeface="Tajweed" pitchFamily="2" charset="-78"/>
            </a:endParaRPr>
          </a:p>
        </p:txBody>
      </p:sp>
      <p:sp>
        <p:nvSpPr>
          <p:cNvPr id="19477" name="Text Box 21"/>
          <p:cNvSpPr txBox="1">
            <a:spLocks noChangeArrowheads="1"/>
          </p:cNvSpPr>
          <p:nvPr/>
        </p:nvSpPr>
        <p:spPr bwMode="auto">
          <a:xfrm>
            <a:off x="990600" y="1219200"/>
            <a:ext cx="7467600" cy="830997"/>
          </a:xfrm>
          <a:prstGeom prst="rect">
            <a:avLst/>
          </a:prstGeom>
          <a:noFill/>
          <a:ln w="9525">
            <a:noFill/>
            <a:miter lim="800000"/>
            <a:headEnd/>
            <a:tailEnd/>
          </a:ln>
        </p:spPr>
        <p:txBody>
          <a:bodyPr>
            <a:spAutoFit/>
          </a:bodyPr>
          <a:lstStyle/>
          <a:p>
            <a:pPr algn="ctr"/>
            <a:r>
              <a:rPr lang="en-US" dirty="0" smtClean="0">
                <a:latin typeface="Arial" pitchFamily="34" charset="0"/>
                <a:cs typeface="Arial" pitchFamily="34" charset="0"/>
              </a:rPr>
              <a:t>Most common starters</a:t>
            </a:r>
            <a:endParaRPr lang="en-US" dirty="0">
              <a:latin typeface="Arial" pitchFamily="34" charset="0"/>
              <a:cs typeface="Arial" pitchFamily="34" charset="0"/>
            </a:endParaRPr>
          </a:p>
        </p:txBody>
      </p:sp>
      <p:sp>
        <p:nvSpPr>
          <p:cNvPr id="2" name="TextBox 1"/>
          <p:cNvSpPr txBox="1"/>
          <p:nvPr/>
        </p:nvSpPr>
        <p:spPr>
          <a:xfrm>
            <a:off x="-38234" y="358914"/>
            <a:ext cx="9300944" cy="707886"/>
          </a:xfrm>
          <a:prstGeom prst="rect">
            <a:avLst/>
          </a:prstGeom>
          <a:noFill/>
        </p:spPr>
        <p:txBody>
          <a:bodyPr wrap="none" rtlCol="0">
            <a:spAutoFit/>
          </a:bodyPr>
          <a:lstStyle/>
          <a:p>
            <a:pPr algn="ctr">
              <a:spcBef>
                <a:spcPts val="0"/>
              </a:spcBef>
            </a:pPr>
            <a:r>
              <a:rPr lang="en-US" sz="4000" dirty="0" smtClean="0">
                <a:solidFill>
                  <a:schemeClr val="accent1">
                    <a:lumMod val="40000"/>
                    <a:lumOff val="60000"/>
                  </a:schemeClr>
                </a:solidFill>
              </a:rPr>
              <a:t>Arabic words can have 2 or 3 parts!</a:t>
            </a:r>
            <a:endParaRPr lang="en-US" sz="4000" dirty="0">
              <a:solidFill>
                <a:schemeClr val="accent1">
                  <a:lumMod val="40000"/>
                  <a:lumOff val="60000"/>
                </a:schemeClr>
              </a:solidFill>
            </a:endParaRPr>
          </a:p>
        </p:txBody>
      </p:sp>
    </p:spTree>
    <p:extLst>
      <p:ext uri="{BB962C8B-B14F-4D97-AF65-F5344CB8AC3E}">
        <p14:creationId xmlns="" xmlns:p14="http://schemas.microsoft.com/office/powerpoint/2010/main" val="342048830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3.33333E-6 L 3.33333E-6 -0.07847 " pathEditMode="relative" rAng="0" ptsTypes="AA">
                                      <p:cBhvr>
                                        <p:cTn id="6" dur="2000" fill="hold"/>
                                        <p:tgtEl>
                                          <p:spTgt spid="19477"/>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457200" y="457200"/>
            <a:ext cx="8229600" cy="768350"/>
          </a:xfrm>
          <a:prstGeom prst="rect">
            <a:avLst/>
          </a:prstGeom>
          <a:noFill/>
          <a:ln w="9525">
            <a:noFill/>
            <a:miter lim="800000"/>
            <a:headEnd/>
            <a:tailEnd/>
          </a:ln>
        </p:spPr>
        <p:txBody>
          <a:bodyPr anchor="ctr"/>
          <a:lstStyle/>
          <a:p>
            <a:pPr algn="ctr" eaLnBrk="0" hangingPunct="0">
              <a:spcBef>
                <a:spcPct val="0"/>
              </a:spcBef>
            </a:pPr>
            <a:r>
              <a:rPr lang="en-US">
                <a:cs typeface="Tahoma" pitchFamily="34" charset="0"/>
              </a:rPr>
              <a:t>In this lesson…</a:t>
            </a:r>
          </a:p>
        </p:txBody>
      </p:sp>
      <p:graphicFrame>
        <p:nvGraphicFramePr>
          <p:cNvPr id="186390" name="Group 22"/>
          <p:cNvGraphicFramePr>
            <a:graphicFrameLocks noGrp="1"/>
          </p:cNvGraphicFramePr>
          <p:nvPr/>
        </p:nvGraphicFramePr>
        <p:xfrm>
          <a:off x="152400" y="1600200"/>
          <a:ext cx="8839200" cy="3200401"/>
        </p:xfrm>
        <a:graphic>
          <a:graphicData uri="http://schemas.openxmlformats.org/drawingml/2006/table">
            <a:tbl>
              <a:tblPr/>
              <a:tblGrid>
                <a:gridCol w="8839200"/>
              </a:tblGrid>
              <a:tr h="1101725">
                <a:tc>
                  <a:txBody>
                    <a:bodyPr/>
                    <a:lstStyle/>
                    <a:p>
                      <a:pPr marL="0" marR="0" lvl="0" indent="0" algn="l" defTabSz="914400" rtl="0" eaLnBrk="0" fontAlgn="base" latinLnBrk="0" hangingPunct="0">
                        <a:lnSpc>
                          <a:spcPct val="14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Qur</a:t>
                      </a:r>
                      <a:r>
                        <a:rPr kumimoji="0" lang="en-US" sz="3600" b="1" i="0" u="none" strike="noStrike" cap="none" normalizeH="0" baseline="0" dirty="0" smtClean="0">
                          <a:ln>
                            <a:noFill/>
                          </a:ln>
                          <a:solidFill>
                            <a:srgbClr val="FFFF00"/>
                          </a:solidFill>
                          <a:effectLst/>
                          <a:latin typeface="Nafees Web Naskh"/>
                          <a:cs typeface="Nafees Web Naskh" pitchFamily="2" charset="-78"/>
                        </a:rPr>
                        <a:t>’</a:t>
                      </a: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an:</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ar-SA" sz="2800" b="1" i="0" u="none" strike="noStrike" cap="none" normalizeH="0" baseline="0" dirty="0" smtClean="0">
                          <a:ln>
                            <a:noFill/>
                          </a:ln>
                          <a:solidFill>
                            <a:srgbClr val="FFFF00"/>
                          </a:solidFill>
                          <a:effectLst/>
                          <a:latin typeface="Tahoma" pitchFamily="34" charset="0"/>
                          <a:cs typeface="Nafees Web Naskh" pitchFamily="2" charset="-78"/>
                        </a:rPr>
                        <a:t>       </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Al-</a:t>
                      </a:r>
                      <a:r>
                        <a:rPr kumimoji="0" lang="en-US" sz="2800" b="1" i="0" u="none" strike="noStrike" cap="none" normalizeH="0" baseline="0" dirty="0" err="1" smtClean="0">
                          <a:ln>
                            <a:noFill/>
                          </a:ln>
                          <a:solidFill>
                            <a:srgbClr val="FFFF00"/>
                          </a:solidFill>
                          <a:effectLst/>
                          <a:latin typeface="Tahoma" pitchFamily="34" charset="0"/>
                          <a:cs typeface="Nafees Web Naskh" pitchFamily="2" charset="-78"/>
                        </a:rPr>
                        <a:t>Fatihah</a:t>
                      </a:r>
                      <a:r>
                        <a:rPr kumimoji="0" lang="en-US" sz="2800" b="1" i="0" u="none" strike="noStrike" cap="none" normalizeH="0" baseline="0" dirty="0" smtClean="0">
                          <a:ln>
                            <a:noFill/>
                          </a:ln>
                          <a:solidFill>
                            <a:srgbClr val="FFFF00"/>
                          </a:solidFill>
                          <a:effectLst/>
                          <a:latin typeface="Tahoma" pitchFamily="34" charset="0"/>
                          <a:cs typeface="Nafees Web Naskh" pitchFamily="2" charset="-78"/>
                        </a:rPr>
                        <a:t> (Verses 4-5)</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3300"/>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smtClean="0">
                          <a:ln>
                            <a:noFill/>
                          </a:ln>
                          <a:solidFill>
                            <a:srgbClr val="FFFF00"/>
                          </a:solidFill>
                          <a:effectLst/>
                          <a:latin typeface="Tahoma" pitchFamily="34" charset="0"/>
                          <a:cs typeface="Tahoma" pitchFamily="34" charset="0"/>
                        </a:rPr>
                        <a:t>Grammar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a:t>
                      </a:r>
                      <a:r>
                        <a:rPr kumimoji="0" lang="ar-SA" altLang="zh-TW" sz="4000" b="0" i="0" u="none" strike="noStrike" cap="none" normalizeH="0" baseline="0" smtClean="0">
                          <a:ln>
                            <a:noFill/>
                          </a:ln>
                          <a:solidFill>
                            <a:srgbClr val="FFFF00"/>
                          </a:solidFill>
                          <a:effectLst/>
                          <a:latin typeface="Nafees Naskh" pitchFamily="2" charset="-78"/>
                          <a:cs typeface="Nafees Web Naskh" pitchFamily="2" charset="-78"/>
                        </a:rPr>
                        <a:t>     </a:t>
                      </a:r>
                      <a:r>
                        <a:rPr kumimoji="0" lang="en-US" altLang="zh-TW" sz="4000" b="0" i="0" u="none" strike="noStrike" cap="none" normalizeH="0" baseline="0" smtClean="0">
                          <a:ln>
                            <a:noFill/>
                          </a:ln>
                          <a:solidFill>
                            <a:srgbClr val="FFFF00"/>
                          </a:solidFill>
                          <a:effectLst/>
                          <a:latin typeface="Nafees Naskh" pitchFamily="2" charset="-78"/>
                          <a:ea typeface="PMingLiU" pitchFamily="18" charset="-120"/>
                          <a:cs typeface="Nafees Web Naskh" pitchFamily="2" charset="-78"/>
                        </a:rPr>
                        <a:t> </a:t>
                      </a:r>
                      <a:r>
                        <a:rPr kumimoji="0" lang="ar-SA" altLang="zh-TW" sz="4000" b="0" i="0" u="none" strike="noStrike" cap="none" normalizeH="0" baseline="0" smtClean="0">
                          <a:ln>
                            <a:noFill/>
                          </a:ln>
                          <a:solidFill>
                            <a:srgbClr val="FFFF00"/>
                          </a:solidFill>
                          <a:effectLst/>
                          <a:latin typeface="Nafees Naskh" pitchFamily="2" charset="-78"/>
                          <a:cs typeface="Majidi" pitchFamily="2" charset="-78"/>
                        </a:rPr>
                        <a:t>دِيْنُهُ،دِيْنُهُمْ، كِتَابُهُ،كِتَابُهُمْ، رَبُّهُ،رَبُّهُمْ</a:t>
                      </a:r>
                      <a:r>
                        <a:rPr kumimoji="0" lang="en-US" altLang="zh-TW" sz="2800" b="0" i="0" u="none" strike="noStrike" cap="none" normalizeH="0" baseline="0" smtClean="0">
                          <a:ln>
                            <a:noFill/>
                          </a:ln>
                          <a:solidFill>
                            <a:srgbClr val="FFFF00"/>
                          </a:solidFill>
                          <a:effectLst/>
                          <a:latin typeface="Tahoma" pitchFamily="34" charset="0"/>
                          <a:ea typeface="PMingLiU" pitchFamily="18" charset="-120"/>
                          <a:cs typeface="Nafees Web Naskh" pitchFamily="2" charset="-78"/>
                        </a:rPr>
                        <a:t> </a:t>
                      </a:r>
                      <a:endParaRPr kumimoji="0" lang="en-US" sz="2800" b="0" i="0" u="none" strike="noStrike" cap="none" normalizeH="0" baseline="0" smtClean="0">
                        <a:ln>
                          <a:noFill/>
                        </a:ln>
                        <a:solidFill>
                          <a:srgbClr val="FFFF00"/>
                        </a:solidFill>
                        <a:effectLst/>
                        <a:latin typeface="Tahoma" pitchFamily="34" charset="0"/>
                        <a:ea typeface="PMingLiU" pitchFamily="18" charset="-12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660033"/>
                    </a:solidFill>
                  </a:tcPr>
                </a:tc>
              </a:tr>
              <a:tr h="1049338">
                <a:tc>
                  <a:txBody>
                    <a:bodyPr/>
                    <a:lstStyle/>
                    <a:p>
                      <a:pPr marL="0" marR="0" lvl="0" indent="0" algn="l" defTabSz="914400" rtl="0" eaLnBrk="0" fontAlgn="base" latinLnBrk="0" hangingPunct="0">
                        <a:lnSpc>
                          <a:spcPct val="100000"/>
                        </a:lnSpc>
                        <a:spcBef>
                          <a:spcPct val="20000"/>
                        </a:spcBef>
                        <a:spcAft>
                          <a:spcPct val="0"/>
                        </a:spcAft>
                        <a:buClr>
                          <a:srgbClr val="FFFFFF"/>
                        </a:buClr>
                        <a:buSzPct val="90000"/>
                        <a:buFont typeface="Wingdings" pitchFamily="2" charset="2"/>
                        <a:buNone/>
                        <a:tabLst/>
                      </a:pPr>
                      <a:r>
                        <a:rPr kumimoji="0" lang="en-US" sz="3600" b="1" i="0" u="none" strike="noStrike" cap="none" normalizeH="0" baseline="0" dirty="0" smtClean="0">
                          <a:ln>
                            <a:noFill/>
                          </a:ln>
                          <a:solidFill>
                            <a:srgbClr val="FFFF00"/>
                          </a:solidFill>
                          <a:effectLst/>
                          <a:latin typeface="Tahoma" pitchFamily="34" charset="0"/>
                          <a:cs typeface="Nafees Web Naskh" pitchFamily="2" charset="-78"/>
                        </a:rPr>
                        <a:t>Educational tip:  </a:t>
                      </a:r>
                      <a:r>
                        <a:rPr kumimoji="0" lang="en-US" sz="2400" b="1" i="0" u="none" strike="noStrike" cap="none" normalizeH="0" baseline="0" dirty="0" smtClean="0">
                          <a:ln>
                            <a:noFill/>
                          </a:ln>
                          <a:solidFill>
                            <a:srgbClr val="FFFF00"/>
                          </a:solidFill>
                          <a:effectLst/>
                          <a:latin typeface="Tahoma" pitchFamily="34" charset="0"/>
                          <a:cs typeface="Nafees Web Naskh" pitchFamily="2" charset="-78"/>
                        </a:rPr>
                        <a:t>Use the </a:t>
                      </a:r>
                      <a:r>
                        <a:rPr kumimoji="0" lang="en-US" sz="2400" b="1" i="0" u="none" strike="noStrike" cap="none" normalizeH="0" baseline="0" smtClean="0">
                          <a:ln>
                            <a:noFill/>
                          </a:ln>
                          <a:solidFill>
                            <a:srgbClr val="FFFF00"/>
                          </a:solidFill>
                          <a:effectLst/>
                          <a:latin typeface="Tahoma" pitchFamily="34" charset="0"/>
                          <a:cs typeface="Nafees Web Naskh" pitchFamily="2" charset="-78"/>
                        </a:rPr>
                        <a:t>Right Brain</a:t>
                      </a:r>
                      <a:endParaRPr kumimoji="0" lang="ar-SA" sz="2400" b="1"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2"/>
                    </a:solidFill>
                  </a:tcPr>
                </a:tc>
              </a:tr>
            </a:tbl>
          </a:graphicData>
        </a:graphic>
      </p:graphicFrame>
      <p:sp>
        <p:nvSpPr>
          <p:cNvPr id="4109" name="Rectangle 13"/>
          <p:cNvSpPr>
            <a:spLocks noChangeArrowheads="1"/>
          </p:cNvSpPr>
          <p:nvPr/>
        </p:nvSpPr>
        <p:spPr bwMode="auto">
          <a:xfrm>
            <a:off x="228600" y="5334000"/>
            <a:ext cx="8686800" cy="1524000"/>
          </a:xfrm>
          <a:prstGeom prst="rect">
            <a:avLst/>
          </a:prstGeom>
          <a:noFill/>
          <a:ln w="9525">
            <a:noFill/>
            <a:miter lim="800000"/>
            <a:headEnd/>
            <a:tailEnd/>
          </a:ln>
        </p:spPr>
        <p:txBody>
          <a:bodyPr/>
          <a:lstStyle/>
          <a:p>
            <a:pPr marL="577850" indent="-577850" algn="ctr" eaLnBrk="0" hangingPunct="0">
              <a:lnSpc>
                <a:spcPct val="90000"/>
              </a:lnSpc>
              <a:spcBef>
                <a:spcPct val="20000"/>
              </a:spcBef>
              <a:buClr>
                <a:srgbClr val="FFFFFF"/>
              </a:buClr>
              <a:buSzPct val="90000"/>
              <a:buFont typeface="Wingdings" pitchFamily="2" charset="2"/>
              <a:buNone/>
            </a:pPr>
            <a:r>
              <a:rPr lang="en-US" sz="3200" b="0">
                <a:solidFill>
                  <a:srgbClr val="FFFF00"/>
                </a:solidFill>
                <a:cs typeface="Tahoma" pitchFamily="34" charset="0"/>
              </a:rPr>
              <a:t>In this lesson you will learn </a:t>
            </a:r>
            <a:r>
              <a:rPr lang="ar-SA" sz="4000">
                <a:cs typeface="Tahoma" pitchFamily="34" charset="0"/>
              </a:rPr>
              <a:t>4</a:t>
            </a:r>
            <a:r>
              <a:rPr lang="en-US" sz="3200" b="0">
                <a:solidFill>
                  <a:srgbClr val="FFFF00"/>
                </a:solidFill>
                <a:cs typeface="Tahoma" pitchFamily="34" charset="0"/>
              </a:rPr>
              <a:t> new words which occur in Quran almost </a:t>
            </a:r>
            <a:r>
              <a:rPr lang="ar-SA" sz="4000">
                <a:cs typeface="Tahoma" pitchFamily="34" charset="0"/>
              </a:rPr>
              <a:t>1479</a:t>
            </a:r>
            <a:r>
              <a:rPr lang="en-US" sz="3200" b="0">
                <a:solidFill>
                  <a:srgbClr val="FFFF00"/>
                </a:solidFill>
                <a:cs typeface="Tahoma" pitchFamily="34" charset="0"/>
              </a:rPr>
              <a:t> times</a:t>
            </a:r>
            <a:endParaRPr lang="ur-PK" sz="3200" b="0">
              <a:solidFill>
                <a:srgbClr val="FFFF00"/>
              </a:solidFill>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sp>
        <p:nvSpPr>
          <p:cNvPr id="19476" name="Rectangle 20"/>
          <p:cNvSpPr>
            <a:spLocks noGrp="1" noChangeArrowheads="1"/>
          </p:cNvSpPr>
          <p:nvPr>
            <p:ph type="body" idx="1"/>
          </p:nvPr>
        </p:nvSpPr>
        <p:spPr>
          <a:xfrm>
            <a:off x="-2133600" y="2057400"/>
            <a:ext cx="8534400" cy="2438400"/>
          </a:xfrm>
          <a:noFill/>
        </p:spPr>
        <p:txBody>
          <a:bodyPr/>
          <a:lstStyle/>
          <a:p>
            <a:pPr algn="r">
              <a:spcBef>
                <a:spcPct val="0"/>
              </a:spcBef>
              <a:buClrTx/>
              <a:buSzTx/>
              <a:buFontTx/>
              <a:buNone/>
            </a:pPr>
            <a:r>
              <a:rPr lang="ur-PK" sz="5400" b="1" dirty="0" smtClean="0">
                <a:cs typeface="Tajweed" pitchFamily="2" charset="-78"/>
              </a:rPr>
              <a:t>ــهُ</a:t>
            </a:r>
          </a:p>
          <a:p>
            <a:pPr algn="r">
              <a:spcBef>
                <a:spcPct val="0"/>
              </a:spcBef>
              <a:buClrTx/>
              <a:buSzTx/>
              <a:buFontTx/>
              <a:buNone/>
            </a:pPr>
            <a:r>
              <a:rPr lang="ur-PK" sz="5400" b="1" dirty="0" smtClean="0">
                <a:cs typeface="Tajweed" pitchFamily="2" charset="-78"/>
              </a:rPr>
              <a:t>ــهُم</a:t>
            </a:r>
          </a:p>
          <a:p>
            <a:pPr algn="r">
              <a:spcBef>
                <a:spcPct val="0"/>
              </a:spcBef>
              <a:buClrTx/>
              <a:buSzTx/>
              <a:buFontTx/>
              <a:buNone/>
            </a:pPr>
            <a:r>
              <a:rPr lang="ur-PK" sz="5400" b="1" dirty="0" smtClean="0">
                <a:cs typeface="Tajweed" pitchFamily="2" charset="-78"/>
              </a:rPr>
              <a:t>ـــكَ</a:t>
            </a:r>
          </a:p>
          <a:p>
            <a:pPr algn="r">
              <a:spcBef>
                <a:spcPct val="0"/>
              </a:spcBef>
              <a:buClrTx/>
              <a:buSzTx/>
              <a:buFontTx/>
              <a:buNone/>
            </a:pPr>
            <a:r>
              <a:rPr lang="ur-PK" sz="5400" b="1" dirty="0" smtClean="0">
                <a:cs typeface="Tajweed" pitchFamily="2" charset="-78"/>
              </a:rPr>
              <a:t>ــكُمْ</a:t>
            </a:r>
          </a:p>
          <a:p>
            <a:pPr algn="r">
              <a:spcBef>
                <a:spcPct val="0"/>
              </a:spcBef>
              <a:buClrTx/>
              <a:buSzTx/>
              <a:buFontTx/>
              <a:buNone/>
            </a:pPr>
            <a:r>
              <a:rPr lang="ur-PK" sz="5400" b="1" dirty="0" smtClean="0">
                <a:cs typeface="Tajweed" pitchFamily="2" charset="-78"/>
              </a:rPr>
              <a:t>ــِي</a:t>
            </a:r>
          </a:p>
          <a:p>
            <a:pPr algn="r">
              <a:spcBef>
                <a:spcPct val="0"/>
              </a:spcBef>
              <a:buClrTx/>
              <a:buSzTx/>
              <a:buFontTx/>
              <a:buNone/>
            </a:pPr>
            <a:r>
              <a:rPr lang="ur-PK" sz="5400" b="1" dirty="0" smtClean="0">
                <a:cs typeface="Tajweed" pitchFamily="2" charset="-78"/>
              </a:rPr>
              <a:t>ــنَا</a:t>
            </a:r>
            <a:endParaRPr lang="ur-PK" sz="5400" b="1" dirty="0">
              <a:cs typeface="Tajweed" pitchFamily="2" charset="-78"/>
            </a:endParaRPr>
          </a:p>
        </p:txBody>
      </p:sp>
      <p:sp>
        <p:nvSpPr>
          <p:cNvPr id="19477" name="Text Box 21"/>
          <p:cNvSpPr txBox="1">
            <a:spLocks noChangeArrowheads="1"/>
          </p:cNvSpPr>
          <p:nvPr/>
        </p:nvSpPr>
        <p:spPr bwMode="auto">
          <a:xfrm>
            <a:off x="990600" y="1219200"/>
            <a:ext cx="7467600" cy="830997"/>
          </a:xfrm>
          <a:prstGeom prst="rect">
            <a:avLst/>
          </a:prstGeom>
          <a:noFill/>
          <a:ln w="9525">
            <a:noFill/>
            <a:miter lim="800000"/>
            <a:headEnd/>
            <a:tailEnd/>
          </a:ln>
        </p:spPr>
        <p:txBody>
          <a:bodyPr>
            <a:spAutoFit/>
          </a:bodyPr>
          <a:lstStyle/>
          <a:p>
            <a:pPr algn="ctr"/>
            <a:r>
              <a:rPr lang="en-US" dirty="0" smtClean="0">
                <a:latin typeface="Arial" pitchFamily="34" charset="0"/>
                <a:cs typeface="Arial" pitchFamily="34" charset="0"/>
              </a:rPr>
              <a:t>Most common endings</a:t>
            </a:r>
            <a:endParaRPr lang="en-US" dirty="0">
              <a:latin typeface="Arial" pitchFamily="34" charset="0"/>
              <a:cs typeface="Arial" pitchFamily="34" charset="0"/>
            </a:endParaRPr>
          </a:p>
        </p:txBody>
      </p:sp>
      <p:sp>
        <p:nvSpPr>
          <p:cNvPr id="2" name="TextBox 1"/>
          <p:cNvSpPr txBox="1"/>
          <p:nvPr/>
        </p:nvSpPr>
        <p:spPr>
          <a:xfrm>
            <a:off x="-38234" y="358914"/>
            <a:ext cx="9300944" cy="707886"/>
          </a:xfrm>
          <a:prstGeom prst="rect">
            <a:avLst/>
          </a:prstGeom>
          <a:noFill/>
        </p:spPr>
        <p:txBody>
          <a:bodyPr wrap="none" rtlCol="0">
            <a:spAutoFit/>
          </a:bodyPr>
          <a:lstStyle/>
          <a:p>
            <a:pPr algn="ctr">
              <a:spcBef>
                <a:spcPts val="0"/>
              </a:spcBef>
            </a:pPr>
            <a:r>
              <a:rPr lang="en-US" sz="4000" dirty="0" smtClean="0">
                <a:solidFill>
                  <a:schemeClr val="accent1">
                    <a:lumMod val="40000"/>
                    <a:lumOff val="60000"/>
                  </a:schemeClr>
                </a:solidFill>
              </a:rPr>
              <a:t>Arabic words can have 2 or 3 parts!</a:t>
            </a:r>
            <a:endParaRPr lang="en-US" sz="4000" dirty="0">
              <a:solidFill>
                <a:schemeClr val="accent1">
                  <a:lumMod val="40000"/>
                  <a:lumOff val="60000"/>
                </a:schemeClr>
              </a:solidFill>
            </a:endParaRPr>
          </a:p>
        </p:txBody>
      </p:sp>
      <p:sp>
        <p:nvSpPr>
          <p:cNvPr id="6" name="Rectangle 20"/>
          <p:cNvSpPr txBox="1">
            <a:spLocks noChangeArrowheads="1"/>
          </p:cNvSpPr>
          <p:nvPr/>
        </p:nvSpPr>
        <p:spPr bwMode="auto">
          <a:xfrm>
            <a:off x="838200" y="3505200"/>
            <a:ext cx="2362200" cy="2438400"/>
          </a:xfrm>
          <a:prstGeom prst="rect">
            <a:avLst/>
          </a:prstGeom>
          <a:solidFill>
            <a:schemeClr val="tx2">
              <a:lumMod val="2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577850" indent="-577850" algn="l" rtl="0" eaLnBrk="0" fontAlgn="base" hangingPunct="0">
              <a:spcBef>
                <a:spcPct val="20000"/>
              </a:spcBef>
              <a:spcAft>
                <a:spcPct val="0"/>
              </a:spcAft>
              <a:buClr>
                <a:srgbClr val="FFFFFF"/>
              </a:buClr>
              <a:buSzPct val="90000"/>
              <a:buFont typeface="Wingdings" pitchFamily="2" charset="2"/>
              <a:buChar char="q"/>
              <a:defRPr sz="3200">
                <a:solidFill>
                  <a:srgbClr val="FFFF00"/>
                </a:solidFill>
                <a:latin typeface="+mn-lt"/>
                <a:ea typeface="+mn-ea"/>
                <a:cs typeface="+mn-cs"/>
              </a:defRPr>
            </a:lvl1pPr>
            <a:lvl2pPr marL="1025525" indent="-285750" algn="l" rtl="0" eaLnBrk="0" fontAlgn="base" hangingPunct="0">
              <a:spcBef>
                <a:spcPct val="20000"/>
              </a:spcBef>
              <a:spcAft>
                <a:spcPct val="0"/>
              </a:spcAft>
              <a:buChar char="–"/>
              <a:defRPr sz="2800">
                <a:solidFill>
                  <a:srgbClr val="FFFF00"/>
                </a:solidFill>
                <a:latin typeface="+mn-lt"/>
                <a:cs typeface="+mn-cs"/>
              </a:defRPr>
            </a:lvl2pPr>
            <a:lvl3pPr marL="1368425" indent="-228600" algn="l" rtl="0" eaLnBrk="0" fontAlgn="base" hangingPunct="0">
              <a:spcBef>
                <a:spcPct val="20000"/>
              </a:spcBef>
              <a:spcAft>
                <a:spcPct val="0"/>
              </a:spcAft>
              <a:buClr>
                <a:schemeClr val="accent2"/>
              </a:buClr>
              <a:buSzPct val="90000"/>
              <a:buFont typeface="Wingdings" pitchFamily="2" charset="2"/>
              <a:buBlip>
                <a:blip r:embed="rId3"/>
              </a:buBlip>
              <a:defRPr sz="2400">
                <a:solidFill>
                  <a:srgbClr val="FFFF00"/>
                </a:solidFill>
                <a:latin typeface="+mn-lt"/>
                <a:cs typeface="+mn-cs"/>
              </a:defRPr>
            </a:lvl3pPr>
            <a:lvl4pPr marL="1711325"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4"/>
              </a:buBlip>
              <a:defRPr sz="2000">
                <a:solidFill>
                  <a:srgbClr val="FFFF00"/>
                </a:solidFill>
                <a:latin typeface="+mn-lt"/>
                <a:cs typeface="+mn-cs"/>
              </a:defRPr>
            </a:lvl5pPr>
            <a:lvl6pPr marL="2514600" indent="-228600" algn="r" rtl="1" fontAlgn="base">
              <a:spcBef>
                <a:spcPct val="20000"/>
              </a:spcBef>
              <a:spcAft>
                <a:spcPct val="0"/>
              </a:spcAft>
              <a:buClr>
                <a:schemeClr val="folHlink"/>
              </a:buClr>
              <a:buSzPct val="90000"/>
              <a:buFont typeface="Wingdings" pitchFamily="2" charset="2"/>
              <a:buBlip>
                <a:blip r:embed="rId4"/>
              </a:buBlip>
              <a:defRPr sz="2000">
                <a:solidFill>
                  <a:srgbClr val="FFFF00"/>
                </a:solidFill>
                <a:latin typeface="+mn-lt"/>
                <a:cs typeface="+mn-cs"/>
              </a:defRPr>
            </a:lvl6pPr>
            <a:lvl7pPr marL="2971800" indent="-228600" algn="r" rtl="1" fontAlgn="base">
              <a:spcBef>
                <a:spcPct val="20000"/>
              </a:spcBef>
              <a:spcAft>
                <a:spcPct val="0"/>
              </a:spcAft>
              <a:buClr>
                <a:schemeClr val="folHlink"/>
              </a:buClr>
              <a:buSzPct val="90000"/>
              <a:buFont typeface="Wingdings" pitchFamily="2" charset="2"/>
              <a:buBlip>
                <a:blip r:embed="rId4"/>
              </a:buBlip>
              <a:defRPr sz="2000">
                <a:solidFill>
                  <a:srgbClr val="FFFF00"/>
                </a:solidFill>
                <a:latin typeface="+mn-lt"/>
                <a:cs typeface="+mn-cs"/>
              </a:defRPr>
            </a:lvl7pPr>
            <a:lvl8pPr marL="3429000" indent="-228600" algn="r" rtl="1" fontAlgn="base">
              <a:spcBef>
                <a:spcPct val="20000"/>
              </a:spcBef>
              <a:spcAft>
                <a:spcPct val="0"/>
              </a:spcAft>
              <a:buClr>
                <a:schemeClr val="folHlink"/>
              </a:buClr>
              <a:buSzPct val="90000"/>
              <a:buFont typeface="Wingdings" pitchFamily="2" charset="2"/>
              <a:buBlip>
                <a:blip r:embed="rId4"/>
              </a:buBlip>
              <a:defRPr sz="2000">
                <a:solidFill>
                  <a:srgbClr val="FFFF00"/>
                </a:solidFill>
                <a:latin typeface="+mn-lt"/>
                <a:cs typeface="+mn-cs"/>
              </a:defRPr>
            </a:lvl8pPr>
            <a:lvl9pPr marL="3886200" indent="-228600" algn="r" rtl="1" fontAlgn="base">
              <a:spcBef>
                <a:spcPct val="20000"/>
              </a:spcBef>
              <a:spcAft>
                <a:spcPct val="0"/>
              </a:spcAft>
              <a:buClr>
                <a:schemeClr val="folHlink"/>
              </a:buClr>
              <a:buSzPct val="90000"/>
              <a:buFont typeface="Wingdings" pitchFamily="2" charset="2"/>
              <a:buBlip>
                <a:blip r:embed="rId4"/>
              </a:buBlip>
              <a:defRPr sz="2000">
                <a:solidFill>
                  <a:srgbClr val="FFFF00"/>
                </a:solidFill>
                <a:latin typeface="+mn-lt"/>
                <a:cs typeface="+mn-cs"/>
              </a:defRPr>
            </a:lvl9pPr>
          </a:lstStyle>
          <a:p>
            <a:pPr algn="ctr">
              <a:spcBef>
                <a:spcPct val="0"/>
              </a:spcBef>
              <a:buClrTx/>
              <a:buSzTx/>
              <a:buFontTx/>
              <a:buNone/>
            </a:pPr>
            <a:r>
              <a:rPr lang="en-US" b="1" dirty="0" smtClean="0">
                <a:cs typeface="Tajweed" pitchFamily="2" charset="-78"/>
              </a:rPr>
              <a:t>example</a:t>
            </a:r>
            <a:endParaRPr lang="ur-PK" sz="8800" b="1" dirty="0" smtClean="0">
              <a:cs typeface="Tajweed" pitchFamily="2" charset="-78"/>
            </a:endParaRPr>
          </a:p>
          <a:p>
            <a:pPr algn="ctr">
              <a:spcBef>
                <a:spcPct val="0"/>
              </a:spcBef>
              <a:buClrTx/>
              <a:buSzTx/>
              <a:buFontTx/>
              <a:buNone/>
            </a:pPr>
            <a:r>
              <a:rPr lang="ar-SA" sz="8800" b="1" dirty="0" smtClean="0">
                <a:cs typeface="Tajweed" pitchFamily="2" charset="-78"/>
              </a:rPr>
              <a:t>وَإِيَّاكَ</a:t>
            </a:r>
            <a:endParaRPr lang="en-US" sz="8800" b="1" dirty="0" smtClean="0">
              <a:cs typeface="Tajweed" pitchFamily="2" charset="-78"/>
            </a:endParaRPr>
          </a:p>
        </p:txBody>
      </p:sp>
    </p:spTree>
    <p:extLst>
      <p:ext uri="{BB962C8B-B14F-4D97-AF65-F5344CB8AC3E}">
        <p14:creationId xmlns="" xmlns:p14="http://schemas.microsoft.com/office/powerpoint/2010/main" val="4297185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grpId="0" nodeType="clickEffect">
                                  <p:stCondLst>
                                    <p:cond delay="0"/>
                                  </p:stCondLst>
                                  <p:childTnLst>
                                    <p:animMotion origin="layout" path="M 3.33333E-6 -3.33333E-6 L 3.33333E-6 -0.07847 " pathEditMode="relative" rAng="0" ptsTypes="AA">
                                      <p:cBhvr>
                                        <p:cTn id="6" dur="2000" fill="hold"/>
                                        <p:tgtEl>
                                          <p:spTgt spid="19477"/>
                                        </p:tgtEl>
                                        <p:attrNameLst>
                                          <p:attrName>ppt_x</p:attrName>
                                          <p:attrName>ppt_y</p:attrName>
                                        </p:attrNameLst>
                                      </p:cBhvr>
                                      <p:rCtr x="0" y="-3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7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flipV="1">
            <a:off x="457200" y="277813"/>
            <a:ext cx="8229600" cy="1143000"/>
          </a:xfrm>
        </p:spPr>
        <p:txBody>
          <a:bodyPr/>
          <a:lstStyle/>
          <a:p>
            <a:r>
              <a:rPr lang="ar-SA" smtClean="0">
                <a:cs typeface="Tajweed" pitchFamily="2" charset="-78"/>
              </a:rPr>
              <a:t> </a:t>
            </a:r>
            <a:endParaRPr lang="en-US" smtClean="0">
              <a:cs typeface="Tajweed" pitchFamily="2" charset="-78"/>
            </a:endParaRPr>
          </a:p>
        </p:txBody>
      </p:sp>
      <p:sp>
        <p:nvSpPr>
          <p:cNvPr id="20483" name="Rectangle 3"/>
          <p:cNvSpPr>
            <a:spLocks noGrp="1" noChangeArrowheads="1"/>
          </p:cNvSpPr>
          <p:nvPr>
            <p:ph type="body" idx="1"/>
          </p:nvPr>
        </p:nvSpPr>
        <p:spPr>
          <a:xfrm>
            <a:off x="457200" y="2971800"/>
            <a:ext cx="8229600" cy="3159125"/>
          </a:xfrm>
        </p:spPr>
        <p:txBody>
          <a:bodyPr/>
          <a:lstStyle/>
          <a:p>
            <a:pPr>
              <a:buFont typeface="Wingdings" pitchFamily="2" charset="2"/>
              <a:buNone/>
            </a:pPr>
            <a:r>
              <a:rPr lang="en-US" sz="6600" b="1" smtClean="0"/>
              <a:t>To worship or to do anything… We need Allah’s help</a:t>
            </a:r>
          </a:p>
        </p:txBody>
      </p:sp>
      <p:graphicFrame>
        <p:nvGraphicFramePr>
          <p:cNvPr id="295958" name="Group 22"/>
          <p:cNvGraphicFramePr>
            <a:graphicFrameLocks noGrp="1"/>
          </p:cNvGraphicFramePr>
          <p:nvPr/>
        </p:nvGraphicFramePr>
        <p:xfrm>
          <a:off x="152400" y="152400"/>
          <a:ext cx="8763000" cy="2255520"/>
        </p:xfrm>
        <a:graphic>
          <a:graphicData uri="http://schemas.openxmlformats.org/drawingml/2006/table">
            <a:tbl>
              <a:tblPr rtl="1"/>
              <a:tblGrid>
                <a:gridCol w="1981200"/>
                <a:gridCol w="2209800"/>
                <a:gridCol w="2209800"/>
                <a:gridCol w="2362200"/>
              </a:tblGrid>
              <a:tr h="116363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b"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b"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b"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969963">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0501" name="Text Box 21"/>
          <p:cNvSpPr txBox="1">
            <a:spLocks noChangeArrowheads="1"/>
          </p:cNvSpPr>
          <p:nvPr/>
        </p:nvSpPr>
        <p:spPr bwMode="auto">
          <a:xfrm>
            <a:off x="609600" y="2286000"/>
            <a:ext cx="1447800" cy="457200"/>
          </a:xfrm>
          <a:prstGeom prst="rect">
            <a:avLst/>
          </a:prstGeom>
          <a:noFill/>
          <a:ln w="9525">
            <a:noFill/>
            <a:miter lim="800000"/>
            <a:headEnd/>
            <a:tailEnd/>
          </a:ln>
        </p:spPr>
        <p:txBody>
          <a:bodyPr>
            <a:spAutoFit/>
          </a:bodyPr>
          <a:lstStyle/>
          <a:p>
            <a:pPr algn="ctr" rtl="1"/>
            <a:r>
              <a:rPr lang="ar-SA" sz="2400" b="0" dirty="0">
                <a:cs typeface="Tajweed" pitchFamily="2" charset="-78"/>
              </a:rPr>
              <a:t>ع و ن</a:t>
            </a:r>
            <a:endParaRPr lang="en-US" sz="2400" b="0" dirty="0">
              <a:cs typeface="Tajweed" pitchFamily="2" charset="-7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7848600" y="2743200"/>
            <a:ext cx="838200" cy="1981200"/>
          </a:xfrm>
          <a:prstGeom prst="ellipse">
            <a:avLst/>
          </a:prstGeom>
          <a:solidFill>
            <a:schemeClr val="accent1"/>
          </a:solidFill>
          <a:ln w="9525" algn="ctr">
            <a:solidFill>
              <a:schemeClr val="tx1"/>
            </a:solidFill>
            <a:round/>
            <a:headEnd/>
            <a:tailEnd/>
          </a:ln>
        </p:spPr>
        <p:txBody>
          <a:bodyPr anchor="ctr">
            <a:spAutoFit/>
          </a:bodyPr>
          <a:lstStyle/>
          <a:p>
            <a:endParaRPr lang="en-US"/>
          </a:p>
        </p:txBody>
      </p:sp>
      <p:sp>
        <p:nvSpPr>
          <p:cNvPr id="21507" name="Oval 3"/>
          <p:cNvSpPr>
            <a:spLocks noChangeArrowheads="1"/>
          </p:cNvSpPr>
          <p:nvPr/>
        </p:nvSpPr>
        <p:spPr bwMode="auto">
          <a:xfrm>
            <a:off x="3962400" y="2667000"/>
            <a:ext cx="1066800" cy="1981200"/>
          </a:xfrm>
          <a:prstGeom prst="ellipse">
            <a:avLst/>
          </a:prstGeom>
          <a:solidFill>
            <a:schemeClr val="accent1"/>
          </a:solidFill>
          <a:ln w="9525" algn="ctr">
            <a:solidFill>
              <a:schemeClr val="tx1"/>
            </a:solidFill>
            <a:round/>
            <a:headEnd/>
            <a:tailEnd/>
          </a:ln>
        </p:spPr>
        <p:txBody>
          <a:bodyPr anchor="ctr">
            <a:spAutoFit/>
          </a:bodyPr>
          <a:lstStyle/>
          <a:p>
            <a:endParaRPr lang="en-US"/>
          </a:p>
        </p:txBody>
      </p:sp>
      <p:sp>
        <p:nvSpPr>
          <p:cNvPr id="21508" name="Rectangle 4"/>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97989" name="Group 5"/>
          <p:cNvGraphicFramePr>
            <a:graphicFrameLocks noGrp="1"/>
          </p:cNvGraphicFramePr>
          <p:nvPr/>
        </p:nvGraphicFramePr>
        <p:xfrm>
          <a:off x="152400" y="107950"/>
          <a:ext cx="8763000" cy="2178368"/>
        </p:xfrm>
        <a:graphic>
          <a:graphicData uri="http://schemas.openxmlformats.org/drawingml/2006/table">
            <a:tbl>
              <a:tblPr rtl="1"/>
              <a:tblGrid>
                <a:gridCol w="1981200"/>
                <a:gridCol w="2209800"/>
                <a:gridCol w="2209800"/>
                <a:gridCol w="2362200"/>
              </a:tblGrid>
              <a:tr h="914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6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26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0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6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1526" name="Text Box 22"/>
          <p:cNvSpPr txBox="1">
            <a:spLocks noChangeArrowheads="1"/>
          </p:cNvSpPr>
          <p:nvPr/>
        </p:nvSpPr>
        <p:spPr bwMode="auto">
          <a:xfrm>
            <a:off x="609600" y="2147888"/>
            <a:ext cx="1447800" cy="519112"/>
          </a:xfrm>
          <a:prstGeom prst="rect">
            <a:avLst/>
          </a:prstGeom>
          <a:noFill/>
          <a:ln w="9525">
            <a:noFill/>
            <a:miter lim="800000"/>
            <a:headEnd/>
            <a:tailEnd/>
          </a:ln>
        </p:spPr>
        <p:txBody>
          <a:bodyPr>
            <a:spAutoFit/>
          </a:bodyPr>
          <a:lstStyle/>
          <a:p>
            <a:pPr algn="ctr" rtl="1"/>
            <a:r>
              <a:rPr lang="ar-SA" sz="2800" b="0">
                <a:latin typeface="Times New Roman" pitchFamily="18" charset="0"/>
                <a:cs typeface="Times New Roman" pitchFamily="18" charset="0"/>
              </a:rPr>
              <a:t>ع و ن</a:t>
            </a:r>
            <a:endParaRPr lang="en-US" sz="2800" b="0">
              <a:latin typeface="Times New Roman" pitchFamily="18" charset="0"/>
              <a:cs typeface="Times New Roman" pitchFamily="18" charset="0"/>
            </a:endParaRPr>
          </a:p>
        </p:txBody>
      </p:sp>
      <p:sp>
        <p:nvSpPr>
          <p:cNvPr id="21527" name="Rectangle 23"/>
          <p:cNvSpPr>
            <a:spLocks noChangeArrowheads="1"/>
          </p:cNvSpPr>
          <p:nvPr/>
        </p:nvSpPr>
        <p:spPr bwMode="auto">
          <a:xfrm>
            <a:off x="-152400" y="2928938"/>
            <a:ext cx="8903399" cy="3650230"/>
          </a:xfrm>
          <a:prstGeom prst="rect">
            <a:avLst/>
          </a:prstGeom>
          <a:noFill/>
          <a:ln w="9525">
            <a:noFill/>
            <a:miter lim="800000"/>
            <a:headEnd/>
            <a:tailEnd/>
          </a:ln>
        </p:spPr>
        <p:txBody>
          <a:bodyPr wrap="none">
            <a:spAutoFit/>
          </a:bodyPr>
          <a:lstStyle/>
          <a:p>
            <a:pPr algn="ctr" rtl="1">
              <a:lnSpc>
                <a:spcPct val="80000"/>
              </a:lnSpc>
              <a:spcBef>
                <a:spcPct val="0"/>
              </a:spcBef>
            </a:pPr>
            <a:r>
              <a:rPr lang="ar-SA" sz="17200" b="0" dirty="0">
                <a:solidFill>
                  <a:srgbClr val="FF0000"/>
                </a:solidFill>
                <a:effectLst>
                  <a:outerShdw blurRad="38100" dist="38100" dir="2700000" algn="tl">
                    <a:srgbClr val="000000">
                      <a:alpha val="43137"/>
                    </a:srgbClr>
                  </a:outerShdw>
                </a:effectLst>
                <a:latin typeface="Arial" pitchFamily="34" charset="0"/>
                <a:cs typeface="Tajweed" pitchFamily="2" charset="-78"/>
              </a:rPr>
              <a:t>نَ</a:t>
            </a:r>
            <a:r>
              <a:rPr lang="ar-SA" sz="17200" b="0" dirty="0">
                <a:solidFill>
                  <a:srgbClr val="FFFF00"/>
                </a:solidFill>
                <a:effectLst>
                  <a:outerShdw blurRad="38100" dist="38100" dir="2700000" algn="tl">
                    <a:srgbClr val="000000">
                      <a:alpha val="43137"/>
                    </a:srgbClr>
                  </a:outerShdw>
                </a:effectLst>
                <a:latin typeface="Arial" pitchFamily="34" charset="0"/>
                <a:cs typeface="Tajweed" pitchFamily="2" charset="-78"/>
              </a:rPr>
              <a:t>عْبُدُ، </a:t>
            </a:r>
            <a:r>
              <a:rPr lang="ar-SA" sz="17200" b="0" dirty="0">
                <a:solidFill>
                  <a:srgbClr val="FF0000"/>
                </a:solidFill>
                <a:effectLst>
                  <a:outerShdw blurRad="38100" dist="38100" dir="2700000" algn="tl">
                    <a:srgbClr val="000000">
                      <a:alpha val="43137"/>
                    </a:srgbClr>
                  </a:outerShdw>
                </a:effectLst>
                <a:latin typeface="Arial" pitchFamily="34" charset="0"/>
                <a:cs typeface="Tajweed" pitchFamily="2" charset="-78"/>
              </a:rPr>
              <a:t>نَ</a:t>
            </a:r>
            <a:r>
              <a:rPr lang="ar-SA" sz="17200" b="0" dirty="0">
                <a:solidFill>
                  <a:srgbClr val="FFFF00"/>
                </a:solidFill>
                <a:effectLst>
                  <a:outerShdw blurRad="38100" dist="38100" dir="2700000" algn="tl">
                    <a:srgbClr val="000000">
                      <a:alpha val="43137"/>
                    </a:srgbClr>
                  </a:outerShdw>
                </a:effectLst>
                <a:latin typeface="Arial" pitchFamily="34" charset="0"/>
                <a:cs typeface="Tajweed" pitchFamily="2" charset="-78"/>
              </a:rPr>
              <a:t>سْتَعِين</a:t>
            </a:r>
          </a:p>
          <a:p>
            <a:pPr algn="ctr">
              <a:lnSpc>
                <a:spcPct val="80000"/>
              </a:lnSpc>
              <a:spcBef>
                <a:spcPct val="0"/>
              </a:spcBef>
            </a:pPr>
            <a:r>
              <a:rPr lang="en-US" sz="11700" b="0" dirty="0">
                <a:solidFill>
                  <a:srgbClr val="FF0000"/>
                </a:solidFill>
                <a:effectLst>
                  <a:outerShdw blurRad="38100" dist="38100" dir="2700000" algn="tl">
                    <a:srgbClr val="000000">
                      <a:alpha val="43137"/>
                    </a:srgbClr>
                  </a:outerShdw>
                </a:effectLst>
                <a:latin typeface="Arial" pitchFamily="34" charset="0"/>
                <a:cs typeface="Arial" pitchFamily="34" charset="0"/>
              </a:rPr>
              <a:t>we</a:t>
            </a:r>
            <a:r>
              <a:rPr lang="en-US" sz="11700" b="0" dirty="0">
                <a:solidFill>
                  <a:srgbClr val="FFFF00"/>
                </a:solidFill>
                <a:effectLst>
                  <a:outerShdw blurRad="38100" dist="38100" dir="2700000" algn="tl">
                    <a:srgbClr val="000000">
                      <a:alpha val="43137"/>
                    </a:srgbClr>
                  </a:outerShdw>
                </a:effectLst>
                <a:latin typeface="Arial" pitchFamily="34" charset="0"/>
                <a:cs typeface="Arial" pitchFamily="34" charset="0"/>
              </a:rPr>
              <a:t>…, </a:t>
            </a:r>
            <a:r>
              <a:rPr lang="en-US" sz="11700" b="0" dirty="0">
                <a:solidFill>
                  <a:srgbClr val="FF0000"/>
                </a:solidFill>
                <a:effectLst>
                  <a:outerShdw blurRad="38100" dist="38100" dir="2700000" algn="tl">
                    <a:srgbClr val="000000">
                      <a:alpha val="43137"/>
                    </a:srgbClr>
                  </a:outerShdw>
                </a:effectLst>
                <a:latin typeface="Arial" pitchFamily="34" charset="0"/>
                <a:cs typeface="Arial" pitchFamily="34" charset="0"/>
              </a:rPr>
              <a:t>we</a:t>
            </a:r>
            <a:r>
              <a:rPr lang="en-US" sz="11700" b="0" dirty="0">
                <a:solidFill>
                  <a:srgbClr val="FFFF00"/>
                </a:solidFill>
                <a:effectLst>
                  <a:outerShdw blurRad="38100" dist="38100" dir="2700000" algn="tl">
                    <a:srgbClr val="000000">
                      <a:alpha val="43137"/>
                    </a:srgbClr>
                  </a:outerShdw>
                </a:effectLst>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flipV="1">
            <a:off x="45720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00055" name="Group 23"/>
          <p:cNvGraphicFramePr>
            <a:graphicFrameLocks noGrp="1"/>
          </p:cNvGraphicFramePr>
          <p:nvPr/>
        </p:nvGraphicFramePr>
        <p:xfrm>
          <a:off x="152400" y="595313"/>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22548" name="Rectangle 20"/>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22549" name="Rectangle 21"/>
          <p:cNvSpPr>
            <a:spLocks noGrp="1" noChangeArrowheads="1"/>
          </p:cNvSpPr>
          <p:nvPr>
            <p:ph type="body" idx="1"/>
          </p:nvPr>
        </p:nvSpPr>
        <p:spPr>
          <a:xfrm>
            <a:off x="304800" y="3352800"/>
            <a:ext cx="8229600" cy="2778125"/>
          </a:xfrm>
          <a:noFill/>
        </p:spPr>
        <p:txBody>
          <a:bodyPr/>
          <a:lstStyle/>
          <a:p>
            <a:r>
              <a:rPr lang="en-US" smtClean="0"/>
              <a:t>Say this focusing not only on Salah but we will do TODAY after THIS SALAH</a:t>
            </a:r>
          </a:p>
          <a:p>
            <a:r>
              <a:rPr lang="en-US" smtClean="0"/>
              <a:t>Purpose of creation</a:t>
            </a:r>
          </a:p>
          <a:p>
            <a:r>
              <a:rPr lang="en-US" smtClean="0"/>
              <a:t>Need Your help even to worship You</a:t>
            </a:r>
          </a:p>
          <a:p>
            <a:r>
              <a:rPr lang="en-US" smtClean="0"/>
              <a:t>MISSION STATEMENT OF A MUSLIM</a:t>
            </a:r>
          </a:p>
        </p:txBody>
      </p:sp>
      <p:pic>
        <p:nvPicPr>
          <p:cNvPr id="22550" name="Picture 22"/>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76707" name="Group 35"/>
          <p:cNvGraphicFramePr>
            <a:graphicFrameLocks noGrp="1"/>
          </p:cNvGraphicFramePr>
          <p:nvPr/>
        </p:nvGraphicFramePr>
        <p:xfrm>
          <a:off x="381000" y="1219200"/>
          <a:ext cx="8305800" cy="2209800"/>
        </p:xfrm>
        <a:graphic>
          <a:graphicData uri="http://schemas.openxmlformats.org/drawingml/2006/table">
            <a:tbl>
              <a:tblPr rtl="1"/>
              <a:tblGrid>
                <a:gridCol w="3501190"/>
                <a:gridCol w="4804610"/>
              </a:tblGrid>
              <a:tr h="2209800">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72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rPr>
                        <a:t>إِيَّاكَ</a:t>
                      </a:r>
                      <a:endParaRPr kumimoji="0" lang="ar-SA" sz="72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ea typeface="Times New Roman" pitchFamily="18" charset="0"/>
                        <a:cs typeface="Tajweed" pitchFamily="2" charset="-78"/>
                      </a:endParaRPr>
                    </a:p>
                  </a:txBody>
                  <a:tcP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72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rPr>
                        <a:t>نَعْبُدُ</a:t>
                      </a:r>
                      <a:endParaRPr kumimoji="0" lang="ar-SA" sz="72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ea typeface="Times New Roman" pitchFamily="18" charset="0"/>
                        <a:cs typeface="Tajweed" pitchFamily="2" charset="-78"/>
                      </a:endParaRPr>
                    </a:p>
                  </a:txBody>
                  <a:tcP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pic>
        <p:nvPicPr>
          <p:cNvPr id="23562" name="Picture 36" descr="DPPR-Logo"/>
          <p:cNvPicPr>
            <a:picLocks noChangeAspect="1" noChangeArrowheads="1"/>
          </p:cNvPicPr>
          <p:nvPr/>
        </p:nvPicPr>
        <p:blipFill>
          <a:blip r:embed="rId3" cstate="print"/>
          <a:srcRect/>
          <a:stretch>
            <a:fillRect/>
          </a:stretch>
        </p:blipFill>
        <p:spPr bwMode="auto">
          <a:xfrm>
            <a:off x="0" y="0"/>
            <a:ext cx="1101725" cy="1179513"/>
          </a:xfrm>
          <a:prstGeom prst="rect">
            <a:avLst/>
          </a:prstGeom>
          <a:noFill/>
          <a:ln w="9525">
            <a:noFill/>
            <a:miter lim="800000"/>
            <a:headEnd/>
            <a:tailEnd/>
          </a:ln>
        </p:spPr>
      </p:pic>
      <p:sp>
        <p:nvSpPr>
          <p:cNvPr id="7" name="Slide Number Placeholder 6"/>
          <p:cNvSpPr>
            <a:spLocks noGrp="1"/>
          </p:cNvSpPr>
          <p:nvPr>
            <p:ph type="sldNum" sz="quarter" idx="10"/>
          </p:nvPr>
        </p:nvSpPr>
        <p:spPr/>
        <p:txBody>
          <a:bodyPr/>
          <a:lstStyle/>
          <a:p>
            <a:pPr>
              <a:defRPr/>
            </a:pPr>
            <a:fld id="{164C60EE-DDEB-407C-BEA4-76FDCA0150C3}" type="slidenum">
              <a:rPr lang="ar-SY" smtClean="0"/>
              <a:pPr>
                <a:defRPr/>
              </a:pPr>
              <a:t>24</a:t>
            </a:fld>
            <a:endParaRPr lang="en-US"/>
          </a:p>
        </p:txBody>
      </p:sp>
      <p:graphicFrame>
        <p:nvGraphicFramePr>
          <p:cNvPr id="8" name="Group 35"/>
          <p:cNvGraphicFramePr>
            <a:graphicFrameLocks noGrp="1"/>
          </p:cNvGraphicFramePr>
          <p:nvPr/>
        </p:nvGraphicFramePr>
        <p:xfrm>
          <a:off x="304800" y="4191000"/>
          <a:ext cx="8382000" cy="2286001"/>
        </p:xfrm>
        <a:graphic>
          <a:graphicData uri="http://schemas.openxmlformats.org/drawingml/2006/table">
            <a:tbl>
              <a:tblPr rtl="1"/>
              <a:tblGrid>
                <a:gridCol w="3911600"/>
                <a:gridCol w="4470400"/>
              </a:tblGrid>
              <a:tr h="2286001">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66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rPr>
                        <a:t>وَإِيَّاكَ</a:t>
                      </a:r>
                      <a:endParaRPr kumimoji="0" lang="ar-SA" sz="66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ea typeface="Times New Roman" pitchFamily="18" charset="0"/>
                        <a:cs typeface="Tajweed" pitchFamily="2" charset="-78"/>
                      </a:endParaRPr>
                    </a:p>
                  </a:txBody>
                  <a:tcPr horzOverflow="overflow">
                    <a:lnL w="76200" cap="flat" cmpd="sng" algn="ctr">
                      <a:solidFill>
                        <a:srgbClr val="339933"/>
                      </a:solidFill>
                      <a:prstDash val="solid"/>
                      <a:round/>
                      <a:headEnd type="none" w="med" len="med"/>
                      <a:tailEnd type="none" w="med" len="med"/>
                    </a:lnL>
                    <a:lnR w="12700" cap="flat" cmpd="sng" algn="ctr">
                      <a:solidFill>
                        <a:srgbClr val="FFFFFF"/>
                      </a:solidFill>
                      <a:prstDash val="dot"/>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c>
                  <a:txBody>
                    <a:bodyPr/>
                    <a:lstStyle/>
                    <a:p>
                      <a:pPr marL="0" marR="0" lvl="0" indent="0" algn="ctr" defTabSz="914400" rtl="1" eaLnBrk="1" fontAlgn="base" latinLnBrk="0" hangingPunct="1">
                        <a:lnSpc>
                          <a:spcPct val="100000"/>
                        </a:lnSpc>
                        <a:spcBef>
                          <a:spcPct val="0"/>
                        </a:spcBef>
                        <a:spcAft>
                          <a:spcPct val="0"/>
                        </a:spcAft>
                        <a:buClr>
                          <a:srgbClr val="FFFFFF"/>
                        </a:buClr>
                        <a:buSzPct val="90000"/>
                        <a:buFont typeface="Wingdings" pitchFamily="2" charset="2"/>
                        <a:buNone/>
                        <a:tabLst/>
                      </a:pPr>
                      <a:r>
                        <a:rPr kumimoji="0" lang="ar-SA" sz="6600" b="0" i="0" u="none" strike="noStrike" cap="none" normalizeH="0" baseline="0" dirty="0" smtClean="0">
                          <a:ln>
                            <a:noFill/>
                          </a:ln>
                          <a:solidFill>
                            <a:srgbClr val="FFFF00"/>
                          </a:solidFill>
                          <a:effectLst>
                            <a:outerShdw blurRad="38100" dist="38100" dir="2700000" algn="tl">
                              <a:srgbClr val="000000"/>
                            </a:outerShdw>
                          </a:effectLst>
                          <a:latin typeface="Times New Roman" pitchFamily="18" charset="0"/>
                          <a:ea typeface="Times New Roman" pitchFamily="18" charset="0"/>
                          <a:cs typeface="Tajweed" pitchFamily="2" charset="-78"/>
                        </a:rPr>
                        <a:t>نَسْتَعِينُ (5)</a:t>
                      </a:r>
                      <a:endParaRPr kumimoji="0" lang="ar-SA" sz="6600" b="0" i="0" u="none" strike="noStrike" cap="none" normalizeH="0" baseline="0" dirty="0" smtClean="0">
                        <a:ln>
                          <a:noFill/>
                        </a:ln>
                        <a:solidFill>
                          <a:srgbClr val="FFFF00"/>
                        </a:solidFill>
                        <a:effectLst>
                          <a:outerShdw blurRad="38100" dist="38100" dir="2700000" algn="tl">
                            <a:srgbClr val="000000"/>
                          </a:outerShdw>
                        </a:effectLst>
                        <a:latin typeface="Tahoma" pitchFamily="34" charset="0"/>
                        <a:ea typeface="Times New Roman" pitchFamily="18" charset="0"/>
                        <a:cs typeface="Tajweed" pitchFamily="2" charset="-78"/>
                      </a:endParaRPr>
                    </a:p>
                  </a:txBody>
                  <a:tcPr horzOverflow="overflow">
                    <a:lnL w="12700" cap="flat" cmpd="sng" algn="ctr">
                      <a:solidFill>
                        <a:srgbClr val="FFFFFF"/>
                      </a:solidFill>
                      <a:prstDash val="dot"/>
                      <a:round/>
                      <a:headEnd type="none" w="med" len="med"/>
                      <a:tailEnd type="none" w="med" len="med"/>
                    </a:lnL>
                    <a:lnR w="76200" cap="flat" cmpd="sng" algn="ctr">
                      <a:solidFill>
                        <a:srgbClr val="339933"/>
                      </a:solidFill>
                      <a:prstDash val="solid"/>
                      <a:round/>
                      <a:headEnd type="none" w="med" len="med"/>
                      <a:tailEnd type="none" w="med" len="med"/>
                    </a:lnR>
                    <a:lnT w="76200" cap="flat" cmpd="sng" algn="ctr">
                      <a:solidFill>
                        <a:srgbClr val="339933"/>
                      </a:solidFill>
                      <a:prstDash val="solid"/>
                      <a:round/>
                      <a:headEnd type="none" w="med" len="med"/>
                      <a:tailEnd type="none" w="med" len="med"/>
                    </a:lnT>
                    <a:lnB w="76200" cap="flat" cmpd="sng" algn="ctr">
                      <a:solidFill>
                        <a:srgbClr val="339933"/>
                      </a:solidFill>
                      <a:prstDash val="solid"/>
                      <a:round/>
                      <a:headEnd type="none" w="med" len="med"/>
                      <a:tailEnd type="none" w="med" len="med"/>
                    </a:lnB>
                    <a:lnTlToBr>
                      <a:noFill/>
                    </a:lnTlToBr>
                    <a:lnBlToTr>
                      <a:noFill/>
                    </a:lnBlToTr>
                    <a:gradFill>
                      <a:gsLst>
                        <a:gs pos="0">
                          <a:srgbClr val="008000"/>
                        </a:gs>
                        <a:gs pos="100000">
                          <a:srgbClr val="003300"/>
                        </a:gs>
                      </a:gsLst>
                      <a:lin ang="5400000" scaled="1"/>
                    </a:gradFill>
                  </a:tcPr>
                </a:tc>
              </a:tr>
            </a:tbl>
          </a:graphicData>
        </a:graphic>
      </p:graphicFrame>
      <p:sp>
        <p:nvSpPr>
          <p:cNvPr id="10" name="Rectangle 9"/>
          <p:cNvSpPr>
            <a:spLocks noChangeArrowheads="1"/>
          </p:cNvSpPr>
          <p:nvPr/>
        </p:nvSpPr>
        <p:spPr bwMode="auto">
          <a:xfrm>
            <a:off x="5776913" y="2325688"/>
            <a:ext cx="2174875" cy="646112"/>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You alone</a:t>
            </a:r>
          </a:p>
        </p:txBody>
      </p:sp>
      <p:sp>
        <p:nvSpPr>
          <p:cNvPr id="11" name="Rectangle 10"/>
          <p:cNvSpPr>
            <a:spLocks noChangeArrowheads="1"/>
          </p:cNvSpPr>
          <p:nvPr/>
        </p:nvSpPr>
        <p:spPr bwMode="auto">
          <a:xfrm>
            <a:off x="1509713" y="2463800"/>
            <a:ext cx="2500312" cy="646113"/>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we worship</a:t>
            </a:r>
          </a:p>
        </p:txBody>
      </p:sp>
      <p:sp>
        <p:nvSpPr>
          <p:cNvPr id="12" name="Rectangle 11"/>
          <p:cNvSpPr>
            <a:spLocks noChangeArrowheads="1"/>
          </p:cNvSpPr>
          <p:nvPr/>
        </p:nvSpPr>
        <p:spPr bwMode="auto">
          <a:xfrm>
            <a:off x="5230813" y="5334000"/>
            <a:ext cx="3074987" cy="646113"/>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and You alone</a:t>
            </a:r>
          </a:p>
        </p:txBody>
      </p:sp>
      <p:sp>
        <p:nvSpPr>
          <p:cNvPr id="13" name="Rectangle 12"/>
          <p:cNvSpPr>
            <a:spLocks noChangeArrowheads="1"/>
          </p:cNvSpPr>
          <p:nvPr/>
        </p:nvSpPr>
        <p:spPr bwMode="auto">
          <a:xfrm>
            <a:off x="990600" y="5359400"/>
            <a:ext cx="3495675" cy="646113"/>
          </a:xfrm>
          <a:prstGeom prst="rect">
            <a:avLst/>
          </a:prstGeom>
          <a:noFill/>
          <a:ln w="9525">
            <a:noFill/>
            <a:miter lim="800000"/>
            <a:headEnd/>
            <a:tailEnd/>
          </a:ln>
        </p:spPr>
        <p:txBody>
          <a:bodyPr wrap="none">
            <a:spAutoFit/>
          </a:bodyPr>
          <a:lstStyle/>
          <a:p>
            <a:pPr algn="ctr" rtl="1" eaLnBrk="0" hangingPunct="0">
              <a:spcBef>
                <a:spcPct val="0"/>
              </a:spcBef>
            </a:pPr>
            <a:r>
              <a:rPr lang="en-US" sz="3600" b="0">
                <a:solidFill>
                  <a:srgbClr val="FFFFFF"/>
                </a:solidFill>
                <a:ea typeface="Times New Roman" pitchFamily="18" charset="0"/>
                <a:cs typeface="Tahoma" pitchFamily="34" charset="0"/>
              </a:rPr>
              <a:t>We ask for help.</a:t>
            </a:r>
          </a:p>
        </p:txBody>
      </p:sp>
      <p:sp>
        <p:nvSpPr>
          <p:cNvPr id="23576" name="Rectangle 2"/>
          <p:cNvSpPr>
            <a:spLocks noGrp="1" noChangeArrowheads="1"/>
          </p:cNvSpPr>
          <p:nvPr>
            <p:ph type="title"/>
          </p:nvPr>
        </p:nvSpPr>
        <p:spPr>
          <a:xfrm rot="10800000" flipV="1">
            <a:off x="457200" y="381000"/>
            <a:ext cx="8229600" cy="457200"/>
          </a:xfrm>
        </p:spPr>
        <p:txBody>
          <a:bodyPr/>
          <a:lstStyle/>
          <a:p>
            <a:pPr eaLnBrk="1" hangingPunct="1"/>
            <a:r>
              <a:rPr lang="en-US" sz="3600" smtClean="0">
                <a:cs typeface="Tajweed" pitchFamily="2" charset="-78"/>
              </a:rPr>
              <a:t>Practice with prayer, </a:t>
            </a:r>
            <a:br>
              <a:rPr lang="en-US" sz="3600" smtClean="0">
                <a:cs typeface="Tajweed" pitchFamily="2" charset="-78"/>
              </a:rPr>
            </a:br>
            <a:r>
              <a:rPr lang="en-US" sz="3600" smtClean="0">
                <a:cs typeface="Tajweed" pitchFamily="2" charset="-78"/>
              </a:rPr>
              <a:t>imagination, and feelings</a:t>
            </a:r>
            <a:endParaRPr lang="en-US" sz="3600" smtClean="0">
              <a:latin typeface="Alvi Nastaleeq" pitchFamily="2" charset="-78"/>
              <a:cs typeface="Alvi Nastaleeq"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autoRev="1" fill="hold" grpId="0" nodeType="withEffect">
                                  <p:stCondLst>
                                    <p:cond delay="0"/>
                                  </p:stCondLst>
                                  <p:childTnLst>
                                    <p:animScale>
                                      <p:cBhvr>
                                        <p:cTn id="6" dur="2000" fill="hold"/>
                                        <p:tgtEl>
                                          <p:spTgt spid="10"/>
                                        </p:tgtEl>
                                      </p:cBhvr>
                                      <p:by x="125000" y="125000"/>
                                    </p:animScale>
                                  </p:childTnLst>
                                </p:cTn>
                              </p:par>
                              <p:par>
                                <p:cTn id="7" presetID="6" presetClass="emph" presetSubtype="0" repeatCount="indefinite" accel="50000" decel="50000" autoRev="1" fill="hold" grpId="0" nodeType="withEffect">
                                  <p:stCondLst>
                                    <p:cond delay="0"/>
                                  </p:stCondLst>
                                  <p:childTnLst>
                                    <p:animScale>
                                      <p:cBhvr>
                                        <p:cTn id="8" dur="2000" fill="hold"/>
                                        <p:tgtEl>
                                          <p:spTgt spid="11"/>
                                        </p:tgtEl>
                                      </p:cBhvr>
                                      <p:by x="125000" y="125000"/>
                                    </p:animScale>
                                  </p:childTnLst>
                                </p:cTn>
                              </p:par>
                              <p:par>
                                <p:cTn id="9" presetID="6" presetClass="emph" presetSubtype="0" repeatCount="indefinite" accel="50000" decel="50000" autoRev="1" fill="hold" grpId="0" nodeType="withEffect">
                                  <p:stCondLst>
                                    <p:cond delay="0"/>
                                  </p:stCondLst>
                                  <p:childTnLst>
                                    <p:animScale>
                                      <p:cBhvr>
                                        <p:cTn id="10" dur="2000" fill="hold"/>
                                        <p:tgtEl>
                                          <p:spTgt spid="12"/>
                                        </p:tgtEl>
                                      </p:cBhvr>
                                      <p:by x="125000" y="125000"/>
                                    </p:animScale>
                                  </p:childTnLst>
                                </p:cTn>
                              </p:par>
                              <p:par>
                                <p:cTn id="11" presetID="6" presetClass="emph" presetSubtype="0" repeatCount="indefinite" accel="50000" decel="50000" autoRev="1" fill="hold" grpId="0" nodeType="withEffect">
                                  <p:stCondLst>
                                    <p:cond delay="0"/>
                                  </p:stCondLst>
                                  <p:childTnLst>
                                    <p:animScale>
                                      <p:cBhvr>
                                        <p:cTn id="12" dur="2000" fill="hold"/>
                                        <p:tgtEl>
                                          <p:spTgt spid="13"/>
                                        </p:tgtEl>
                                      </p:cBhvr>
                                      <p:by x="125000" y="12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4"/>
          <p:cNvSpPr>
            <a:spLocks noGrp="1"/>
          </p:cNvSpPr>
          <p:nvPr>
            <p:ph type="title"/>
          </p:nvPr>
        </p:nvSpPr>
        <p:spPr/>
        <p:txBody>
          <a:bodyPr/>
          <a:lstStyle/>
          <a:p>
            <a:pPr rtl="0"/>
            <a:r>
              <a:rPr lang="en-US" dirty="0" smtClean="0"/>
              <a:t>A Suggestion …</a:t>
            </a:r>
          </a:p>
        </p:txBody>
      </p:sp>
      <p:sp>
        <p:nvSpPr>
          <p:cNvPr id="24579" name="Content Placeholder 5"/>
          <p:cNvSpPr>
            <a:spLocks noGrp="1"/>
          </p:cNvSpPr>
          <p:nvPr>
            <p:ph idx="1"/>
          </p:nvPr>
        </p:nvSpPr>
        <p:spPr/>
        <p:txBody>
          <a:bodyPr/>
          <a:lstStyle/>
          <a:p>
            <a:r>
              <a:rPr lang="en-US" dirty="0" smtClean="0"/>
              <a:t>Remember this </a:t>
            </a:r>
            <a:r>
              <a:rPr lang="en-US" dirty="0" err="1" smtClean="0"/>
              <a:t>hadith</a:t>
            </a:r>
            <a:r>
              <a:rPr lang="en-US" dirty="0" smtClean="0"/>
              <a:t> – in EVERY </a:t>
            </a:r>
            <a:r>
              <a:rPr lang="en-US" dirty="0" err="1" smtClean="0"/>
              <a:t>Raka’ah</a:t>
            </a:r>
            <a:r>
              <a:rPr lang="en-US" dirty="0" smtClean="0"/>
              <a:t> - while reciting </a:t>
            </a:r>
            <a:r>
              <a:rPr lang="en-US" dirty="0" err="1" smtClean="0"/>
              <a:t>Surah</a:t>
            </a:r>
            <a:r>
              <a:rPr lang="en-US" dirty="0" smtClean="0"/>
              <a:t> </a:t>
            </a:r>
            <a:r>
              <a:rPr lang="en-US" dirty="0" err="1" smtClean="0"/>
              <a:t>Fatiha</a:t>
            </a:r>
            <a:r>
              <a:rPr lang="en-US" dirty="0" smtClean="0"/>
              <a:t>-mentioned in </a:t>
            </a:r>
            <a:r>
              <a:rPr lang="en-US" dirty="0" err="1" smtClean="0"/>
              <a:t>Sahih</a:t>
            </a:r>
            <a:r>
              <a:rPr lang="en-US" dirty="0" smtClean="0"/>
              <a:t> Muslim, narrated by Abu </a:t>
            </a:r>
            <a:r>
              <a:rPr lang="en-US" dirty="0" err="1" smtClean="0"/>
              <a:t>Huraira</a:t>
            </a:r>
            <a:r>
              <a:rPr lang="en-US" dirty="0" smtClean="0"/>
              <a:t> (may Allah be pleased with him) that our Prophet </a:t>
            </a:r>
            <a:r>
              <a:rPr lang="ur-PK" dirty="0" smtClean="0"/>
              <a:t>ﷺ</a:t>
            </a:r>
            <a:r>
              <a:rPr lang="en-US" dirty="0" smtClean="0"/>
              <a:t> said: </a:t>
            </a:r>
          </a:p>
          <a:p>
            <a:pPr>
              <a:buNone/>
            </a:pPr>
            <a:r>
              <a:rPr lang="en-US" dirty="0" smtClean="0"/>
              <a:t>	Allah said: “I have divided the prayer between Me and My slave.  Half is for Me and half for him and I give him what he asks for.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2000"/>
                                        <p:tgtEl>
                                          <p:spTgt spid="245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2000"/>
                                        <p:tgtEl>
                                          <p:spTgt spid="24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4"/>
          <p:cNvSpPr>
            <a:spLocks noGrp="1"/>
          </p:cNvSpPr>
          <p:nvPr>
            <p:ph type="title"/>
          </p:nvPr>
        </p:nvSpPr>
        <p:spPr/>
        <p:txBody>
          <a:bodyPr/>
          <a:lstStyle/>
          <a:p>
            <a:pPr rtl="0"/>
            <a:r>
              <a:rPr lang="en-US" dirty="0" smtClean="0"/>
              <a:t>… A Suggestion…</a:t>
            </a:r>
          </a:p>
        </p:txBody>
      </p:sp>
      <p:sp>
        <p:nvSpPr>
          <p:cNvPr id="25603" name="Content Placeholder 5"/>
          <p:cNvSpPr>
            <a:spLocks noGrp="1"/>
          </p:cNvSpPr>
          <p:nvPr>
            <p:ph idx="1"/>
          </p:nvPr>
        </p:nvSpPr>
        <p:spPr>
          <a:xfrm>
            <a:off x="457200" y="1219200"/>
            <a:ext cx="8686800" cy="5486400"/>
          </a:xfrm>
        </p:spPr>
        <p:txBody>
          <a:bodyPr/>
          <a:lstStyle/>
          <a:p>
            <a:r>
              <a:rPr lang="en-US" dirty="0" smtClean="0"/>
              <a:t>When the slave says</a:t>
            </a:r>
            <a:r>
              <a:rPr lang="en-US" dirty="0" smtClean="0">
                <a:cs typeface="Majidi" pitchFamily="2" charset="-78"/>
              </a:rPr>
              <a:t>: </a:t>
            </a:r>
            <a:r>
              <a:rPr lang="ur-PK" dirty="0" smtClean="0">
                <a:cs typeface="Majidi" pitchFamily="2" charset="-78"/>
              </a:rPr>
              <a:t>الْحَمْدُ لِلَّهِ رَبِّ الْعَالَمِينَ</a:t>
            </a:r>
            <a:r>
              <a:rPr lang="en-US" dirty="0" smtClean="0">
                <a:cs typeface="Majidi" pitchFamily="2" charset="-78"/>
              </a:rPr>
              <a:t> </a:t>
            </a:r>
            <a:r>
              <a:rPr lang="en-US" dirty="0" smtClean="0"/>
              <a:t>then</a:t>
            </a:r>
          </a:p>
          <a:p>
            <a:pPr>
              <a:buNone/>
            </a:pPr>
            <a:r>
              <a:rPr lang="en-US" dirty="0" smtClean="0"/>
              <a:t>	 Allah says: My slave has praised me</a:t>
            </a:r>
          </a:p>
          <a:p>
            <a:r>
              <a:rPr lang="en-US" dirty="0" smtClean="0"/>
              <a:t>when he says: </a:t>
            </a:r>
            <a:r>
              <a:rPr lang="ur-PK" dirty="0" smtClean="0">
                <a:cs typeface="Majidi" pitchFamily="2" charset="-78"/>
              </a:rPr>
              <a:t>الرَّحْمَنِ</a:t>
            </a:r>
            <a:r>
              <a:rPr lang="ur-PK" dirty="0" smtClean="0"/>
              <a:t> </a:t>
            </a:r>
            <a:r>
              <a:rPr lang="ur-PK" dirty="0" smtClean="0">
                <a:cs typeface="Majidi" pitchFamily="2" charset="-78"/>
              </a:rPr>
              <a:t>الرَّحِيمِ</a:t>
            </a:r>
            <a:r>
              <a:rPr lang="en-US" dirty="0" smtClean="0"/>
              <a:t> then </a:t>
            </a:r>
          </a:p>
          <a:p>
            <a:pPr>
              <a:buNone/>
            </a:pPr>
            <a:r>
              <a:rPr lang="en-US" dirty="0" smtClean="0">
                <a:cs typeface="Majidi" pitchFamily="2" charset="-78"/>
              </a:rPr>
              <a:t>	Allah</a:t>
            </a:r>
            <a:r>
              <a:rPr lang="en-US" dirty="0" smtClean="0"/>
              <a:t> says:</a:t>
            </a:r>
            <a:r>
              <a:rPr lang="ur-PK" dirty="0" smtClean="0"/>
              <a:t> </a:t>
            </a:r>
            <a:r>
              <a:rPr lang="en-US" dirty="0" smtClean="0"/>
              <a:t>My slave has extolled Me. </a:t>
            </a:r>
          </a:p>
          <a:p>
            <a:r>
              <a:rPr lang="en-US" dirty="0" smtClean="0"/>
              <a:t>When he says:</a:t>
            </a:r>
            <a:r>
              <a:rPr lang="ur-PK" dirty="0" smtClean="0"/>
              <a:t> </a:t>
            </a:r>
            <a:r>
              <a:rPr lang="ur-PK" dirty="0" smtClean="0">
                <a:cs typeface="Majidi" pitchFamily="2" charset="-78"/>
              </a:rPr>
              <a:t>مَالِكِ يَوْمِ الدِّ</a:t>
            </a:r>
            <a:r>
              <a:rPr lang="ur-PK" dirty="0" smtClean="0"/>
              <a:t>ينِ</a:t>
            </a:r>
            <a:r>
              <a:rPr lang="en-US" dirty="0" smtClean="0"/>
              <a:t> , then </a:t>
            </a:r>
          </a:p>
          <a:p>
            <a:pPr>
              <a:buNone/>
            </a:pPr>
            <a:r>
              <a:rPr lang="en-US" dirty="0" smtClean="0"/>
              <a:t>	Allah says: My slave has glorified Me</a:t>
            </a:r>
          </a:p>
          <a:p>
            <a:r>
              <a:rPr lang="en-US" dirty="0" smtClean="0"/>
              <a:t>when he says: </a:t>
            </a:r>
            <a:r>
              <a:rPr lang="ur-PK" dirty="0" smtClean="0">
                <a:cs typeface="Majidi" pitchFamily="2" charset="-78"/>
              </a:rPr>
              <a:t> إِيَّاكَ نَعْبُدُ وَإِيَّاكَ نَسْتَعِينُ</a:t>
            </a:r>
            <a:r>
              <a:rPr lang="en-US" dirty="0" smtClean="0"/>
              <a:t> then </a:t>
            </a:r>
          </a:p>
          <a:p>
            <a:pPr>
              <a:buNone/>
            </a:pPr>
            <a:r>
              <a:rPr lang="en-US" dirty="0" smtClean="0"/>
              <a:t>	Allah says: This is between Me and My slave and whatever he asks for, I will provide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20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20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20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20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20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2000"/>
                                        <p:tgtEl>
                                          <p:spTgt spid="2560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603">
                                            <p:txEl>
                                              <p:pRg st="6" end="6"/>
                                            </p:txEl>
                                          </p:spTgt>
                                        </p:tgtEl>
                                        <p:attrNameLst>
                                          <p:attrName>style.visibility</p:attrName>
                                        </p:attrNameLst>
                                      </p:cBhvr>
                                      <p:to>
                                        <p:strVal val="visible"/>
                                      </p:to>
                                    </p:set>
                                    <p:animEffect transition="in" filter="fade">
                                      <p:cBhvr>
                                        <p:cTn id="37" dur="2000"/>
                                        <p:tgtEl>
                                          <p:spTgt spid="2560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5603">
                                            <p:txEl>
                                              <p:pRg st="7" end="7"/>
                                            </p:txEl>
                                          </p:spTgt>
                                        </p:tgtEl>
                                        <p:attrNameLst>
                                          <p:attrName>style.visibility</p:attrName>
                                        </p:attrNameLst>
                                      </p:cBhvr>
                                      <p:to>
                                        <p:strVal val="visible"/>
                                      </p:to>
                                    </p:set>
                                    <p:animEffect transition="in" filter="fade">
                                      <p:cBhvr>
                                        <p:cTn id="42" dur="2000"/>
                                        <p:tgtEl>
                                          <p:spTgt spid="2560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4"/>
          <p:cNvSpPr>
            <a:spLocks noGrp="1"/>
          </p:cNvSpPr>
          <p:nvPr>
            <p:ph type="title"/>
          </p:nvPr>
        </p:nvSpPr>
        <p:spPr/>
        <p:txBody>
          <a:bodyPr/>
          <a:lstStyle/>
          <a:p>
            <a:pPr rtl="0"/>
            <a:r>
              <a:rPr lang="en-US" dirty="0" smtClean="0"/>
              <a:t>… A Suggestion</a:t>
            </a:r>
          </a:p>
        </p:txBody>
      </p:sp>
      <p:sp>
        <p:nvSpPr>
          <p:cNvPr id="26627" name="Content Placeholder 5"/>
          <p:cNvSpPr>
            <a:spLocks noGrp="1"/>
          </p:cNvSpPr>
          <p:nvPr>
            <p:ph idx="1"/>
          </p:nvPr>
        </p:nvSpPr>
        <p:spPr/>
        <p:txBody>
          <a:bodyPr/>
          <a:lstStyle/>
          <a:p>
            <a:r>
              <a:rPr lang="en-US" dirty="0" smtClean="0"/>
              <a:t>And when the slave says</a:t>
            </a:r>
            <a:r>
              <a:rPr lang="en-US" dirty="0" smtClean="0">
                <a:cs typeface="Majidi" pitchFamily="2" charset="-78"/>
              </a:rPr>
              <a:t>:</a:t>
            </a:r>
          </a:p>
          <a:p>
            <a:pPr algn="r">
              <a:buNone/>
            </a:pPr>
            <a:r>
              <a:rPr lang="ur-PK" dirty="0" smtClean="0">
                <a:cs typeface="Majidi" pitchFamily="2" charset="-78"/>
              </a:rPr>
              <a:t> اهْدِنَا الصِّرَاطَ الْمُسْتَقِيمَ .</a:t>
            </a:r>
            <a:endParaRPr lang="en-US" dirty="0" smtClean="0">
              <a:cs typeface="Majidi" pitchFamily="2" charset="-78"/>
            </a:endParaRPr>
          </a:p>
          <a:p>
            <a:pPr algn="r">
              <a:buNone/>
            </a:pPr>
            <a:r>
              <a:rPr lang="ur-PK" dirty="0" smtClean="0">
                <a:cs typeface="Majidi" pitchFamily="2" charset="-78"/>
              </a:rPr>
              <a:t> صِرَاطَ الَّذِينَ أَنْعَمْتَ عَلَيْهِمْ غَيْرِ الْمَغْضُوبِ عَلَيْهِمْ وَلا الضَّالِّينَ</a:t>
            </a:r>
            <a:r>
              <a:rPr lang="en-US" dirty="0" smtClean="0">
                <a:cs typeface="Majidi" pitchFamily="2" charset="-78"/>
              </a:rPr>
              <a:t> </a:t>
            </a:r>
          </a:p>
          <a:p>
            <a:pPr algn="ctr">
              <a:buNone/>
            </a:pPr>
            <a:r>
              <a:rPr lang="en-US" dirty="0" smtClean="0"/>
              <a:t>then </a:t>
            </a:r>
          </a:p>
          <a:p>
            <a:pPr>
              <a:buNone/>
            </a:pPr>
            <a:r>
              <a:rPr lang="en-US" dirty="0" smtClean="0"/>
              <a:t>	Allah says: This is for my slave and he will get what he has asked for.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fade">
                                      <p:cBhvr>
                                        <p:cTn id="7" dur="20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fade">
                                      <p:cBhvr>
                                        <p:cTn id="12" dur="20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fade">
                                      <p:cBhvr>
                                        <p:cTn id="17" dur="20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fade">
                                      <p:cBhvr>
                                        <p:cTn id="22" dur="20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fade">
                                      <p:cBhvr>
                                        <p:cTn id="27" dur="20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ctrTitle" idx="4294967295"/>
          </p:nvPr>
        </p:nvSpPr>
        <p:spPr>
          <a:xfrm>
            <a:off x="533400" y="609600"/>
            <a:ext cx="8229600" cy="1828800"/>
          </a:xfrm>
        </p:spPr>
        <p:txBody>
          <a:bodyPr/>
          <a:lstStyle/>
          <a:p>
            <a:r>
              <a:rPr lang="en-US" sz="3600" dirty="0" smtClean="0"/>
              <a:t>Translation practice</a:t>
            </a:r>
            <a:br>
              <a:rPr lang="en-US" sz="3600" dirty="0" smtClean="0"/>
            </a:br>
            <a:r>
              <a:rPr lang="en-US" sz="3600" dirty="0" smtClean="0"/>
              <a:t>of</a:t>
            </a:r>
            <a:br>
              <a:rPr lang="en-US" sz="3600" dirty="0" smtClean="0"/>
            </a:br>
            <a:r>
              <a:rPr lang="en-US" sz="3600" dirty="0" smtClean="0"/>
              <a:t>Words / Verses / </a:t>
            </a:r>
            <a:r>
              <a:rPr lang="en-US" sz="3600" dirty="0" err="1" smtClean="0"/>
              <a:t>Azkaar</a:t>
            </a:r>
            <a:endParaRPr lang="ar-SA" sz="3600" dirty="0" smtClean="0"/>
          </a:p>
        </p:txBody>
      </p:sp>
      <p:sp>
        <p:nvSpPr>
          <p:cNvPr id="27651" name="Rectangle 3"/>
          <p:cNvSpPr>
            <a:spLocks noGrp="1" noChangeArrowheads="1"/>
          </p:cNvSpPr>
          <p:nvPr>
            <p:ph type="subTitle" idx="4294967295"/>
          </p:nvPr>
        </p:nvSpPr>
        <p:spPr>
          <a:xfrm>
            <a:off x="1371600" y="2895600"/>
            <a:ext cx="6400800" cy="1752600"/>
          </a:xfrm>
        </p:spPr>
        <p:txBody>
          <a:bodyPr/>
          <a:lstStyle/>
          <a:p>
            <a:pPr marL="0" indent="0" algn="ctr">
              <a:buFont typeface="Wingdings" pitchFamily="2" charset="2"/>
              <a:buNone/>
            </a:pPr>
            <a:r>
              <a:rPr lang="en-US" sz="5400" smtClean="0">
                <a:cs typeface="Tahoma" pitchFamily="34" charset="0"/>
              </a:rPr>
              <a:t>Try to translate with the team!</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305155" name="Group 3"/>
          <p:cNvGraphicFramePr>
            <a:graphicFrameLocks noGrp="1"/>
          </p:cNvGraphicFramePr>
          <p:nvPr/>
        </p:nvGraphicFramePr>
        <p:xfrm>
          <a:off x="76200" y="1174750"/>
          <a:ext cx="8763000" cy="187452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pic>
        <p:nvPicPr>
          <p:cNvPr id="28701" name="Picture 27" descr="Untitled-1"/>
          <p:cNvPicPr>
            <a:picLocks noChangeAspect="1" noChangeArrowheads="1"/>
          </p:cNvPicPr>
          <p:nvPr/>
        </p:nvPicPr>
        <p:blipFill>
          <a:blip r:embed="rId3" cstate="print"/>
          <a:srcRect/>
          <a:stretch>
            <a:fillRect/>
          </a:stretch>
        </p:blipFill>
        <p:spPr bwMode="auto">
          <a:xfrm>
            <a:off x="152400" y="3875088"/>
            <a:ext cx="8482013" cy="25400"/>
          </a:xfrm>
          <a:prstGeom prst="rect">
            <a:avLst/>
          </a:prstGeom>
          <a:noFill/>
          <a:ln w="9525">
            <a:noFill/>
            <a:miter lim="800000"/>
            <a:headEnd/>
            <a:tailEnd/>
          </a:ln>
        </p:spPr>
      </p:pic>
      <p:pic>
        <p:nvPicPr>
          <p:cNvPr id="28702" name="Picture 28" descr="Untitled-1"/>
          <p:cNvPicPr>
            <a:picLocks noChangeAspect="1" noChangeArrowheads="1"/>
          </p:cNvPicPr>
          <p:nvPr/>
        </p:nvPicPr>
        <p:blipFill>
          <a:blip r:embed="rId3" cstate="print"/>
          <a:srcRect/>
          <a:stretch>
            <a:fillRect/>
          </a:stretch>
        </p:blipFill>
        <p:spPr bwMode="auto">
          <a:xfrm>
            <a:off x="304800" y="5994400"/>
            <a:ext cx="8482013" cy="25400"/>
          </a:xfrm>
          <a:prstGeom prst="rect">
            <a:avLst/>
          </a:prstGeom>
          <a:noFill/>
          <a:ln w="9525">
            <a:noFill/>
            <a:miter lim="800000"/>
            <a:headEnd/>
            <a:tailEnd/>
          </a:ln>
        </p:spPr>
      </p:pic>
      <p:pic>
        <p:nvPicPr>
          <p:cNvPr id="28703" name="Picture 29" descr="Untitled-1"/>
          <p:cNvPicPr>
            <a:picLocks noChangeAspect="1" noChangeArrowheads="1"/>
          </p:cNvPicPr>
          <p:nvPr/>
        </p:nvPicPr>
        <p:blipFill>
          <a:blip r:embed="rId3" cstate="print"/>
          <a:srcRect/>
          <a:stretch>
            <a:fillRect/>
          </a:stretch>
        </p:blipFill>
        <p:spPr bwMode="auto">
          <a:xfrm>
            <a:off x="304800" y="4948238"/>
            <a:ext cx="8482013" cy="25400"/>
          </a:xfrm>
          <a:prstGeom prst="rect">
            <a:avLst/>
          </a:prstGeom>
          <a:noFill/>
          <a:ln w="9525">
            <a:noFill/>
            <a:miter lim="800000"/>
            <a:headEnd/>
            <a:tailEnd/>
          </a:ln>
        </p:spPr>
      </p:pic>
      <p:sp>
        <p:nvSpPr>
          <p:cNvPr id="2076674" name="Rectangle 2"/>
          <p:cNvSpPr>
            <a:spLocks noChangeArrowheads="1"/>
          </p:cNvSpPr>
          <p:nvPr/>
        </p:nvSpPr>
        <p:spPr bwMode="auto">
          <a:xfrm>
            <a:off x="457200" y="76200"/>
            <a:ext cx="8229600" cy="1143000"/>
          </a:xfrm>
          <a:prstGeom prst="rect">
            <a:avLst/>
          </a:prstGeom>
          <a:noFill/>
          <a:ln w="9525">
            <a:noFill/>
            <a:miter lim="800000"/>
            <a:headEnd/>
            <a:tailEnd/>
          </a:ln>
        </p:spPr>
        <p:txBody>
          <a:bodyPr anchor="ctr"/>
          <a:lstStyle/>
          <a:p>
            <a:pPr algn="ctr" rtl="1">
              <a:spcBef>
                <a:spcPct val="0"/>
              </a:spcBef>
              <a:defRPr/>
            </a:pPr>
            <a:r>
              <a:rPr lang="ur-PK" b="0" kern="0">
                <a:effectLst>
                  <a:outerShdw blurRad="38100" dist="38100" dir="2700000" algn="tl">
                    <a:srgbClr val="000000"/>
                  </a:outerShdw>
                </a:effectLst>
                <a:latin typeface="+mj-lt"/>
                <a:ea typeface="+mj-ea"/>
                <a:cs typeface="+mj-cs"/>
              </a:rPr>
              <a:t>سُورَۃُ الْفَاتِحَۃ </a:t>
            </a:r>
            <a:r>
              <a:rPr lang="ar-SA" b="0" kern="0">
                <a:effectLst>
                  <a:outerShdw blurRad="38100" dist="38100" dir="2700000" algn="tl">
                    <a:srgbClr val="000000"/>
                  </a:outerShdw>
                </a:effectLst>
                <a:latin typeface="+mj-lt"/>
                <a:ea typeface="+mj-ea"/>
                <a:cs typeface="+mj-cs"/>
              </a:rPr>
              <a:t> ...</a:t>
            </a:r>
            <a:endParaRPr lang="en-US" b="0" kern="0">
              <a:effectLst>
                <a:outerShdw blurRad="38100" dist="38100" dir="2700000" algn="tl">
                  <a:srgbClr val="000000"/>
                </a:outerShdw>
              </a:effectLst>
              <a:latin typeface="+mj-lt"/>
              <a:ea typeface="+mj-ea"/>
              <a:cs typeface="+mj-cs"/>
            </a:endParaRPr>
          </a:p>
        </p:txBody>
      </p:sp>
      <p:graphicFrame>
        <p:nvGraphicFramePr>
          <p:cNvPr id="9" name="Group 3"/>
          <p:cNvGraphicFramePr>
            <a:graphicFrameLocks noGrp="1"/>
          </p:cNvGraphicFramePr>
          <p:nvPr/>
        </p:nvGraphicFramePr>
        <p:xfrm>
          <a:off x="152400" y="3795712"/>
          <a:ext cx="8763000" cy="2376488"/>
        </p:xfrm>
        <a:graphic>
          <a:graphicData uri="http://schemas.openxmlformats.org/drawingml/2006/table">
            <a:tbl>
              <a:tblPr rtl="1"/>
              <a:tblGrid>
                <a:gridCol w="1981200"/>
                <a:gridCol w="2209800"/>
                <a:gridCol w="2209800"/>
                <a:gridCol w="23622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إِيَّاكَ</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نَعْبُدُ</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وَإِيَّاكَ</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نَسْتَعِينُ</a:t>
                      </a:r>
                      <a:r>
                        <a:rPr kumimoji="0" lang="ar-SA" sz="30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(5)</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You alone</a:t>
                      </a: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worship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and You alone</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We ask for help.</a:t>
                      </a: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1295400" cy="6858000"/>
          </a:xfrm>
          <a:prstGeom prst="rect">
            <a:avLst/>
          </a:prstGeom>
          <a:solidFill>
            <a:schemeClr val="tx1"/>
          </a:solidFill>
          <a:ln w="9525">
            <a:solidFill>
              <a:srgbClr val="003300"/>
            </a:solidFill>
            <a:miter lim="800000"/>
            <a:headEnd/>
            <a:tailEnd/>
          </a:ln>
        </p:spPr>
        <p:txBody>
          <a:bodyPr wrap="none" anchor="ctr"/>
          <a:lstStyle/>
          <a:p>
            <a:pPr algn="ctr"/>
            <a:endParaRPr lang="en-US"/>
          </a:p>
        </p:txBody>
      </p:sp>
      <p:sp>
        <p:nvSpPr>
          <p:cNvPr id="5123" name="Rectangle 3"/>
          <p:cNvSpPr>
            <a:spLocks noGrp="1" noChangeArrowheads="1"/>
          </p:cNvSpPr>
          <p:nvPr>
            <p:ph type="title"/>
          </p:nvPr>
        </p:nvSpPr>
        <p:spPr>
          <a:xfrm>
            <a:off x="1752600" y="304800"/>
            <a:ext cx="7010400" cy="1143000"/>
          </a:xfrm>
        </p:spPr>
        <p:txBody>
          <a:bodyPr/>
          <a:lstStyle/>
          <a:p>
            <a:pPr rtl="0" eaLnBrk="1" hangingPunct="1"/>
            <a:r>
              <a:rPr lang="en-US" sz="4400" smtClean="0">
                <a:cs typeface="Tahoma" pitchFamily="34" charset="0"/>
              </a:rPr>
              <a:t>By the end of this lesson, we will learn</a:t>
            </a:r>
            <a:endParaRPr lang="en-US" sz="3600" smtClean="0">
              <a:cs typeface="Tahoma" pitchFamily="34" charset="0"/>
            </a:endParaRPr>
          </a:p>
        </p:txBody>
      </p:sp>
      <p:sp>
        <p:nvSpPr>
          <p:cNvPr id="5124" name="Rectangle 4"/>
          <p:cNvSpPr>
            <a:spLocks noGrp="1" noChangeArrowheads="1"/>
          </p:cNvSpPr>
          <p:nvPr>
            <p:ph type="body" sz="half" idx="1"/>
          </p:nvPr>
        </p:nvSpPr>
        <p:spPr>
          <a:xfrm>
            <a:off x="1524000" y="2027238"/>
            <a:ext cx="7620000" cy="4525962"/>
          </a:xfrm>
        </p:spPr>
        <p:txBody>
          <a:bodyPr/>
          <a:lstStyle/>
          <a:p>
            <a:pPr algn="ctr" eaLnBrk="1" hangingPunct="1">
              <a:buFont typeface="Wingdings" pitchFamily="2" charset="2"/>
              <a:buNone/>
            </a:pPr>
            <a:r>
              <a:rPr lang="en-US" sz="3600" b="1" dirty="0" smtClean="0"/>
              <a:t>17 words which occur in </a:t>
            </a:r>
            <a:r>
              <a:rPr lang="en-US" sz="3600" b="1" dirty="0" err="1" smtClean="0"/>
              <a:t>quran</a:t>
            </a:r>
            <a:r>
              <a:rPr lang="en-US" sz="3600" b="1" dirty="0" smtClean="0"/>
              <a:t> almost 5958 times</a:t>
            </a:r>
            <a:endParaRPr lang="en-US" sz="2800" dirty="0" smtClean="0">
              <a:latin typeface="Alvi Nastaleeq" pitchFamily="2" charset="-78"/>
              <a:cs typeface="Alvi Nastaleeq" pitchFamily="2" charset="-78"/>
            </a:endParaRPr>
          </a:p>
          <a:p>
            <a:pPr algn="ctr" eaLnBrk="1" hangingPunct="1">
              <a:buFont typeface="Wingdings" pitchFamily="2" charset="2"/>
              <a:buNone/>
            </a:pPr>
            <a:endParaRPr lang="en-US" sz="4000" dirty="0" smtClean="0">
              <a:latin typeface="Alvi Nastaleeq" pitchFamily="2" charset="-78"/>
              <a:cs typeface="Alvi Nastaleeq" pitchFamily="2" charset="-78"/>
            </a:endParaRPr>
          </a:p>
          <a:p>
            <a:pPr algn="ctr" eaLnBrk="1" hangingPunct="1">
              <a:buFont typeface="Wingdings" pitchFamily="2" charset="2"/>
              <a:buNone/>
            </a:pPr>
            <a:endParaRPr lang="ur-PK" sz="4000" dirty="0" smtClean="0">
              <a:latin typeface="Alvi Nastaleeq" pitchFamily="2" charset="-78"/>
              <a:cs typeface="Alvi Nastaleeq" pitchFamily="2" charset="-78"/>
            </a:endParaRPr>
          </a:p>
          <a:p>
            <a:pPr algn="ctr" eaLnBrk="1" hangingPunct="1">
              <a:buFont typeface="Wingdings" pitchFamily="2" charset="2"/>
              <a:buNone/>
            </a:pPr>
            <a:r>
              <a:rPr lang="en-US" dirty="0" smtClean="0">
                <a:cs typeface="Tahoma" pitchFamily="34" charset="0"/>
              </a:rPr>
              <a:t>There are 4,500 words in Quran which are repeated almost 78000 times</a:t>
            </a:r>
            <a:endParaRPr lang="ur-PK" dirty="0" smtClean="0">
              <a:cs typeface="Tahoma" pitchFamily="34" charset="0"/>
            </a:endParaRPr>
          </a:p>
        </p:txBody>
      </p:sp>
      <p:sp>
        <p:nvSpPr>
          <p:cNvPr id="5125" name="Rectangle 5"/>
          <p:cNvSpPr>
            <a:spLocks noChangeArrowheads="1"/>
          </p:cNvSpPr>
          <p:nvPr/>
        </p:nvSpPr>
        <p:spPr bwMode="auto">
          <a:xfrm>
            <a:off x="190500" y="381000"/>
            <a:ext cx="914400" cy="6477000"/>
          </a:xfrm>
          <a:prstGeom prst="rect">
            <a:avLst/>
          </a:prstGeom>
          <a:solidFill>
            <a:srgbClr val="FFD5AB"/>
          </a:solidFill>
          <a:ln w="9525">
            <a:solidFill>
              <a:srgbClr val="003300"/>
            </a:solidFill>
            <a:miter lim="800000"/>
            <a:headEnd/>
            <a:tailEnd/>
          </a:ln>
        </p:spPr>
        <p:txBody>
          <a:bodyPr wrap="none" anchor="ctr"/>
          <a:lstStyle/>
          <a:p>
            <a:endParaRPr lang="en-US"/>
          </a:p>
        </p:txBody>
      </p:sp>
      <p:sp>
        <p:nvSpPr>
          <p:cNvPr id="5126" name="Rectangle 6"/>
          <p:cNvSpPr>
            <a:spLocks noChangeArrowheads="1"/>
          </p:cNvSpPr>
          <p:nvPr/>
        </p:nvSpPr>
        <p:spPr bwMode="auto">
          <a:xfrm>
            <a:off x="190500" y="6172200"/>
            <a:ext cx="914400" cy="685800"/>
          </a:xfrm>
          <a:prstGeom prst="rect">
            <a:avLst/>
          </a:prstGeom>
          <a:solidFill>
            <a:srgbClr val="FF0000"/>
          </a:solidFill>
          <a:ln w="9525">
            <a:solidFill>
              <a:srgbClr val="003300"/>
            </a:solidFill>
            <a:miter lim="800000"/>
            <a:headEnd/>
            <a:tailEnd/>
          </a:ln>
        </p:spPr>
        <p:txBody>
          <a:bodyPr wrap="none" anchor="ctr"/>
          <a:lstStyle/>
          <a:p>
            <a:endParaRPr lang="en-US"/>
          </a:p>
        </p:txBody>
      </p:sp>
      <p:sp>
        <p:nvSpPr>
          <p:cNvPr id="5127" name="AutoShape 7"/>
          <p:cNvSpPr>
            <a:spLocks noChangeArrowheads="1"/>
          </p:cNvSpPr>
          <p:nvPr/>
        </p:nvSpPr>
        <p:spPr bwMode="auto">
          <a:xfrm>
            <a:off x="333375" y="6172200"/>
            <a:ext cx="609600" cy="685800"/>
          </a:xfrm>
          <a:prstGeom prst="upArrow">
            <a:avLst>
              <a:gd name="adj1" fmla="val 50000"/>
              <a:gd name="adj2" fmla="val 53125"/>
            </a:avLst>
          </a:prstGeom>
          <a:solidFill>
            <a:srgbClr val="FFFF00"/>
          </a:solidFill>
          <a:ln w="9525">
            <a:solidFill>
              <a:srgbClr val="003300"/>
            </a:solidFill>
            <a:miter lim="800000"/>
            <a:headEnd/>
            <a:tailEnd/>
          </a:ln>
        </p:spPr>
        <p:txBody>
          <a:bodyPr vert="eaVert" wrap="none" anchor="ctr"/>
          <a:lstStyle/>
          <a:p>
            <a:endParaRPr lang="en-US"/>
          </a:p>
        </p:txBody>
      </p:sp>
      <p:sp>
        <p:nvSpPr>
          <p:cNvPr id="5128" name="Text Box 8"/>
          <p:cNvSpPr txBox="1">
            <a:spLocks noChangeArrowheads="1"/>
          </p:cNvSpPr>
          <p:nvPr/>
        </p:nvSpPr>
        <p:spPr bwMode="auto">
          <a:xfrm>
            <a:off x="228600" y="5791200"/>
            <a:ext cx="1219200" cy="427037"/>
          </a:xfrm>
          <a:prstGeom prst="rect">
            <a:avLst/>
          </a:prstGeom>
          <a:noFill/>
          <a:ln w="9525">
            <a:noFill/>
            <a:miter lim="800000"/>
            <a:headEnd/>
            <a:tailEnd/>
          </a:ln>
        </p:spPr>
        <p:txBody>
          <a:bodyPr>
            <a:spAutoFit/>
          </a:bodyPr>
          <a:lstStyle/>
          <a:p>
            <a:r>
              <a:rPr lang="en-US" sz="2200" dirty="0" smtClean="0">
                <a:solidFill>
                  <a:srgbClr val="003366"/>
                </a:solidFill>
                <a:latin typeface="Arial" pitchFamily="34" charset="0"/>
                <a:cs typeface="Arial" pitchFamily="34" charset="0"/>
              </a:rPr>
              <a:t>5,958</a:t>
            </a:r>
            <a:endParaRPr lang="en-US" sz="2200" dirty="0">
              <a:solidFill>
                <a:srgbClr val="003366"/>
              </a:solidFill>
              <a:latin typeface="Arial" pitchFamily="34" charset="0"/>
              <a:cs typeface="Arial" pitchFamily="34" charset="0"/>
            </a:endParaRPr>
          </a:p>
        </p:txBody>
      </p:sp>
      <p:sp>
        <p:nvSpPr>
          <p:cNvPr id="5129" name="Text Box 9"/>
          <p:cNvSpPr txBox="1">
            <a:spLocks noChangeArrowheads="1"/>
          </p:cNvSpPr>
          <p:nvPr/>
        </p:nvSpPr>
        <p:spPr bwMode="auto">
          <a:xfrm>
            <a:off x="152400" y="30163"/>
            <a:ext cx="1219200" cy="427037"/>
          </a:xfrm>
          <a:prstGeom prst="rect">
            <a:avLst/>
          </a:prstGeom>
          <a:noFill/>
          <a:ln w="9525">
            <a:noFill/>
            <a:miter lim="800000"/>
            <a:headEnd/>
            <a:tailEnd/>
          </a:ln>
        </p:spPr>
        <p:txBody>
          <a:bodyPr>
            <a:spAutoFit/>
          </a:bodyPr>
          <a:lstStyle/>
          <a:p>
            <a:r>
              <a:rPr lang="en-US" sz="2200">
                <a:solidFill>
                  <a:srgbClr val="003366"/>
                </a:solidFill>
                <a:latin typeface="Arial" pitchFamily="34" charset="0"/>
                <a:cs typeface="Arial" pitchFamily="34" charset="0"/>
              </a:rPr>
              <a:t>78,000</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type="subTitle" idx="4294967295"/>
          </p:nvPr>
        </p:nvSpPr>
        <p:spPr>
          <a:xfrm>
            <a:off x="1371600" y="2895600"/>
            <a:ext cx="6400800" cy="1752600"/>
          </a:xfrm>
        </p:spPr>
        <p:txBody>
          <a:bodyPr/>
          <a:lstStyle/>
          <a:p>
            <a:pPr marL="0" indent="0" algn="ctr">
              <a:buFont typeface="Wingdings" pitchFamily="2" charset="2"/>
              <a:buNone/>
            </a:pPr>
            <a:r>
              <a:rPr lang="en-US" sz="5400" dirty="0" smtClean="0">
                <a:cs typeface="Tahoma" pitchFamily="34" charset="0"/>
              </a:rPr>
              <a:t>Now Listen to all the verses!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914400" y="277813"/>
            <a:ext cx="8229600" cy="1143000"/>
          </a:xfrm>
        </p:spPr>
        <p:txBody>
          <a:bodyPr/>
          <a:lstStyle/>
          <a:p>
            <a:r>
              <a:rPr lang="en-US" sz="6600" b="1" dirty="0" smtClean="0"/>
              <a:t>TPS-W</a:t>
            </a:r>
          </a:p>
        </p:txBody>
      </p:sp>
      <p:sp>
        <p:nvSpPr>
          <p:cNvPr id="47107" name="TextBox 4"/>
          <p:cNvSpPr txBox="1">
            <a:spLocks noChangeArrowheads="1"/>
          </p:cNvSpPr>
          <p:nvPr/>
        </p:nvSpPr>
        <p:spPr bwMode="auto">
          <a:xfrm>
            <a:off x="-152400" y="3649663"/>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Pair &amp; Share</a:t>
            </a:r>
          </a:p>
        </p:txBody>
      </p:sp>
      <p:sp>
        <p:nvSpPr>
          <p:cNvPr id="47108" name="TextBox 8"/>
          <p:cNvSpPr txBox="1">
            <a:spLocks noChangeArrowheads="1"/>
          </p:cNvSpPr>
          <p:nvPr/>
        </p:nvSpPr>
        <p:spPr bwMode="auto">
          <a:xfrm>
            <a:off x="-152400" y="5021263"/>
            <a:ext cx="3429000" cy="769937"/>
          </a:xfrm>
          <a:prstGeom prst="rect">
            <a:avLst/>
          </a:prstGeom>
          <a:noFill/>
          <a:ln w="9525">
            <a:noFill/>
            <a:miter lim="800000"/>
            <a:headEnd/>
            <a:tailEnd/>
          </a:ln>
        </p:spPr>
        <p:txBody>
          <a:bodyPr>
            <a:spAutoFit/>
          </a:bodyPr>
          <a:lstStyle/>
          <a:p>
            <a:pPr algn="r">
              <a:spcBef>
                <a:spcPct val="50000"/>
              </a:spcBef>
            </a:pPr>
            <a:r>
              <a:rPr lang="en-US" sz="4400" b="1">
                <a:solidFill>
                  <a:srgbClr val="FFFFFF"/>
                </a:solidFill>
                <a:latin typeface="Tahoma"/>
                <a:cs typeface="Alvi Nastaleeq" pitchFamily="2" charset="-78"/>
              </a:rPr>
              <a:t>Write</a:t>
            </a:r>
          </a:p>
        </p:txBody>
      </p:sp>
      <p:sp>
        <p:nvSpPr>
          <p:cNvPr id="16" name="Rectangle 15"/>
          <p:cNvSpPr/>
          <p:nvPr/>
        </p:nvSpPr>
        <p:spPr>
          <a:xfrm>
            <a:off x="3551238" y="236220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47111" name="TextBox 6"/>
          <p:cNvSpPr txBox="1">
            <a:spLocks noChangeArrowheads="1"/>
          </p:cNvSpPr>
          <p:nvPr/>
        </p:nvSpPr>
        <p:spPr bwMode="auto">
          <a:xfrm>
            <a:off x="-152400" y="2362255"/>
            <a:ext cx="3429000" cy="584775"/>
          </a:xfrm>
          <a:prstGeom prst="rect">
            <a:avLst/>
          </a:prstGeom>
          <a:noFill/>
          <a:ln w="9525">
            <a:noFill/>
            <a:miter lim="800000"/>
            <a:headEnd/>
            <a:tailEnd/>
          </a:ln>
        </p:spPr>
        <p:txBody>
          <a:bodyPr>
            <a:spAutoFit/>
          </a:bodyPr>
          <a:lstStyle/>
          <a:p>
            <a:pPr algn="r">
              <a:spcBef>
                <a:spcPct val="50000"/>
              </a:spcBef>
            </a:pPr>
            <a:r>
              <a:rPr lang="en-US" sz="3200" dirty="0">
                <a:solidFill>
                  <a:srgbClr val="FFFFFF"/>
                </a:solidFill>
                <a:latin typeface="Tahoma"/>
                <a:cs typeface="Alvi Nastaleeq" pitchFamily="2" charset="-78"/>
              </a:rPr>
              <a:t>Think</a:t>
            </a:r>
          </a:p>
        </p:txBody>
      </p:sp>
      <p:sp>
        <p:nvSpPr>
          <p:cNvPr id="47112" name="Rectangle 16"/>
          <p:cNvSpPr>
            <a:spLocks noChangeArrowheads="1"/>
          </p:cNvSpPr>
          <p:nvPr/>
        </p:nvSpPr>
        <p:spPr bwMode="auto">
          <a:xfrm>
            <a:off x="4654251" y="2340114"/>
            <a:ext cx="2481770"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1 minute</a:t>
            </a:r>
            <a:endParaRPr lang="en-US" sz="4000" b="1" dirty="0">
              <a:solidFill>
                <a:srgbClr val="00B050"/>
              </a:solidFill>
              <a:latin typeface="Tahoma"/>
              <a:cs typeface="Alvi Nastaleeq" pitchFamily="2" charset="-78"/>
            </a:endParaRPr>
          </a:p>
        </p:txBody>
      </p:sp>
      <p:sp>
        <p:nvSpPr>
          <p:cNvPr id="9" name="Rectangle 8"/>
          <p:cNvSpPr/>
          <p:nvPr/>
        </p:nvSpPr>
        <p:spPr bwMode="auto">
          <a:xfrm>
            <a:off x="3505200" y="232410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0" name="Rectangle 9"/>
          <p:cNvSpPr/>
          <p:nvPr/>
        </p:nvSpPr>
        <p:spPr>
          <a:xfrm>
            <a:off x="3475038" y="37261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1" name="Rectangle 16"/>
          <p:cNvSpPr>
            <a:spLocks noChangeArrowheads="1"/>
          </p:cNvSpPr>
          <p:nvPr/>
        </p:nvSpPr>
        <p:spPr bwMode="auto">
          <a:xfrm>
            <a:off x="4445803" y="37040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2 </a:t>
            </a:r>
            <a:r>
              <a:rPr lang="en-US" sz="4000" b="1" dirty="0">
                <a:solidFill>
                  <a:srgbClr val="00B050"/>
                </a:solidFill>
                <a:latin typeface="Tahoma"/>
                <a:cs typeface="Alvi Nastaleeq" pitchFamily="2" charset="-78"/>
              </a:rPr>
              <a:t>minutes</a:t>
            </a:r>
          </a:p>
        </p:txBody>
      </p:sp>
      <p:sp>
        <p:nvSpPr>
          <p:cNvPr id="12" name="Rectangle 11"/>
          <p:cNvSpPr/>
          <p:nvPr/>
        </p:nvSpPr>
        <p:spPr bwMode="auto">
          <a:xfrm>
            <a:off x="3429000" y="36880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
        <p:nvSpPr>
          <p:cNvPr id="17" name="Rectangle 16"/>
          <p:cNvSpPr/>
          <p:nvPr/>
        </p:nvSpPr>
        <p:spPr>
          <a:xfrm>
            <a:off x="3475038" y="5097780"/>
            <a:ext cx="5211762" cy="65722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50000"/>
              </a:spcBef>
              <a:defRPr/>
            </a:pPr>
            <a:endParaRPr lang="en-US" sz="4800" b="1" dirty="0">
              <a:solidFill>
                <a:srgbClr val="000066"/>
              </a:solidFill>
            </a:endParaRPr>
          </a:p>
        </p:txBody>
      </p:sp>
      <p:sp>
        <p:nvSpPr>
          <p:cNvPr id="18" name="Rectangle 16"/>
          <p:cNvSpPr>
            <a:spLocks noChangeArrowheads="1"/>
          </p:cNvSpPr>
          <p:nvPr/>
        </p:nvSpPr>
        <p:spPr bwMode="auto">
          <a:xfrm>
            <a:off x="4445803" y="5075694"/>
            <a:ext cx="2746266" cy="707886"/>
          </a:xfrm>
          <a:prstGeom prst="rect">
            <a:avLst/>
          </a:prstGeom>
          <a:noFill/>
          <a:ln w="9525">
            <a:noFill/>
            <a:miter lim="800000"/>
            <a:headEnd/>
            <a:tailEnd/>
          </a:ln>
        </p:spPr>
        <p:txBody>
          <a:bodyPr wrap="none">
            <a:spAutoFit/>
          </a:bodyPr>
          <a:lstStyle/>
          <a:p>
            <a:pPr algn="ctr">
              <a:spcBef>
                <a:spcPct val="50000"/>
              </a:spcBef>
            </a:pPr>
            <a:r>
              <a:rPr lang="en-US" sz="4000" b="1" dirty="0" smtClean="0">
                <a:solidFill>
                  <a:srgbClr val="00B050"/>
                </a:solidFill>
                <a:latin typeface="Tahoma"/>
                <a:cs typeface="Alvi Nastaleeq" pitchFamily="2" charset="-78"/>
              </a:rPr>
              <a:t>4 </a:t>
            </a:r>
            <a:r>
              <a:rPr lang="en-US" sz="4000" b="1" dirty="0">
                <a:solidFill>
                  <a:srgbClr val="00B050"/>
                </a:solidFill>
                <a:latin typeface="Tahoma"/>
                <a:cs typeface="Alvi Nastaleeq" pitchFamily="2" charset="-78"/>
              </a:rPr>
              <a:t>minutes</a:t>
            </a:r>
          </a:p>
        </p:txBody>
      </p:sp>
      <p:sp>
        <p:nvSpPr>
          <p:cNvPr id="19" name="Rectangle 18"/>
          <p:cNvSpPr/>
          <p:nvPr/>
        </p:nvSpPr>
        <p:spPr bwMode="auto">
          <a:xfrm>
            <a:off x="3429000" y="5059680"/>
            <a:ext cx="5303520" cy="731520"/>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noAutofit/>
          </a:bodyPr>
          <a:lstStyle/>
          <a:p>
            <a:pPr>
              <a:spcBef>
                <a:spcPct val="50000"/>
              </a:spcBef>
            </a:pPr>
            <a:endParaRPr lang="en-US" sz="4800" b="1">
              <a:solidFill>
                <a:srgbClr val="FFFFFF"/>
              </a:solidFill>
              <a:latin typeface="Tahoma"/>
              <a:cs typeface="Alvi Nastaleeq" pitchFamily="2" charset="-78"/>
            </a:endParaRPr>
          </a:p>
        </p:txBody>
      </p:sp>
    </p:spTree>
    <p:extLst>
      <p:ext uri="{BB962C8B-B14F-4D97-AF65-F5344CB8AC3E}">
        <p14:creationId xmlns:p14="http://schemas.microsoft.com/office/powerpoint/2010/main" xmlns="" val="1624136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60000"/>
                                        <p:tgtEl>
                                          <p:spTgt spid="16"/>
                                        </p:tgtEl>
                                      </p:cBhvr>
                                    </p:animEffect>
                                    <p:set>
                                      <p:cBhvr>
                                        <p:cTn id="7" dur="1" fill="hold">
                                          <p:stCondLst>
                                            <p:cond delay="599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120000"/>
                                        <p:tgtEl>
                                          <p:spTgt spid="10"/>
                                        </p:tgtEl>
                                      </p:cBhvr>
                                    </p:animEffect>
                                    <p:set>
                                      <p:cBhvr>
                                        <p:cTn id="12" dur="1" fill="hold">
                                          <p:stCondLst>
                                            <p:cond delay="119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2" fill="hold" grpId="0" nodeType="clickEffect">
                                  <p:stCondLst>
                                    <p:cond delay="0"/>
                                  </p:stCondLst>
                                  <p:childTnLst>
                                    <p:animEffect transition="out" filter="slide(fromRight)">
                                      <p:cBhvr>
                                        <p:cTn id="16" dur="240000"/>
                                        <p:tgtEl>
                                          <p:spTgt spid="17"/>
                                        </p:tgtEl>
                                      </p:cBhvr>
                                    </p:animEffect>
                                    <p:set>
                                      <p:cBhvr>
                                        <p:cTn id="17" dur="1" fill="hold">
                                          <p:stCondLst>
                                            <p:cond delay="2399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0"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64195" name="Group 3"/>
          <p:cNvGraphicFramePr>
            <a:graphicFrameLocks noGrp="1"/>
          </p:cNvGraphicFramePr>
          <p:nvPr/>
        </p:nvGraphicFramePr>
        <p:xfrm>
          <a:off x="152400" y="533400"/>
          <a:ext cx="8763000" cy="2376488"/>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1081088">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6161" name="Rectangle 17"/>
          <p:cNvSpPr>
            <a:spLocks noChangeArrowheads="1"/>
          </p:cNvSpPr>
          <p:nvPr/>
        </p:nvSpPr>
        <p:spPr bwMode="auto">
          <a:xfrm>
            <a:off x="457200" y="-228600"/>
            <a:ext cx="8229600" cy="914400"/>
          </a:xfrm>
          <a:prstGeom prst="rect">
            <a:avLst/>
          </a:prstGeom>
          <a:noFill/>
          <a:ln w="9525" algn="ctr">
            <a:noFill/>
            <a:miter lim="800000"/>
            <a:headEnd/>
            <a:tailEnd/>
          </a:ln>
        </p:spPr>
        <p:txBody>
          <a:bodyPr anchor="ctr"/>
          <a:lstStyle/>
          <a:p>
            <a:pPr algn="ctr" rtl="1" eaLnBrk="0" hangingPunct="0">
              <a:spcBef>
                <a:spcPct val="0"/>
              </a:spcBef>
            </a:pPr>
            <a:r>
              <a:rPr lang="ur-PK" sz="2400" b="0">
                <a:cs typeface="Tajweed" pitchFamily="2" charset="-78"/>
              </a:rPr>
              <a:t>سُورَ</a:t>
            </a:r>
            <a:r>
              <a:rPr lang="ar-SA" sz="2400" b="0">
                <a:cs typeface="Tajweed" pitchFamily="2" charset="-78"/>
              </a:rPr>
              <a:t>ةُ</a:t>
            </a:r>
            <a:r>
              <a:rPr lang="ur-PK" sz="2400" b="0">
                <a:cs typeface="Tajweed" pitchFamily="2" charset="-78"/>
              </a:rPr>
              <a:t> </a:t>
            </a:r>
            <a:r>
              <a:rPr lang="ar-SA" sz="2400" b="0">
                <a:cs typeface="Tajweed" pitchFamily="2" charset="-78"/>
              </a:rPr>
              <a:t>الْفَاتِحَة</a:t>
            </a:r>
            <a:endParaRPr lang="en-US" sz="2400" b="0">
              <a:cs typeface="Tajweed" pitchFamily="2" charset="-7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66243" name="Group 3"/>
          <p:cNvGraphicFramePr>
            <a:graphicFrameLocks noGrp="1"/>
          </p:cNvGraphicFramePr>
          <p:nvPr/>
        </p:nvGraphicFramePr>
        <p:xfrm>
          <a:off x="152400" y="152400"/>
          <a:ext cx="8763000" cy="187452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4572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7185" name="Text Box 17"/>
          <p:cNvSpPr txBox="1">
            <a:spLocks noChangeArrowheads="1"/>
          </p:cNvSpPr>
          <p:nvPr/>
        </p:nvSpPr>
        <p:spPr bwMode="auto">
          <a:xfrm>
            <a:off x="6858000" y="2057400"/>
            <a:ext cx="1447800" cy="519112"/>
          </a:xfrm>
          <a:prstGeom prst="rect">
            <a:avLst/>
          </a:prstGeom>
          <a:noFill/>
          <a:ln w="9525">
            <a:noFill/>
            <a:miter lim="800000"/>
            <a:headEnd/>
            <a:tailEnd/>
          </a:ln>
        </p:spPr>
        <p:txBody>
          <a:bodyPr>
            <a:spAutoFit/>
          </a:bodyPr>
          <a:lstStyle/>
          <a:p>
            <a:pPr algn="ctr" rtl="1"/>
            <a:r>
              <a:rPr lang="ar-SA" sz="2800" b="0" dirty="0">
                <a:cs typeface="Tajweed" pitchFamily="2" charset="-78"/>
              </a:rPr>
              <a:t>م ل ك</a:t>
            </a:r>
            <a:endParaRPr lang="en-US" sz="2800" b="0" dirty="0">
              <a:cs typeface="Tajweed" pitchFamily="2" charset="-78"/>
            </a:endParaRPr>
          </a:p>
        </p:txBody>
      </p:sp>
      <p:sp>
        <p:nvSpPr>
          <p:cNvPr id="7186" name="Text Box 18"/>
          <p:cNvSpPr txBox="1">
            <a:spLocks noChangeArrowheads="1"/>
          </p:cNvSpPr>
          <p:nvPr/>
        </p:nvSpPr>
        <p:spPr bwMode="auto">
          <a:xfrm>
            <a:off x="2286000" y="4602163"/>
            <a:ext cx="6324600" cy="2255837"/>
          </a:xfrm>
          <a:prstGeom prst="rect">
            <a:avLst/>
          </a:prstGeom>
          <a:noFill/>
          <a:ln w="9525" algn="ctr">
            <a:noFill/>
            <a:miter lim="800000"/>
            <a:headEnd/>
            <a:tailEnd/>
          </a:ln>
        </p:spPr>
        <p:txBody>
          <a:bodyPr>
            <a:spAutoFit/>
          </a:bodyPr>
          <a:lstStyle/>
          <a:p>
            <a:pPr algn="r"/>
            <a:r>
              <a:rPr lang="en-US" sz="14200" b="0">
                <a:cs typeface="Arial" pitchFamily="34" charset="0"/>
              </a:rPr>
              <a:t>Master</a:t>
            </a:r>
          </a:p>
        </p:txBody>
      </p:sp>
      <p:sp>
        <p:nvSpPr>
          <p:cNvPr id="7187" name="Rectangle 19"/>
          <p:cNvSpPr>
            <a:spLocks noChangeArrowheads="1"/>
          </p:cNvSpPr>
          <p:nvPr/>
        </p:nvSpPr>
        <p:spPr bwMode="auto">
          <a:xfrm>
            <a:off x="174625" y="2667000"/>
            <a:ext cx="4259263" cy="3262313"/>
          </a:xfrm>
          <a:prstGeom prst="rect">
            <a:avLst/>
          </a:prstGeom>
          <a:noFill/>
          <a:ln w="9525" algn="ctr">
            <a:noFill/>
            <a:miter lim="800000"/>
            <a:headEnd/>
            <a:tailEnd/>
          </a:ln>
        </p:spPr>
        <p:txBody>
          <a:bodyPr wrap="none">
            <a:spAutoFit/>
          </a:bodyPr>
          <a:lstStyle/>
          <a:p>
            <a:r>
              <a:rPr lang="ar-SA" sz="20800">
                <a:solidFill>
                  <a:srgbClr val="FFFF00"/>
                </a:solidFill>
                <a:ea typeface="Times New Roman" pitchFamily="18" charset="0"/>
                <a:cs typeface="Tajweed" pitchFamily="2" charset="-78"/>
              </a:rPr>
              <a:t>مَالِكِ</a:t>
            </a:r>
            <a:endParaRPr lang="en-US" sz="20800">
              <a:solidFill>
                <a:srgbClr val="FFFF00"/>
              </a:solidFill>
              <a:ea typeface="Times New Roman" pitchFamily="18" charset="0"/>
              <a:cs typeface="Tajweed" pitchFamily="2" charset="-78"/>
            </a:endParaRPr>
          </a:p>
        </p:txBody>
      </p:sp>
      <p:sp>
        <p:nvSpPr>
          <p:cNvPr id="7188" name="Oval 20"/>
          <p:cNvSpPr>
            <a:spLocks noChangeArrowheads="1"/>
          </p:cNvSpPr>
          <p:nvPr/>
        </p:nvSpPr>
        <p:spPr bwMode="auto">
          <a:xfrm>
            <a:off x="2667000" y="2209800"/>
            <a:ext cx="3048000" cy="4572000"/>
          </a:xfrm>
          <a:prstGeom prst="ellipse">
            <a:avLst/>
          </a:prstGeom>
          <a:solidFill>
            <a:schemeClr val="bg1">
              <a:alpha val="25098"/>
            </a:schemeClr>
          </a:solidFill>
          <a:ln w="9525" algn="ctr">
            <a:solidFill>
              <a:schemeClr val="tx2"/>
            </a:solidFill>
            <a:round/>
            <a:headEnd/>
            <a:tailEnd/>
          </a:ln>
        </p:spPr>
        <p:txBody>
          <a:bodyPr anchor="ctr">
            <a:spAutoFit/>
          </a:bodyPr>
          <a:lstStyle/>
          <a:p>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68291" name="Group 3"/>
          <p:cNvGraphicFramePr>
            <a:graphicFrameLocks noGrp="1"/>
          </p:cNvGraphicFramePr>
          <p:nvPr/>
        </p:nvGraphicFramePr>
        <p:xfrm>
          <a:off x="152400" y="152400"/>
          <a:ext cx="8763000" cy="187452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533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8209" name="Text Box 17"/>
          <p:cNvSpPr txBox="1">
            <a:spLocks noChangeArrowheads="1"/>
          </p:cNvSpPr>
          <p:nvPr/>
        </p:nvSpPr>
        <p:spPr bwMode="auto">
          <a:xfrm>
            <a:off x="4038600" y="1965325"/>
            <a:ext cx="1447800" cy="396875"/>
          </a:xfrm>
          <a:prstGeom prst="rect">
            <a:avLst/>
          </a:prstGeom>
          <a:noFill/>
          <a:ln w="9525">
            <a:noFill/>
            <a:miter lim="800000"/>
            <a:headEnd/>
            <a:tailEnd/>
          </a:ln>
        </p:spPr>
        <p:txBody>
          <a:bodyPr>
            <a:spAutoFit/>
          </a:bodyPr>
          <a:lstStyle/>
          <a:p>
            <a:pPr algn="ctr" rtl="1"/>
            <a:r>
              <a:rPr lang="ar-SA" sz="2000" b="0" dirty="0">
                <a:cs typeface="Tajweed" pitchFamily="2" charset="-78"/>
              </a:rPr>
              <a:t>ي و م</a:t>
            </a:r>
            <a:endParaRPr lang="en-US" sz="2000" b="0" dirty="0">
              <a:cs typeface="Tajweed" pitchFamily="2" charset="-78"/>
            </a:endParaRPr>
          </a:p>
        </p:txBody>
      </p:sp>
      <p:sp>
        <p:nvSpPr>
          <p:cNvPr id="8210" name="Rectangle 19"/>
          <p:cNvSpPr>
            <a:spLocks noChangeArrowheads="1"/>
          </p:cNvSpPr>
          <p:nvPr/>
        </p:nvSpPr>
        <p:spPr bwMode="auto">
          <a:xfrm>
            <a:off x="1981200" y="5334000"/>
            <a:ext cx="6067425" cy="1555750"/>
          </a:xfrm>
          <a:prstGeom prst="rect">
            <a:avLst/>
          </a:prstGeom>
          <a:noFill/>
          <a:ln w="9525" algn="ctr">
            <a:noFill/>
            <a:miter lim="800000"/>
            <a:headEnd/>
            <a:tailEnd/>
          </a:ln>
        </p:spPr>
        <p:txBody>
          <a:bodyPr wrap="none">
            <a:spAutoFit/>
          </a:bodyPr>
          <a:lstStyle/>
          <a:p>
            <a:pPr rtl="1"/>
            <a:r>
              <a:rPr lang="en-US" sz="9600" b="0">
                <a:solidFill>
                  <a:srgbClr val="FFFF00"/>
                </a:solidFill>
                <a:cs typeface="Arial" pitchFamily="34" charset="0"/>
              </a:rPr>
              <a:t>Day of Eid</a:t>
            </a:r>
            <a:r>
              <a:rPr lang="en-US" sz="9600">
                <a:cs typeface="Arial" pitchFamily="34" charset="0"/>
              </a:rPr>
              <a:t> </a:t>
            </a:r>
          </a:p>
        </p:txBody>
      </p:sp>
      <p:graphicFrame>
        <p:nvGraphicFramePr>
          <p:cNvPr id="8" name="Group 59"/>
          <p:cNvGraphicFramePr>
            <a:graphicFrameLocks noGrp="1"/>
          </p:cNvGraphicFramePr>
          <p:nvPr/>
        </p:nvGraphicFramePr>
        <p:xfrm>
          <a:off x="1462088" y="2509838"/>
          <a:ext cx="7315200" cy="2575560"/>
        </p:xfrm>
        <a:graphic>
          <a:graphicData uri="http://schemas.openxmlformats.org/drawingml/2006/table">
            <a:tbl>
              <a:tblPr/>
              <a:tblGrid>
                <a:gridCol w="3581400"/>
                <a:gridCol w="533400"/>
                <a:gridCol w="3200400"/>
              </a:tblGrid>
              <a:tr h="1638300">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15000" b="0" i="0" u="none" strike="noStrike" cap="none" normalizeH="0" baseline="0" dirty="0" smtClean="0">
                        <a:ln>
                          <a:noFill/>
                        </a:ln>
                        <a:solidFill>
                          <a:srgbClr val="FFFF00"/>
                        </a:solidFill>
                        <a:effectLst/>
                        <a:latin typeface="Tahoma" pitchFamily="34" charset="0"/>
                        <a:cs typeface="Tajweed"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lgDash"/>
                      <a:round/>
                      <a:headEnd type="none" w="med" len="med"/>
                      <a:tailEnd type="none" w="med" len="med"/>
                    </a:lnR>
                    <a:lnT w="38100" cap="flat" cmpd="sng" algn="ctr">
                      <a:solidFill>
                        <a:schemeClr val="tx1"/>
                      </a:solidFill>
                      <a:prstDash val="lgDash"/>
                      <a:round/>
                      <a:headEnd type="none" w="med" len="med"/>
                      <a:tailEnd type="none" w="med" len="med"/>
                    </a:lnT>
                    <a:lnB w="38100" cap="flat" cmpd="sng" algn="ctr">
                      <a:solidFill>
                        <a:schemeClr val="tx1"/>
                      </a:solidFill>
                      <a:prstDash val="lgDash"/>
                      <a:round/>
                      <a:headEnd type="none" w="med" len="med"/>
                      <a:tailEnd type="none" w="med" len="med"/>
                    </a:lnB>
                    <a:lnTlToBr>
                      <a:noFill/>
                    </a:lnTlToBr>
                    <a:lnBlToTr>
                      <a:noFill/>
                    </a:lnBlToTr>
                    <a:solidFill>
                      <a:srgbClr val="800000"/>
                    </a:solid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endParaRPr kumimoji="0" lang="en-US" sz="2000" b="0" i="0" u="none" strike="noStrike" cap="none" normalizeH="0" baseline="0" dirty="0" smtClean="0">
                        <a:ln>
                          <a:noFill/>
                        </a:ln>
                        <a:solidFill>
                          <a:srgbClr val="FFFF00"/>
                        </a:solidFill>
                        <a:effectLst/>
                        <a:latin typeface="Tahoma" pitchFamily="34" charset="0"/>
                        <a:cs typeface="Nafees Web Naskh" pitchFamily="2" charset="-78"/>
                      </a:endParaRPr>
                    </a:p>
                  </a:txBody>
                  <a:tcPr anchor="ctr" horzOverflow="overflow">
                    <a:lnL w="38100" cap="flat" cmpd="sng" algn="ctr">
                      <a:solidFill>
                        <a:schemeClr val="tx1"/>
                      </a:solidFill>
                      <a:prstDash val="lgDash"/>
                      <a:round/>
                      <a:headEnd type="none" w="med" len="med"/>
                      <a:tailEnd type="none" w="med" len="med"/>
                    </a:lnL>
                    <a:lnR w="381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rgbClr val="FFFFFF"/>
                        </a:buClr>
                        <a:buSzPct val="90000"/>
                        <a:buFont typeface="Wingdings" pitchFamily="2" charset="2"/>
                        <a:buNone/>
                        <a:tabLst/>
                      </a:pPr>
                      <a:r>
                        <a:rPr kumimoji="0" lang="ar-SA" sz="163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rPr>
                        <a:t>يَوْم</a:t>
                      </a:r>
                      <a:endParaRPr kumimoji="0" lang="en-US" sz="16300" b="0" i="0" u="none" strike="noStrike" cap="none" normalizeH="0" baseline="0" dirty="0" smtClean="0">
                        <a:ln>
                          <a:noFill/>
                        </a:ln>
                        <a:solidFill>
                          <a:srgbClr val="FFFF00"/>
                        </a:solidFill>
                        <a:effectLst/>
                        <a:latin typeface="Times New Roman" pitchFamily="18" charset="0"/>
                        <a:ea typeface="Times New Roman" pitchFamily="18" charset="0"/>
                        <a:cs typeface="Tajweed"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800000"/>
                    </a:solidFill>
                  </a:tcPr>
                </a:tc>
              </a:tr>
            </a:tbl>
          </a:graphicData>
        </a:graphic>
      </p:graphicFrame>
      <p:sp>
        <p:nvSpPr>
          <p:cNvPr id="8223" name="Oval 62"/>
          <p:cNvSpPr>
            <a:spLocks noChangeArrowheads="1"/>
          </p:cNvSpPr>
          <p:nvPr/>
        </p:nvSpPr>
        <p:spPr bwMode="auto">
          <a:xfrm>
            <a:off x="2757488" y="2286000"/>
            <a:ext cx="914400" cy="406400"/>
          </a:xfrm>
          <a:prstGeom prst="ellipse">
            <a:avLst/>
          </a:prstGeom>
          <a:solidFill>
            <a:schemeClr val="tx1"/>
          </a:solidFill>
          <a:ln w="9525">
            <a:solidFill>
              <a:schemeClr val="tx1"/>
            </a:solidFill>
            <a:round/>
            <a:headEnd/>
            <a:tailEnd/>
          </a:ln>
        </p:spPr>
        <p:txBody>
          <a:bodyPr wrap="none" lIns="0" tIns="0" rIns="0" anchor="ctr"/>
          <a:lstStyle/>
          <a:p>
            <a:pPr algn="ctr"/>
            <a:r>
              <a:rPr lang="en-US" sz="5400" b="0">
                <a:solidFill>
                  <a:srgbClr val="800000"/>
                </a:solidFill>
                <a:latin typeface="Arial" pitchFamily="34" charset="0"/>
              </a:rPr>
              <a:t>+</a:t>
            </a:r>
            <a:endParaRPr lang="en-US"/>
          </a:p>
        </p:txBody>
      </p:sp>
      <p:sp>
        <p:nvSpPr>
          <p:cNvPr id="8224" name="Oval 9"/>
          <p:cNvSpPr>
            <a:spLocks noChangeArrowheads="1"/>
          </p:cNvSpPr>
          <p:nvPr/>
        </p:nvSpPr>
        <p:spPr bwMode="auto">
          <a:xfrm rot="-2741055">
            <a:off x="-317500" y="2374901"/>
            <a:ext cx="1944687" cy="995362"/>
          </a:xfrm>
          <a:prstGeom prst="ellipse">
            <a:avLst/>
          </a:prstGeom>
          <a:solidFill>
            <a:srgbClr val="FF3300"/>
          </a:solidFill>
          <a:ln w="9525" algn="ctr">
            <a:noFill/>
            <a:round/>
            <a:headEnd/>
            <a:tailEnd/>
          </a:ln>
        </p:spPr>
        <p:txBody>
          <a:bodyPr wrap="none">
            <a:spAutoFit/>
          </a:bodyPr>
          <a:lstStyle/>
          <a:p>
            <a:r>
              <a:rPr lang="en-US"/>
              <a:t>393</a:t>
            </a:r>
            <a:r>
              <a:rPr lang="en-US" baseline="30000"/>
              <a:t>*</a:t>
            </a:r>
          </a:p>
        </p:txBody>
      </p:sp>
      <p:sp>
        <p:nvSpPr>
          <p:cNvPr id="11" name="Rectangle 10"/>
          <p:cNvSpPr>
            <a:spLocks noChangeArrowheads="1"/>
          </p:cNvSpPr>
          <p:nvPr/>
        </p:nvSpPr>
        <p:spPr bwMode="auto">
          <a:xfrm>
            <a:off x="2012950" y="2649538"/>
            <a:ext cx="2573338" cy="2400300"/>
          </a:xfrm>
          <a:prstGeom prst="rect">
            <a:avLst/>
          </a:prstGeom>
          <a:noFill/>
          <a:ln w="9525">
            <a:noFill/>
            <a:miter lim="800000"/>
            <a:headEnd/>
            <a:tailEnd/>
          </a:ln>
        </p:spPr>
        <p:txBody>
          <a:bodyPr>
            <a:spAutoFit/>
          </a:bodyPr>
          <a:lstStyle/>
          <a:p>
            <a:r>
              <a:rPr lang="ar-SA" sz="15000" b="0">
                <a:solidFill>
                  <a:srgbClr val="FFFF00"/>
                </a:solidFill>
                <a:cs typeface="Tajweed" pitchFamily="2" charset="-78"/>
              </a:rPr>
              <a:t>أَيَّام</a:t>
            </a:r>
            <a:endParaRPr lang="en-US" sz="44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ccel="50000" decel="50000" fill="hold" grpId="0" nodeType="withEffect">
                                  <p:stCondLst>
                                    <p:cond delay="0"/>
                                  </p:stCondLst>
                                  <p:childTnLst>
                                    <p:animScale>
                                      <p:cBhvr>
                                        <p:cTn id="6" dur="2000" fill="hold"/>
                                        <p:tgtEl>
                                          <p:spTgt spid="11"/>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70339" name="Group 3"/>
          <p:cNvGraphicFramePr>
            <a:graphicFrameLocks noGrp="1"/>
          </p:cNvGraphicFramePr>
          <p:nvPr/>
        </p:nvGraphicFramePr>
        <p:xfrm>
          <a:off x="152400" y="152400"/>
          <a:ext cx="8763000" cy="190500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solidFill>
                      <a:srgbClr val="FF0000"/>
                    </a:solidFill>
                  </a:tcPr>
                </a:tc>
              </a:tr>
              <a:tr h="6096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dirty="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9233" name="Text Box 17"/>
          <p:cNvSpPr txBox="1">
            <a:spLocks noChangeArrowheads="1"/>
          </p:cNvSpPr>
          <p:nvPr/>
        </p:nvSpPr>
        <p:spPr bwMode="auto">
          <a:xfrm>
            <a:off x="990600" y="2041525"/>
            <a:ext cx="1447800" cy="396875"/>
          </a:xfrm>
          <a:prstGeom prst="rect">
            <a:avLst/>
          </a:prstGeom>
          <a:noFill/>
          <a:ln w="9525">
            <a:noFill/>
            <a:miter lim="800000"/>
            <a:headEnd/>
            <a:tailEnd/>
          </a:ln>
        </p:spPr>
        <p:txBody>
          <a:bodyPr>
            <a:spAutoFit/>
          </a:bodyPr>
          <a:lstStyle/>
          <a:p>
            <a:pPr algn="ctr" rtl="1"/>
            <a:r>
              <a:rPr lang="ar-SA" sz="2000" b="0" dirty="0">
                <a:cs typeface="Tajweed" pitchFamily="2" charset="-78"/>
              </a:rPr>
              <a:t>د ي ن</a:t>
            </a:r>
            <a:endParaRPr lang="en-US" sz="2000" b="0" dirty="0">
              <a:cs typeface="Tajweed" pitchFamily="2" charset="-78"/>
            </a:endParaRPr>
          </a:p>
        </p:txBody>
      </p:sp>
      <p:sp>
        <p:nvSpPr>
          <p:cNvPr id="9234" name="Text Box 18"/>
          <p:cNvSpPr txBox="1">
            <a:spLocks noChangeArrowheads="1"/>
          </p:cNvSpPr>
          <p:nvPr/>
        </p:nvSpPr>
        <p:spPr bwMode="auto">
          <a:xfrm>
            <a:off x="169863" y="3505200"/>
            <a:ext cx="8821737" cy="2522538"/>
          </a:xfrm>
          <a:prstGeom prst="rect">
            <a:avLst/>
          </a:prstGeom>
          <a:noFill/>
          <a:ln w="9525" algn="ctr">
            <a:noFill/>
            <a:miter lim="800000"/>
            <a:headEnd/>
            <a:tailEnd/>
          </a:ln>
        </p:spPr>
        <p:txBody>
          <a:bodyPr wrap="none">
            <a:spAutoFit/>
          </a:bodyPr>
          <a:lstStyle/>
          <a:p>
            <a:pPr>
              <a:lnSpc>
                <a:spcPct val="70000"/>
              </a:lnSpc>
            </a:pPr>
            <a:r>
              <a:rPr lang="en-US" sz="8400">
                <a:cs typeface="Arial" pitchFamily="34" charset="0"/>
              </a:rPr>
              <a:t>1. System of life</a:t>
            </a:r>
          </a:p>
          <a:p>
            <a:pPr>
              <a:lnSpc>
                <a:spcPct val="70000"/>
              </a:lnSpc>
            </a:pPr>
            <a:r>
              <a:rPr lang="en-US" sz="8400">
                <a:cs typeface="Arial" pitchFamily="34" charset="0"/>
              </a:rPr>
              <a:t>2. Judgment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72387" name="Group 3"/>
          <p:cNvGraphicFramePr>
            <a:graphicFrameLocks noGrp="1"/>
          </p:cNvGraphicFramePr>
          <p:nvPr/>
        </p:nvGraphicFramePr>
        <p:xfrm>
          <a:off x="152400" y="609600"/>
          <a:ext cx="8763000" cy="187452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0257"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0258" name="Rectangle 18"/>
          <p:cNvSpPr>
            <a:spLocks noGrp="1" noChangeArrowheads="1"/>
          </p:cNvSpPr>
          <p:nvPr>
            <p:ph type="body" idx="4294967295"/>
          </p:nvPr>
        </p:nvSpPr>
        <p:spPr>
          <a:xfrm>
            <a:off x="0" y="2743200"/>
            <a:ext cx="8534400" cy="4114800"/>
          </a:xfrm>
          <a:noFill/>
        </p:spPr>
        <p:txBody>
          <a:bodyPr/>
          <a:lstStyle/>
          <a:p>
            <a:pPr>
              <a:lnSpc>
                <a:spcPct val="90000"/>
              </a:lnSpc>
            </a:pPr>
            <a:r>
              <a:rPr lang="en-US" sz="3600" smtClean="0"/>
              <a:t>One of the most important days of our life… (Example: Student)</a:t>
            </a:r>
          </a:p>
          <a:p>
            <a:pPr>
              <a:lnSpc>
                <a:spcPct val="90000"/>
              </a:lnSpc>
            </a:pPr>
            <a:r>
              <a:rPr lang="en-US" sz="3600" smtClean="0"/>
              <a:t>Excitement + fear </a:t>
            </a:r>
          </a:p>
          <a:p>
            <a:pPr>
              <a:lnSpc>
                <a:spcPct val="90000"/>
              </a:lnSpc>
            </a:pPr>
            <a:r>
              <a:rPr lang="en-US" sz="3600" smtClean="0"/>
              <a:t>Of everything … but that day no one will have anything to claim… no one can intercede except with His permission. IMAGINE THAT DAY…</a:t>
            </a:r>
          </a:p>
        </p:txBody>
      </p:sp>
      <p:pic>
        <p:nvPicPr>
          <p:cNvPr id="10259"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flipV="1">
            <a:off x="0" y="533400"/>
            <a:ext cx="8229600" cy="76200"/>
          </a:xfrm>
        </p:spPr>
        <p:txBody>
          <a:bodyPr/>
          <a:lstStyle/>
          <a:p>
            <a:r>
              <a:rPr lang="ar-SA" smtClean="0">
                <a:cs typeface="Tajweed" pitchFamily="2" charset="-78"/>
              </a:rPr>
              <a:t> </a:t>
            </a:r>
            <a:endParaRPr lang="en-US" smtClean="0">
              <a:cs typeface="Tajweed" pitchFamily="2" charset="-78"/>
            </a:endParaRPr>
          </a:p>
        </p:txBody>
      </p:sp>
      <p:graphicFrame>
        <p:nvGraphicFramePr>
          <p:cNvPr id="274435" name="Group 3"/>
          <p:cNvGraphicFramePr>
            <a:graphicFrameLocks noGrp="1"/>
          </p:cNvGraphicFramePr>
          <p:nvPr/>
        </p:nvGraphicFramePr>
        <p:xfrm>
          <a:off x="152400" y="609600"/>
          <a:ext cx="8763000" cy="1874520"/>
        </p:xfrm>
        <a:graphic>
          <a:graphicData uri="http://schemas.openxmlformats.org/drawingml/2006/table">
            <a:tbl>
              <a:tblPr rtl="1"/>
              <a:tblGrid>
                <a:gridCol w="2819400"/>
                <a:gridCol w="2590800"/>
                <a:gridCol w="3352800"/>
              </a:tblGrid>
              <a:tr h="12954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مَالِكِ</a:t>
                      </a:r>
                      <a:endParaRPr kumimoji="0" lang="ar-SA" sz="7200" b="0" i="0" u="none" strike="noStrike" cap="none" normalizeH="0" baseline="0" dirty="0" smtClean="0">
                        <a:ln>
                          <a:noFill/>
                        </a:ln>
                        <a:solidFill>
                          <a:srgbClr val="FFFF00"/>
                        </a:solidFill>
                        <a:effectLst/>
                        <a:latin typeface="Arial" pitchFamily="34" charset="0"/>
                        <a:ea typeface="Times New Roman" pitchFamily="18" charset="0"/>
                        <a:cs typeface="Tajweed" pitchFamily="2" charset="-78"/>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smtClean="0">
                          <a:ln>
                            <a:noFill/>
                          </a:ln>
                          <a:solidFill>
                            <a:srgbClr val="FFFF00"/>
                          </a:solidFill>
                          <a:effectLst/>
                          <a:latin typeface="Tahoma" pitchFamily="34" charset="0"/>
                          <a:ea typeface="Times New Roman" pitchFamily="18" charset="0"/>
                          <a:cs typeface="Tajweed" pitchFamily="2" charset="-78"/>
                        </a:rPr>
                        <a:t>يَوْمِ </a:t>
                      </a: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7200" b="1" i="0" u="none" strike="noStrike" cap="none" normalizeH="0" baseline="0" dirty="0" smtClean="0">
                          <a:ln>
                            <a:noFill/>
                          </a:ln>
                          <a:solidFill>
                            <a:srgbClr val="FFFF00"/>
                          </a:solidFill>
                          <a:effectLst/>
                          <a:latin typeface="Tahoma" pitchFamily="34" charset="0"/>
                          <a:ea typeface="Times New Roman" pitchFamily="18" charset="0"/>
                          <a:cs typeface="Tajweed" pitchFamily="2" charset="-78"/>
                        </a:rPr>
                        <a:t>الدِّينِ</a:t>
                      </a:r>
                      <a:r>
                        <a:rPr kumimoji="0" lang="ar-SA"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 </a:t>
                      </a:r>
                      <a:r>
                        <a:rPr kumimoji="0" lang="en-US" sz="1200" b="1" i="0" u="none" strike="noStrike" cap="none" normalizeH="0" baseline="0" dirty="0" smtClean="0">
                          <a:ln>
                            <a:noFill/>
                          </a:ln>
                          <a:solidFill>
                            <a:srgbClr val="FFFF00"/>
                          </a:solidFill>
                          <a:effectLst/>
                          <a:latin typeface="Tahoma" pitchFamily="34" charset="0"/>
                          <a:ea typeface="Times New Roman" pitchFamily="18" charset="0"/>
                          <a:cs typeface="Tahoma" pitchFamily="34" charset="0"/>
                        </a:rPr>
                        <a:t>(4) </a:t>
                      </a:r>
                      <a:endParaRPr kumimoji="0" lang="en-US" sz="1800" b="0" i="0" u="none" strike="noStrike" cap="none" normalizeH="0" baseline="0" dirty="0" smtClean="0">
                        <a:ln>
                          <a:noFill/>
                        </a:ln>
                        <a:solidFill>
                          <a:srgbClr val="FFFF00"/>
                        </a:solidFill>
                        <a:effectLst/>
                        <a:latin typeface="Arial" pitchFamily="34" charset="0"/>
                        <a:cs typeface="Nafees Web Naskh" pitchFamily="2" charset="-78"/>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00FFFF"/>
                      </a:solidFill>
                      <a:prstDash val="solid"/>
                      <a:round/>
                      <a:headEnd type="none" w="med" len="med"/>
                      <a:tailEnd type="none" w="med" len="med"/>
                    </a:lnT>
                    <a:lnB w="12700" cap="flat" cmpd="sng" algn="ctr">
                      <a:solidFill>
                        <a:srgbClr val="33CC33"/>
                      </a:solidFill>
                      <a:prstDash val="solid"/>
                      <a:round/>
                      <a:headEnd type="none" w="med" len="med"/>
                      <a:tailEnd type="none" w="med" len="med"/>
                    </a:lnB>
                    <a:lnTlToBr>
                      <a:noFill/>
                    </a:lnTlToBr>
                    <a:lnBlToTr>
                      <a:noFill/>
                    </a:lnBlToTr>
                    <a:gradFill>
                      <a:gsLst>
                        <a:gs pos="0">
                          <a:srgbClr val="00CC00"/>
                        </a:gs>
                        <a:gs pos="100000">
                          <a:srgbClr val="003300"/>
                        </a:gs>
                      </a:gsLst>
                      <a:lin ang="5400000" scaled="1"/>
                    </a:gradFill>
                  </a:tcPr>
                </a:tc>
              </a:tr>
              <a:tr h="381000">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Master</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00FFFF"/>
                      </a:solidFill>
                      <a:prstDash val="solid"/>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the day</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33CC33"/>
                      </a:solidFill>
                      <a:prstDash val="dot"/>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c>
                  <a:txBody>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rgbClr val="FFFFFF"/>
                          </a:solidFill>
                          <a:effectLst/>
                          <a:latin typeface="Tahoma" pitchFamily="34" charset="0"/>
                          <a:ea typeface="Times New Roman" pitchFamily="18" charset="0"/>
                          <a:cs typeface="Tahoma" pitchFamily="34" charset="0"/>
                        </a:rPr>
                        <a:t>(of) Judgment.</a:t>
                      </a:r>
                      <a:endParaRPr kumimoji="0" lang="en-US" sz="3200" b="0" i="0" u="none" strike="noStrike" cap="none" normalizeH="0" baseline="0" smtClean="0">
                        <a:ln>
                          <a:noFill/>
                        </a:ln>
                        <a:solidFill>
                          <a:schemeClr val="tx1"/>
                        </a:solidFill>
                        <a:effectLst/>
                        <a:latin typeface="Arial" pitchFamily="34" charset="0"/>
                        <a:ea typeface="Times New Roman" pitchFamily="18" charset="0"/>
                        <a:cs typeface="Tahoma" pitchFamily="34" charset="0"/>
                      </a:endParaRPr>
                    </a:p>
                  </a:txBody>
                  <a:tcPr anchor="ctr" horzOverflow="overflow">
                    <a:lnL w="12700" cap="flat" cmpd="sng" algn="ctr">
                      <a:solidFill>
                        <a:srgbClr val="33CC33"/>
                      </a:solidFill>
                      <a:prstDash val="dot"/>
                      <a:round/>
                      <a:headEnd type="none" w="med" len="med"/>
                      <a:tailEnd type="none" w="med" len="med"/>
                    </a:lnL>
                    <a:lnR w="12700" cap="flat" cmpd="sng" algn="ctr">
                      <a:solidFill>
                        <a:srgbClr val="00FFFF"/>
                      </a:solidFill>
                      <a:prstDash val="solid"/>
                      <a:round/>
                      <a:headEnd type="none" w="med" len="med"/>
                      <a:tailEnd type="none" w="med" len="med"/>
                    </a:lnR>
                    <a:lnT w="12700" cap="flat" cmpd="sng" algn="ctr">
                      <a:solidFill>
                        <a:srgbClr val="33CC33"/>
                      </a:solidFill>
                      <a:prstDash val="solid"/>
                      <a:round/>
                      <a:headEnd type="none" w="med" len="med"/>
                      <a:tailEnd type="none" w="med" len="med"/>
                    </a:lnT>
                    <a:lnB w="12700" cap="flat" cmpd="sng" algn="ctr">
                      <a:solidFill>
                        <a:srgbClr val="00FFFF"/>
                      </a:solidFill>
                      <a:prstDash val="solid"/>
                      <a:round/>
                      <a:headEnd type="none" w="med" len="med"/>
                      <a:tailEnd type="none" w="med" len="med"/>
                    </a:lnB>
                    <a:lnTlToBr>
                      <a:noFill/>
                    </a:lnTlToBr>
                    <a:lnBlToTr>
                      <a:noFill/>
                    </a:lnBlToTr>
                    <a:solidFill>
                      <a:srgbClr val="003300"/>
                    </a:solidFill>
                  </a:tcPr>
                </a:tc>
              </a:tr>
            </a:tbl>
          </a:graphicData>
        </a:graphic>
      </p:graphicFrame>
      <p:sp>
        <p:nvSpPr>
          <p:cNvPr id="11281" name="Rectangle 17"/>
          <p:cNvSpPr>
            <a:spLocks noChangeArrowheads="1"/>
          </p:cNvSpPr>
          <p:nvPr/>
        </p:nvSpPr>
        <p:spPr bwMode="auto">
          <a:xfrm>
            <a:off x="457200" y="125413"/>
            <a:ext cx="8229600" cy="331787"/>
          </a:xfrm>
          <a:prstGeom prst="rect">
            <a:avLst/>
          </a:prstGeom>
          <a:noFill/>
          <a:ln w="9525">
            <a:noFill/>
            <a:miter lim="800000"/>
            <a:headEnd/>
            <a:tailEnd/>
          </a:ln>
        </p:spPr>
        <p:txBody>
          <a:bodyPr anchor="ctr"/>
          <a:lstStyle/>
          <a:p>
            <a:pPr algn="ctr" eaLnBrk="0" hangingPunct="0">
              <a:spcBef>
                <a:spcPct val="0"/>
              </a:spcBef>
            </a:pPr>
            <a:r>
              <a:rPr lang="en-US" sz="3600">
                <a:cs typeface="Nafees Web Naskh" pitchFamily="2" charset="-78"/>
              </a:rPr>
              <a:t>Message from: </a:t>
            </a:r>
          </a:p>
        </p:txBody>
      </p:sp>
      <p:sp>
        <p:nvSpPr>
          <p:cNvPr id="11282" name="Rectangle 18"/>
          <p:cNvSpPr>
            <a:spLocks noGrp="1" noChangeArrowheads="1"/>
          </p:cNvSpPr>
          <p:nvPr>
            <p:ph type="body" idx="4294967295"/>
          </p:nvPr>
        </p:nvSpPr>
        <p:spPr>
          <a:xfrm>
            <a:off x="0" y="2743200"/>
            <a:ext cx="8534400" cy="3276600"/>
          </a:xfrm>
          <a:noFill/>
        </p:spPr>
        <p:txBody>
          <a:bodyPr/>
          <a:lstStyle/>
          <a:p>
            <a:r>
              <a:rPr lang="en-US" sz="3600" smtClean="0"/>
              <a:t>He made us Muslims without our asking… out of His mercy.  </a:t>
            </a:r>
          </a:p>
          <a:p>
            <a:r>
              <a:rPr lang="en-US" sz="3600" smtClean="0"/>
              <a:t>Now we ask that He grants us Jannah (Hope)</a:t>
            </a:r>
          </a:p>
          <a:p>
            <a:r>
              <a:rPr lang="en-US" sz="3600" smtClean="0"/>
              <a:t>Our Sins should make us afraid… &amp; push us to change</a:t>
            </a:r>
          </a:p>
        </p:txBody>
      </p:sp>
      <p:pic>
        <p:nvPicPr>
          <p:cNvPr id="11283" name="Picture 19"/>
          <p:cNvPicPr>
            <a:picLocks noChangeAspect="1" noChangeArrowheads="1"/>
          </p:cNvPicPr>
          <p:nvPr/>
        </p:nvPicPr>
        <p:blipFill>
          <a:blip r:embed="rId3" cstate="print"/>
          <a:srcRect/>
          <a:stretch>
            <a:fillRect/>
          </a:stretch>
        </p:blipFill>
        <p:spPr bwMode="auto">
          <a:xfrm>
            <a:off x="7826375" y="3162300"/>
            <a:ext cx="1228725" cy="14573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6_Beam">
  <a:themeElements>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fontScheme name="6_Beam">
      <a:majorFont>
        <a:latin typeface="Tahoma"/>
        <a:ea typeface=""/>
        <a:cs typeface="Nafees Web Naskh"/>
      </a:majorFont>
      <a:minorFont>
        <a:latin typeface="Tahoma"/>
        <a:ea typeface=""/>
        <a:cs typeface="Nafees Web Nask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ar-SA" sz="4800" b="1" i="0" u="none" strike="noStrike" cap="none" normalizeH="0" baseline="0" smtClean="0">
            <a:ln>
              <a:noFill/>
            </a:ln>
            <a:solidFill>
              <a:schemeClr val="tx1"/>
            </a:solidFill>
            <a:effectLst/>
            <a:latin typeface="Tahoma" pitchFamily="34" charset="0"/>
            <a:cs typeface="Alvi Nastaleeq" pitchFamily="2" charset="-78"/>
          </a:defRPr>
        </a:defPPr>
      </a:lstStyle>
    </a:lnDef>
  </a:objectDefaults>
  <a:extraClrSchemeLst>
    <a:extraClrScheme>
      <a:clrScheme name="6_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6_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6_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6_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6_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6_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6_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6_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6_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19664</TotalTime>
  <Words>1123</Words>
  <Application>Microsoft Office PowerPoint</Application>
  <PresentationFormat>On-screen Show (4:3)</PresentationFormat>
  <Paragraphs>300</Paragraphs>
  <Slides>31</Slides>
  <Notes>24</Notes>
  <HiddenSlides>1</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6_Beam</vt:lpstr>
      <vt:lpstr> Let’s Understand the Qur’an   Lesson -3a   </vt:lpstr>
      <vt:lpstr>Slide 2</vt:lpstr>
      <vt:lpstr>By the end of this lesson, we will learn</vt:lpstr>
      <vt:lpstr> </vt:lpstr>
      <vt:lpstr> </vt:lpstr>
      <vt:lpstr> </vt:lpstr>
      <vt:lpstr> </vt:lpstr>
      <vt:lpstr> </vt:lpstr>
      <vt:lpstr> </vt:lpstr>
      <vt:lpstr>Practice with prayer, imagination, and feelings</vt:lpstr>
      <vt:lpstr> </vt:lpstr>
      <vt:lpstr> </vt:lpstr>
      <vt:lpstr> </vt:lpstr>
      <vt:lpstr> </vt:lpstr>
      <vt:lpstr> </vt:lpstr>
      <vt:lpstr> </vt:lpstr>
      <vt:lpstr> </vt:lpstr>
      <vt:lpstr> </vt:lpstr>
      <vt:lpstr> </vt:lpstr>
      <vt:lpstr> </vt:lpstr>
      <vt:lpstr> </vt:lpstr>
      <vt:lpstr> </vt:lpstr>
      <vt:lpstr> </vt:lpstr>
      <vt:lpstr>Practice with prayer,  imagination, and feelings</vt:lpstr>
      <vt:lpstr>A Suggestion …</vt:lpstr>
      <vt:lpstr>… A Suggestion…</vt:lpstr>
      <vt:lpstr>… A Suggestion</vt:lpstr>
      <vt:lpstr>Translation practice of Words / Verses / Azkaar</vt:lpstr>
      <vt:lpstr> </vt:lpstr>
      <vt:lpstr>Slide 30</vt:lpstr>
      <vt:lpstr>TPS-W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نہيں، نہيں...</dc:title>
  <dc:creator>dr</dc:creator>
  <cp:lastModifiedBy>RD380</cp:lastModifiedBy>
  <cp:revision>2413</cp:revision>
  <dcterms:created xsi:type="dcterms:W3CDTF">2005-07-29T08:30:06Z</dcterms:created>
  <dcterms:modified xsi:type="dcterms:W3CDTF">2011-07-23T00:47:37Z</dcterms:modified>
</cp:coreProperties>
</file>