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44"/>
  </p:notesMasterIdLst>
  <p:handoutMasterIdLst>
    <p:handoutMasterId r:id="rId45"/>
  </p:handoutMasterIdLst>
  <p:sldIdLst>
    <p:sldId id="1117" r:id="rId2"/>
    <p:sldId id="1118" r:id="rId3"/>
    <p:sldId id="1167" r:id="rId4"/>
    <p:sldId id="1080" r:id="rId5"/>
    <p:sldId id="1077" r:id="rId6"/>
    <p:sldId id="1033" r:id="rId7"/>
    <p:sldId id="1119" r:id="rId8"/>
    <p:sldId id="1120" r:id="rId9"/>
    <p:sldId id="1172" r:id="rId10"/>
    <p:sldId id="1121" r:id="rId11"/>
    <p:sldId id="1122" r:id="rId12"/>
    <p:sldId id="1036" r:id="rId13"/>
    <p:sldId id="1171" r:id="rId14"/>
    <p:sldId id="1123" r:id="rId15"/>
    <p:sldId id="1125" r:id="rId16"/>
    <p:sldId id="1163" r:id="rId17"/>
    <p:sldId id="1039" r:id="rId18"/>
    <p:sldId id="1126" r:id="rId19"/>
    <p:sldId id="1127" r:id="rId20"/>
    <p:sldId id="1129" r:id="rId21"/>
    <p:sldId id="1130" r:id="rId22"/>
    <p:sldId id="1131" r:id="rId23"/>
    <p:sldId id="1132" r:id="rId24"/>
    <p:sldId id="1133" r:id="rId25"/>
    <p:sldId id="1134" r:id="rId26"/>
    <p:sldId id="1164" r:id="rId27"/>
    <p:sldId id="1044" r:id="rId28"/>
    <p:sldId id="1136" r:id="rId29"/>
    <p:sldId id="1137" r:id="rId30"/>
    <p:sldId id="1138" r:id="rId31"/>
    <p:sldId id="1139" r:id="rId32"/>
    <p:sldId id="1140" r:id="rId33"/>
    <p:sldId id="1165" r:id="rId34"/>
    <p:sldId id="1142" r:id="rId35"/>
    <p:sldId id="1143" r:id="rId36"/>
    <p:sldId id="1144" r:id="rId37"/>
    <p:sldId id="1098" r:id="rId38"/>
    <p:sldId id="1022" r:id="rId39"/>
    <p:sldId id="1170" r:id="rId40"/>
    <p:sldId id="1145" r:id="rId41"/>
    <p:sldId id="1146" r:id="rId42"/>
    <p:sldId id="1169" r:id="rId43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00CC00"/>
    <a:srgbClr val="FF9953"/>
    <a:srgbClr val="FF3300"/>
    <a:srgbClr val="000000"/>
    <a:srgbClr val="A40079"/>
    <a:srgbClr val="0080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1765" autoAdjust="0"/>
    <p:restoredTop sz="89440" autoAdjust="0"/>
  </p:normalViewPr>
  <p:slideViewPr>
    <p:cSldViewPr>
      <p:cViewPr>
        <p:scale>
          <a:sx n="43" d="100"/>
          <a:sy n="43" d="100"/>
        </p:scale>
        <p:origin x="-1662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98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4024BC-6023-49D9-9086-3AB8540987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85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EE4DB3-F42C-4DBD-AFE6-2ED3272615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72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84" tIns="46392" rIns="92784" bIns="46392" anchor="b"/>
          <a:lstStyle/>
          <a:p>
            <a:pPr defTabSz="927100" rtl="1"/>
            <a:fld id="{9D42562A-F92F-4CD4-AE15-6AB438597023}" type="slidenum">
              <a:rPr lang="ar-SA" sz="1200" b="0">
                <a:latin typeface="Arial" pitchFamily="34" charset="0"/>
                <a:cs typeface="Arial" pitchFamily="34" charset="0"/>
              </a:rPr>
              <a:pPr defTabSz="927100" rtl="1"/>
              <a:t>2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21188"/>
            <a:ext cx="5622925" cy="4189412"/>
          </a:xfrm>
          <a:noFill/>
          <a:ln/>
        </p:spPr>
        <p:txBody>
          <a:bodyPr lIns="92784" tIns="46392" rIns="92784" bIns="46392"/>
          <a:lstStyle/>
          <a:p>
            <a:pPr eaLnBrk="1" hangingPunct="1"/>
            <a:r>
              <a:rPr lang="en-US" smtClean="0"/>
              <a:t>Allah has chosen you out of the thousands that are out there.  Thank Allah for this tremendous blessing by learning with full attention and interaction. </a:t>
            </a:r>
          </a:p>
          <a:p>
            <a:pPr eaLnBrk="1" hangingPunct="1"/>
            <a:r>
              <a:rPr lang="en-US" smtClean="0"/>
              <a:t>You have already come walking towards Allah.  Now He will come running towards you (as in Hadith).  InshaAllah, you will continue in this journey till the end.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C0B6A-4F48-4282-B3DE-0A6A8184ACBC}" type="slidenum">
              <a:rPr lang="ar-SA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B36BAC-2872-4C75-9ED8-0BAB321C1FA0}" type="slidenum">
              <a:rPr lang="ar-SA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7F231-B228-4B78-8CAD-A68860AF08EA}" type="slidenum">
              <a:rPr lang="ar-SA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A93E0-6E04-4F6E-9AB1-A064C524CFE8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r>
              <a:rPr lang="ar-SA" smtClean="0">
                <a:cs typeface="Arial" pitchFamily="34" charset="0"/>
              </a:rPr>
              <a:t>قسمت الصلوة بينى وبين عبدى...  حمدن</a:t>
            </a:r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F3E93-B27A-4D6A-B9C9-0927576FE363}" type="slidenum">
              <a:rPr lang="ar-SA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4E13EC-B7C7-46F4-9B6A-EA1CDE93A1F4}" type="slidenum">
              <a:rPr lang="ar-SA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BE0D6-4377-45F1-B8EA-FA666249C93E}" type="slidenum">
              <a:rPr lang="ar-SA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33499-EEC7-4578-8007-727D5F09A7C9}" type="slidenum">
              <a:rPr lang="ar-SA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680544-8FCD-4F96-9687-CC28C2C4A5DD}" type="slidenum">
              <a:rPr lang="ar-SA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Rabb: Cherisher and sustainer.  Ex: Reactions in body from food that is eaten. </a:t>
            </a:r>
          </a:p>
          <a:p>
            <a:pPr eaLnBrk="1" hangingPunct="1"/>
            <a:r>
              <a:rPr lang="en-US" smtClean="0"/>
              <a:t>Ad-deen: judgment; system of life.  It is a part of His Mercy that He does justice.  </a:t>
            </a:r>
          </a:p>
          <a:p>
            <a:pPr eaLnBrk="1" hangingPunct="1"/>
            <a:r>
              <a:rPr lang="en-US" smtClean="0"/>
              <a:t>One should not be under wrong impression that he can do anything because…</a:t>
            </a:r>
          </a:p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Before we start Qur’an: Take refuge in Allah.  </a:t>
            </a:r>
          </a:p>
          <a:p>
            <a:r>
              <a:rPr lang="en-US" smtClean="0"/>
              <a:t>Rajeem: Remember Rajm; </a:t>
            </a:r>
          </a:p>
          <a:p>
            <a:r>
              <a:rPr lang="en-US" smtClean="0"/>
              <a:t>A’oodhu: I just said and came.  He is not far. </a:t>
            </a:r>
          </a:p>
          <a:p>
            <a:r>
              <a:rPr lang="en-US" smtClean="0"/>
              <a:t>Ar-rahmaan: intensely Merciful (</a:t>
            </a:r>
            <a:r>
              <a:rPr lang="ar-SA" smtClean="0"/>
              <a:t>عطشان، جوعان، غضبان</a:t>
            </a:r>
            <a:r>
              <a:rPr lang="en-US" smtClean="0"/>
              <a:t>)</a:t>
            </a:r>
          </a:p>
          <a:p>
            <a:r>
              <a:rPr lang="en-US" smtClean="0"/>
              <a:t>Ar-raheem: Continually Merciful (</a:t>
            </a:r>
            <a:r>
              <a:rPr lang="ar-SA" smtClean="0"/>
              <a:t>جميل، كريم</a:t>
            </a:r>
            <a:r>
              <a:rPr lang="en-US" smtClean="0"/>
              <a:t>); We are drenched in His Mercy. 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Rabb: Cherisher and sustainer.  Ex: Reactions in body from food that is eaten. </a:t>
            </a:r>
          </a:p>
          <a:p>
            <a:r>
              <a:rPr lang="en-US" smtClean="0"/>
              <a:t>Ad-deen: judgment; system of life.  It is a part of His Mercy that He does justice.  </a:t>
            </a:r>
          </a:p>
          <a:p>
            <a:r>
              <a:rPr lang="en-US" smtClean="0"/>
              <a:t>One should not be under wrong impression that he can do anything because…</a:t>
            </a:r>
          </a:p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C0B6A-4F48-4282-B3DE-0A6A8184ACBC}" type="slidenum">
              <a:rPr lang="ar-SA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 rtl="0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0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pPr>
              <a:defRPr/>
            </a:pPr>
            <a:fld id="{D067750C-6522-4AE9-9B7A-FF8B9FA0E8B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0E855-E859-4EB1-B077-1001A2AE70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B4BE-F76E-4D7E-9EE4-77003AB233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EED29-194D-4679-BF7C-61514EAE48C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764D-94AE-4D81-AA55-B7C9C4A380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9FF12-CE61-4BED-970E-7104F6E7A5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07E5C-D1B1-4AD2-AA1F-90CE1C740A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046BD-8D1C-4873-B815-E66979F599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0845D-180B-4015-96ED-8863366C7C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A804-43D8-4AEF-84BB-3975610CDF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2F26-6EC9-4854-BF5B-6B2C50D48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A10D-E85E-4FE0-A03E-EA240EABA2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BB39F-557A-4EFC-92DB-8A7B815F31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415216-5E0E-4F7D-8DB4-899C3414580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29000" y="253425"/>
            <a:ext cx="2514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r-PK" sz="3200" b="0" dirty="0" smtClean="0">
                <a:latin typeface="Alvi Nastaleeq" pitchFamily="2" charset="-78"/>
                <a:cs typeface="Alvi Nastaleeq" pitchFamily="2" charset="-78"/>
                <a:sym typeface="AGA Arabesque" pitchFamily="2" charset="2"/>
              </a:rPr>
              <a:t>بسم الله الرحمن الرحيم</a:t>
            </a:r>
            <a:endParaRPr lang="en-US" sz="3200" b="0" dirty="0">
              <a:latin typeface="Alvi Nastaleeq" pitchFamily="2" charset="-78"/>
              <a:cs typeface="Alvi Nastaleeq" pitchFamily="2" charset="-78"/>
              <a:sym typeface="AGA Arabesque" pitchFamily="2" charset="2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3429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800" b="1" smtClean="0">
                <a:solidFill>
                  <a:srgbClr val="FFFFFF"/>
                </a:solidFill>
                <a:cs typeface="Tahoma" pitchFamily="34" charset="0"/>
              </a:rPr>
              <a:t>Lesson -2a</a:t>
            </a:r>
            <a: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sz="4800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dirty="0" smtClean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45" name="Group 25"/>
          <p:cNvGraphicFramePr>
            <a:graphicFrameLocks noGrp="1"/>
          </p:cNvGraphicFramePr>
          <p:nvPr/>
        </p:nvGraphicFramePr>
        <p:xfrm>
          <a:off x="152400" y="138113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371600"/>
                <a:gridCol w="1143000"/>
                <a:gridCol w="2514600"/>
                <a:gridCol w="2133600"/>
              </a:tblGrid>
              <a:tr h="15382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الشَّيْطَانِ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take refuge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Satan,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6341" name="Text Box 22"/>
          <p:cNvSpPr txBox="1">
            <a:spLocks noChangeArrowheads="1"/>
          </p:cNvSpPr>
          <p:nvPr/>
        </p:nvSpPr>
        <p:spPr bwMode="auto">
          <a:xfrm>
            <a:off x="7239000" y="26812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>
                <a:cs typeface="Arial" pitchFamily="34" charset="0"/>
              </a:rPr>
              <a:t>ع و ذ</a:t>
            </a:r>
            <a:endParaRPr lang="en-US" sz="2800" b="0">
              <a:cs typeface="Arial" pitchFamily="34" charset="0"/>
            </a:endParaRPr>
          </a:p>
        </p:txBody>
      </p:sp>
      <p:sp>
        <p:nvSpPr>
          <p:cNvPr id="56342" name="Rectangle 23"/>
          <p:cNvSpPr>
            <a:spLocks noChangeArrowheads="1"/>
          </p:cNvSpPr>
          <p:nvPr/>
        </p:nvSpPr>
        <p:spPr bwMode="auto">
          <a:xfrm>
            <a:off x="5946775" y="3429000"/>
            <a:ext cx="2282825" cy="3581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2900" b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اﷲ</a:t>
            </a:r>
            <a:endParaRPr lang="en-US" sz="22900" b="0">
              <a:solidFill>
                <a:srgbClr val="FFFF00"/>
              </a:solidFill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56343" name="Text Box 24"/>
          <p:cNvSpPr txBox="1">
            <a:spLocks noChangeArrowheads="1"/>
          </p:cNvSpPr>
          <p:nvPr/>
        </p:nvSpPr>
        <p:spPr bwMode="auto">
          <a:xfrm>
            <a:off x="152400" y="3581400"/>
            <a:ext cx="58674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cs typeface="Arial" pitchFamily="34" charset="0"/>
              </a:rPr>
              <a:t>Allah’s name (The rest are attributes)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62" name="Group 2"/>
          <p:cNvGraphicFramePr>
            <a:graphicFrameLocks noGrp="1"/>
          </p:cNvGraphicFramePr>
          <p:nvPr/>
        </p:nvGraphicFramePr>
        <p:xfrm>
          <a:off x="152400" y="138113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371600"/>
                <a:gridCol w="1143000"/>
                <a:gridCol w="2514600"/>
                <a:gridCol w="2133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الشَّيْطَانِ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seek refuge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Satan,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8389" name="Text Box 23"/>
          <p:cNvSpPr txBox="1">
            <a:spLocks noChangeArrowheads="1"/>
          </p:cNvSpPr>
          <p:nvPr/>
        </p:nvSpPr>
        <p:spPr bwMode="auto">
          <a:xfrm>
            <a:off x="1219200" y="3437656"/>
            <a:ext cx="8839200" cy="28869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5200" dirty="0" smtClean="0">
                <a:cs typeface="Arial" pitchFamily="34" charset="0"/>
              </a:rPr>
              <a:t>from</a:t>
            </a:r>
            <a:endParaRPr lang="en-US" sz="8800" dirty="0" smtClean="0"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0" dirty="0" smtClean="0">
                <a:cs typeface="Arial" pitchFamily="34" charset="0"/>
              </a:rPr>
              <a:t>(basic meaning)</a:t>
            </a:r>
            <a:endParaRPr lang="en-US" sz="2800" b="0" dirty="0">
              <a:cs typeface="Arial" pitchFamily="34" charset="0"/>
            </a:endParaRP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 rot="-2741055">
            <a:off x="-130872" y="2927693"/>
            <a:ext cx="2723436" cy="2207240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More than </a:t>
            </a:r>
            <a:br>
              <a:rPr lang="en-US" sz="2400" dirty="0" smtClean="0"/>
            </a:br>
            <a:r>
              <a:rPr lang="en-US" dirty="0" smtClean="0"/>
              <a:t>3000 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times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963613"/>
            <a:ext cx="8229600" cy="1143000"/>
          </a:xfrm>
        </p:spPr>
        <p:txBody>
          <a:bodyPr/>
          <a:lstStyle/>
          <a:p>
            <a:pPr eaLnBrk="1" hangingPunct="1"/>
            <a:r>
              <a:rPr lang="ar-SA" smtClean="0"/>
              <a:t> </a:t>
            </a:r>
            <a:endParaRPr lang="en-US" smtClean="0"/>
          </a:p>
        </p:txBody>
      </p:sp>
      <p:sp>
        <p:nvSpPr>
          <p:cNvPr id="60418" name="Text Box 23"/>
          <p:cNvSpPr txBox="1">
            <a:spLocks noChangeArrowheads="1"/>
          </p:cNvSpPr>
          <p:nvPr/>
        </p:nvSpPr>
        <p:spPr bwMode="auto">
          <a:xfrm>
            <a:off x="2971800" y="2757488"/>
            <a:ext cx="1447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ش ط ن</a:t>
            </a:r>
            <a:endParaRPr lang="en-US" sz="2800" b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40" name="Text Box 83"/>
          <p:cNvSpPr txBox="1">
            <a:spLocks noChangeArrowheads="1"/>
          </p:cNvSpPr>
          <p:nvPr/>
        </p:nvSpPr>
        <p:spPr bwMode="auto">
          <a:xfrm>
            <a:off x="1828800" y="47625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 b="0">
                <a:solidFill>
                  <a:srgbClr val="66FFFF"/>
                </a:solidFill>
                <a:cs typeface="Tahoma" pitchFamily="34" charset="0"/>
              </a:rPr>
              <a:t>ن ي ي</a:t>
            </a:r>
            <a:endParaRPr lang="en-US" sz="2400" b="0">
              <a:solidFill>
                <a:srgbClr val="66FFFF"/>
              </a:solidFill>
              <a:cs typeface="Tahoma" pitchFamily="34" charset="0"/>
            </a:endParaRPr>
          </a:p>
        </p:txBody>
      </p:sp>
      <p:graphicFrame>
        <p:nvGraphicFramePr>
          <p:cNvPr id="2039892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4801159"/>
              </p:ext>
            </p:extLst>
          </p:nvPr>
        </p:nvGraphicFramePr>
        <p:xfrm>
          <a:off x="914400" y="40386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شَيَاطِين</a:t>
                      </a:r>
                      <a:endParaRPr kumimoji="0" lang="en-US" sz="1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شَيْطَان</a:t>
                      </a:r>
                      <a:endParaRPr kumimoji="0" lang="en-US" sz="1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60453" name="Oval 102"/>
          <p:cNvSpPr>
            <a:spLocks noChangeArrowheads="1"/>
          </p:cNvSpPr>
          <p:nvPr/>
        </p:nvSpPr>
        <p:spPr bwMode="auto">
          <a:xfrm>
            <a:off x="2286000" y="3838575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 rot="-2741055">
            <a:off x="-135560" y="2881871"/>
            <a:ext cx="1731620" cy="1168539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88</a:t>
            </a:r>
            <a:r>
              <a:rPr lang="en-US" baseline="30000" dirty="0" smtClean="0"/>
              <a:t>*</a:t>
            </a:r>
            <a:endParaRPr lang="en-US" baseline="30000" dirty="0"/>
          </a:p>
        </p:txBody>
      </p:sp>
      <p:graphicFrame>
        <p:nvGraphicFramePr>
          <p:cNvPr id="10" name="Group 2"/>
          <p:cNvGraphicFramePr>
            <a:graphicFrameLocks noGrp="1"/>
          </p:cNvGraphicFramePr>
          <p:nvPr/>
        </p:nvGraphicFramePr>
        <p:xfrm>
          <a:off x="152400" y="138113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371600"/>
                <a:gridCol w="1143000"/>
                <a:gridCol w="2514600"/>
                <a:gridCol w="2133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الشَّيْطَانِ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seek refuge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Satan,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/>
              <a:t> </a:t>
            </a:r>
            <a:endParaRPr lang="en-US" smtClean="0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914400" y="5699125"/>
            <a:ext cx="73152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 smtClean="0">
                <a:cs typeface="Arial" pitchFamily="34" charset="0"/>
              </a:rPr>
              <a:t>Satan</a:t>
            </a:r>
            <a:r>
              <a:rPr lang="en-US" sz="6000" dirty="0">
                <a:cs typeface="Arial" pitchFamily="34" charset="0"/>
              </a:rPr>
              <a:t>				</a:t>
            </a:r>
            <a:r>
              <a:rPr lang="en-US" sz="6000" dirty="0" smtClean="0">
                <a:cs typeface="Arial" pitchFamily="34" charset="0"/>
              </a:rPr>
              <a:t>the </a:t>
            </a:r>
            <a:endParaRPr lang="en-US" sz="6000" dirty="0">
              <a:cs typeface="Arial" pitchFamily="34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46570" y="2667000"/>
            <a:ext cx="7959230" cy="27392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ur-PK" sz="17200" b="0" dirty="0" smtClean="0">
                <a:solidFill>
                  <a:srgbClr val="FFFF00"/>
                </a:solidFill>
                <a:cs typeface="Tajweed" pitchFamily="2" charset="-78"/>
              </a:rPr>
              <a:t>اَلْ</a:t>
            </a:r>
            <a:r>
              <a:rPr lang="ar-SA" sz="17200" b="0" dirty="0">
                <a:solidFill>
                  <a:srgbClr val="FFFF00"/>
                </a:solidFill>
                <a:cs typeface="Tajweed" pitchFamily="2" charset="-78"/>
              </a:rPr>
              <a:t>	</a:t>
            </a:r>
            <a:r>
              <a:rPr lang="en-US" sz="17200" b="0" dirty="0">
                <a:solidFill>
                  <a:srgbClr val="FFFF00"/>
                </a:solidFill>
                <a:cs typeface="Tajweed" pitchFamily="2" charset="-78"/>
              </a:rPr>
              <a:t>  </a:t>
            </a:r>
            <a:r>
              <a:rPr lang="ar-SA" sz="17200" b="0" dirty="0">
                <a:solidFill>
                  <a:srgbClr val="FFFF00"/>
                </a:solidFill>
                <a:cs typeface="Tajweed" pitchFamily="2" charset="-78"/>
              </a:rPr>
              <a:t> </a:t>
            </a:r>
            <a:r>
              <a:rPr lang="ur-PK" sz="17200" b="0" dirty="0" smtClean="0">
                <a:solidFill>
                  <a:srgbClr val="FFFF00"/>
                </a:solidFill>
                <a:cs typeface="Tajweed" pitchFamily="2" charset="-78"/>
              </a:rPr>
              <a:t>شَيْطَان</a:t>
            </a:r>
            <a:endParaRPr lang="en-US" sz="17200" b="0" dirty="0">
              <a:solidFill>
                <a:srgbClr val="FFFF00"/>
              </a:solidFill>
              <a:cs typeface="Tajweed" pitchFamily="2" charset="-78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/>
        </p:nvGraphicFramePr>
        <p:xfrm>
          <a:off x="152400" y="138113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371600"/>
                <a:gridCol w="1143000"/>
                <a:gridCol w="2514600"/>
                <a:gridCol w="2133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الشَّيْطَانِ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seek refuge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Satan,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33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0116E-6 L 0 -0.093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610" name="Group 2"/>
          <p:cNvGraphicFramePr>
            <a:graphicFrameLocks noGrp="1"/>
          </p:cNvGraphicFramePr>
          <p:nvPr/>
        </p:nvGraphicFramePr>
        <p:xfrm>
          <a:off x="152400" y="138113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371600"/>
                <a:gridCol w="1143000"/>
                <a:gridCol w="2514600"/>
                <a:gridCol w="2133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الشَّيْطَانِ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seek refuge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Satan,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2485" name="Rectangle 2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407987"/>
          </a:xfrm>
        </p:spPr>
        <p:txBody>
          <a:bodyPr/>
          <a:lstStyle/>
          <a:p>
            <a:r>
              <a:rPr lang="en-US" sz="3600" smtClean="0"/>
              <a:t> </a:t>
            </a:r>
          </a:p>
        </p:txBody>
      </p:sp>
      <p:sp>
        <p:nvSpPr>
          <p:cNvPr id="62486" name="Text Box 23"/>
          <p:cNvSpPr txBox="1">
            <a:spLocks noChangeArrowheads="1"/>
          </p:cNvSpPr>
          <p:nvPr/>
        </p:nvSpPr>
        <p:spPr bwMode="auto">
          <a:xfrm>
            <a:off x="609600" y="26812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>
                <a:cs typeface="Arial" pitchFamily="34" charset="0"/>
              </a:rPr>
              <a:t> ر ج م </a:t>
            </a:r>
            <a:endParaRPr lang="en-US" sz="2800" b="0">
              <a:cs typeface="Arial" pitchFamily="34" charset="0"/>
            </a:endParaRPr>
          </a:p>
        </p:txBody>
      </p:sp>
      <p:sp>
        <p:nvSpPr>
          <p:cNvPr id="62487" name="Rectangle 24"/>
          <p:cNvSpPr>
            <a:spLocks noChangeArrowheads="1"/>
          </p:cNvSpPr>
          <p:nvPr/>
        </p:nvSpPr>
        <p:spPr bwMode="auto">
          <a:xfrm>
            <a:off x="258763" y="3382963"/>
            <a:ext cx="8885237" cy="1189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Do you think Shaitaan is close to Allah?  Never.  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He is outcast; </a:t>
            </a:r>
            <a:r>
              <a:rPr lang="en-US" sz="400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rejected; t</a:t>
            </a:r>
            <a:r>
              <a:rPr lang="en-US" sz="440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hrown away from Allah’s mercy.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Group 2"/>
          <p:cNvGraphicFramePr>
            <a:graphicFrameLocks noGrp="1"/>
          </p:cNvGraphicFramePr>
          <p:nvPr/>
        </p:nvGraphicFramePr>
        <p:xfrm>
          <a:off x="152400" y="609600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371600"/>
                <a:gridCol w="1143000"/>
                <a:gridCol w="2514600"/>
                <a:gridCol w="2133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الشَّيْطَانِ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seek refuge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Satan,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>
                <a:cs typeface="Nafees Web Naskh" pitchFamily="2" charset="-78"/>
              </a:rPr>
              <a:t>Message from: </a:t>
            </a:r>
          </a:p>
        </p:txBody>
      </p:sp>
      <p:pic>
        <p:nvPicPr>
          <p:cNvPr id="64534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1475" y="31623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4535" name="Rectangle 24"/>
          <p:cNvSpPr>
            <a:spLocks noChangeArrowheads="1"/>
          </p:cNvSpPr>
          <p:nvPr/>
        </p:nvSpPr>
        <p:spPr bwMode="auto">
          <a:xfrm>
            <a:off x="457200" y="3546475"/>
            <a:ext cx="82296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2800" b="0">
                <a:solidFill>
                  <a:srgbClr val="FFFF00"/>
                </a:solidFill>
                <a:cs typeface="Nafees Web Naskh" pitchFamily="2" charset="-78"/>
              </a:rPr>
              <a:t>Feel happy; have hope as well as fear when Allah is mentioned</a:t>
            </a:r>
          </a:p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2800" b="0">
                <a:solidFill>
                  <a:srgbClr val="FFFF00"/>
                </a:solidFill>
                <a:cs typeface="Nafees Web Naskh" pitchFamily="2" charset="-78"/>
              </a:rPr>
              <a:t>Feel the closeness of Allah. Feel the presence of Shaitaan and the 2 angels.</a:t>
            </a:r>
          </a:p>
          <a:p>
            <a:pPr marL="577850" indent="-577850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2800" b="0">
                <a:solidFill>
                  <a:srgbClr val="FFFF00"/>
                </a:solidFill>
                <a:cs typeface="Nafees Web Naskh" pitchFamily="2" charset="-78"/>
              </a:rPr>
              <a:t>Why Rajeem is mentioned?? So that we always keep it alive in our mind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2"/>
          <p:cNvSpPr>
            <a:spLocks noChangeArrowheads="1"/>
          </p:cNvSpPr>
          <p:nvPr/>
        </p:nvSpPr>
        <p:spPr bwMode="auto">
          <a:xfrm>
            <a:off x="457200" y="228600"/>
            <a:ext cx="8229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r-PK" sz="3600" b="0">
                <a:latin typeface="Alvi Nastaleeq" pitchFamily="2" charset="-78"/>
                <a:cs typeface="Nafees Web Naskh" pitchFamily="2" charset="-78"/>
              </a:rPr>
              <a:t>اسباق</a:t>
            </a:r>
            <a:endParaRPr lang="en-US" sz="3600" b="0">
              <a:cs typeface="Nafees Web Naskh" pitchFamily="2" charset="-78"/>
            </a:endParaRPr>
          </a:p>
        </p:txBody>
      </p:sp>
      <p:graphicFrame>
        <p:nvGraphicFramePr>
          <p:cNvPr id="2043968" name="Group 64"/>
          <p:cNvGraphicFramePr>
            <a:graphicFrameLocks noGrp="1"/>
          </p:cNvGraphicFramePr>
          <p:nvPr/>
        </p:nvGraphicFramePr>
        <p:xfrm>
          <a:off x="671512" y="685800"/>
          <a:ext cx="7924801" cy="1661160"/>
        </p:xfrm>
        <a:graphic>
          <a:graphicData uri="http://schemas.openxmlformats.org/drawingml/2006/table">
            <a:tbl>
              <a:tblPr rtl="1"/>
              <a:tblGrid>
                <a:gridCol w="4454013"/>
                <a:gridCol w="3470788"/>
              </a:tblGrid>
              <a:tr h="166116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</a:t>
                      </a:r>
                      <a:r>
                        <a:rPr kumimoji="0" lang="ar-SA" sz="8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ﷲِ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Group 64"/>
          <p:cNvGraphicFramePr>
            <a:graphicFrameLocks noGrp="1"/>
          </p:cNvGraphicFramePr>
          <p:nvPr/>
        </p:nvGraphicFramePr>
        <p:xfrm>
          <a:off x="685800" y="3810000"/>
          <a:ext cx="7924800" cy="1432560"/>
        </p:xfrm>
        <a:graphic>
          <a:graphicData uri="http://schemas.openxmlformats.org/drawingml/2006/table">
            <a:tbl>
              <a:tblPr rtl="1"/>
              <a:tblGrid>
                <a:gridCol w="4180619"/>
                <a:gridCol w="3744181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الشَّيْطَانِ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8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799" y="2378075"/>
          <a:ext cx="7924801" cy="822960"/>
        </p:xfrm>
        <a:graphic>
          <a:graphicData uri="http://schemas.openxmlformats.org/drawingml/2006/table">
            <a:tbl>
              <a:tblPr rtl="1"/>
              <a:tblGrid>
                <a:gridCol w="5226996"/>
                <a:gridCol w="269780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5257800"/>
          <a:ext cx="7924800" cy="822960"/>
        </p:xfrm>
        <a:graphic>
          <a:graphicData uri="http://schemas.openxmlformats.org/drawingml/2006/table">
            <a:tbl>
              <a:tblPr rtl="1"/>
              <a:tblGrid>
                <a:gridCol w="4180619"/>
                <a:gridCol w="3744181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ur-PK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39838" y="2362200"/>
            <a:ext cx="22653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>
              <a:buClr>
                <a:srgbClr val="FFFFFF"/>
              </a:buClr>
              <a:buSzPct val="90000"/>
            </a:pPr>
            <a:r>
              <a:rPr lang="en-US" b="0">
                <a:cs typeface="Times New Roman" pitchFamily="18" charset="0"/>
              </a:rPr>
              <a:t>In Allah</a:t>
            </a:r>
            <a:endParaRPr lang="ur-PK" b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95800" y="2370138"/>
            <a:ext cx="3810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buClr>
                <a:srgbClr val="FFFFFF"/>
              </a:buClr>
              <a:buSzPct val="90000"/>
            </a:pPr>
            <a:r>
              <a:rPr lang="en-US" b="0">
                <a:cs typeface="Times New Roman" pitchFamily="18" charset="0"/>
              </a:rPr>
              <a:t>I seek refuge</a:t>
            </a:r>
            <a:endParaRPr lang="ur-PK" b="0"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00600" y="5241925"/>
            <a:ext cx="34940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>
              <a:buClr>
                <a:srgbClr val="FFFFFF"/>
              </a:buClr>
              <a:buSzPct val="90000"/>
            </a:pPr>
            <a:r>
              <a:rPr lang="en-US" b="0">
                <a:cs typeface="Times New Roman" pitchFamily="18" charset="0"/>
              </a:rPr>
              <a:t>From Satan,</a:t>
            </a:r>
            <a:endParaRPr lang="ur-PK" b="0"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5211763"/>
            <a:ext cx="3219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>
              <a:buClr>
                <a:srgbClr val="FFFFFF"/>
              </a:buClr>
              <a:buSzPct val="90000"/>
            </a:pPr>
            <a:r>
              <a:rPr lang="en-US" b="0">
                <a:cs typeface="Times New Roman" pitchFamily="18" charset="0"/>
              </a:rPr>
              <a:t>the outcast</a:t>
            </a:r>
            <a:endParaRPr lang="ur-PK" b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ur-PK" sz="4800" smtClean="0">
                <a:cs typeface="Tajweed" pitchFamily="2" charset="-78"/>
              </a:rPr>
              <a:t>سُورَ</a:t>
            </a:r>
            <a:r>
              <a:rPr lang="ar-SA" sz="4800" smtClean="0">
                <a:cs typeface="Tajweed" pitchFamily="2" charset="-78"/>
              </a:rPr>
              <a:t>ةُ</a:t>
            </a:r>
            <a:r>
              <a:rPr lang="ur-PK" sz="4800" smtClean="0">
                <a:cs typeface="Tajweed" pitchFamily="2" charset="-78"/>
              </a:rPr>
              <a:t> </a:t>
            </a:r>
            <a:r>
              <a:rPr lang="ar-SA" sz="4800" smtClean="0">
                <a:cs typeface="Tajweed" pitchFamily="2" charset="-78"/>
              </a:rPr>
              <a:t>الْفَاتِحَة</a:t>
            </a:r>
            <a:endParaRPr lang="en-US" sz="4800" smtClean="0">
              <a:cs typeface="Tajweed" pitchFamily="2" charset="-78"/>
            </a:endParaRPr>
          </a:p>
        </p:txBody>
      </p:sp>
      <p:graphicFrame>
        <p:nvGraphicFramePr>
          <p:cNvPr id="68629" name="Group 21"/>
          <p:cNvGraphicFramePr>
            <a:graphicFrameLocks noGrp="1"/>
          </p:cNvGraphicFramePr>
          <p:nvPr/>
        </p:nvGraphicFramePr>
        <p:xfrm>
          <a:off x="152400" y="2438400"/>
          <a:ext cx="8763000" cy="2362200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676400"/>
                <a:gridCol w="2514600"/>
                <a:gridCol w="2971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68627" name="Picture 25" descr="DPP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457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02755" name="Group 3"/>
          <p:cNvGraphicFramePr>
            <a:graphicFrameLocks noGrp="1"/>
          </p:cNvGraphicFramePr>
          <p:nvPr/>
        </p:nvGraphicFramePr>
        <p:xfrm>
          <a:off x="152400" y="228600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14600"/>
                <a:gridCol w="2438400"/>
                <a:gridCol w="2209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0675" name="Text Box 20"/>
          <p:cNvSpPr txBox="1">
            <a:spLocks noChangeArrowheads="1"/>
          </p:cNvSpPr>
          <p:nvPr/>
        </p:nvSpPr>
        <p:spPr bwMode="auto">
          <a:xfrm>
            <a:off x="7467600" y="2667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س م و</a:t>
            </a:r>
            <a:endParaRPr lang="en-US" sz="2800" b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76" name="Rectangle 21"/>
          <p:cNvSpPr>
            <a:spLocks noChangeArrowheads="1"/>
          </p:cNvSpPr>
          <p:nvPr/>
        </p:nvSpPr>
        <p:spPr bwMode="auto">
          <a:xfrm>
            <a:off x="1524000" y="2667000"/>
            <a:ext cx="6315075" cy="2738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17200" b="0" dirty="0">
                <a:solidFill>
                  <a:srgbClr val="FFFF00"/>
                </a:solidFill>
                <a:cs typeface="Tajweed" pitchFamily="2" charset="-78"/>
              </a:rPr>
              <a:t>بِ</a:t>
            </a:r>
            <a:r>
              <a:rPr lang="ur-PK" sz="17200" b="0" dirty="0">
                <a:solidFill>
                  <a:srgbClr val="FFFF00"/>
                </a:solidFill>
                <a:cs typeface="Tajweed" pitchFamily="2" charset="-78"/>
              </a:rPr>
              <a:t>ـ</a:t>
            </a:r>
            <a:r>
              <a:rPr lang="ar-SA" sz="17200" b="0" dirty="0">
                <a:solidFill>
                  <a:srgbClr val="FFFF00"/>
                </a:solidFill>
                <a:cs typeface="Tajweed" pitchFamily="2" charset="-78"/>
              </a:rPr>
              <a:t> 	</a:t>
            </a:r>
            <a:r>
              <a:rPr lang="en-US" sz="17200" b="0" dirty="0">
                <a:solidFill>
                  <a:srgbClr val="FFFF00"/>
                </a:solidFill>
                <a:cs typeface="Tajweed" pitchFamily="2" charset="-78"/>
              </a:rPr>
              <a:t>  </a:t>
            </a:r>
            <a:r>
              <a:rPr lang="ar-SA" sz="17200" b="0" dirty="0">
                <a:solidFill>
                  <a:srgbClr val="FFFF00"/>
                </a:solidFill>
                <a:cs typeface="Tajweed" pitchFamily="2" charset="-78"/>
              </a:rPr>
              <a:t> اِسْم</a:t>
            </a:r>
            <a:endParaRPr lang="en-US" sz="17200" b="0" dirty="0">
              <a:solidFill>
                <a:srgbClr val="FFFF00"/>
              </a:solidFill>
              <a:cs typeface="Tajweed" pitchFamily="2" charset="-78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914400" y="5699125"/>
            <a:ext cx="73152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 smtClean="0">
                <a:cs typeface="Arial" pitchFamily="34" charset="0"/>
              </a:rPr>
              <a:t>name</a:t>
            </a:r>
            <a:r>
              <a:rPr lang="en-US" sz="6000" dirty="0">
                <a:cs typeface="Arial" pitchFamily="34" charset="0"/>
              </a:rPr>
              <a:t>				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0116E-6 L 0 -0.093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457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04803" name="Group 3"/>
          <p:cNvGraphicFramePr>
            <a:graphicFrameLocks noGrp="1"/>
          </p:cNvGraphicFramePr>
          <p:nvPr/>
        </p:nvGraphicFramePr>
        <p:xfrm>
          <a:off x="152400" y="228600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14600"/>
                <a:gridCol w="2438400"/>
                <a:gridCol w="2209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2723" name="Rectangle 21"/>
          <p:cNvSpPr>
            <a:spLocks noChangeArrowheads="1"/>
          </p:cNvSpPr>
          <p:nvPr/>
        </p:nvSpPr>
        <p:spPr bwMode="auto">
          <a:xfrm>
            <a:off x="1219200" y="5715000"/>
            <a:ext cx="69596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ar-SA" b="0">
                <a:solidFill>
                  <a:srgbClr val="FFFF00"/>
                </a:solidFill>
              </a:rPr>
              <a:t>اسماء الحسنى   </a:t>
            </a:r>
            <a:r>
              <a:rPr lang="en-US" b="0">
                <a:solidFill>
                  <a:srgbClr val="FFFF00"/>
                </a:solidFill>
              </a:rPr>
              <a:t> Allah’s best names</a:t>
            </a:r>
          </a:p>
        </p:txBody>
      </p:sp>
      <p:graphicFrame>
        <p:nvGraphicFramePr>
          <p:cNvPr id="6" name="Group 57"/>
          <p:cNvGraphicFramePr>
            <a:graphicFrameLocks noGrp="1"/>
          </p:cNvGraphicFramePr>
          <p:nvPr/>
        </p:nvGraphicFramePr>
        <p:xfrm>
          <a:off x="1066800" y="32004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اِسْم</a:t>
                      </a:r>
                      <a:endParaRPr kumimoji="0" lang="en-US" sz="1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72736" name="Oval 75"/>
          <p:cNvSpPr>
            <a:spLocks noChangeArrowheads="1"/>
          </p:cNvSpPr>
          <p:nvPr/>
        </p:nvSpPr>
        <p:spPr bwMode="auto">
          <a:xfrm>
            <a:off x="2414588" y="3005138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>
              <a:spcBef>
                <a:spcPct val="50000"/>
              </a:spcBef>
            </a:pPr>
            <a:r>
              <a:rPr lang="en-US" sz="5400" b="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92262" y="3527502"/>
            <a:ext cx="25225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1400" b="0" dirty="0">
                <a:solidFill>
                  <a:srgbClr val="FFFF00"/>
                </a:solidFill>
                <a:cs typeface="Tajweed" pitchFamily="2" charset="-78"/>
              </a:rPr>
              <a:t>أَسْمَاء</a:t>
            </a:r>
            <a:endParaRPr lang="en-US" dirty="0"/>
          </a:p>
        </p:txBody>
      </p:sp>
      <p:sp>
        <p:nvSpPr>
          <p:cNvPr id="72738" name="Oval 8"/>
          <p:cNvSpPr>
            <a:spLocks noChangeArrowheads="1"/>
          </p:cNvSpPr>
          <p:nvPr/>
        </p:nvSpPr>
        <p:spPr bwMode="auto">
          <a:xfrm rot="-2741055">
            <a:off x="-135731" y="2883694"/>
            <a:ext cx="1731962" cy="1168400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39</a:t>
            </a:r>
            <a:r>
              <a:rPr lang="en-US" baseline="30000"/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>
                <a:cs typeface="Tahoma" pitchFamily="34" charset="0"/>
              </a:rPr>
              <a:t>In this lesson…</a:t>
            </a:r>
          </a:p>
        </p:txBody>
      </p:sp>
      <p:graphicFrame>
        <p:nvGraphicFramePr>
          <p:cNvPr id="186385" name="Group 17"/>
          <p:cNvGraphicFramePr>
            <a:graphicFrameLocks noGrp="1"/>
          </p:cNvGraphicFramePr>
          <p:nvPr/>
        </p:nvGraphicFramePr>
        <p:xfrm>
          <a:off x="533400" y="1600200"/>
          <a:ext cx="8305800" cy="3200401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Qur</a:t>
                      </a: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/>
                          <a:cs typeface="Nafees Web Naskh" pitchFamily="2" charset="-78"/>
                        </a:rPr>
                        <a:t>’</a:t>
                      </a: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an: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	   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Al-Fatihah (Verses 1-3)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Grammar </a:t>
                      </a:r>
                      <a:r>
                        <a:rPr kumimoji="0" lang="en-US" altLang="zh-TW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Naskh" pitchFamily="2" charset="-78"/>
                          <a:ea typeface="新細明體" charset="-120"/>
                          <a:cs typeface="Nafees Web Naskh" pitchFamily="2" charset="-78"/>
                        </a:rPr>
                        <a:t>:</a:t>
                      </a:r>
                      <a:r>
                        <a:rPr kumimoji="0" lang="ar-SA" altLang="zh-TW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Naskh" pitchFamily="2" charset="-78"/>
                          <a:cs typeface="Nafees Web Naskh" pitchFamily="2" charset="-78"/>
                        </a:rPr>
                        <a:t>     </a:t>
                      </a:r>
                      <a:r>
                        <a:rPr kumimoji="0" lang="en-US" altLang="zh-TW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Naskh" pitchFamily="2" charset="-78"/>
                          <a:ea typeface="新細明體" charset="-120"/>
                          <a:cs typeface="Nafees Web Naskh" pitchFamily="2" charset="-78"/>
                        </a:rPr>
                        <a:t> </a:t>
                      </a:r>
                      <a:r>
                        <a:rPr kumimoji="0" lang="ar-SA" altLang="zh-TW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Naskh" pitchFamily="2" charset="-78"/>
                          <a:cs typeface="Majidi" pitchFamily="2" charset="-78"/>
                        </a:rPr>
                        <a:t>هُوَ مُسلِمْ, هُمْ مُسْلِمُوْن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新細明體" charset="-120"/>
                          <a:cs typeface="Nafees Web Naskh" pitchFamily="2" charset="-78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新細明體" charset="-12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Educational tip: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Create flashes in the brain</a:t>
                      </a:r>
                      <a:endParaRPr kumimoji="0" lang="ar-S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228600" y="53340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200" b="0" dirty="0">
                <a:solidFill>
                  <a:srgbClr val="FFFF00"/>
                </a:solidFill>
                <a:cs typeface="Tahoma" pitchFamily="34" charset="0"/>
              </a:rPr>
              <a:t>In this lesson you will learn </a:t>
            </a:r>
            <a:r>
              <a:rPr lang="ar-SA" sz="4000" dirty="0">
                <a:cs typeface="Tahoma" pitchFamily="34" charset="0"/>
              </a:rPr>
              <a:t>7</a:t>
            </a:r>
            <a:r>
              <a:rPr lang="en-US" sz="3200" b="0" dirty="0">
                <a:solidFill>
                  <a:srgbClr val="FFFF00"/>
                </a:solidFill>
                <a:cs typeface="Tahoma" pitchFamily="34" charset="0"/>
              </a:rPr>
              <a:t> new words which occur in Quran almost </a:t>
            </a:r>
            <a:r>
              <a:rPr lang="ar-SA" sz="4000" dirty="0">
                <a:cs typeface="Tahoma" pitchFamily="34" charset="0"/>
              </a:rPr>
              <a:t>3184</a:t>
            </a:r>
            <a:r>
              <a:rPr lang="en-US" sz="3200" b="0" dirty="0">
                <a:solidFill>
                  <a:srgbClr val="FFFF00"/>
                </a:solidFill>
                <a:cs typeface="Tahoma" pitchFamily="34" charset="0"/>
              </a:rPr>
              <a:t> times</a:t>
            </a:r>
            <a:endParaRPr lang="ur-PK" sz="3200" b="0" dirty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457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08899" name="Group 3"/>
          <p:cNvGraphicFramePr>
            <a:graphicFrameLocks noGrp="1"/>
          </p:cNvGraphicFramePr>
          <p:nvPr/>
        </p:nvGraphicFramePr>
        <p:xfrm>
          <a:off x="152400" y="228600"/>
          <a:ext cx="8763000" cy="2895601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14600"/>
                <a:gridCol w="2438400"/>
                <a:gridCol w="2209800"/>
              </a:tblGrid>
              <a:tr h="1560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4771" name="Text Box 20"/>
          <p:cNvSpPr txBox="1">
            <a:spLocks noChangeArrowheads="1"/>
          </p:cNvSpPr>
          <p:nvPr/>
        </p:nvSpPr>
        <p:spPr bwMode="auto">
          <a:xfrm>
            <a:off x="3048000" y="2986088"/>
            <a:ext cx="1447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 dirty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 ر ح م</a:t>
            </a:r>
            <a:endParaRPr lang="en-US" sz="2800" b="0" dirty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72" name="Rectangle 21"/>
          <p:cNvSpPr>
            <a:spLocks noChangeArrowheads="1"/>
          </p:cNvSpPr>
          <p:nvPr/>
        </p:nvSpPr>
        <p:spPr bwMode="auto">
          <a:xfrm>
            <a:off x="381000" y="4724400"/>
            <a:ext cx="851535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  <a:tabLst>
                <a:tab pos="280988" algn="r"/>
              </a:tabLst>
            </a:pPr>
            <a:r>
              <a:rPr lang="en-US" sz="5400" b="0">
                <a:solidFill>
                  <a:srgbClr val="FFFF00"/>
                </a:solidFill>
                <a:cs typeface="Arial" pitchFamily="34" charset="0"/>
              </a:rPr>
              <a:t>	</a:t>
            </a:r>
            <a:endParaRPr lang="en-US" sz="4000">
              <a:solidFill>
                <a:srgbClr val="FFFF00"/>
              </a:solidFill>
              <a:cs typeface="Arial" pitchFamily="34" charset="0"/>
            </a:endParaRPr>
          </a:p>
        </p:txBody>
      </p:sp>
      <p:graphicFrame>
        <p:nvGraphicFramePr>
          <p:cNvPr id="208918" name="Group 22"/>
          <p:cNvGraphicFramePr>
            <a:graphicFrameLocks noGrp="1"/>
          </p:cNvGraphicFramePr>
          <p:nvPr/>
        </p:nvGraphicFramePr>
        <p:xfrm>
          <a:off x="304800" y="3535680"/>
          <a:ext cx="8382000" cy="3017520"/>
        </p:xfrm>
        <a:graphic>
          <a:graphicData uri="http://schemas.openxmlformats.org/drawingml/2006/table">
            <a:tbl>
              <a:tblPr/>
              <a:tblGrid>
                <a:gridCol w="6096000"/>
                <a:gridCol w="22860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extremely thirsty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عطشان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extremely angry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غضبان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extremely hungry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جوعان</a:t>
                      </a:r>
                      <a:endParaRPr kumimoji="0" lang="en-US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457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10947" name="Group 3"/>
          <p:cNvGraphicFramePr>
            <a:graphicFrameLocks noGrp="1"/>
          </p:cNvGraphicFramePr>
          <p:nvPr/>
        </p:nvGraphicFramePr>
        <p:xfrm>
          <a:off x="152400" y="228600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14600"/>
                <a:gridCol w="2438400"/>
                <a:gridCol w="2209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6819" name="Text Box 20"/>
          <p:cNvSpPr txBox="1">
            <a:spLocks noChangeArrowheads="1"/>
          </p:cNvSpPr>
          <p:nvPr/>
        </p:nvSpPr>
        <p:spPr bwMode="auto">
          <a:xfrm>
            <a:off x="3048000" y="26812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 dirty="0">
                <a:cs typeface="Tajweed" pitchFamily="2" charset="-78"/>
              </a:rPr>
              <a:t> ر ح م</a:t>
            </a:r>
            <a:endParaRPr lang="en-US" sz="2800" b="0" dirty="0">
              <a:cs typeface="Tajweed" pitchFamily="2" charset="-78"/>
            </a:endParaRPr>
          </a:p>
        </p:txBody>
      </p:sp>
      <p:sp>
        <p:nvSpPr>
          <p:cNvPr id="210965" name="Rectangle 21"/>
          <p:cNvSpPr>
            <a:spLocks noChangeArrowheads="1"/>
          </p:cNvSpPr>
          <p:nvPr/>
        </p:nvSpPr>
        <p:spPr bwMode="auto">
          <a:xfrm>
            <a:off x="1300163" y="3200400"/>
            <a:ext cx="6624637" cy="365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9800" dirty="0">
                <a:solidFill>
                  <a:srgbClr val="FFFF00"/>
                </a:solidFill>
                <a:cs typeface="Arial" pitchFamily="34" charset="0"/>
              </a:rPr>
              <a:t>Intensely</a:t>
            </a:r>
            <a:endParaRPr lang="ar-SA" sz="9800" dirty="0">
              <a:solidFill>
                <a:srgbClr val="FFFF00"/>
              </a:solidFill>
              <a:cs typeface="Arial" pitchFamily="34" charset="0"/>
            </a:endParaRPr>
          </a:p>
          <a:p>
            <a:pPr algn="ctr"/>
            <a:r>
              <a:rPr lang="en-US" sz="9800" dirty="0">
                <a:solidFill>
                  <a:srgbClr val="FFFF00"/>
                </a:solidFill>
                <a:cs typeface="Arial" pitchFamily="34" charset="0"/>
              </a:rPr>
              <a:t> Merciful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 rot="-2741055">
            <a:off x="-135560" y="2883625"/>
            <a:ext cx="1731620" cy="1168539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57</a:t>
            </a:r>
            <a:r>
              <a:rPr lang="en-US" baseline="30000" dirty="0" smtClean="0"/>
              <a:t>*</a:t>
            </a:r>
            <a:endParaRPr lang="en-US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73 -0.22197 C -0.11354 -0.19631 -0.12101 -0.17064 -0.10347 -0.13365 C -0.08594 -0.09665 -0.01719 -0.02243 -2.77778E-7 4.45087E-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10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11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1096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65" grpId="0"/>
      <p:bldP spid="21096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324600"/>
            <a:ext cx="8229600" cy="644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 smtClean="0"/>
              <a:t>Show continuity!</a:t>
            </a:r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/>
        </p:nvGraphicFramePr>
        <p:xfrm>
          <a:off x="152400" y="228600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14600"/>
                <a:gridCol w="2438400"/>
                <a:gridCol w="2209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78868" name="Text Box 21"/>
          <p:cNvSpPr txBox="1">
            <a:spLocks noChangeArrowheads="1"/>
          </p:cNvSpPr>
          <p:nvPr/>
        </p:nvSpPr>
        <p:spPr bwMode="auto">
          <a:xfrm>
            <a:off x="685800" y="2681288"/>
            <a:ext cx="1447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 dirty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 ر ح م</a:t>
            </a:r>
            <a:endParaRPr lang="en-US" sz="2800" b="0" dirty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69" name="Rectangle 22"/>
          <p:cNvSpPr>
            <a:spLocks noChangeArrowheads="1"/>
          </p:cNvSpPr>
          <p:nvPr/>
        </p:nvSpPr>
        <p:spPr bwMode="auto">
          <a:xfrm>
            <a:off x="7056438" y="3790950"/>
            <a:ext cx="1098550" cy="2608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en-US" sz="6600" b="0">
                <a:solidFill>
                  <a:srgbClr val="FFFF00"/>
                </a:solidFill>
                <a:cs typeface="Arial" pitchFamily="34" charset="0"/>
              </a:rPr>
              <a:t>	</a:t>
            </a:r>
            <a:endParaRPr lang="ar-SA" sz="6600" b="0">
              <a:solidFill>
                <a:srgbClr val="FFFF00"/>
              </a:solidFill>
              <a:cs typeface="Arial" pitchFamily="34" charset="0"/>
            </a:endParaRPr>
          </a:p>
          <a:p>
            <a:pPr algn="r" rtl="1">
              <a:spcBef>
                <a:spcPct val="50000"/>
              </a:spcBef>
            </a:pPr>
            <a:endParaRPr lang="ar-SA" sz="6600" b="0">
              <a:solidFill>
                <a:srgbClr val="FFFF00"/>
              </a:solidFill>
              <a:cs typeface="Arial" pitchFamily="34" charset="0"/>
            </a:endParaRPr>
          </a:p>
        </p:txBody>
      </p:sp>
      <p:graphicFrame>
        <p:nvGraphicFramePr>
          <p:cNvPr id="213015" name="Group 23"/>
          <p:cNvGraphicFramePr>
            <a:graphicFrameLocks noGrp="1"/>
          </p:cNvGraphicFramePr>
          <p:nvPr/>
        </p:nvGraphicFramePr>
        <p:xfrm>
          <a:off x="304800" y="3200400"/>
          <a:ext cx="8534400" cy="1097280"/>
        </p:xfrm>
        <a:graphic>
          <a:graphicData uri="http://schemas.openxmlformats.org/drawingml/2006/table">
            <a:tbl>
              <a:tblPr/>
              <a:tblGrid>
                <a:gridCol w="5181600"/>
                <a:gridCol w="33528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Beautiful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ج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ِ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يل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85" name="Group 37"/>
          <p:cNvGraphicFramePr>
            <a:graphicFrameLocks noGrp="1"/>
          </p:cNvGraphicFramePr>
          <p:nvPr/>
        </p:nvGraphicFramePr>
        <p:xfrm>
          <a:off x="304800" y="4297363"/>
          <a:ext cx="8534400" cy="2103120"/>
        </p:xfrm>
        <a:graphic>
          <a:graphicData uri="http://schemas.openxmlformats.org/drawingml/2006/table">
            <a:tbl>
              <a:tblPr/>
              <a:tblGrid>
                <a:gridCol w="5181600"/>
                <a:gridCol w="3352800"/>
              </a:tblGrid>
              <a:tr h="18748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Good mannered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ك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ِ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يم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457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15043" name="Group 3"/>
          <p:cNvGraphicFramePr>
            <a:graphicFrameLocks noGrp="1"/>
          </p:cNvGraphicFramePr>
          <p:nvPr/>
        </p:nvGraphicFramePr>
        <p:xfrm>
          <a:off x="152400" y="228600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14600"/>
                <a:gridCol w="2438400"/>
                <a:gridCol w="2209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0915" name="Text Box 20"/>
          <p:cNvSpPr txBox="1">
            <a:spLocks noChangeArrowheads="1"/>
          </p:cNvSpPr>
          <p:nvPr/>
        </p:nvSpPr>
        <p:spPr bwMode="auto">
          <a:xfrm>
            <a:off x="533400" y="2819400"/>
            <a:ext cx="1447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 ر ح م</a:t>
            </a:r>
            <a:endParaRPr lang="en-US" sz="2800" b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6" name="Rectangle 21"/>
          <p:cNvSpPr>
            <a:spLocks noChangeArrowheads="1"/>
          </p:cNvSpPr>
          <p:nvPr/>
        </p:nvSpPr>
        <p:spPr bwMode="auto">
          <a:xfrm>
            <a:off x="1528762" y="3352800"/>
            <a:ext cx="6624638" cy="213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9800">
                <a:solidFill>
                  <a:srgbClr val="FFFF00"/>
                </a:solidFill>
                <a:cs typeface="Arial" pitchFamily="34" charset="0"/>
              </a:rPr>
              <a:t>Continually</a:t>
            </a:r>
            <a:endParaRPr lang="ar-SA" sz="9800" dirty="0">
              <a:solidFill>
                <a:srgbClr val="FFFF00"/>
              </a:solidFill>
              <a:cs typeface="Arial" pitchFamily="34" charset="0"/>
            </a:endParaRPr>
          </a:p>
          <a:p>
            <a:pPr algn="ctr"/>
            <a:r>
              <a:rPr lang="en-US" sz="9800" dirty="0">
                <a:solidFill>
                  <a:srgbClr val="FFFF00"/>
                </a:solidFill>
                <a:cs typeface="Arial" pitchFamily="34" charset="0"/>
              </a:rPr>
              <a:t> Merciful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 rot="-2741055">
            <a:off x="-411690" y="2883625"/>
            <a:ext cx="2283880" cy="1168539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182</a:t>
            </a:r>
            <a:r>
              <a:rPr lang="en-US" baseline="30000" dirty="0" smtClean="0"/>
              <a:t>*</a:t>
            </a:r>
            <a:endParaRPr lang="en-US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457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17091" name="Group 3"/>
          <p:cNvGraphicFramePr>
            <a:graphicFrameLocks noGrp="1"/>
          </p:cNvGraphicFramePr>
          <p:nvPr/>
        </p:nvGraphicFramePr>
        <p:xfrm>
          <a:off x="152400" y="228600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14600"/>
                <a:gridCol w="2438400"/>
                <a:gridCol w="2209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2963" name="Rectangle 20"/>
          <p:cNvSpPr>
            <a:spLocks noChangeArrowheads="1"/>
          </p:cNvSpPr>
          <p:nvPr/>
        </p:nvSpPr>
        <p:spPr bwMode="auto">
          <a:xfrm>
            <a:off x="295275" y="3352800"/>
            <a:ext cx="8467725" cy="311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>
                <a:solidFill>
                  <a:srgbClr val="FFFF00"/>
                </a:solidFill>
                <a:cs typeface="Arial" pitchFamily="34" charset="0"/>
              </a:rPr>
              <a:t>Multiply the intensity with continuity!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457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19139" name="Group 3"/>
          <p:cNvGraphicFramePr>
            <a:graphicFrameLocks noGrp="1"/>
          </p:cNvGraphicFramePr>
          <p:nvPr/>
        </p:nvGraphicFramePr>
        <p:xfrm>
          <a:off x="152400" y="671513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2514600"/>
                <a:gridCol w="2438400"/>
                <a:gridCol w="22098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5011" name="Rectangle 20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>
                <a:cs typeface="Nafees Web Naskh" pitchFamily="2" charset="-78"/>
              </a:rPr>
              <a:t>Message from: </a:t>
            </a:r>
          </a:p>
        </p:txBody>
      </p:sp>
      <p:sp>
        <p:nvSpPr>
          <p:cNvPr id="85012" name="Rectangle 21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352800"/>
            <a:ext cx="7772400" cy="2778125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4000" smtClean="0"/>
              <a:t>Imagine the favors on you;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4000" smtClean="0"/>
              <a:t>Feel the mercy of Allah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4000" smtClean="0"/>
              <a:t>Feel the confidence and hope when you say it at the start of any thing</a:t>
            </a:r>
          </a:p>
        </p:txBody>
      </p:sp>
      <p:pic>
        <p:nvPicPr>
          <p:cNvPr id="85013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32004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5976" name="Group 24"/>
          <p:cNvGraphicFramePr>
            <a:graphicFrameLocks noGrp="1"/>
          </p:cNvGraphicFramePr>
          <p:nvPr/>
        </p:nvGraphicFramePr>
        <p:xfrm>
          <a:off x="381000" y="914400"/>
          <a:ext cx="8382000" cy="2651760"/>
        </p:xfrm>
        <a:graphic>
          <a:graphicData uri="http://schemas.openxmlformats.org/drawingml/2006/table">
            <a:tbl>
              <a:tblPr rtl="1"/>
              <a:tblGrid>
                <a:gridCol w="4093535"/>
                <a:gridCol w="4288465"/>
              </a:tblGrid>
              <a:tr h="2590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1554480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72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marT="182880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72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87049" name="Picture 25" descr="DPP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24"/>
          <p:cNvGraphicFramePr>
            <a:graphicFrameLocks noGrp="1"/>
          </p:cNvGraphicFramePr>
          <p:nvPr/>
        </p:nvGraphicFramePr>
        <p:xfrm>
          <a:off x="381000" y="4114800"/>
          <a:ext cx="8382000" cy="2667000"/>
        </p:xfrm>
        <a:graphic>
          <a:graphicData uri="http://schemas.openxmlformats.org/drawingml/2006/table">
            <a:tbl>
              <a:tblPr rtl="1"/>
              <a:tblGrid>
                <a:gridCol w="4031166"/>
                <a:gridCol w="4350834"/>
              </a:tblGrid>
              <a:tr h="2667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46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fees Web Naskh" pitchFamily="2" charset="-78"/>
                      </a:endParaRPr>
                    </a:p>
                  </a:txBody>
                  <a:tcPr marT="0" marB="0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46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87059" name="Title 15"/>
          <p:cNvSpPr>
            <a:spLocks noGrp="1"/>
          </p:cNvSpPr>
          <p:nvPr>
            <p:ph type="title"/>
          </p:nvPr>
        </p:nvSpPr>
        <p:spPr>
          <a:xfrm>
            <a:off x="1556809" y="168424"/>
            <a:ext cx="6478055" cy="461665"/>
          </a:xfr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Tajweed" pitchFamily="2" charset="-78"/>
              </a:rPr>
              <a:t>Practice with prayer, imagination, and feelings</a:t>
            </a:r>
            <a:endParaRPr lang="en-US" sz="2400" dirty="0" smtClean="0"/>
          </a:p>
        </p:txBody>
      </p:sp>
      <p:sp>
        <p:nvSpPr>
          <p:cNvPr id="18" name="Rectangle 17"/>
          <p:cNvSpPr/>
          <p:nvPr/>
        </p:nvSpPr>
        <p:spPr bwMode="auto">
          <a:xfrm>
            <a:off x="400050" y="4114801"/>
            <a:ext cx="8382000" cy="2666999"/>
          </a:xfrm>
          <a:prstGeom prst="rect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381000" y="914400"/>
            <a:ext cx="8382000" cy="2667000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2209800"/>
            <a:ext cx="330358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/>
            <a:r>
              <a:rPr lang="en-US" sz="5400" b="0" dirty="0">
                <a:cs typeface="Times New Roman" pitchFamily="18" charset="0"/>
              </a:rPr>
              <a:t>(of) Allah</a:t>
            </a:r>
            <a:r>
              <a:rPr lang="en-US" sz="6600" b="0" dirty="0">
                <a:cs typeface="Times New Roman" pitchFamily="18" charset="0"/>
              </a:rPr>
              <a:t>,</a:t>
            </a:r>
            <a:endParaRPr lang="en-US" sz="6600" b="0" dirty="0">
              <a:cs typeface="Nafees Web Naskh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649951" y="5257800"/>
            <a:ext cx="228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4000" b="0" dirty="0">
                <a:cs typeface="Times New Roman" pitchFamily="18" charset="0"/>
              </a:rPr>
              <a:t>the Most </a:t>
            </a:r>
          </a:p>
          <a:p>
            <a:pPr algn="ctr" rtl="1" eaLnBrk="0" hangingPunct="0"/>
            <a:r>
              <a:rPr lang="en-US" sz="4000" b="0" dirty="0">
                <a:cs typeface="Times New Roman" pitchFamily="18" charset="0"/>
              </a:rPr>
              <a:t>Gracious,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15000" y="2057400"/>
            <a:ext cx="19018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/>
            <a:r>
              <a:rPr lang="en-US" sz="4400" b="0" dirty="0">
                <a:cs typeface="Times New Roman" pitchFamily="18" charset="0"/>
              </a:rPr>
              <a:t>In the</a:t>
            </a:r>
          </a:p>
          <a:p>
            <a:pPr algn="ctr" rtl="1" eaLnBrk="0" hangingPunct="0"/>
            <a:r>
              <a:rPr lang="en-US" sz="4400" b="0" dirty="0">
                <a:cs typeface="Times New Roman" pitchFamily="18" charset="0"/>
              </a:rPr>
              <a:t> name </a:t>
            </a:r>
            <a:endParaRPr lang="en-US" sz="4400" b="0" dirty="0">
              <a:cs typeface="Nafees Web Naskh" pitchFamily="2" charset="-7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0" y="5182850"/>
            <a:ext cx="2971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4400" b="0" dirty="0">
                <a:cs typeface="Times New Roman" pitchFamily="18" charset="0"/>
              </a:rPr>
              <a:t>the Most </a:t>
            </a:r>
          </a:p>
          <a:p>
            <a:pPr algn="ctr" rtl="1" eaLnBrk="0" hangingPunct="0"/>
            <a:r>
              <a:rPr lang="en-US" sz="4400" b="0" dirty="0">
                <a:cs typeface="Times New Roman" pitchFamily="18" charset="0"/>
              </a:rPr>
              <a:t>Merciful.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81000" y="914400"/>
            <a:ext cx="8382000" cy="2667000"/>
          </a:xfrm>
          <a:prstGeom prst="rect">
            <a:avLst/>
          </a:prstGeom>
          <a:noFill/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11" grpId="0"/>
      <p:bldP spid="12" grpId="0"/>
      <p:bldP spid="1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pPr eaLnBrk="1" hangingPunct="1"/>
            <a:r>
              <a:rPr lang="ur-PK" sz="2400" smtClean="0">
                <a:cs typeface="Tajweed" pitchFamily="2" charset="-78"/>
              </a:rPr>
              <a:t>سُورَ</a:t>
            </a:r>
            <a:r>
              <a:rPr lang="ar-SA" sz="2400" smtClean="0">
                <a:cs typeface="Tajweed" pitchFamily="2" charset="-78"/>
              </a:rPr>
              <a:t>ةُ</a:t>
            </a:r>
            <a:r>
              <a:rPr lang="ur-PK" sz="2400" smtClean="0">
                <a:cs typeface="Tajweed" pitchFamily="2" charset="-78"/>
              </a:rPr>
              <a:t> </a:t>
            </a:r>
            <a:r>
              <a:rPr lang="ar-SA" sz="2400" smtClean="0">
                <a:cs typeface="Tajweed" pitchFamily="2" charset="-78"/>
              </a:rPr>
              <a:t>الْفَاتِحَة</a:t>
            </a:r>
            <a:endParaRPr lang="en-US" sz="2400" smtClean="0">
              <a:cs typeface="Tajweed" pitchFamily="2" charset="-78"/>
            </a:endParaRPr>
          </a:p>
        </p:txBody>
      </p:sp>
      <p:graphicFrame>
        <p:nvGraphicFramePr>
          <p:cNvPr id="89109" name="Group 21"/>
          <p:cNvGraphicFramePr>
            <a:graphicFrameLocks noGrp="1"/>
          </p:cNvGraphicFramePr>
          <p:nvPr/>
        </p:nvGraphicFramePr>
        <p:xfrm>
          <a:off x="76200" y="1447800"/>
          <a:ext cx="8991600" cy="2362200"/>
        </p:xfrm>
        <a:graphic>
          <a:graphicData uri="http://schemas.openxmlformats.org/drawingml/2006/table">
            <a:tbl>
              <a:tblPr rtl="1"/>
              <a:tblGrid>
                <a:gridCol w="3200400"/>
                <a:gridCol w="1981200"/>
                <a:gridCol w="1219200"/>
                <a:gridCol w="2590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أَلْحَمْدُ</a:t>
                      </a: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marL="0" marR="0" anchor="b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رَبِّ </a:t>
                      </a:r>
                    </a:p>
                  </a:txBody>
                  <a:tcPr marL="0" marR="0" anchor="b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الْعَالَمِينَ</a:t>
                      </a: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marL="0" marR="0" anchor="b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(All) the praises and thanks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(be) to Allah,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marL="0" marR="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Lord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marL="0" marR="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the worlds.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marL="0" marR="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89107" name="Picture 44" descr="DPP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533400"/>
            <a:ext cx="8229600" cy="76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22211" name="Group 3"/>
          <p:cNvGraphicFramePr>
            <a:graphicFrameLocks noGrp="1"/>
          </p:cNvGraphicFramePr>
          <p:nvPr/>
        </p:nvGraphicFramePr>
        <p:xfrm>
          <a:off x="152400" y="152400"/>
          <a:ext cx="8763000" cy="2376488"/>
        </p:xfrm>
        <a:graphic>
          <a:graphicData uri="http://schemas.openxmlformats.org/drawingml/2006/table">
            <a:tbl>
              <a:tblPr rtl="1"/>
              <a:tblGrid>
                <a:gridCol w="3276600"/>
                <a:gridCol w="1676400"/>
                <a:gridCol w="1219200"/>
                <a:gridCol w="2590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أَلْحَمْدُ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رَبِّ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الْعَالَمِينَ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(All) the praises and thanks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(be) to Allah,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Lord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the worlds.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91155" name="Text Box 20"/>
          <p:cNvSpPr txBox="1">
            <a:spLocks noChangeArrowheads="1"/>
          </p:cNvSpPr>
          <p:nvPr/>
        </p:nvSpPr>
        <p:spPr bwMode="auto">
          <a:xfrm>
            <a:off x="6553200" y="2452687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>
                <a:solidFill>
                  <a:srgbClr val="66FF99"/>
                </a:solidFill>
                <a:latin typeface="Times New Roman" pitchFamily="18" charset="0"/>
                <a:cs typeface="Times New Roman" pitchFamily="18" charset="0"/>
              </a:rPr>
              <a:t>ح م د</a:t>
            </a:r>
            <a:endParaRPr lang="en-US" sz="2800" b="0">
              <a:solidFill>
                <a:srgbClr val="66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56" name="Text Box 21"/>
          <p:cNvSpPr txBox="1">
            <a:spLocks noChangeArrowheads="1"/>
          </p:cNvSpPr>
          <p:nvPr/>
        </p:nvSpPr>
        <p:spPr bwMode="auto">
          <a:xfrm>
            <a:off x="533400" y="3732213"/>
            <a:ext cx="8229600" cy="2287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9600">
                <a:cs typeface="Arial" pitchFamily="34" charset="0"/>
              </a:rPr>
              <a:t>1. All Praises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9600">
                <a:cs typeface="Arial" pitchFamily="34" charset="0"/>
              </a:rPr>
              <a:t>2. 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533400"/>
            <a:ext cx="8229600" cy="76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93206" name="Group 22"/>
          <p:cNvGraphicFramePr>
            <a:graphicFrameLocks noGrp="1"/>
          </p:cNvGraphicFramePr>
          <p:nvPr/>
        </p:nvGraphicFramePr>
        <p:xfrm>
          <a:off x="152400" y="152400"/>
          <a:ext cx="8763000" cy="2362200"/>
        </p:xfrm>
        <a:graphic>
          <a:graphicData uri="http://schemas.openxmlformats.org/drawingml/2006/table">
            <a:tbl>
              <a:tblPr rtl="1"/>
              <a:tblGrid>
                <a:gridCol w="3276600"/>
                <a:gridCol w="1676400"/>
                <a:gridCol w="1143000"/>
                <a:gridCol w="26670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أَلْحَمْدُ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رَبِّ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الْعَالَمِينَ</a:t>
                      </a: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(All) the praises and thanks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(be) to Allah,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Lord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the worlds.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93203" name="Rectangle 20"/>
          <p:cNvSpPr>
            <a:spLocks noChangeArrowheads="1"/>
          </p:cNvSpPr>
          <p:nvPr/>
        </p:nvSpPr>
        <p:spPr bwMode="auto">
          <a:xfrm>
            <a:off x="1143000" y="3048000"/>
            <a:ext cx="6867525" cy="297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8900" b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لِ</a:t>
            </a:r>
            <a:r>
              <a:rPr lang="ur-PK" sz="18900" b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ـ </a:t>
            </a:r>
            <a:r>
              <a:rPr lang="ar-SA" sz="18900" b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  +  اﷲ</a:t>
            </a:r>
            <a:endParaRPr lang="en-US" sz="18900" b="0">
              <a:solidFill>
                <a:srgbClr val="FFFF00"/>
              </a:solidFill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914400" y="5775325"/>
            <a:ext cx="73152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 smtClean="0">
                <a:cs typeface="Arial" pitchFamily="34" charset="0"/>
              </a:rPr>
              <a:t>Allah</a:t>
            </a:r>
            <a:r>
              <a:rPr lang="en-US" sz="6000" dirty="0">
                <a:cs typeface="Arial" pitchFamily="34" charset="0"/>
              </a:rPr>
              <a:t>				</a:t>
            </a:r>
            <a:r>
              <a:rPr lang="en-US" sz="6000" dirty="0" smtClean="0">
                <a:cs typeface="Arial" pitchFamily="34" charset="0"/>
              </a:rPr>
              <a:t>for</a:t>
            </a:r>
            <a:endParaRPr lang="en-US" sz="6000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0116E-6 L 0 -0.093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5943600"/>
            <a:ext cx="7010400" cy="1143000"/>
          </a:xfrm>
        </p:spPr>
        <p:txBody>
          <a:bodyPr/>
          <a:lstStyle/>
          <a:p>
            <a:pPr eaLnBrk="1" hangingPunct="1"/>
            <a:r>
              <a:rPr lang="en-US" sz="1400" dirty="0" smtClean="0">
                <a:cs typeface="Tahoma" pitchFamily="34" charset="0"/>
              </a:rPr>
              <a:t>By the end of this lesson, we will learn</a:t>
            </a:r>
            <a:br>
              <a:rPr lang="en-US" sz="1400" dirty="0" smtClean="0">
                <a:cs typeface="Tahoma" pitchFamily="34" charset="0"/>
              </a:rPr>
            </a:br>
            <a:r>
              <a:rPr lang="en-US" sz="1400" b="1" dirty="0"/>
              <a:t>13 words which occur in </a:t>
            </a:r>
            <a:r>
              <a:rPr lang="en-US" sz="1400" b="1" dirty="0" err="1"/>
              <a:t>quran</a:t>
            </a:r>
            <a:r>
              <a:rPr lang="en-US" sz="1400" b="1" dirty="0"/>
              <a:t> almost 4479 times</a:t>
            </a:r>
            <a:r>
              <a:rPr lang="en-US" sz="1400" dirty="0">
                <a:latin typeface="Alvi Nastaleeq" pitchFamily="2" charset="-78"/>
                <a:cs typeface="Alvi Nastaleeq" pitchFamily="2" charset="-78"/>
              </a:rPr>
              <a:t/>
            </a:r>
            <a:br>
              <a:rPr lang="en-US" sz="1400" dirty="0">
                <a:latin typeface="Alvi Nastaleeq" pitchFamily="2" charset="-78"/>
                <a:cs typeface="Alvi Nastaleeq" pitchFamily="2" charset="-78"/>
              </a:rPr>
            </a:br>
            <a:r>
              <a:rPr lang="en-US" sz="1400" dirty="0" smtClean="0">
                <a:cs typeface="Tahoma" pitchFamily="34" charset="0"/>
              </a:rPr>
              <a:t>There </a:t>
            </a:r>
            <a:r>
              <a:rPr lang="en-US" sz="1400" dirty="0">
                <a:cs typeface="Tahoma" pitchFamily="34" charset="0"/>
              </a:rPr>
              <a:t>are 4,500 words in Quran which are repeated almost 78000 times</a:t>
            </a:r>
            <a:r>
              <a:rPr lang="ur-PK" sz="1400" dirty="0">
                <a:cs typeface="Tahoma" pitchFamily="34" charset="0"/>
              </a:rPr>
              <a:t/>
            </a:r>
            <a:br>
              <a:rPr lang="ur-PK" sz="1400" dirty="0">
                <a:cs typeface="Tahoma" pitchFamily="34" charset="0"/>
              </a:rPr>
            </a:br>
            <a:endParaRPr lang="en-US" sz="1400" dirty="0" smtClean="0">
              <a:cs typeface="Tahoma" pitchFamily="34" charset="0"/>
            </a:endParaRPr>
          </a:p>
        </p:txBody>
      </p:sp>
      <p:sp>
        <p:nvSpPr>
          <p:cNvPr id="150532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0533" name="Rectangle 6"/>
          <p:cNvSpPr>
            <a:spLocks noChangeArrowheads="1"/>
          </p:cNvSpPr>
          <p:nvPr/>
        </p:nvSpPr>
        <p:spPr bwMode="auto">
          <a:xfrm>
            <a:off x="190500" y="6400800"/>
            <a:ext cx="914400" cy="457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0534" name="AutoShape 7"/>
          <p:cNvSpPr>
            <a:spLocks noChangeArrowheads="1"/>
          </p:cNvSpPr>
          <p:nvPr/>
        </p:nvSpPr>
        <p:spPr bwMode="auto">
          <a:xfrm>
            <a:off x="333375" y="6400800"/>
            <a:ext cx="609600" cy="457200"/>
          </a:xfrm>
          <a:prstGeom prst="upArrow">
            <a:avLst>
              <a:gd name="adj1" fmla="val 50000"/>
              <a:gd name="adj2" fmla="val 53125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0535" name="Text Box 8"/>
          <p:cNvSpPr txBox="1">
            <a:spLocks noChangeArrowheads="1"/>
          </p:cNvSpPr>
          <p:nvPr/>
        </p:nvSpPr>
        <p:spPr bwMode="auto">
          <a:xfrm>
            <a:off x="228600" y="6021388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4,479</a:t>
            </a:r>
          </a:p>
        </p:txBody>
      </p:sp>
      <p:sp>
        <p:nvSpPr>
          <p:cNvPr id="150536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200" y="381000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4,500</a:t>
            </a:r>
            <a:endParaRPr lang="en-US" sz="2200" b="0" dirty="0">
              <a:solidFill>
                <a:schemeClr val="bg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6453265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sz="2200" b="0" dirty="0">
              <a:solidFill>
                <a:schemeClr val="bg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533400"/>
            <a:ext cx="8229600" cy="76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26307" name="Group 3"/>
          <p:cNvGraphicFramePr>
            <a:graphicFrameLocks noGrp="1"/>
          </p:cNvGraphicFramePr>
          <p:nvPr/>
        </p:nvGraphicFramePr>
        <p:xfrm>
          <a:off x="152400" y="152400"/>
          <a:ext cx="8763000" cy="2300288"/>
        </p:xfrm>
        <a:graphic>
          <a:graphicData uri="http://schemas.openxmlformats.org/drawingml/2006/table">
            <a:tbl>
              <a:tblPr rtl="1"/>
              <a:tblGrid>
                <a:gridCol w="3276600"/>
                <a:gridCol w="1676400"/>
                <a:gridCol w="1219200"/>
                <a:gridCol w="25908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أَلْحَمْدُ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رَبِّ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الْعَالَمِينَ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(All) the praises and thanks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(be) to Allah,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Lord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the worlds.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95251" name="Text Box 20"/>
          <p:cNvSpPr txBox="1">
            <a:spLocks noChangeArrowheads="1"/>
          </p:cNvSpPr>
          <p:nvPr/>
        </p:nvSpPr>
        <p:spPr bwMode="auto">
          <a:xfrm>
            <a:off x="2667000" y="2362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 b="0">
                <a:cs typeface="Tajweed" pitchFamily="2" charset="-78"/>
              </a:rPr>
              <a:t>ر ب ب</a:t>
            </a:r>
            <a:endParaRPr lang="en-US" sz="2400" b="0">
              <a:cs typeface="Tajweed" pitchFamily="2" charset="-78"/>
            </a:endParaRPr>
          </a:p>
        </p:txBody>
      </p:sp>
      <p:sp>
        <p:nvSpPr>
          <p:cNvPr id="95252" name="Text Box 21"/>
          <p:cNvSpPr txBox="1">
            <a:spLocks noChangeArrowheads="1"/>
          </p:cNvSpPr>
          <p:nvPr/>
        </p:nvSpPr>
        <p:spPr bwMode="auto">
          <a:xfrm>
            <a:off x="1143000" y="3505200"/>
            <a:ext cx="7010400" cy="2746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>
                <a:cs typeface="Arial" pitchFamily="34" charset="0"/>
              </a:rPr>
              <a:t>Takes care of us &amp; helps us grow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cs typeface="Arial" pitchFamily="34" charset="0"/>
              </a:rPr>
              <a:t>… Every cell of billions of cells…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533400"/>
            <a:ext cx="8229600" cy="76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97304" name="Group 24"/>
          <p:cNvGraphicFramePr>
            <a:graphicFrameLocks noGrp="1"/>
          </p:cNvGraphicFramePr>
          <p:nvPr/>
        </p:nvGraphicFramePr>
        <p:xfrm>
          <a:off x="152400" y="152400"/>
          <a:ext cx="8763000" cy="2362200"/>
        </p:xfrm>
        <a:graphic>
          <a:graphicData uri="http://schemas.openxmlformats.org/drawingml/2006/table">
            <a:tbl>
              <a:tblPr rtl="1"/>
              <a:tblGrid>
                <a:gridCol w="3276600"/>
                <a:gridCol w="1676400"/>
                <a:gridCol w="1143000"/>
                <a:gridCol w="26670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أَلْحَمْدُ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رَبِّ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الْعَالَمِينَ</a:t>
                      </a: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(All) the praises and thanks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(be) to Allah,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Lord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the worlds.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97299" name="Text Box 20"/>
          <p:cNvSpPr txBox="1">
            <a:spLocks noChangeArrowheads="1"/>
          </p:cNvSpPr>
          <p:nvPr/>
        </p:nvSpPr>
        <p:spPr bwMode="auto">
          <a:xfrm>
            <a:off x="685800" y="2514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400" b="0" dirty="0">
                <a:solidFill>
                  <a:srgbClr val="66FF99"/>
                </a:solidFill>
                <a:latin typeface="Times New Roman" pitchFamily="18" charset="0"/>
                <a:cs typeface="Tajweed" pitchFamily="2" charset="-78"/>
              </a:rPr>
              <a:t>ع ل م</a:t>
            </a:r>
            <a:endParaRPr lang="en-US" sz="2400" b="0" dirty="0">
              <a:solidFill>
                <a:srgbClr val="66FF99"/>
              </a:solidFill>
              <a:latin typeface="Times New Roman" pitchFamily="18" charset="0"/>
              <a:cs typeface="Tajweed" pitchFamily="2" charset="-78"/>
            </a:endParaRPr>
          </a:p>
        </p:txBody>
      </p:sp>
      <p:sp>
        <p:nvSpPr>
          <p:cNvPr id="97300" name="Rectangle 21"/>
          <p:cNvSpPr>
            <a:spLocks noChangeArrowheads="1"/>
          </p:cNvSpPr>
          <p:nvPr/>
        </p:nvSpPr>
        <p:spPr bwMode="auto">
          <a:xfrm>
            <a:off x="287338" y="3810000"/>
            <a:ext cx="8399462" cy="2192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>
              <a:lnSpc>
                <a:spcPct val="40000"/>
              </a:lnSpc>
              <a:spcBef>
                <a:spcPct val="50000"/>
              </a:spcBef>
            </a:pPr>
            <a:r>
              <a:rPr lang="ar-SA" sz="1060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عَالَم		</a:t>
            </a:r>
            <a:r>
              <a:rPr lang="en-US" sz="1060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world</a:t>
            </a:r>
            <a:endParaRPr lang="ar-SA" sz="10600">
              <a:solidFill>
                <a:srgbClr val="FFFF00"/>
              </a:solidFill>
              <a:ea typeface="Times New Roman" pitchFamily="18" charset="0"/>
              <a:cs typeface="Tajweed" pitchFamily="2" charset="-78"/>
            </a:endParaRPr>
          </a:p>
          <a:p>
            <a:pPr algn="ctr" rtl="1">
              <a:lnSpc>
                <a:spcPct val="40000"/>
              </a:lnSpc>
              <a:spcBef>
                <a:spcPct val="50000"/>
              </a:spcBef>
            </a:pPr>
            <a:r>
              <a:rPr lang="ar-SA" sz="1060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عَالَمِين		</a:t>
            </a:r>
            <a:r>
              <a:rPr lang="en-US" sz="1060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worlds</a:t>
            </a:r>
          </a:p>
        </p:txBody>
      </p:sp>
      <p:sp>
        <p:nvSpPr>
          <p:cNvPr id="97301" name="AutoShape 22"/>
          <p:cNvSpPr>
            <a:spLocks noChangeArrowheads="1"/>
          </p:cNvSpPr>
          <p:nvPr/>
        </p:nvSpPr>
        <p:spPr bwMode="auto">
          <a:xfrm>
            <a:off x="304800" y="3657600"/>
            <a:ext cx="8153400" cy="2895600"/>
          </a:xfrm>
          <a:prstGeom prst="hexagon">
            <a:avLst>
              <a:gd name="adj" fmla="val 70395"/>
              <a:gd name="vf" fmla="val 11547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7302" name="Text Box 23"/>
          <p:cNvSpPr txBox="1">
            <a:spLocks noChangeArrowheads="1"/>
          </p:cNvSpPr>
          <p:nvPr/>
        </p:nvSpPr>
        <p:spPr bwMode="auto">
          <a:xfrm>
            <a:off x="533400" y="6172200"/>
            <a:ext cx="8229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>
                <a:cs typeface="Arial" pitchFamily="34" charset="0"/>
              </a:rPr>
              <a:t>Imagine billions of people; trillions of insects; zillions of galaxies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533400"/>
            <a:ext cx="8229600" cy="76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230403" name="Group 3"/>
          <p:cNvGraphicFramePr>
            <a:graphicFrameLocks noGrp="1"/>
          </p:cNvGraphicFramePr>
          <p:nvPr/>
        </p:nvGraphicFramePr>
        <p:xfrm>
          <a:off x="152400" y="685800"/>
          <a:ext cx="8763000" cy="2300288"/>
        </p:xfrm>
        <a:graphic>
          <a:graphicData uri="http://schemas.openxmlformats.org/drawingml/2006/table">
            <a:tbl>
              <a:tblPr rtl="1"/>
              <a:tblGrid>
                <a:gridCol w="3276600"/>
                <a:gridCol w="1447800"/>
                <a:gridCol w="1447800"/>
                <a:gridCol w="2590800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أَلْحَمْدُ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رَبِّ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الْعَالَمِينَ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(All) the praises and thanks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(be) to Allah,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Lord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the worlds.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99347" name="Rectangle 20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>
                <a:cs typeface="Nafees Web Naskh" pitchFamily="2" charset="-78"/>
              </a:rPr>
              <a:t>Message from: </a:t>
            </a:r>
          </a:p>
        </p:txBody>
      </p:sp>
      <p:pic>
        <p:nvPicPr>
          <p:cNvPr id="99348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31623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9349" name="Rectangle 22"/>
          <p:cNvSpPr>
            <a:spLocks noChangeArrowheads="1"/>
          </p:cNvSpPr>
          <p:nvPr/>
        </p:nvSpPr>
        <p:spPr bwMode="auto">
          <a:xfrm>
            <a:off x="457200" y="3352800"/>
            <a:ext cx="82296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3200" b="0" dirty="0">
                <a:solidFill>
                  <a:srgbClr val="FFFF00"/>
                </a:solidFill>
                <a:cs typeface="Nafees Web Naskh" pitchFamily="2" charset="-78"/>
              </a:rPr>
              <a:t>Bring into mind the favors</a:t>
            </a:r>
          </a:p>
          <a:p>
            <a:pPr marL="577850" indent="-577850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3200" b="0" dirty="0">
                <a:solidFill>
                  <a:srgbClr val="FFFF00"/>
                </a:solidFill>
                <a:cs typeface="Nafees Web Naskh" pitchFamily="2" charset="-78"/>
              </a:rPr>
              <a:t>Mean something; that He gave the chance to pray to Him</a:t>
            </a:r>
          </a:p>
          <a:p>
            <a:pPr marL="577850" indent="-577850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3200" b="0" dirty="0">
                <a:solidFill>
                  <a:srgbClr val="FFFF00"/>
                </a:solidFill>
                <a:cs typeface="Nafees Web Naskh" pitchFamily="2" charset="-78"/>
              </a:rPr>
              <a:t>Imagine His </a:t>
            </a:r>
            <a:r>
              <a:rPr lang="en-US" sz="3200" b="0" dirty="0" smtClean="0">
                <a:solidFill>
                  <a:srgbClr val="FFFF00"/>
                </a:solidFill>
                <a:cs typeface="Nafees Web Naskh" pitchFamily="2" charset="-78"/>
              </a:rPr>
              <a:t>Greatness; </a:t>
            </a:r>
            <a:r>
              <a:rPr lang="en-US" sz="3200" b="0" dirty="0" err="1" smtClean="0">
                <a:solidFill>
                  <a:srgbClr val="FFFF00"/>
                </a:solidFill>
                <a:cs typeface="Nafees Web Naskh" pitchFamily="2" charset="-78"/>
              </a:rPr>
              <a:t>Rabb</a:t>
            </a:r>
            <a:r>
              <a:rPr lang="en-US" sz="3200" b="0" dirty="0" smtClean="0">
                <a:solidFill>
                  <a:srgbClr val="FFFF00"/>
                </a:solidFill>
                <a:cs typeface="Nafees Web Naskh" pitchFamily="2" charset="-78"/>
              </a:rPr>
              <a:t> of the world of humans, world of angels, of </a:t>
            </a:r>
            <a:r>
              <a:rPr lang="en-US" sz="3200" b="0" dirty="0" err="1" smtClean="0">
                <a:solidFill>
                  <a:srgbClr val="FFFF00"/>
                </a:solidFill>
                <a:cs typeface="Nafees Web Naskh" pitchFamily="2" charset="-78"/>
              </a:rPr>
              <a:t>jinns</a:t>
            </a:r>
            <a:r>
              <a:rPr lang="en-US" sz="3200" b="0" dirty="0" smtClean="0">
                <a:solidFill>
                  <a:srgbClr val="FFFF00"/>
                </a:solidFill>
                <a:cs typeface="Nafees Web Naskh" pitchFamily="2" charset="-78"/>
              </a:rPr>
              <a:t>, of galaxies, and Allah knows what..</a:t>
            </a:r>
            <a:endParaRPr lang="en-US" sz="3200" b="0" dirty="0">
              <a:solidFill>
                <a:srgbClr val="FFFF00"/>
              </a:solidFill>
              <a:cs typeface="Nafees Web Naskh" pitchFamily="2" charset="-78"/>
            </a:endParaRPr>
          </a:p>
          <a:p>
            <a:pPr marL="577850" indent="-577850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endParaRPr lang="en-US" sz="3200" b="0" dirty="0">
              <a:solidFill>
                <a:srgbClr val="FFFF00"/>
              </a:solidFill>
              <a:cs typeface="Nafees Web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5221" name="Group 5"/>
          <p:cNvGraphicFramePr>
            <a:graphicFrameLocks noGrp="1"/>
          </p:cNvGraphicFramePr>
          <p:nvPr/>
        </p:nvGraphicFramePr>
        <p:xfrm>
          <a:off x="182136" y="914400"/>
          <a:ext cx="8789020" cy="2514600"/>
        </p:xfrm>
        <a:graphic>
          <a:graphicData uri="http://schemas.openxmlformats.org/drawingml/2006/table">
            <a:tbl>
              <a:tblPr rtl="1"/>
              <a:tblGrid>
                <a:gridCol w="4724976"/>
                <a:gridCol w="4064044"/>
              </a:tblGrid>
              <a:tr h="2514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أَلْحَمْدُ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marL="0" marR="0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Group 5"/>
          <p:cNvGraphicFramePr>
            <a:graphicFrameLocks noGrp="1"/>
          </p:cNvGraphicFramePr>
          <p:nvPr/>
        </p:nvGraphicFramePr>
        <p:xfrm>
          <a:off x="226742" y="3733800"/>
          <a:ext cx="8757423" cy="2667000"/>
        </p:xfrm>
        <a:graphic>
          <a:graphicData uri="http://schemas.openxmlformats.org/drawingml/2006/table">
            <a:tbl>
              <a:tblPr rtl="1"/>
              <a:tblGrid>
                <a:gridCol w="3724508"/>
                <a:gridCol w="5032915"/>
              </a:tblGrid>
              <a:tr h="2667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رَبِّ </a:t>
                      </a:r>
                    </a:p>
                  </a:txBody>
                  <a:tcPr marL="0" marR="0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الْعَالَمِينَ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fees Web Naskh" pitchFamily="2" charset="-78"/>
                      </a:endParaRPr>
                    </a:p>
                  </a:txBody>
                  <a:tcPr marL="0" marR="0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80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01393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57200" y="228600"/>
            <a:ext cx="8229600" cy="457200"/>
          </a:xfrm>
        </p:spPr>
        <p:txBody>
          <a:bodyPr/>
          <a:lstStyle/>
          <a:p>
            <a:pPr rtl="0" eaLnBrk="1" hangingPunct="1"/>
            <a:r>
              <a:rPr lang="en-US" sz="3200" b="1" smtClean="0"/>
              <a:t>with Imagination, feelings, and Prayer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8150" y="2340114"/>
            <a:ext cx="36004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4000" b="0" dirty="0"/>
              <a:t>(be) to </a:t>
            </a:r>
            <a:r>
              <a:rPr lang="en-US" sz="4000" b="0" dirty="0" smtClean="0"/>
              <a:t>Allah</a:t>
            </a:r>
            <a:r>
              <a:rPr lang="en-US" sz="4000" b="0" dirty="0"/>
              <a:t>,</a:t>
            </a:r>
            <a:r>
              <a:rPr lang="en-US" sz="4000" dirty="0"/>
              <a:t>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724400" y="1992351"/>
            <a:ext cx="3873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/>
            <a:r>
              <a:rPr lang="en-US" sz="4000" b="0" dirty="0">
                <a:cs typeface="Times New Roman" pitchFamily="18" charset="0"/>
              </a:rPr>
              <a:t>(All) the praises </a:t>
            </a:r>
          </a:p>
          <a:p>
            <a:pPr algn="ctr" rtl="1" eaLnBrk="0" hangingPunct="0"/>
            <a:r>
              <a:rPr lang="en-US" sz="4000" b="0" dirty="0">
                <a:cs typeface="Times New Roman" pitchFamily="18" charset="0"/>
              </a:rPr>
              <a:t>and thanks</a:t>
            </a:r>
            <a:endParaRPr lang="en-US" sz="4000" b="0" dirty="0">
              <a:cs typeface="Nafees Web Naskh" pitchFamily="2" charset="-7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91200" y="5257800"/>
            <a:ext cx="28162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b="0" dirty="0" smtClean="0"/>
              <a:t>The Lord</a:t>
            </a:r>
            <a:endParaRPr lang="en-US" b="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" y="5257800"/>
            <a:ext cx="40754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/>
            <a:r>
              <a:rPr lang="en-US" sz="4400" b="0" dirty="0"/>
              <a:t>(of) </a:t>
            </a:r>
            <a:r>
              <a:rPr lang="en-US" sz="4400" b="0" dirty="0" smtClean="0"/>
              <a:t>the worlds</a:t>
            </a:r>
            <a:r>
              <a:rPr lang="en-US" sz="4400" b="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0" y="533400"/>
            <a:ext cx="8229600" cy="76200"/>
          </a:xfrm>
        </p:spPr>
        <p:txBody>
          <a:bodyPr/>
          <a:lstStyle/>
          <a:p>
            <a:r>
              <a:rPr lang="ar-SA" smtClean="0">
                <a:cs typeface="Tajweed" pitchFamily="2" charset="-78"/>
              </a:rPr>
              <a:t> </a:t>
            </a:r>
            <a:endParaRPr lang="en-US" smtClean="0">
              <a:cs typeface="Tajweed" pitchFamily="2" charset="-78"/>
            </a:endParaRPr>
          </a:p>
        </p:txBody>
      </p:sp>
      <p:graphicFrame>
        <p:nvGraphicFramePr>
          <p:cNvPr id="104465" name="Group 17"/>
          <p:cNvGraphicFramePr>
            <a:graphicFrameLocks noGrp="1"/>
          </p:cNvGraphicFramePr>
          <p:nvPr/>
        </p:nvGraphicFramePr>
        <p:xfrm>
          <a:off x="152400" y="660400"/>
          <a:ext cx="8763000" cy="1931670"/>
        </p:xfrm>
        <a:graphic>
          <a:graphicData uri="http://schemas.openxmlformats.org/drawingml/2006/table">
            <a:tbl>
              <a:tblPr rtl="1"/>
              <a:tblGrid>
                <a:gridCol w="4419600"/>
                <a:gridCol w="4343400"/>
              </a:tblGrid>
              <a:tr h="1100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Gracious,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Merciful.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04461" name="Rectangle 14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>
                <a:cs typeface="Nafees Web Naskh" pitchFamily="2" charset="-78"/>
              </a:rPr>
              <a:t>Message from: </a:t>
            </a:r>
          </a:p>
        </p:txBody>
      </p:sp>
      <p:pic>
        <p:nvPicPr>
          <p:cNvPr id="10446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31623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4463" name="Rectangle 16"/>
          <p:cNvSpPr>
            <a:spLocks noChangeArrowheads="1"/>
          </p:cNvSpPr>
          <p:nvPr/>
        </p:nvSpPr>
        <p:spPr bwMode="auto">
          <a:xfrm>
            <a:off x="457200" y="2819400"/>
            <a:ext cx="7696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4000" b="0" dirty="0">
                <a:solidFill>
                  <a:srgbClr val="FFFF00"/>
                </a:solidFill>
                <a:cs typeface="Nafees Web Naskh" pitchFamily="2" charset="-78"/>
              </a:rPr>
              <a:t>Feel His mercy </a:t>
            </a:r>
          </a:p>
          <a:p>
            <a:pPr marL="577850" indent="-577850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4000" b="0" dirty="0">
                <a:solidFill>
                  <a:srgbClr val="FFFF00"/>
                </a:solidFill>
                <a:cs typeface="Nafees Web Naskh" pitchFamily="2" charset="-78"/>
              </a:rPr>
              <a:t>Remember to be kind to others to receive the mercy from Allah</a:t>
            </a:r>
          </a:p>
          <a:p>
            <a:pPr marL="577850" indent="-577850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endParaRPr lang="en-US" sz="4000" b="0" dirty="0">
              <a:solidFill>
                <a:srgbClr val="FFFF00"/>
              </a:solidFill>
              <a:cs typeface="Nafees Web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3" descr="DPPR-LOGO-Engl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05400"/>
            <a:ext cx="1479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9213"/>
            <a:ext cx="8229600" cy="560387"/>
          </a:xfrm>
        </p:spPr>
        <p:txBody>
          <a:bodyPr/>
          <a:lstStyle/>
          <a:p>
            <a:r>
              <a:rPr lang="en-US" sz="2800" b="1" smtClean="0"/>
              <a:t>With Imagination, feelings, and prayer</a:t>
            </a:r>
          </a:p>
        </p:txBody>
      </p:sp>
      <p:graphicFrame>
        <p:nvGraphicFramePr>
          <p:cNvPr id="106513" name="Group 17"/>
          <p:cNvGraphicFramePr>
            <a:graphicFrameLocks noGrp="1"/>
          </p:cNvGraphicFramePr>
          <p:nvPr/>
        </p:nvGraphicFramePr>
        <p:xfrm>
          <a:off x="152400" y="660400"/>
          <a:ext cx="8763000" cy="3128963"/>
        </p:xfrm>
        <a:graphic>
          <a:graphicData uri="http://schemas.openxmlformats.org/drawingml/2006/table">
            <a:tbl>
              <a:tblPr rtl="1"/>
              <a:tblGrid>
                <a:gridCol w="4419600"/>
                <a:gridCol w="4343400"/>
              </a:tblGrid>
              <a:tr h="15494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5795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5489518" y="2334161"/>
            <a:ext cx="24352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hangingPunct="0"/>
            <a:r>
              <a:rPr lang="en-US" sz="4000" b="0" dirty="0">
                <a:solidFill>
                  <a:srgbClr val="FFFFFF"/>
                </a:solidFill>
              </a:rPr>
              <a:t>The Most </a:t>
            </a:r>
          </a:p>
          <a:p>
            <a:pPr rtl="1" eaLnBrk="0" hangingPunct="0"/>
            <a:r>
              <a:rPr lang="en-US" sz="4000" b="0" dirty="0">
                <a:solidFill>
                  <a:srgbClr val="FFFFFF"/>
                </a:solidFill>
              </a:rPr>
              <a:t>Gracious,</a:t>
            </a:r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auto">
          <a:xfrm>
            <a:off x="1069918" y="2362200"/>
            <a:ext cx="243528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en-US" sz="4000" b="0" dirty="0">
                <a:solidFill>
                  <a:srgbClr val="FFFFFF"/>
                </a:solidFill>
              </a:rPr>
              <a:t>The Most </a:t>
            </a:r>
          </a:p>
          <a:p>
            <a:pPr algn="ctr" rtl="1" eaLnBrk="0" hangingPunct="0"/>
            <a:r>
              <a:rPr lang="en-US" sz="4000" b="0" dirty="0">
                <a:solidFill>
                  <a:srgbClr val="FFFFFF"/>
                </a:solidFill>
              </a:rPr>
              <a:t>Merciful.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6514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651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4" grpId="0"/>
      <p:bldP spid="1065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5400" dirty="0" smtClean="0">
                <a:cs typeface="Tahoma" pitchFamily="34" charset="0"/>
              </a:rPr>
              <a:t>Now Listen to all the verses!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4800" smtClean="0">
                <a:cs typeface="Tajweed" pitchFamily="2" charset="-78"/>
              </a:rPr>
              <a:t>تَعَوُّذ</a:t>
            </a:r>
            <a:endParaRPr lang="en-US" sz="4800" smtClean="0">
              <a:cs typeface="Tajweed" pitchFamily="2" charset="-78"/>
            </a:endParaRPr>
          </a:p>
        </p:txBody>
      </p:sp>
      <p:graphicFrame>
        <p:nvGraphicFramePr>
          <p:cNvPr id="109609" name="Group 41"/>
          <p:cNvGraphicFramePr>
            <a:graphicFrameLocks noGrp="1"/>
          </p:cNvGraphicFramePr>
          <p:nvPr>
            <p:ph sz="half" idx="1"/>
          </p:nvPr>
        </p:nvGraphicFramePr>
        <p:xfrm>
          <a:off x="0" y="1100138"/>
          <a:ext cx="9144000" cy="1554480"/>
        </p:xfrm>
        <a:graphic>
          <a:graphicData uri="http://schemas.openxmlformats.org/drawingml/2006/table">
            <a:tbl>
              <a:tblPr rtl="1"/>
              <a:tblGrid>
                <a:gridCol w="2466975"/>
                <a:gridCol w="236537"/>
                <a:gridCol w="876300"/>
                <a:gridCol w="158750"/>
                <a:gridCol w="3338513"/>
                <a:gridCol w="2066925"/>
              </a:tblGrid>
              <a:tr h="479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بِاﷲِ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الشَّيْطَانِ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206375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seek refuge</a:t>
                      </a:r>
                      <a:endParaRPr kumimoji="0" lang="ur-P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ur-P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Satan,</a:t>
                      </a:r>
                      <a:endParaRPr kumimoji="0" lang="ur-P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</a:t>
                      </a:r>
                      <a:endParaRPr kumimoji="0" lang="ur-PK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09589" name="Rectangle 22"/>
          <p:cNvSpPr>
            <a:spLocks noChangeArrowheads="1"/>
          </p:cNvSpPr>
          <p:nvPr/>
        </p:nvSpPr>
        <p:spPr bwMode="auto">
          <a:xfrm>
            <a:off x="457200" y="3276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ur-PK" b="0">
                <a:cs typeface="Tajweed" pitchFamily="2" charset="-78"/>
              </a:rPr>
              <a:t>سورة الفاتحة</a:t>
            </a:r>
            <a:endParaRPr lang="en-US" b="0">
              <a:cs typeface="Tajweed" pitchFamily="2" charset="-78"/>
            </a:endParaRPr>
          </a:p>
        </p:txBody>
      </p:sp>
      <p:graphicFrame>
        <p:nvGraphicFramePr>
          <p:cNvPr id="109608" name="Group 40"/>
          <p:cNvGraphicFramePr>
            <a:graphicFrameLocks noGrp="1"/>
          </p:cNvGraphicFramePr>
          <p:nvPr>
            <p:ph sz="half" idx="2"/>
          </p:nvPr>
        </p:nvGraphicFramePr>
        <p:xfrm>
          <a:off x="0" y="4164013"/>
          <a:ext cx="9144000" cy="1920240"/>
        </p:xfrm>
        <a:graphic>
          <a:graphicData uri="http://schemas.openxmlformats.org/drawingml/2006/table">
            <a:tbl>
              <a:tblPr rtl="1"/>
              <a:tblGrid>
                <a:gridCol w="1671637"/>
                <a:gridCol w="1746250"/>
                <a:gridCol w="2624138"/>
                <a:gridCol w="31019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بِسْمِ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اﷲِ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(1)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the name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Allah,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Gracious,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Most Merciful.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r-PK" smtClean="0">
                <a:solidFill>
                  <a:srgbClr val="FFFF00"/>
                </a:solidFill>
                <a:latin typeface="Nafees Web Naskh" pitchFamily="2" charset="-78"/>
              </a:rPr>
              <a:t>سُورَۃُ الْفَاتِحَۃ</a:t>
            </a:r>
            <a:endParaRPr lang="en-US" smtClean="0">
              <a:solidFill>
                <a:srgbClr val="FFFF00"/>
              </a:solidFill>
              <a:latin typeface="Nafees Web Naskh" pitchFamily="2" charset="-78"/>
            </a:endParaRPr>
          </a:p>
        </p:txBody>
      </p:sp>
      <p:graphicFrame>
        <p:nvGraphicFramePr>
          <p:cNvPr id="111649" name="Group 33"/>
          <p:cNvGraphicFramePr>
            <a:graphicFrameLocks noGrp="1"/>
          </p:cNvGraphicFramePr>
          <p:nvPr>
            <p:ph sz="half" idx="1"/>
          </p:nvPr>
        </p:nvGraphicFramePr>
        <p:xfrm>
          <a:off x="0" y="1219200"/>
          <a:ext cx="9144000" cy="1920240"/>
        </p:xfrm>
        <a:graphic>
          <a:graphicData uri="http://schemas.openxmlformats.org/drawingml/2006/table">
            <a:tbl>
              <a:tblPr rtl="1"/>
              <a:tblGrid>
                <a:gridCol w="2703512"/>
                <a:gridCol w="2565400"/>
                <a:gridCol w="1239838"/>
                <a:gridCol w="263525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أَلْحَمْدُ</a:t>
                      </a: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marL="0" marR="0" anchor="b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رَبِّ </a:t>
                      </a:r>
                    </a:p>
                  </a:txBody>
                  <a:tcPr marL="0" marR="0" anchor="b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الْعَالَمِينَ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marL="0" marR="0" anchor="b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(All) the praises and thanks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(be) to Allah,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marL="0" marR="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Lord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marL="0" marR="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(of) the worlds.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marL="0" marR="0" anchor="ctr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111635" name="Picture 52" descr="DPP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1648" name="Group 32"/>
          <p:cNvGraphicFramePr>
            <a:graphicFrameLocks noGrp="1"/>
          </p:cNvGraphicFramePr>
          <p:nvPr>
            <p:ph sz="half" idx="2"/>
          </p:nvPr>
        </p:nvGraphicFramePr>
        <p:xfrm>
          <a:off x="0" y="4224338"/>
          <a:ext cx="9144000" cy="1554480"/>
        </p:xfrm>
        <a:graphic>
          <a:graphicData uri="http://schemas.openxmlformats.org/drawingml/2006/table">
            <a:tbl>
              <a:tblPr rtl="1"/>
              <a:tblGrid>
                <a:gridCol w="4611687"/>
                <a:gridCol w="4532313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الرَّحْم</a:t>
                      </a: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ٰ</a:t>
                      </a: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الرَّحِيمِ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Gracious,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Most Merciful.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1363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6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6000" b="0">
                <a:cs typeface="Tahoma" pitchFamily="34" charset="0"/>
              </a:rPr>
              <a:t>Introduction</a:t>
            </a:r>
          </a:p>
        </p:txBody>
      </p:sp>
      <p:sp>
        <p:nvSpPr>
          <p:cNvPr id="47106" name="Rectangle 23"/>
          <p:cNvSpPr>
            <a:spLocks noChangeArrowheads="1"/>
          </p:cNvSpPr>
          <p:nvPr/>
        </p:nvSpPr>
        <p:spPr bwMode="auto">
          <a:xfrm>
            <a:off x="152400" y="1600200"/>
            <a:ext cx="8534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eaLnBrk="0" hangingPunct="0">
              <a:lnSpc>
                <a:spcPct val="13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4000" b="0" dirty="0">
                <a:solidFill>
                  <a:srgbClr val="FFFF00"/>
                </a:solidFill>
                <a:cs typeface="Tahoma" pitchFamily="34" charset="0"/>
              </a:rPr>
              <a:t>First </a:t>
            </a:r>
            <a:r>
              <a:rPr lang="en-US" sz="4000" b="0" dirty="0" err="1">
                <a:solidFill>
                  <a:srgbClr val="FFFF00"/>
                </a:solidFill>
                <a:cs typeface="Tahoma" pitchFamily="34" charset="0"/>
              </a:rPr>
              <a:t>Surah</a:t>
            </a:r>
            <a:r>
              <a:rPr lang="en-US" sz="4000" b="0" dirty="0">
                <a:solidFill>
                  <a:srgbClr val="FFFF00"/>
                </a:solidFill>
                <a:cs typeface="Tahoma" pitchFamily="34" charset="0"/>
              </a:rPr>
              <a:t> of the Qur’an</a:t>
            </a:r>
            <a:endParaRPr lang="ar-SA" sz="4000" b="0" dirty="0">
              <a:solidFill>
                <a:srgbClr val="FFFF00"/>
              </a:solidFill>
              <a:cs typeface="Tahoma" pitchFamily="34" charset="0"/>
            </a:endParaRPr>
          </a:p>
          <a:p>
            <a:pPr marL="577850" indent="-577850" eaLnBrk="0" hangingPunct="0">
              <a:lnSpc>
                <a:spcPct val="13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Char char="Ø"/>
            </a:pPr>
            <a:r>
              <a:rPr lang="en-US" sz="4000" b="0" dirty="0">
                <a:solidFill>
                  <a:srgbClr val="FFFF00"/>
                </a:solidFill>
                <a:cs typeface="Tahoma" pitchFamily="34" charset="0"/>
              </a:rPr>
              <a:t>It is so important that we are commanded to </a:t>
            </a:r>
            <a:r>
              <a:rPr lang="en-US" sz="4000" b="0" dirty="0" smtClean="0">
                <a:solidFill>
                  <a:srgbClr val="FFFF00"/>
                </a:solidFill>
                <a:cs typeface="Tahoma" pitchFamily="34" charset="0"/>
              </a:rPr>
              <a:t>recite it everyday</a:t>
            </a:r>
            <a:r>
              <a:rPr lang="en-US" sz="4000" b="0" dirty="0">
                <a:solidFill>
                  <a:srgbClr val="FFFF00"/>
                </a:solidFill>
                <a:cs typeface="Tahoma" pitchFamily="34" charset="0"/>
              </a:rPr>
              <a:t>, in every Salah, in every </a:t>
            </a:r>
            <a:r>
              <a:rPr lang="en-US" sz="4000" b="0" dirty="0" err="1">
                <a:solidFill>
                  <a:srgbClr val="FFFF00"/>
                </a:solidFill>
                <a:cs typeface="Tahoma" pitchFamily="34" charset="0"/>
              </a:rPr>
              <a:t>Raka’ah</a:t>
            </a:r>
            <a:endParaRPr lang="en-US" sz="4000" b="0" dirty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ur-PK" sz="3200" smtClean="0">
                <a:solidFill>
                  <a:srgbClr val="FFFF00"/>
                </a:solidFill>
                <a:latin typeface="Nafees Web Naskh" pitchFamily="2" charset="-78"/>
              </a:rPr>
              <a:t>سُورَۃُ الْفَاتِحَۃ</a:t>
            </a:r>
            <a:r>
              <a:rPr lang="ar-SA" sz="3200" smtClean="0">
                <a:solidFill>
                  <a:srgbClr val="FFFF00"/>
                </a:solidFill>
                <a:latin typeface="Nafees Web Naskh" pitchFamily="2" charset="-78"/>
              </a:rPr>
              <a:t> (آيات 1-4)</a:t>
            </a:r>
            <a:endParaRPr lang="en-US" sz="3200" smtClean="0">
              <a:solidFill>
                <a:srgbClr val="FFFF00"/>
              </a:solidFill>
              <a:latin typeface="Nafees Web Naskh" pitchFamily="2" charset="-78"/>
            </a:endParaRP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57400"/>
            <a:ext cx="9448800" cy="3810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8000" smtClean="0">
                <a:solidFill>
                  <a:srgbClr val="66FF66"/>
                </a:solidFill>
                <a:cs typeface="Majidi" pitchFamily="2" charset="-78"/>
              </a:rPr>
              <a:t>أَعُوذُ</a:t>
            </a:r>
            <a:r>
              <a:rPr lang="ar-SA" sz="8000" smtClean="0">
                <a:cs typeface="Majidi" pitchFamily="2" charset="-78"/>
              </a:rPr>
              <a:t> بِاللهِ مِنَ الشَّيْطَانِ الرَّجِيم</a:t>
            </a:r>
            <a:r>
              <a:rPr lang="ur-PK" sz="8000" smtClean="0">
                <a:cs typeface="Majidi" pitchFamily="2" charset="-78"/>
              </a:rPr>
              <a:t> </a:t>
            </a:r>
            <a:endParaRPr lang="ar-SA" sz="8000" smtClean="0">
              <a:cs typeface="Majidi" pitchFamily="2" charset="-78"/>
            </a:endParaRPr>
          </a:p>
          <a:p>
            <a:pPr algn="ctr">
              <a:buFont typeface="Wingdings" pitchFamily="2" charset="2"/>
              <a:buNone/>
            </a:pPr>
            <a:endParaRPr lang="ar-SA" sz="4000" smtClean="0">
              <a:cs typeface="Majidi" pitchFamily="2" charset="-78"/>
            </a:endParaRPr>
          </a:p>
          <a:p>
            <a:pPr algn="ctr">
              <a:buFont typeface="Wingdings" pitchFamily="2" charset="2"/>
              <a:buNone/>
            </a:pPr>
            <a:r>
              <a:rPr lang="ar-SA" sz="8800" smtClean="0">
                <a:cs typeface="Majidi" pitchFamily="2" charset="-78"/>
              </a:rPr>
              <a:t>بِسْمِ الل</a:t>
            </a:r>
            <a:r>
              <a:rPr lang="ur-PK" sz="8800" smtClean="0">
                <a:cs typeface="Majidi" pitchFamily="2" charset="-78"/>
              </a:rPr>
              <a:t>هِ </a:t>
            </a:r>
            <a:r>
              <a:rPr lang="ar-SA" sz="8800" smtClean="0">
                <a:cs typeface="Majidi" pitchFamily="2" charset="-78"/>
              </a:rPr>
              <a:t>الرَّحْمٰـنِ الرَّحِيمِ </a:t>
            </a:r>
            <a:r>
              <a:rPr lang="ar-SA" sz="4000" smtClean="0">
                <a:cs typeface="Majidi" pitchFamily="2" charset="-78"/>
              </a:rPr>
              <a:t>(1)</a:t>
            </a:r>
            <a:endParaRPr lang="ar-SA" sz="8000" smtClean="0">
              <a:cs typeface="Majidi" pitchFamily="2" charset="-78"/>
            </a:endParaRPr>
          </a:p>
        </p:txBody>
      </p:sp>
      <p:sp>
        <p:nvSpPr>
          <p:cNvPr id="113667" name="Rectangle 4"/>
          <p:cNvSpPr>
            <a:spLocks noChangeArrowheads="1"/>
          </p:cNvSpPr>
          <p:nvPr/>
        </p:nvSpPr>
        <p:spPr bwMode="auto">
          <a:xfrm>
            <a:off x="4191000" y="3946525"/>
            <a:ext cx="46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57</a:t>
            </a:r>
            <a:endParaRPr lang="en-US" sz="20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113668" name="Rectangle 5"/>
          <p:cNvSpPr>
            <a:spLocks noChangeArrowheads="1"/>
          </p:cNvSpPr>
          <p:nvPr/>
        </p:nvSpPr>
        <p:spPr bwMode="auto">
          <a:xfrm>
            <a:off x="1371600" y="3946525"/>
            <a:ext cx="5984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182</a:t>
            </a:r>
            <a:endParaRPr lang="en-US" sz="20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113669" name="Rectangle 6"/>
          <p:cNvSpPr>
            <a:spLocks noChangeArrowheads="1"/>
          </p:cNvSpPr>
          <p:nvPr/>
        </p:nvSpPr>
        <p:spPr bwMode="auto">
          <a:xfrm>
            <a:off x="5019675" y="1676400"/>
            <a:ext cx="736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3300"/>
                </a:solidFill>
                <a:cs typeface="Arial" pitchFamily="34" charset="0"/>
              </a:rPr>
              <a:t>3026</a:t>
            </a:r>
            <a:endParaRPr lang="en-US" sz="2000" b="0" baseline="30000">
              <a:solidFill>
                <a:srgbClr val="FF3300"/>
              </a:solidFill>
              <a:cs typeface="Arial" pitchFamily="34" charset="0"/>
            </a:endParaRPr>
          </a:p>
        </p:txBody>
      </p:sp>
      <p:sp>
        <p:nvSpPr>
          <p:cNvPr id="113670" name="Rectangle 7"/>
          <p:cNvSpPr>
            <a:spLocks noChangeArrowheads="1"/>
          </p:cNvSpPr>
          <p:nvPr/>
        </p:nvSpPr>
        <p:spPr bwMode="auto">
          <a:xfrm>
            <a:off x="3276600" y="1676400"/>
            <a:ext cx="5508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88</a:t>
            </a:r>
            <a:r>
              <a:rPr lang="en-US" sz="2000" b="0" baseline="30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  <p:sp>
        <p:nvSpPr>
          <p:cNvPr id="113671" name="Rectangle 8"/>
          <p:cNvSpPr>
            <a:spLocks noChangeArrowheads="1"/>
          </p:cNvSpPr>
          <p:nvPr/>
        </p:nvSpPr>
        <p:spPr bwMode="auto">
          <a:xfrm>
            <a:off x="8305800" y="3946525"/>
            <a:ext cx="6889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3300"/>
                </a:solidFill>
                <a:cs typeface="Arial" pitchFamily="34" charset="0"/>
              </a:rPr>
              <a:t>510</a:t>
            </a:r>
            <a:r>
              <a:rPr lang="en-US" sz="2000" b="0" baseline="30000">
                <a:solidFill>
                  <a:srgbClr val="FF3300"/>
                </a:solidFill>
                <a:cs typeface="Arial" pitchFamily="34" charset="0"/>
              </a:rPr>
              <a:t>*</a:t>
            </a:r>
          </a:p>
        </p:txBody>
      </p:sp>
      <p:sp>
        <p:nvSpPr>
          <p:cNvPr id="113672" name="Rectangle 9"/>
          <p:cNvSpPr>
            <a:spLocks noChangeArrowheads="1"/>
          </p:cNvSpPr>
          <p:nvPr/>
        </p:nvSpPr>
        <p:spPr bwMode="auto">
          <a:xfrm>
            <a:off x="6019800" y="1676400"/>
            <a:ext cx="8270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2702</a:t>
            </a:r>
            <a:r>
              <a:rPr lang="en-US" sz="2000" b="0" baseline="30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  <p:sp>
        <p:nvSpPr>
          <p:cNvPr id="113673" name="Text Box 10"/>
          <p:cNvSpPr txBox="1">
            <a:spLocks noChangeArrowheads="1"/>
          </p:cNvSpPr>
          <p:nvPr/>
        </p:nvSpPr>
        <p:spPr bwMode="auto">
          <a:xfrm>
            <a:off x="0" y="6675438"/>
            <a:ext cx="2057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>
                <a:solidFill>
                  <a:srgbClr val="FFFF66"/>
                </a:solidFill>
                <a:cs typeface="Tahoma" pitchFamily="34" charset="0"/>
              </a:rPr>
              <a:t>www.understandquran.com</a:t>
            </a:r>
          </a:p>
        </p:txBody>
      </p:sp>
      <p:grpSp>
        <p:nvGrpSpPr>
          <p:cNvPr id="113674" name="Group 11"/>
          <p:cNvGrpSpPr>
            <a:grpSpLocks/>
          </p:cNvGrpSpPr>
          <p:nvPr/>
        </p:nvGrpSpPr>
        <p:grpSpPr bwMode="auto">
          <a:xfrm>
            <a:off x="76200" y="76200"/>
            <a:ext cx="1295400" cy="1371600"/>
            <a:chOff x="144" y="0"/>
            <a:chExt cx="816" cy="816"/>
          </a:xfrm>
        </p:grpSpPr>
        <p:sp>
          <p:nvSpPr>
            <p:cNvPr id="113675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99" y="0"/>
              <a:ext cx="365" cy="86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ahoma"/>
                  <a:cs typeface="Tahoma"/>
                </a:rPr>
                <a:t>DPPR</a:t>
              </a:r>
            </a:p>
          </p:txBody>
        </p:sp>
        <p:sp>
          <p:nvSpPr>
            <p:cNvPr id="113676" name="Freeform 13"/>
            <p:cNvSpPr>
              <a:spLocks/>
            </p:cNvSpPr>
            <p:nvPr/>
          </p:nvSpPr>
          <p:spPr bwMode="auto">
            <a:xfrm flipV="1">
              <a:off x="548" y="450"/>
              <a:ext cx="408" cy="366"/>
            </a:xfrm>
            <a:custGeom>
              <a:avLst/>
              <a:gdLst>
                <a:gd name="T0" fmla="*/ 0 w 1717"/>
                <a:gd name="T1" fmla="*/ 8 h 1702"/>
                <a:gd name="T2" fmla="*/ 0 w 1717"/>
                <a:gd name="T3" fmla="*/ 0 h 1702"/>
                <a:gd name="T4" fmla="*/ 2 w 1717"/>
                <a:gd name="T5" fmla="*/ 0 h 1702"/>
                <a:gd name="T6" fmla="*/ 4 w 1717"/>
                <a:gd name="T7" fmla="*/ 0 h 1702"/>
                <a:gd name="T8" fmla="*/ 6 w 1717"/>
                <a:gd name="T9" fmla="*/ 1 h 1702"/>
                <a:gd name="T10" fmla="*/ 8 w 1717"/>
                <a:gd name="T11" fmla="*/ 1 h 1702"/>
                <a:gd name="T12" fmla="*/ 11 w 1717"/>
                <a:gd name="T13" fmla="*/ 2 h 1702"/>
                <a:gd name="T14" fmla="*/ 13 w 1717"/>
                <a:gd name="T15" fmla="*/ 3 h 1702"/>
                <a:gd name="T16" fmla="*/ 15 w 1717"/>
                <a:gd name="T17" fmla="*/ 4 h 1702"/>
                <a:gd name="T18" fmla="*/ 17 w 1717"/>
                <a:gd name="T19" fmla="*/ 6 h 1702"/>
                <a:gd name="T20" fmla="*/ 19 w 1717"/>
                <a:gd name="T21" fmla="*/ 8 h 1702"/>
                <a:gd name="T22" fmla="*/ 20 w 1717"/>
                <a:gd name="T23" fmla="*/ 9 h 1702"/>
                <a:gd name="T24" fmla="*/ 22 w 1717"/>
                <a:gd name="T25" fmla="*/ 11 h 1702"/>
                <a:gd name="T26" fmla="*/ 22 w 1717"/>
                <a:gd name="T27" fmla="*/ 13 h 1702"/>
                <a:gd name="T28" fmla="*/ 23 w 1717"/>
                <a:gd name="T29" fmla="*/ 15 h 1702"/>
                <a:gd name="T30" fmla="*/ 23 w 1717"/>
                <a:gd name="T31" fmla="*/ 16 h 1702"/>
                <a:gd name="T32" fmla="*/ 23 w 1717"/>
                <a:gd name="T33" fmla="*/ 17 h 1702"/>
                <a:gd name="T34" fmla="*/ 12 w 1717"/>
                <a:gd name="T35" fmla="*/ 17 h 1702"/>
                <a:gd name="T36" fmla="*/ 12 w 1717"/>
                <a:gd name="T37" fmla="*/ 16 h 1702"/>
                <a:gd name="T38" fmla="*/ 12 w 1717"/>
                <a:gd name="T39" fmla="*/ 14 h 1702"/>
                <a:gd name="T40" fmla="*/ 11 w 1717"/>
                <a:gd name="T41" fmla="*/ 13 h 1702"/>
                <a:gd name="T42" fmla="*/ 10 w 1717"/>
                <a:gd name="T43" fmla="*/ 12 h 1702"/>
                <a:gd name="T44" fmla="*/ 9 w 1717"/>
                <a:gd name="T45" fmla="*/ 11 h 1702"/>
                <a:gd name="T46" fmla="*/ 7 w 1717"/>
                <a:gd name="T47" fmla="*/ 10 h 1702"/>
                <a:gd name="T48" fmla="*/ 6 w 1717"/>
                <a:gd name="T49" fmla="*/ 9 h 1702"/>
                <a:gd name="T50" fmla="*/ 3 w 1717"/>
                <a:gd name="T51" fmla="*/ 8 h 1702"/>
                <a:gd name="T52" fmla="*/ 1 w 1717"/>
                <a:gd name="T53" fmla="*/ 8 h 1702"/>
                <a:gd name="T54" fmla="*/ 0 w 1717"/>
                <a:gd name="T55" fmla="*/ 8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677" name="Freeform 14"/>
            <p:cNvSpPr>
              <a:spLocks/>
            </p:cNvSpPr>
            <p:nvPr/>
          </p:nvSpPr>
          <p:spPr bwMode="auto">
            <a:xfrm flipH="1" flipV="1">
              <a:off x="144" y="449"/>
              <a:ext cx="408" cy="366"/>
            </a:xfrm>
            <a:custGeom>
              <a:avLst/>
              <a:gdLst>
                <a:gd name="T0" fmla="*/ 0 w 1717"/>
                <a:gd name="T1" fmla="*/ 8 h 1702"/>
                <a:gd name="T2" fmla="*/ 0 w 1717"/>
                <a:gd name="T3" fmla="*/ 0 h 1702"/>
                <a:gd name="T4" fmla="*/ 2 w 1717"/>
                <a:gd name="T5" fmla="*/ 0 h 1702"/>
                <a:gd name="T6" fmla="*/ 4 w 1717"/>
                <a:gd name="T7" fmla="*/ 0 h 1702"/>
                <a:gd name="T8" fmla="*/ 6 w 1717"/>
                <a:gd name="T9" fmla="*/ 1 h 1702"/>
                <a:gd name="T10" fmla="*/ 8 w 1717"/>
                <a:gd name="T11" fmla="*/ 1 h 1702"/>
                <a:gd name="T12" fmla="*/ 11 w 1717"/>
                <a:gd name="T13" fmla="*/ 2 h 1702"/>
                <a:gd name="T14" fmla="*/ 13 w 1717"/>
                <a:gd name="T15" fmla="*/ 3 h 1702"/>
                <a:gd name="T16" fmla="*/ 15 w 1717"/>
                <a:gd name="T17" fmla="*/ 4 h 1702"/>
                <a:gd name="T18" fmla="*/ 17 w 1717"/>
                <a:gd name="T19" fmla="*/ 6 h 1702"/>
                <a:gd name="T20" fmla="*/ 19 w 1717"/>
                <a:gd name="T21" fmla="*/ 8 h 1702"/>
                <a:gd name="T22" fmla="*/ 20 w 1717"/>
                <a:gd name="T23" fmla="*/ 9 h 1702"/>
                <a:gd name="T24" fmla="*/ 22 w 1717"/>
                <a:gd name="T25" fmla="*/ 11 h 1702"/>
                <a:gd name="T26" fmla="*/ 22 w 1717"/>
                <a:gd name="T27" fmla="*/ 13 h 1702"/>
                <a:gd name="T28" fmla="*/ 23 w 1717"/>
                <a:gd name="T29" fmla="*/ 15 h 1702"/>
                <a:gd name="T30" fmla="*/ 23 w 1717"/>
                <a:gd name="T31" fmla="*/ 16 h 1702"/>
                <a:gd name="T32" fmla="*/ 23 w 1717"/>
                <a:gd name="T33" fmla="*/ 17 h 1702"/>
                <a:gd name="T34" fmla="*/ 12 w 1717"/>
                <a:gd name="T35" fmla="*/ 17 h 1702"/>
                <a:gd name="T36" fmla="*/ 12 w 1717"/>
                <a:gd name="T37" fmla="*/ 16 h 1702"/>
                <a:gd name="T38" fmla="*/ 12 w 1717"/>
                <a:gd name="T39" fmla="*/ 14 h 1702"/>
                <a:gd name="T40" fmla="*/ 11 w 1717"/>
                <a:gd name="T41" fmla="*/ 13 h 1702"/>
                <a:gd name="T42" fmla="*/ 10 w 1717"/>
                <a:gd name="T43" fmla="*/ 12 h 1702"/>
                <a:gd name="T44" fmla="*/ 9 w 1717"/>
                <a:gd name="T45" fmla="*/ 11 h 1702"/>
                <a:gd name="T46" fmla="*/ 7 w 1717"/>
                <a:gd name="T47" fmla="*/ 10 h 1702"/>
                <a:gd name="T48" fmla="*/ 6 w 1717"/>
                <a:gd name="T49" fmla="*/ 9 h 1702"/>
                <a:gd name="T50" fmla="*/ 3 w 1717"/>
                <a:gd name="T51" fmla="*/ 8 h 1702"/>
                <a:gd name="T52" fmla="*/ 1 w 1717"/>
                <a:gd name="T53" fmla="*/ 8 h 1702"/>
                <a:gd name="T54" fmla="*/ 0 w 1717"/>
                <a:gd name="T55" fmla="*/ 8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678" name="Oval 15"/>
            <p:cNvSpPr>
              <a:spLocks noChangeArrowheads="1"/>
            </p:cNvSpPr>
            <p:nvPr/>
          </p:nvSpPr>
          <p:spPr bwMode="auto">
            <a:xfrm>
              <a:off x="338" y="249"/>
              <a:ext cx="440" cy="392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0033CC">
                    <a:alpha val="39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679" name="Freeform 16"/>
            <p:cNvSpPr>
              <a:spLocks/>
            </p:cNvSpPr>
            <p:nvPr/>
          </p:nvSpPr>
          <p:spPr bwMode="auto">
            <a:xfrm flipH="1">
              <a:off x="144" y="86"/>
              <a:ext cx="408" cy="372"/>
            </a:xfrm>
            <a:custGeom>
              <a:avLst/>
              <a:gdLst>
                <a:gd name="T0" fmla="*/ 0 w 1717"/>
                <a:gd name="T1" fmla="*/ 8 h 1702"/>
                <a:gd name="T2" fmla="*/ 0 w 1717"/>
                <a:gd name="T3" fmla="*/ 0 h 1702"/>
                <a:gd name="T4" fmla="*/ 2 w 1717"/>
                <a:gd name="T5" fmla="*/ 0 h 1702"/>
                <a:gd name="T6" fmla="*/ 4 w 1717"/>
                <a:gd name="T7" fmla="*/ 0 h 1702"/>
                <a:gd name="T8" fmla="*/ 6 w 1717"/>
                <a:gd name="T9" fmla="*/ 1 h 1702"/>
                <a:gd name="T10" fmla="*/ 8 w 1717"/>
                <a:gd name="T11" fmla="*/ 1 h 1702"/>
                <a:gd name="T12" fmla="*/ 11 w 1717"/>
                <a:gd name="T13" fmla="*/ 2 h 1702"/>
                <a:gd name="T14" fmla="*/ 13 w 1717"/>
                <a:gd name="T15" fmla="*/ 3 h 1702"/>
                <a:gd name="T16" fmla="*/ 15 w 1717"/>
                <a:gd name="T17" fmla="*/ 4 h 1702"/>
                <a:gd name="T18" fmla="*/ 17 w 1717"/>
                <a:gd name="T19" fmla="*/ 6 h 1702"/>
                <a:gd name="T20" fmla="*/ 19 w 1717"/>
                <a:gd name="T21" fmla="*/ 8 h 1702"/>
                <a:gd name="T22" fmla="*/ 20 w 1717"/>
                <a:gd name="T23" fmla="*/ 10 h 1702"/>
                <a:gd name="T24" fmla="*/ 22 w 1717"/>
                <a:gd name="T25" fmla="*/ 12 h 1702"/>
                <a:gd name="T26" fmla="*/ 22 w 1717"/>
                <a:gd name="T27" fmla="*/ 13 h 1702"/>
                <a:gd name="T28" fmla="*/ 23 w 1717"/>
                <a:gd name="T29" fmla="*/ 16 h 1702"/>
                <a:gd name="T30" fmla="*/ 23 w 1717"/>
                <a:gd name="T31" fmla="*/ 17 h 1702"/>
                <a:gd name="T32" fmla="*/ 23 w 1717"/>
                <a:gd name="T33" fmla="*/ 18 h 1702"/>
                <a:gd name="T34" fmla="*/ 12 w 1717"/>
                <a:gd name="T35" fmla="*/ 18 h 1702"/>
                <a:gd name="T36" fmla="*/ 12 w 1717"/>
                <a:gd name="T37" fmla="*/ 17 h 1702"/>
                <a:gd name="T38" fmla="*/ 12 w 1717"/>
                <a:gd name="T39" fmla="*/ 15 h 1702"/>
                <a:gd name="T40" fmla="*/ 11 w 1717"/>
                <a:gd name="T41" fmla="*/ 14 h 1702"/>
                <a:gd name="T42" fmla="*/ 10 w 1717"/>
                <a:gd name="T43" fmla="*/ 12 h 1702"/>
                <a:gd name="T44" fmla="*/ 9 w 1717"/>
                <a:gd name="T45" fmla="*/ 11 h 1702"/>
                <a:gd name="T46" fmla="*/ 7 w 1717"/>
                <a:gd name="T47" fmla="*/ 10 h 1702"/>
                <a:gd name="T48" fmla="*/ 6 w 1717"/>
                <a:gd name="T49" fmla="*/ 9 h 1702"/>
                <a:gd name="T50" fmla="*/ 3 w 1717"/>
                <a:gd name="T51" fmla="*/ 8 h 1702"/>
                <a:gd name="T52" fmla="*/ 1 w 1717"/>
                <a:gd name="T53" fmla="*/ 8 h 1702"/>
                <a:gd name="T54" fmla="*/ 0 w 1717"/>
                <a:gd name="T55" fmla="*/ 8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680" name="Freeform 17"/>
            <p:cNvSpPr>
              <a:spLocks/>
            </p:cNvSpPr>
            <p:nvPr/>
          </p:nvSpPr>
          <p:spPr bwMode="auto">
            <a:xfrm>
              <a:off x="552" y="85"/>
              <a:ext cx="408" cy="366"/>
            </a:xfrm>
            <a:custGeom>
              <a:avLst/>
              <a:gdLst>
                <a:gd name="T0" fmla="*/ 0 w 1717"/>
                <a:gd name="T1" fmla="*/ 8 h 1702"/>
                <a:gd name="T2" fmla="*/ 0 w 1717"/>
                <a:gd name="T3" fmla="*/ 0 h 1702"/>
                <a:gd name="T4" fmla="*/ 2 w 1717"/>
                <a:gd name="T5" fmla="*/ 0 h 1702"/>
                <a:gd name="T6" fmla="*/ 4 w 1717"/>
                <a:gd name="T7" fmla="*/ 0 h 1702"/>
                <a:gd name="T8" fmla="*/ 6 w 1717"/>
                <a:gd name="T9" fmla="*/ 1 h 1702"/>
                <a:gd name="T10" fmla="*/ 8 w 1717"/>
                <a:gd name="T11" fmla="*/ 1 h 1702"/>
                <a:gd name="T12" fmla="*/ 11 w 1717"/>
                <a:gd name="T13" fmla="*/ 2 h 1702"/>
                <a:gd name="T14" fmla="*/ 13 w 1717"/>
                <a:gd name="T15" fmla="*/ 3 h 1702"/>
                <a:gd name="T16" fmla="*/ 15 w 1717"/>
                <a:gd name="T17" fmla="*/ 4 h 1702"/>
                <a:gd name="T18" fmla="*/ 17 w 1717"/>
                <a:gd name="T19" fmla="*/ 6 h 1702"/>
                <a:gd name="T20" fmla="*/ 19 w 1717"/>
                <a:gd name="T21" fmla="*/ 8 h 1702"/>
                <a:gd name="T22" fmla="*/ 20 w 1717"/>
                <a:gd name="T23" fmla="*/ 9 h 1702"/>
                <a:gd name="T24" fmla="*/ 22 w 1717"/>
                <a:gd name="T25" fmla="*/ 11 h 1702"/>
                <a:gd name="T26" fmla="*/ 22 w 1717"/>
                <a:gd name="T27" fmla="*/ 13 h 1702"/>
                <a:gd name="T28" fmla="*/ 23 w 1717"/>
                <a:gd name="T29" fmla="*/ 15 h 1702"/>
                <a:gd name="T30" fmla="*/ 23 w 1717"/>
                <a:gd name="T31" fmla="*/ 16 h 1702"/>
                <a:gd name="T32" fmla="*/ 23 w 1717"/>
                <a:gd name="T33" fmla="*/ 17 h 1702"/>
                <a:gd name="T34" fmla="*/ 12 w 1717"/>
                <a:gd name="T35" fmla="*/ 17 h 1702"/>
                <a:gd name="T36" fmla="*/ 12 w 1717"/>
                <a:gd name="T37" fmla="*/ 16 h 1702"/>
                <a:gd name="T38" fmla="*/ 12 w 1717"/>
                <a:gd name="T39" fmla="*/ 14 h 1702"/>
                <a:gd name="T40" fmla="*/ 11 w 1717"/>
                <a:gd name="T41" fmla="*/ 13 h 1702"/>
                <a:gd name="T42" fmla="*/ 10 w 1717"/>
                <a:gd name="T43" fmla="*/ 12 h 1702"/>
                <a:gd name="T44" fmla="*/ 9 w 1717"/>
                <a:gd name="T45" fmla="*/ 11 h 1702"/>
                <a:gd name="T46" fmla="*/ 7 w 1717"/>
                <a:gd name="T47" fmla="*/ 10 h 1702"/>
                <a:gd name="T48" fmla="*/ 6 w 1717"/>
                <a:gd name="T49" fmla="*/ 9 h 1702"/>
                <a:gd name="T50" fmla="*/ 3 w 1717"/>
                <a:gd name="T51" fmla="*/ 8 h 1702"/>
                <a:gd name="T52" fmla="*/ 1 w 1717"/>
                <a:gd name="T53" fmla="*/ 8 h 1702"/>
                <a:gd name="T54" fmla="*/ 0 w 1717"/>
                <a:gd name="T55" fmla="*/ 8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71B8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681" name="WordArt 18"/>
            <p:cNvSpPr>
              <a:spLocks noChangeArrowheads="1" noChangeShapeType="1" noTextEdit="1"/>
            </p:cNvSpPr>
            <p:nvPr/>
          </p:nvSpPr>
          <p:spPr bwMode="auto">
            <a:xfrm rot="2429723">
              <a:off x="691" y="224"/>
              <a:ext cx="167" cy="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Ask</a:t>
              </a:r>
            </a:p>
          </p:txBody>
        </p:sp>
        <p:sp>
          <p:nvSpPr>
            <p:cNvPr id="113682" name="WordArt 19"/>
            <p:cNvSpPr>
              <a:spLocks noChangeArrowheads="1" noChangeShapeType="1" noTextEdit="1"/>
            </p:cNvSpPr>
            <p:nvPr/>
          </p:nvSpPr>
          <p:spPr bwMode="auto">
            <a:xfrm rot="8117826">
              <a:off x="587" y="609"/>
              <a:ext cx="342" cy="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Evaluate</a:t>
              </a:r>
            </a:p>
          </p:txBody>
        </p:sp>
        <p:sp>
          <p:nvSpPr>
            <p:cNvPr id="113683" name="WordArt 20"/>
            <p:cNvSpPr>
              <a:spLocks noChangeArrowheads="1" noChangeShapeType="1" noTextEdit="1"/>
            </p:cNvSpPr>
            <p:nvPr/>
          </p:nvSpPr>
          <p:spPr bwMode="auto">
            <a:xfrm rot="-7906890">
              <a:off x="214" y="622"/>
              <a:ext cx="136" cy="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Plan</a:t>
              </a:r>
            </a:p>
          </p:txBody>
        </p:sp>
        <p:sp>
          <p:nvSpPr>
            <p:cNvPr id="113684" name="WordArt 21"/>
            <p:cNvSpPr>
              <a:spLocks noChangeArrowheads="1" noChangeShapeType="1" noTextEdit="1"/>
            </p:cNvSpPr>
            <p:nvPr/>
          </p:nvSpPr>
          <p:spPr bwMode="auto">
            <a:xfrm rot="-2858097">
              <a:off x="154" y="231"/>
              <a:ext cx="394" cy="1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Propagate</a:t>
              </a:r>
            </a:p>
          </p:txBody>
        </p:sp>
        <p:sp>
          <p:nvSpPr>
            <p:cNvPr id="113685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60" y="405"/>
              <a:ext cx="387" cy="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Verdana"/>
                </a:rPr>
                <a:t>Understand</a:t>
              </a:r>
            </a:p>
          </p:txBody>
        </p:sp>
        <p:sp>
          <p:nvSpPr>
            <p:cNvPr id="113686" name="WordArt 23"/>
            <p:cNvSpPr>
              <a:spLocks noChangeArrowheads="1" noChangeShapeType="1" noTextEdit="1"/>
            </p:cNvSpPr>
            <p:nvPr/>
          </p:nvSpPr>
          <p:spPr bwMode="auto">
            <a:xfrm rot="-7779624">
              <a:off x="292" y="585"/>
              <a:ext cx="108" cy="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I+G</a:t>
              </a:r>
            </a:p>
          </p:txBody>
        </p:sp>
        <p:sp>
          <p:nvSpPr>
            <p:cNvPr id="113687" name="Freeform 24"/>
            <p:cNvSpPr>
              <a:spLocks/>
            </p:cNvSpPr>
            <p:nvPr/>
          </p:nvSpPr>
          <p:spPr bwMode="auto">
            <a:xfrm>
              <a:off x="717" y="117"/>
              <a:ext cx="175" cy="134"/>
            </a:xfrm>
            <a:custGeom>
              <a:avLst/>
              <a:gdLst>
                <a:gd name="T0" fmla="*/ 0 w 522"/>
                <a:gd name="T1" fmla="*/ 0 h 441"/>
                <a:gd name="T2" fmla="*/ 7 w 522"/>
                <a:gd name="T3" fmla="*/ 3 h 441"/>
                <a:gd name="T4" fmla="*/ 15 w 522"/>
                <a:gd name="T5" fmla="*/ 8 h 441"/>
                <a:gd name="T6" fmla="*/ 20 w 522"/>
                <a:gd name="T7" fmla="*/ 12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688" name="Freeform 25"/>
            <p:cNvSpPr>
              <a:spLocks/>
            </p:cNvSpPr>
            <p:nvPr/>
          </p:nvSpPr>
          <p:spPr bwMode="auto">
            <a:xfrm rot="-5400000">
              <a:off x="188" y="140"/>
              <a:ext cx="147" cy="146"/>
            </a:xfrm>
            <a:custGeom>
              <a:avLst/>
              <a:gdLst>
                <a:gd name="T0" fmla="*/ 0 w 522"/>
                <a:gd name="T1" fmla="*/ 0 h 441"/>
                <a:gd name="T2" fmla="*/ 4 w 522"/>
                <a:gd name="T3" fmla="*/ 4 h 441"/>
                <a:gd name="T4" fmla="*/ 9 w 522"/>
                <a:gd name="T5" fmla="*/ 11 h 441"/>
                <a:gd name="T6" fmla="*/ 12 w 522"/>
                <a:gd name="T7" fmla="*/ 16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689" name="Freeform 26"/>
            <p:cNvSpPr>
              <a:spLocks/>
            </p:cNvSpPr>
            <p:nvPr/>
          </p:nvSpPr>
          <p:spPr bwMode="auto">
            <a:xfrm rot="10800000">
              <a:off x="144" y="528"/>
              <a:ext cx="100" cy="166"/>
            </a:xfrm>
            <a:custGeom>
              <a:avLst/>
              <a:gdLst>
                <a:gd name="T0" fmla="*/ 0 w 522"/>
                <a:gd name="T1" fmla="*/ 0 h 441"/>
                <a:gd name="T2" fmla="*/ 1 w 522"/>
                <a:gd name="T3" fmla="*/ 5 h 441"/>
                <a:gd name="T4" fmla="*/ 3 w 522"/>
                <a:gd name="T5" fmla="*/ 15 h 441"/>
                <a:gd name="T6" fmla="*/ 4 w 522"/>
                <a:gd name="T7" fmla="*/ 23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3690" name="Freeform 27"/>
            <p:cNvSpPr>
              <a:spLocks/>
            </p:cNvSpPr>
            <p:nvPr/>
          </p:nvSpPr>
          <p:spPr bwMode="auto">
            <a:xfrm rot="5087251">
              <a:off x="791" y="578"/>
              <a:ext cx="155" cy="146"/>
            </a:xfrm>
            <a:custGeom>
              <a:avLst/>
              <a:gdLst>
                <a:gd name="T0" fmla="*/ 0 w 522"/>
                <a:gd name="T1" fmla="*/ 0 h 441"/>
                <a:gd name="T2" fmla="*/ 5 w 522"/>
                <a:gd name="T3" fmla="*/ 4 h 441"/>
                <a:gd name="T4" fmla="*/ 11 w 522"/>
                <a:gd name="T5" fmla="*/ 11 h 441"/>
                <a:gd name="T6" fmla="*/ 14 w 522"/>
                <a:gd name="T7" fmla="*/ 16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grpSp>
          <p:nvGrpSpPr>
            <p:cNvPr id="113691" name="Group 28"/>
            <p:cNvGrpSpPr>
              <a:grpSpLocks/>
            </p:cNvGrpSpPr>
            <p:nvPr/>
          </p:nvGrpSpPr>
          <p:grpSpPr bwMode="auto">
            <a:xfrm>
              <a:off x="351" y="659"/>
              <a:ext cx="191" cy="129"/>
              <a:chOff x="3984" y="3120"/>
              <a:chExt cx="768" cy="435"/>
            </a:xfrm>
          </p:grpSpPr>
          <p:sp>
            <p:nvSpPr>
              <p:cNvPr id="113692" name="AutoShape 29"/>
              <p:cNvSpPr>
                <a:spLocks noChangeArrowheads="1"/>
              </p:cNvSpPr>
              <p:nvPr/>
            </p:nvSpPr>
            <p:spPr bwMode="auto">
              <a:xfrm>
                <a:off x="3984" y="3120"/>
                <a:ext cx="768" cy="435"/>
              </a:xfrm>
              <a:prstGeom prst="flowChartDecision">
                <a:avLst/>
              </a:prstGeom>
              <a:noFill/>
              <a:ln w="28575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13693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3264"/>
                <a:ext cx="528" cy="144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Tahoma"/>
                    <a:cs typeface="Tahoma"/>
                  </a:rPr>
                  <a:t>Check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788987"/>
          </a:xfrm>
        </p:spPr>
        <p:txBody>
          <a:bodyPr/>
          <a:lstStyle/>
          <a:p>
            <a:r>
              <a:rPr lang="ur-PK" sz="2800" smtClean="0">
                <a:solidFill>
                  <a:srgbClr val="FFFF00"/>
                </a:solidFill>
                <a:latin typeface="Nafees Web Naskh" pitchFamily="2" charset="-78"/>
              </a:rPr>
              <a:t>سُورَۃُ الْفَاتِحَۃ</a:t>
            </a:r>
            <a:r>
              <a:rPr lang="ar-SA" sz="2800" smtClean="0">
                <a:solidFill>
                  <a:srgbClr val="FFFF00"/>
                </a:solidFill>
                <a:latin typeface="Nafees Web Naskh" pitchFamily="2" charset="-78"/>
              </a:rPr>
              <a:t> (آيات 1-4)</a:t>
            </a:r>
            <a:endParaRPr lang="en-US" sz="2800" smtClean="0">
              <a:solidFill>
                <a:srgbClr val="FFFF00"/>
              </a:solidFill>
              <a:latin typeface="Nafees Web Naskh" pitchFamily="2" charset="-78"/>
            </a:endParaRP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28800"/>
            <a:ext cx="9144000" cy="5562600"/>
          </a:xfrm>
        </p:spPr>
        <p:txBody>
          <a:bodyPr/>
          <a:lstStyle/>
          <a:p>
            <a:pPr algn="ctr">
              <a:spcBef>
                <a:spcPct val="35000"/>
              </a:spcBef>
              <a:buFont typeface="Wingdings" pitchFamily="2" charset="2"/>
              <a:buNone/>
            </a:pPr>
            <a:r>
              <a:rPr lang="ar-SA" sz="8800" smtClean="0">
                <a:solidFill>
                  <a:srgbClr val="FFBF61"/>
                </a:solidFill>
                <a:cs typeface="Majidi" pitchFamily="2" charset="-78"/>
              </a:rPr>
              <a:t>الْحَمْدُ</a:t>
            </a:r>
            <a:r>
              <a:rPr lang="ar-SA" sz="8800" smtClean="0">
                <a:cs typeface="Majidi" pitchFamily="2" charset="-78"/>
              </a:rPr>
              <a:t> </a:t>
            </a:r>
            <a:r>
              <a:rPr lang="ur-PK" sz="8800" smtClean="0">
                <a:cs typeface="Majidi" pitchFamily="2" charset="-78"/>
              </a:rPr>
              <a:t>ِ</a:t>
            </a:r>
            <a:r>
              <a:rPr lang="ar-SA" sz="8800" smtClean="0">
                <a:cs typeface="Majidi" pitchFamily="2" charset="-78"/>
              </a:rPr>
              <a:t>للهِ رَبِّ الْعَالَمِينَ </a:t>
            </a:r>
            <a:r>
              <a:rPr lang="ar-SA" sz="4000" smtClean="0">
                <a:cs typeface="Majidi" pitchFamily="2" charset="-78"/>
              </a:rPr>
              <a:t>(2)</a:t>
            </a:r>
          </a:p>
          <a:p>
            <a:pPr algn="ctr">
              <a:spcBef>
                <a:spcPct val="35000"/>
              </a:spcBef>
              <a:buFont typeface="Wingdings" pitchFamily="2" charset="2"/>
              <a:buNone/>
            </a:pPr>
            <a:r>
              <a:rPr lang="ar-SA" sz="8800" smtClean="0">
                <a:cs typeface="Majidi" pitchFamily="2" charset="-78"/>
              </a:rPr>
              <a:t>الرَّحْمٰـنِ الرَّحِيمِ </a:t>
            </a:r>
            <a:r>
              <a:rPr lang="ar-SA" sz="4000" smtClean="0">
                <a:cs typeface="Majidi" pitchFamily="2" charset="-78"/>
              </a:rPr>
              <a:t>(3)</a:t>
            </a:r>
            <a:r>
              <a:rPr lang="ar-SA" sz="8800" smtClean="0">
                <a:cs typeface="Majidi" pitchFamily="2" charset="-78"/>
              </a:rPr>
              <a:t> </a:t>
            </a:r>
            <a:endParaRPr lang="ur-PK" sz="8800" smtClean="0">
              <a:cs typeface="Majidi" pitchFamily="2" charset="-78"/>
            </a:endParaRPr>
          </a:p>
          <a:p>
            <a:pPr algn="ctr">
              <a:spcBef>
                <a:spcPct val="35000"/>
              </a:spcBef>
              <a:buFont typeface="Wingdings" pitchFamily="2" charset="2"/>
              <a:buNone/>
            </a:pPr>
            <a:r>
              <a:rPr lang="ar-SA" sz="8800" smtClean="0">
                <a:solidFill>
                  <a:srgbClr val="00CCFF"/>
                </a:solidFill>
                <a:cs typeface="Majidi" pitchFamily="2" charset="-78"/>
              </a:rPr>
              <a:t>مٰـلِكِ</a:t>
            </a:r>
            <a:r>
              <a:rPr lang="ar-SA" sz="8800" smtClean="0">
                <a:cs typeface="Majidi" pitchFamily="2" charset="-78"/>
              </a:rPr>
              <a:t> يَوْمِ الدِّينِ </a:t>
            </a:r>
            <a:r>
              <a:rPr lang="ar-SA" sz="4000" smtClean="0">
                <a:cs typeface="Majidi" pitchFamily="2" charset="-78"/>
              </a:rPr>
              <a:t>(4)</a:t>
            </a:r>
            <a:endParaRPr lang="fr-FR" sz="4000" smtClean="0">
              <a:cs typeface="Majidi" pitchFamily="2" charset="-78"/>
            </a:endParaRPr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239000" y="1447800"/>
            <a:ext cx="5984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304</a:t>
            </a:r>
            <a:endParaRPr lang="en-US" sz="20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495800" y="1447800"/>
            <a:ext cx="5984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970</a:t>
            </a:r>
            <a:endParaRPr lang="en-US" sz="20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115717" name="Rectangle 6"/>
          <p:cNvSpPr>
            <a:spLocks noChangeArrowheads="1"/>
          </p:cNvSpPr>
          <p:nvPr/>
        </p:nvSpPr>
        <p:spPr bwMode="auto">
          <a:xfrm>
            <a:off x="2286000" y="1447800"/>
            <a:ext cx="46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73</a:t>
            </a:r>
            <a:endParaRPr lang="en-US" sz="20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115718" name="Rectangle 7"/>
          <p:cNvSpPr>
            <a:spLocks noChangeArrowheads="1"/>
          </p:cNvSpPr>
          <p:nvPr/>
        </p:nvSpPr>
        <p:spPr bwMode="auto">
          <a:xfrm>
            <a:off x="4873625" y="5165725"/>
            <a:ext cx="6889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393</a:t>
            </a:r>
            <a:r>
              <a:rPr lang="en-US" sz="2000" b="0" baseline="30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  <p:sp>
        <p:nvSpPr>
          <p:cNvPr id="115719" name="Rectangle 8"/>
          <p:cNvSpPr>
            <a:spLocks noChangeArrowheads="1"/>
          </p:cNvSpPr>
          <p:nvPr/>
        </p:nvSpPr>
        <p:spPr bwMode="auto">
          <a:xfrm>
            <a:off x="2740025" y="5165725"/>
            <a:ext cx="46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92</a:t>
            </a:r>
            <a:endParaRPr lang="en-US" sz="20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115720" name="Rectangle 9"/>
          <p:cNvSpPr>
            <a:spLocks noChangeArrowheads="1"/>
          </p:cNvSpPr>
          <p:nvPr/>
        </p:nvSpPr>
        <p:spPr bwMode="auto">
          <a:xfrm>
            <a:off x="5483225" y="3429000"/>
            <a:ext cx="46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57</a:t>
            </a:r>
            <a:endParaRPr lang="en-US" sz="20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115721" name="Rectangle 10"/>
          <p:cNvSpPr>
            <a:spLocks noChangeArrowheads="1"/>
          </p:cNvSpPr>
          <p:nvPr/>
        </p:nvSpPr>
        <p:spPr bwMode="auto">
          <a:xfrm>
            <a:off x="2663825" y="3429000"/>
            <a:ext cx="5984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C215"/>
                </a:solidFill>
                <a:cs typeface="Arial" pitchFamily="34" charset="0"/>
              </a:rPr>
              <a:t>182</a:t>
            </a:r>
            <a:endParaRPr lang="en-US" sz="2000" b="0" baseline="30000">
              <a:solidFill>
                <a:srgbClr val="FFC215"/>
              </a:solidFill>
              <a:cs typeface="Arial" pitchFamily="34" charset="0"/>
            </a:endParaRPr>
          </a:p>
        </p:txBody>
      </p:sp>
      <p:sp>
        <p:nvSpPr>
          <p:cNvPr id="115722" name="Text Box 11"/>
          <p:cNvSpPr txBox="1">
            <a:spLocks noChangeArrowheads="1"/>
          </p:cNvSpPr>
          <p:nvPr/>
        </p:nvSpPr>
        <p:spPr bwMode="auto">
          <a:xfrm>
            <a:off x="0" y="6675438"/>
            <a:ext cx="2057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>
                <a:solidFill>
                  <a:srgbClr val="FFFF66"/>
                </a:solidFill>
                <a:cs typeface="Tahoma" pitchFamily="34" charset="0"/>
              </a:rPr>
              <a:t>www.understandquran.com</a:t>
            </a:r>
          </a:p>
        </p:txBody>
      </p:sp>
      <p:grpSp>
        <p:nvGrpSpPr>
          <p:cNvPr id="115723" name="Group 12"/>
          <p:cNvGrpSpPr>
            <a:grpSpLocks/>
          </p:cNvGrpSpPr>
          <p:nvPr/>
        </p:nvGrpSpPr>
        <p:grpSpPr bwMode="auto">
          <a:xfrm>
            <a:off x="76200" y="76200"/>
            <a:ext cx="1295400" cy="1371600"/>
            <a:chOff x="144" y="0"/>
            <a:chExt cx="816" cy="816"/>
          </a:xfrm>
        </p:grpSpPr>
        <p:sp>
          <p:nvSpPr>
            <p:cNvPr id="115724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99" y="0"/>
              <a:ext cx="365" cy="86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ahoma"/>
                  <a:cs typeface="Tahoma"/>
                </a:rPr>
                <a:t>DPPR</a:t>
              </a:r>
            </a:p>
          </p:txBody>
        </p:sp>
        <p:sp>
          <p:nvSpPr>
            <p:cNvPr id="115725" name="Freeform 14"/>
            <p:cNvSpPr>
              <a:spLocks/>
            </p:cNvSpPr>
            <p:nvPr/>
          </p:nvSpPr>
          <p:spPr bwMode="auto">
            <a:xfrm flipV="1">
              <a:off x="548" y="450"/>
              <a:ext cx="408" cy="366"/>
            </a:xfrm>
            <a:custGeom>
              <a:avLst/>
              <a:gdLst>
                <a:gd name="T0" fmla="*/ 0 w 1717"/>
                <a:gd name="T1" fmla="*/ 8 h 1702"/>
                <a:gd name="T2" fmla="*/ 0 w 1717"/>
                <a:gd name="T3" fmla="*/ 0 h 1702"/>
                <a:gd name="T4" fmla="*/ 2 w 1717"/>
                <a:gd name="T5" fmla="*/ 0 h 1702"/>
                <a:gd name="T6" fmla="*/ 4 w 1717"/>
                <a:gd name="T7" fmla="*/ 0 h 1702"/>
                <a:gd name="T8" fmla="*/ 6 w 1717"/>
                <a:gd name="T9" fmla="*/ 1 h 1702"/>
                <a:gd name="T10" fmla="*/ 8 w 1717"/>
                <a:gd name="T11" fmla="*/ 1 h 1702"/>
                <a:gd name="T12" fmla="*/ 11 w 1717"/>
                <a:gd name="T13" fmla="*/ 2 h 1702"/>
                <a:gd name="T14" fmla="*/ 13 w 1717"/>
                <a:gd name="T15" fmla="*/ 3 h 1702"/>
                <a:gd name="T16" fmla="*/ 15 w 1717"/>
                <a:gd name="T17" fmla="*/ 4 h 1702"/>
                <a:gd name="T18" fmla="*/ 17 w 1717"/>
                <a:gd name="T19" fmla="*/ 6 h 1702"/>
                <a:gd name="T20" fmla="*/ 19 w 1717"/>
                <a:gd name="T21" fmla="*/ 8 h 1702"/>
                <a:gd name="T22" fmla="*/ 20 w 1717"/>
                <a:gd name="T23" fmla="*/ 9 h 1702"/>
                <a:gd name="T24" fmla="*/ 22 w 1717"/>
                <a:gd name="T25" fmla="*/ 11 h 1702"/>
                <a:gd name="T26" fmla="*/ 22 w 1717"/>
                <a:gd name="T27" fmla="*/ 13 h 1702"/>
                <a:gd name="T28" fmla="*/ 23 w 1717"/>
                <a:gd name="T29" fmla="*/ 15 h 1702"/>
                <a:gd name="T30" fmla="*/ 23 w 1717"/>
                <a:gd name="T31" fmla="*/ 16 h 1702"/>
                <a:gd name="T32" fmla="*/ 23 w 1717"/>
                <a:gd name="T33" fmla="*/ 17 h 1702"/>
                <a:gd name="T34" fmla="*/ 12 w 1717"/>
                <a:gd name="T35" fmla="*/ 17 h 1702"/>
                <a:gd name="T36" fmla="*/ 12 w 1717"/>
                <a:gd name="T37" fmla="*/ 16 h 1702"/>
                <a:gd name="T38" fmla="*/ 12 w 1717"/>
                <a:gd name="T39" fmla="*/ 14 h 1702"/>
                <a:gd name="T40" fmla="*/ 11 w 1717"/>
                <a:gd name="T41" fmla="*/ 13 h 1702"/>
                <a:gd name="T42" fmla="*/ 10 w 1717"/>
                <a:gd name="T43" fmla="*/ 12 h 1702"/>
                <a:gd name="T44" fmla="*/ 9 w 1717"/>
                <a:gd name="T45" fmla="*/ 11 h 1702"/>
                <a:gd name="T46" fmla="*/ 7 w 1717"/>
                <a:gd name="T47" fmla="*/ 10 h 1702"/>
                <a:gd name="T48" fmla="*/ 6 w 1717"/>
                <a:gd name="T49" fmla="*/ 9 h 1702"/>
                <a:gd name="T50" fmla="*/ 3 w 1717"/>
                <a:gd name="T51" fmla="*/ 8 h 1702"/>
                <a:gd name="T52" fmla="*/ 1 w 1717"/>
                <a:gd name="T53" fmla="*/ 8 h 1702"/>
                <a:gd name="T54" fmla="*/ 0 w 1717"/>
                <a:gd name="T55" fmla="*/ 8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5726" name="Freeform 15"/>
            <p:cNvSpPr>
              <a:spLocks/>
            </p:cNvSpPr>
            <p:nvPr/>
          </p:nvSpPr>
          <p:spPr bwMode="auto">
            <a:xfrm flipH="1" flipV="1">
              <a:off x="144" y="449"/>
              <a:ext cx="408" cy="366"/>
            </a:xfrm>
            <a:custGeom>
              <a:avLst/>
              <a:gdLst>
                <a:gd name="T0" fmla="*/ 0 w 1717"/>
                <a:gd name="T1" fmla="*/ 8 h 1702"/>
                <a:gd name="T2" fmla="*/ 0 w 1717"/>
                <a:gd name="T3" fmla="*/ 0 h 1702"/>
                <a:gd name="T4" fmla="*/ 2 w 1717"/>
                <a:gd name="T5" fmla="*/ 0 h 1702"/>
                <a:gd name="T6" fmla="*/ 4 w 1717"/>
                <a:gd name="T7" fmla="*/ 0 h 1702"/>
                <a:gd name="T8" fmla="*/ 6 w 1717"/>
                <a:gd name="T9" fmla="*/ 1 h 1702"/>
                <a:gd name="T10" fmla="*/ 8 w 1717"/>
                <a:gd name="T11" fmla="*/ 1 h 1702"/>
                <a:gd name="T12" fmla="*/ 11 w 1717"/>
                <a:gd name="T13" fmla="*/ 2 h 1702"/>
                <a:gd name="T14" fmla="*/ 13 w 1717"/>
                <a:gd name="T15" fmla="*/ 3 h 1702"/>
                <a:gd name="T16" fmla="*/ 15 w 1717"/>
                <a:gd name="T17" fmla="*/ 4 h 1702"/>
                <a:gd name="T18" fmla="*/ 17 w 1717"/>
                <a:gd name="T19" fmla="*/ 6 h 1702"/>
                <a:gd name="T20" fmla="*/ 19 w 1717"/>
                <a:gd name="T21" fmla="*/ 8 h 1702"/>
                <a:gd name="T22" fmla="*/ 20 w 1717"/>
                <a:gd name="T23" fmla="*/ 9 h 1702"/>
                <a:gd name="T24" fmla="*/ 22 w 1717"/>
                <a:gd name="T25" fmla="*/ 11 h 1702"/>
                <a:gd name="T26" fmla="*/ 22 w 1717"/>
                <a:gd name="T27" fmla="*/ 13 h 1702"/>
                <a:gd name="T28" fmla="*/ 23 w 1717"/>
                <a:gd name="T29" fmla="*/ 15 h 1702"/>
                <a:gd name="T30" fmla="*/ 23 w 1717"/>
                <a:gd name="T31" fmla="*/ 16 h 1702"/>
                <a:gd name="T32" fmla="*/ 23 w 1717"/>
                <a:gd name="T33" fmla="*/ 17 h 1702"/>
                <a:gd name="T34" fmla="*/ 12 w 1717"/>
                <a:gd name="T35" fmla="*/ 17 h 1702"/>
                <a:gd name="T36" fmla="*/ 12 w 1717"/>
                <a:gd name="T37" fmla="*/ 16 h 1702"/>
                <a:gd name="T38" fmla="*/ 12 w 1717"/>
                <a:gd name="T39" fmla="*/ 14 h 1702"/>
                <a:gd name="T40" fmla="*/ 11 w 1717"/>
                <a:gd name="T41" fmla="*/ 13 h 1702"/>
                <a:gd name="T42" fmla="*/ 10 w 1717"/>
                <a:gd name="T43" fmla="*/ 12 h 1702"/>
                <a:gd name="T44" fmla="*/ 9 w 1717"/>
                <a:gd name="T45" fmla="*/ 11 h 1702"/>
                <a:gd name="T46" fmla="*/ 7 w 1717"/>
                <a:gd name="T47" fmla="*/ 10 h 1702"/>
                <a:gd name="T48" fmla="*/ 6 w 1717"/>
                <a:gd name="T49" fmla="*/ 9 h 1702"/>
                <a:gd name="T50" fmla="*/ 3 w 1717"/>
                <a:gd name="T51" fmla="*/ 8 h 1702"/>
                <a:gd name="T52" fmla="*/ 1 w 1717"/>
                <a:gd name="T53" fmla="*/ 8 h 1702"/>
                <a:gd name="T54" fmla="*/ 0 w 1717"/>
                <a:gd name="T55" fmla="*/ 8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5727" name="Oval 16"/>
            <p:cNvSpPr>
              <a:spLocks noChangeArrowheads="1"/>
            </p:cNvSpPr>
            <p:nvPr/>
          </p:nvSpPr>
          <p:spPr bwMode="auto">
            <a:xfrm>
              <a:off x="338" y="249"/>
              <a:ext cx="440" cy="392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0033CC">
                    <a:alpha val="39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5728" name="Freeform 17"/>
            <p:cNvSpPr>
              <a:spLocks/>
            </p:cNvSpPr>
            <p:nvPr/>
          </p:nvSpPr>
          <p:spPr bwMode="auto">
            <a:xfrm flipH="1">
              <a:off x="144" y="86"/>
              <a:ext cx="408" cy="372"/>
            </a:xfrm>
            <a:custGeom>
              <a:avLst/>
              <a:gdLst>
                <a:gd name="T0" fmla="*/ 0 w 1717"/>
                <a:gd name="T1" fmla="*/ 8 h 1702"/>
                <a:gd name="T2" fmla="*/ 0 w 1717"/>
                <a:gd name="T3" fmla="*/ 0 h 1702"/>
                <a:gd name="T4" fmla="*/ 2 w 1717"/>
                <a:gd name="T5" fmla="*/ 0 h 1702"/>
                <a:gd name="T6" fmla="*/ 4 w 1717"/>
                <a:gd name="T7" fmla="*/ 0 h 1702"/>
                <a:gd name="T8" fmla="*/ 6 w 1717"/>
                <a:gd name="T9" fmla="*/ 1 h 1702"/>
                <a:gd name="T10" fmla="*/ 8 w 1717"/>
                <a:gd name="T11" fmla="*/ 1 h 1702"/>
                <a:gd name="T12" fmla="*/ 11 w 1717"/>
                <a:gd name="T13" fmla="*/ 2 h 1702"/>
                <a:gd name="T14" fmla="*/ 13 w 1717"/>
                <a:gd name="T15" fmla="*/ 3 h 1702"/>
                <a:gd name="T16" fmla="*/ 15 w 1717"/>
                <a:gd name="T17" fmla="*/ 4 h 1702"/>
                <a:gd name="T18" fmla="*/ 17 w 1717"/>
                <a:gd name="T19" fmla="*/ 6 h 1702"/>
                <a:gd name="T20" fmla="*/ 19 w 1717"/>
                <a:gd name="T21" fmla="*/ 8 h 1702"/>
                <a:gd name="T22" fmla="*/ 20 w 1717"/>
                <a:gd name="T23" fmla="*/ 10 h 1702"/>
                <a:gd name="T24" fmla="*/ 22 w 1717"/>
                <a:gd name="T25" fmla="*/ 12 h 1702"/>
                <a:gd name="T26" fmla="*/ 22 w 1717"/>
                <a:gd name="T27" fmla="*/ 13 h 1702"/>
                <a:gd name="T28" fmla="*/ 23 w 1717"/>
                <a:gd name="T29" fmla="*/ 16 h 1702"/>
                <a:gd name="T30" fmla="*/ 23 w 1717"/>
                <a:gd name="T31" fmla="*/ 17 h 1702"/>
                <a:gd name="T32" fmla="*/ 23 w 1717"/>
                <a:gd name="T33" fmla="*/ 18 h 1702"/>
                <a:gd name="T34" fmla="*/ 12 w 1717"/>
                <a:gd name="T35" fmla="*/ 18 h 1702"/>
                <a:gd name="T36" fmla="*/ 12 w 1717"/>
                <a:gd name="T37" fmla="*/ 17 h 1702"/>
                <a:gd name="T38" fmla="*/ 12 w 1717"/>
                <a:gd name="T39" fmla="*/ 15 h 1702"/>
                <a:gd name="T40" fmla="*/ 11 w 1717"/>
                <a:gd name="T41" fmla="*/ 14 h 1702"/>
                <a:gd name="T42" fmla="*/ 10 w 1717"/>
                <a:gd name="T43" fmla="*/ 12 h 1702"/>
                <a:gd name="T44" fmla="*/ 9 w 1717"/>
                <a:gd name="T45" fmla="*/ 11 h 1702"/>
                <a:gd name="T46" fmla="*/ 7 w 1717"/>
                <a:gd name="T47" fmla="*/ 10 h 1702"/>
                <a:gd name="T48" fmla="*/ 6 w 1717"/>
                <a:gd name="T49" fmla="*/ 9 h 1702"/>
                <a:gd name="T50" fmla="*/ 3 w 1717"/>
                <a:gd name="T51" fmla="*/ 8 h 1702"/>
                <a:gd name="T52" fmla="*/ 1 w 1717"/>
                <a:gd name="T53" fmla="*/ 8 h 1702"/>
                <a:gd name="T54" fmla="*/ 0 w 1717"/>
                <a:gd name="T55" fmla="*/ 8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5729" name="Freeform 18"/>
            <p:cNvSpPr>
              <a:spLocks/>
            </p:cNvSpPr>
            <p:nvPr/>
          </p:nvSpPr>
          <p:spPr bwMode="auto">
            <a:xfrm>
              <a:off x="552" y="85"/>
              <a:ext cx="408" cy="366"/>
            </a:xfrm>
            <a:custGeom>
              <a:avLst/>
              <a:gdLst>
                <a:gd name="T0" fmla="*/ 0 w 1717"/>
                <a:gd name="T1" fmla="*/ 8 h 1702"/>
                <a:gd name="T2" fmla="*/ 0 w 1717"/>
                <a:gd name="T3" fmla="*/ 0 h 1702"/>
                <a:gd name="T4" fmla="*/ 2 w 1717"/>
                <a:gd name="T5" fmla="*/ 0 h 1702"/>
                <a:gd name="T6" fmla="*/ 4 w 1717"/>
                <a:gd name="T7" fmla="*/ 0 h 1702"/>
                <a:gd name="T8" fmla="*/ 6 w 1717"/>
                <a:gd name="T9" fmla="*/ 1 h 1702"/>
                <a:gd name="T10" fmla="*/ 8 w 1717"/>
                <a:gd name="T11" fmla="*/ 1 h 1702"/>
                <a:gd name="T12" fmla="*/ 11 w 1717"/>
                <a:gd name="T13" fmla="*/ 2 h 1702"/>
                <a:gd name="T14" fmla="*/ 13 w 1717"/>
                <a:gd name="T15" fmla="*/ 3 h 1702"/>
                <a:gd name="T16" fmla="*/ 15 w 1717"/>
                <a:gd name="T17" fmla="*/ 4 h 1702"/>
                <a:gd name="T18" fmla="*/ 17 w 1717"/>
                <a:gd name="T19" fmla="*/ 6 h 1702"/>
                <a:gd name="T20" fmla="*/ 19 w 1717"/>
                <a:gd name="T21" fmla="*/ 8 h 1702"/>
                <a:gd name="T22" fmla="*/ 20 w 1717"/>
                <a:gd name="T23" fmla="*/ 9 h 1702"/>
                <a:gd name="T24" fmla="*/ 22 w 1717"/>
                <a:gd name="T25" fmla="*/ 11 h 1702"/>
                <a:gd name="T26" fmla="*/ 22 w 1717"/>
                <a:gd name="T27" fmla="*/ 13 h 1702"/>
                <a:gd name="T28" fmla="*/ 23 w 1717"/>
                <a:gd name="T29" fmla="*/ 15 h 1702"/>
                <a:gd name="T30" fmla="*/ 23 w 1717"/>
                <a:gd name="T31" fmla="*/ 16 h 1702"/>
                <a:gd name="T32" fmla="*/ 23 w 1717"/>
                <a:gd name="T33" fmla="*/ 17 h 1702"/>
                <a:gd name="T34" fmla="*/ 12 w 1717"/>
                <a:gd name="T35" fmla="*/ 17 h 1702"/>
                <a:gd name="T36" fmla="*/ 12 w 1717"/>
                <a:gd name="T37" fmla="*/ 16 h 1702"/>
                <a:gd name="T38" fmla="*/ 12 w 1717"/>
                <a:gd name="T39" fmla="*/ 14 h 1702"/>
                <a:gd name="T40" fmla="*/ 11 w 1717"/>
                <a:gd name="T41" fmla="*/ 13 h 1702"/>
                <a:gd name="T42" fmla="*/ 10 w 1717"/>
                <a:gd name="T43" fmla="*/ 12 h 1702"/>
                <a:gd name="T44" fmla="*/ 9 w 1717"/>
                <a:gd name="T45" fmla="*/ 11 h 1702"/>
                <a:gd name="T46" fmla="*/ 7 w 1717"/>
                <a:gd name="T47" fmla="*/ 10 h 1702"/>
                <a:gd name="T48" fmla="*/ 6 w 1717"/>
                <a:gd name="T49" fmla="*/ 9 h 1702"/>
                <a:gd name="T50" fmla="*/ 3 w 1717"/>
                <a:gd name="T51" fmla="*/ 8 h 1702"/>
                <a:gd name="T52" fmla="*/ 1 w 1717"/>
                <a:gd name="T53" fmla="*/ 8 h 1702"/>
                <a:gd name="T54" fmla="*/ 0 w 1717"/>
                <a:gd name="T55" fmla="*/ 8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71B8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5730" name="WordArt 19"/>
            <p:cNvSpPr>
              <a:spLocks noChangeArrowheads="1" noChangeShapeType="1" noTextEdit="1"/>
            </p:cNvSpPr>
            <p:nvPr/>
          </p:nvSpPr>
          <p:spPr bwMode="auto">
            <a:xfrm rot="2429723">
              <a:off x="691" y="224"/>
              <a:ext cx="167" cy="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Ask</a:t>
              </a:r>
            </a:p>
          </p:txBody>
        </p:sp>
        <p:sp>
          <p:nvSpPr>
            <p:cNvPr id="115731" name="WordArt 20"/>
            <p:cNvSpPr>
              <a:spLocks noChangeArrowheads="1" noChangeShapeType="1" noTextEdit="1"/>
            </p:cNvSpPr>
            <p:nvPr/>
          </p:nvSpPr>
          <p:spPr bwMode="auto">
            <a:xfrm rot="8117826">
              <a:off x="587" y="609"/>
              <a:ext cx="342" cy="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Evaluate</a:t>
              </a:r>
            </a:p>
          </p:txBody>
        </p:sp>
        <p:sp>
          <p:nvSpPr>
            <p:cNvPr id="115732" name="WordArt 21"/>
            <p:cNvSpPr>
              <a:spLocks noChangeArrowheads="1" noChangeShapeType="1" noTextEdit="1"/>
            </p:cNvSpPr>
            <p:nvPr/>
          </p:nvSpPr>
          <p:spPr bwMode="auto">
            <a:xfrm rot="-7906890">
              <a:off x="214" y="622"/>
              <a:ext cx="136" cy="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Plan</a:t>
              </a:r>
            </a:p>
          </p:txBody>
        </p:sp>
        <p:sp>
          <p:nvSpPr>
            <p:cNvPr id="115733" name="WordArt 22"/>
            <p:cNvSpPr>
              <a:spLocks noChangeArrowheads="1" noChangeShapeType="1" noTextEdit="1"/>
            </p:cNvSpPr>
            <p:nvPr/>
          </p:nvSpPr>
          <p:spPr bwMode="auto">
            <a:xfrm rot="-2858097">
              <a:off x="154" y="231"/>
              <a:ext cx="394" cy="1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Propagate</a:t>
              </a:r>
            </a:p>
          </p:txBody>
        </p:sp>
        <p:sp>
          <p:nvSpPr>
            <p:cNvPr id="115734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360" y="405"/>
              <a:ext cx="387" cy="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Verdana"/>
                </a:rPr>
                <a:t>Understand</a:t>
              </a:r>
            </a:p>
          </p:txBody>
        </p:sp>
        <p:sp>
          <p:nvSpPr>
            <p:cNvPr id="115735" name="WordArt 24"/>
            <p:cNvSpPr>
              <a:spLocks noChangeArrowheads="1" noChangeShapeType="1" noTextEdit="1"/>
            </p:cNvSpPr>
            <p:nvPr/>
          </p:nvSpPr>
          <p:spPr bwMode="auto">
            <a:xfrm rot="-7779624">
              <a:off x="292" y="585"/>
              <a:ext cx="108" cy="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</a:rPr>
                <a:t>I+G</a:t>
              </a:r>
            </a:p>
          </p:txBody>
        </p:sp>
        <p:sp>
          <p:nvSpPr>
            <p:cNvPr id="115736" name="Freeform 25"/>
            <p:cNvSpPr>
              <a:spLocks/>
            </p:cNvSpPr>
            <p:nvPr/>
          </p:nvSpPr>
          <p:spPr bwMode="auto">
            <a:xfrm>
              <a:off x="717" y="117"/>
              <a:ext cx="175" cy="134"/>
            </a:xfrm>
            <a:custGeom>
              <a:avLst/>
              <a:gdLst>
                <a:gd name="T0" fmla="*/ 0 w 522"/>
                <a:gd name="T1" fmla="*/ 0 h 441"/>
                <a:gd name="T2" fmla="*/ 7 w 522"/>
                <a:gd name="T3" fmla="*/ 3 h 441"/>
                <a:gd name="T4" fmla="*/ 15 w 522"/>
                <a:gd name="T5" fmla="*/ 8 h 441"/>
                <a:gd name="T6" fmla="*/ 20 w 522"/>
                <a:gd name="T7" fmla="*/ 12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5737" name="Freeform 26"/>
            <p:cNvSpPr>
              <a:spLocks/>
            </p:cNvSpPr>
            <p:nvPr/>
          </p:nvSpPr>
          <p:spPr bwMode="auto">
            <a:xfrm rot="-5400000">
              <a:off x="188" y="140"/>
              <a:ext cx="147" cy="146"/>
            </a:xfrm>
            <a:custGeom>
              <a:avLst/>
              <a:gdLst>
                <a:gd name="T0" fmla="*/ 0 w 522"/>
                <a:gd name="T1" fmla="*/ 0 h 441"/>
                <a:gd name="T2" fmla="*/ 4 w 522"/>
                <a:gd name="T3" fmla="*/ 4 h 441"/>
                <a:gd name="T4" fmla="*/ 9 w 522"/>
                <a:gd name="T5" fmla="*/ 11 h 441"/>
                <a:gd name="T6" fmla="*/ 12 w 522"/>
                <a:gd name="T7" fmla="*/ 16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5738" name="Freeform 27"/>
            <p:cNvSpPr>
              <a:spLocks/>
            </p:cNvSpPr>
            <p:nvPr/>
          </p:nvSpPr>
          <p:spPr bwMode="auto">
            <a:xfrm rot="10800000">
              <a:off x="144" y="528"/>
              <a:ext cx="100" cy="166"/>
            </a:xfrm>
            <a:custGeom>
              <a:avLst/>
              <a:gdLst>
                <a:gd name="T0" fmla="*/ 0 w 522"/>
                <a:gd name="T1" fmla="*/ 0 h 441"/>
                <a:gd name="T2" fmla="*/ 1 w 522"/>
                <a:gd name="T3" fmla="*/ 5 h 441"/>
                <a:gd name="T4" fmla="*/ 3 w 522"/>
                <a:gd name="T5" fmla="*/ 15 h 441"/>
                <a:gd name="T6" fmla="*/ 4 w 522"/>
                <a:gd name="T7" fmla="*/ 23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5739" name="Freeform 28"/>
            <p:cNvSpPr>
              <a:spLocks/>
            </p:cNvSpPr>
            <p:nvPr/>
          </p:nvSpPr>
          <p:spPr bwMode="auto">
            <a:xfrm rot="5087251">
              <a:off x="791" y="578"/>
              <a:ext cx="155" cy="146"/>
            </a:xfrm>
            <a:custGeom>
              <a:avLst/>
              <a:gdLst>
                <a:gd name="T0" fmla="*/ 0 w 522"/>
                <a:gd name="T1" fmla="*/ 0 h 441"/>
                <a:gd name="T2" fmla="*/ 5 w 522"/>
                <a:gd name="T3" fmla="*/ 4 h 441"/>
                <a:gd name="T4" fmla="*/ 11 w 522"/>
                <a:gd name="T5" fmla="*/ 11 h 441"/>
                <a:gd name="T6" fmla="*/ 14 w 522"/>
                <a:gd name="T7" fmla="*/ 16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grpSp>
          <p:nvGrpSpPr>
            <p:cNvPr id="115740" name="Group 29"/>
            <p:cNvGrpSpPr>
              <a:grpSpLocks/>
            </p:cNvGrpSpPr>
            <p:nvPr/>
          </p:nvGrpSpPr>
          <p:grpSpPr bwMode="auto">
            <a:xfrm>
              <a:off x="351" y="659"/>
              <a:ext cx="191" cy="129"/>
              <a:chOff x="3984" y="3120"/>
              <a:chExt cx="768" cy="435"/>
            </a:xfrm>
          </p:grpSpPr>
          <p:sp>
            <p:nvSpPr>
              <p:cNvPr id="115741" name="AutoShape 30"/>
              <p:cNvSpPr>
                <a:spLocks noChangeArrowheads="1"/>
              </p:cNvSpPr>
              <p:nvPr/>
            </p:nvSpPr>
            <p:spPr bwMode="auto">
              <a:xfrm>
                <a:off x="3984" y="3120"/>
                <a:ext cx="768" cy="435"/>
              </a:xfrm>
              <a:prstGeom prst="flowChartDecision">
                <a:avLst/>
              </a:prstGeom>
              <a:noFill/>
              <a:ln w="28575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15742" name="WordArt 3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3264"/>
                <a:ext cx="528" cy="144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Tahoma"/>
                    <a:cs typeface="Tahoma"/>
                  </a:rPr>
                  <a:t>Check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sz="4400" dirty="0" smtClean="0"/>
              <a:t>After the Break, we </a:t>
            </a:r>
            <a:r>
              <a:rPr lang="en-US" sz="4400" smtClean="0"/>
              <a:t>will study: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2936875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7200" b="1" smtClean="0"/>
              <a:t>Grammar &amp; Learning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/>
          <a:lstStyle/>
          <a:p>
            <a:pPr rtl="0" eaLnBrk="1" hangingPunct="1"/>
            <a:r>
              <a:rPr lang="en-US" sz="3200" smtClean="0">
                <a:cs typeface="Tahoma" pitchFamily="34" charset="0"/>
              </a:rPr>
              <a:t>Words of Fatihah</a:t>
            </a:r>
            <a:r>
              <a:rPr lang="ar-SA" sz="3200" smtClean="0">
                <a:cs typeface="Tahoma" pitchFamily="34" charset="0"/>
              </a:rPr>
              <a:t>: </a:t>
            </a:r>
            <a:r>
              <a:rPr lang="en-US" sz="3200" smtClean="0">
                <a:cs typeface="Tahoma" pitchFamily="34" charset="0"/>
              </a:rPr>
              <a:t>7500  times in the Qur’an</a:t>
            </a:r>
            <a:r>
              <a:rPr lang="ar-SA" sz="3200" smtClean="0">
                <a:cs typeface="Tahoma" pitchFamily="34" charset="0"/>
              </a:rPr>
              <a:t>!!!</a:t>
            </a:r>
          </a:p>
        </p:txBody>
      </p:sp>
      <p:sp>
        <p:nvSpPr>
          <p:cNvPr id="4915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29263"/>
          </a:xfrm>
          <a:solidFill>
            <a:srgbClr val="FFFF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r-PK" sz="2800" b="1" smtClean="0">
                <a:solidFill>
                  <a:srgbClr val="000080"/>
                </a:solidFill>
                <a:cs typeface="Traditional Arabic" pitchFamily="2" charset="-78"/>
              </a:rPr>
              <a:t>        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يَا أَيُّهَا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الَّذِينَ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آمَنُوا إِنْ تُطِيعُوا فَرِيقاً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مِنْ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الَّذِينَ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أُوتُوا الْكِتَابَ يَرُدُّوكُمْ بَعْدَ إِيمَانِكُمْ كَافِرِينَ (100) وَكَيْفَ تَكْفُرُونَ وَأَنْتُمْ تُتْلَى عَلَيْكُمْ آيَاتُ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اللَّهِ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وَفِيكُمْ رَسُولُهُ وَمَنْ يَعْتَصِمْ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بِاللَّهِ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فَقَدْ هُدِيَ إِلَى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صِرَاطٍ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مُسْتَقِيمٍ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(101) يَا أَيُّهَا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الَّذِينَ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آمَنُوا اتَّقُوا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اللَّهَ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حَقَّ تُقَاتِهِ وَلا تَمُوتُنَّ إِلاَّ وَأَنْتُمْ مُسْلِمُونَ (102) وَاعْتَصِمُوا بِحَبْلِ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اللَّهِ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جَمِيعاً وَلا تَفَرَّقُوا وَاذْكُرُوا نِعْمَةَ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اللَّهِ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عَلَيْ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كُمْ إِذْ كُنْتُمْ أَعْدَاءً فَأَلَّفَ بَيْنَ قُلُوبِكُمْ فَأَصْبَحْتُمْ بِنِعْمَتِهِ إِخْوَاناً وَكُنْتُمْ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عَلَى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شَفَا حُفْرَةٍ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مِنْ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النَّارِ فَأَنْقَذَكُمْ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مِنْ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هَا كَذَلِكَ يُبَيِّنُ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اللَّهُ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لَكُمْ آيَاتِهِ لَعَلَّكُمْ تَهْتَدُونَ (103) وَلْتَكُنْ مِنْكُمْ أُمَّةٌ يَدْعُونَ إِلَى الْخَيْرِ وَيَأْمُرُونَ بِالْمَعْرُوفِ وَيَنْهَوْنَ عَنْ الْمُنْكَرِ وَأُوْلَئِكَ هُمْ الْمُفْلِحُونَ (104)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وَلا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تَكُونُوا كَ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الَّذِين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َ تَفَرَّقُوا وَاخْتَلَفُوا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مِنْ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بَعْدِ مَا جَاءَهُمْ الْبَيِّنَاتُ وَأُوْلَئِكَ لَهُمْ عَذَابٌ عَظِيمٌ (105)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يَوْمَ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تَبْيَضُّ وُجُوهٌ وَتَسْوَدُّ وُجُوهٌ فَأَمَّا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الَّذِينَ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اسْوَدَّتْ وُجُوهُهُمْ أَكَفَرْتُمْ بَعْدَ إِيمَانِكُمْ فَذُوقُوا الْعَذَابَ بِمَا كُنْتُمْ تَكْفُرُونَ (106) وَأَمَّا الَّذِينَ ابْيَضَّتْ وُجُوهُهُمْ فَفِي رَحْمَةِ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اللَّهِ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هُمْ فِيهَا خَالِدُونَ (107) تِلْكَ آيَاتُ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اللَّهِ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نَتْلُوهَا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عَلَي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ْكَ بِالْحَقِّ وَمَا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اللَّهُ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يُرِيدُ ظُلْماً لِلْعالَمِينَ (108)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وَلِلَّهِ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مَا فِي السَّمَوَاتِ</a:t>
            </a:r>
            <a:r>
              <a:rPr lang="ar-SA" sz="3600" b="1" smtClean="0">
                <a:solidFill>
                  <a:srgbClr val="000080"/>
                </a:solidFill>
                <a:cs typeface="Traditional Arabic" pitchFamily="2" charset="-78"/>
              </a:rPr>
              <a:t> 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وَمَا فِي الأَرْضِ وَإِلَى </a:t>
            </a:r>
            <a:r>
              <a:rPr lang="ar-SA" sz="2800" b="1" smtClean="0">
                <a:solidFill>
                  <a:srgbClr val="FF0000"/>
                </a:solidFill>
                <a:cs typeface="Traditional Arabic" pitchFamily="2" charset="-78"/>
              </a:rPr>
              <a:t>اللَّهِ</a:t>
            </a:r>
            <a:r>
              <a:rPr lang="ar-SA" sz="2800" b="1" smtClean="0">
                <a:solidFill>
                  <a:srgbClr val="000080"/>
                </a:solidFill>
                <a:cs typeface="Traditional Arabic" pitchFamily="2" charset="-78"/>
              </a:rPr>
              <a:t> تُرْجَعُ الأُمُورُ (109)</a:t>
            </a:r>
            <a:endParaRPr lang="en-US" sz="2800" smtClean="0">
              <a:cs typeface="Traditional Arabic" pitchFamily="2" charset="-78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2800" smtClean="0">
              <a:cs typeface="Traditional Arabic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4800" smtClean="0">
                <a:cs typeface="Tajweed" pitchFamily="2" charset="-78"/>
              </a:rPr>
              <a:t>تَعَوُّذ</a:t>
            </a:r>
            <a:endParaRPr lang="en-US" sz="4800" smtClean="0">
              <a:cs typeface="Tajweed" pitchFamily="2" charset="-78"/>
            </a:endParaRPr>
          </a:p>
        </p:txBody>
      </p:sp>
      <p:graphicFrame>
        <p:nvGraphicFramePr>
          <p:cNvPr id="50198" name="Group 22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2362200"/>
        </p:xfrm>
        <a:graphic>
          <a:graphicData uri="http://schemas.openxmlformats.org/drawingml/2006/table">
            <a:tbl>
              <a:tblPr rtl="1"/>
              <a:tblGrid>
                <a:gridCol w="2465387"/>
                <a:gridCol w="238125"/>
                <a:gridCol w="876300"/>
                <a:gridCol w="158750"/>
                <a:gridCol w="3338513"/>
                <a:gridCol w="2066925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بِاﷲِ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الشَّيْطَانِ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76200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seek refuge</a:t>
                      </a:r>
                      <a:endParaRPr kumimoji="0" lang="ur-P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ur-P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Satan,</a:t>
                      </a:r>
                      <a:endParaRPr kumimoji="0" lang="ur-P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</a:t>
                      </a:r>
                      <a:endParaRPr kumimoji="0" lang="ur-P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18" name="Group 2"/>
          <p:cNvGraphicFramePr>
            <a:graphicFrameLocks noGrp="1"/>
          </p:cNvGraphicFramePr>
          <p:nvPr/>
        </p:nvGraphicFramePr>
        <p:xfrm>
          <a:off x="152400" y="138113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371600"/>
                <a:gridCol w="1143000"/>
                <a:gridCol w="2590800"/>
                <a:gridCol w="20574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الشَّيْطَانِ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take refuge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Satan,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2245" name="Text Box 22"/>
          <p:cNvSpPr txBox="1">
            <a:spLocks noChangeArrowheads="1"/>
          </p:cNvSpPr>
          <p:nvPr/>
        </p:nvSpPr>
        <p:spPr bwMode="auto">
          <a:xfrm>
            <a:off x="7239000" y="26812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>
                <a:cs typeface="Arial" pitchFamily="34" charset="0"/>
              </a:rPr>
              <a:t>ع و ذ</a:t>
            </a:r>
            <a:endParaRPr lang="en-US" sz="2800" b="0">
              <a:cs typeface="Arial" pitchFamily="34" charset="0"/>
            </a:endParaRPr>
          </a:p>
        </p:txBody>
      </p:sp>
      <p:sp>
        <p:nvSpPr>
          <p:cNvPr id="52246" name="Rectangle 23"/>
          <p:cNvSpPr>
            <a:spLocks noChangeArrowheads="1"/>
          </p:cNvSpPr>
          <p:nvPr/>
        </p:nvSpPr>
        <p:spPr bwMode="auto">
          <a:xfrm>
            <a:off x="114300" y="3311525"/>
            <a:ext cx="2933700" cy="271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7200" b="0">
                <a:solidFill>
                  <a:srgbClr val="FFFF00"/>
                </a:solidFill>
                <a:cs typeface="Tajweed" pitchFamily="2" charset="-78"/>
              </a:rPr>
              <a:t>أَعُوذُ</a:t>
            </a:r>
            <a:endParaRPr lang="en-US" sz="17200" b="0">
              <a:solidFill>
                <a:srgbClr val="FFFF00"/>
              </a:solidFill>
              <a:cs typeface="Tajweed" pitchFamily="2" charset="-78"/>
            </a:endParaRPr>
          </a:p>
        </p:txBody>
      </p:sp>
      <p:sp>
        <p:nvSpPr>
          <p:cNvPr id="52247" name="Text Box 24"/>
          <p:cNvSpPr txBox="1">
            <a:spLocks noChangeArrowheads="1"/>
          </p:cNvSpPr>
          <p:nvPr/>
        </p:nvSpPr>
        <p:spPr bwMode="auto">
          <a:xfrm>
            <a:off x="3429000" y="3276600"/>
            <a:ext cx="52578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u="sng">
                <a:cs typeface="Arial" pitchFamily="34" charset="0"/>
              </a:rPr>
              <a:t>I take refuge</a:t>
            </a:r>
          </a:p>
        </p:txBody>
      </p:sp>
      <p:sp>
        <p:nvSpPr>
          <p:cNvPr id="52248" name="Oval 25"/>
          <p:cNvSpPr>
            <a:spLocks noChangeArrowheads="1"/>
          </p:cNvSpPr>
          <p:nvPr/>
        </p:nvSpPr>
        <p:spPr bwMode="auto">
          <a:xfrm>
            <a:off x="2438400" y="2819400"/>
            <a:ext cx="1676400" cy="2362200"/>
          </a:xfrm>
          <a:prstGeom prst="ellipse">
            <a:avLst/>
          </a:prstGeom>
          <a:solidFill>
            <a:schemeClr val="tx2">
              <a:alpha val="30196"/>
            </a:schemeClr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49" name="Oval 26"/>
          <p:cNvSpPr>
            <a:spLocks noChangeArrowheads="1"/>
          </p:cNvSpPr>
          <p:nvPr/>
        </p:nvSpPr>
        <p:spPr bwMode="auto">
          <a:xfrm>
            <a:off x="5715000" y="5638800"/>
            <a:ext cx="2819400" cy="1600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8443" name="Oval 27"/>
          <p:cNvSpPr>
            <a:spLocks noChangeArrowheads="1"/>
          </p:cNvSpPr>
          <p:nvPr/>
        </p:nvSpPr>
        <p:spPr bwMode="auto">
          <a:xfrm>
            <a:off x="1219200" y="5200650"/>
            <a:ext cx="7616825" cy="14827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>
                <a:cs typeface="Arial" pitchFamily="34" charset="0"/>
              </a:rPr>
              <a:t>‘safety first’; ‘buckle up’;</a:t>
            </a:r>
          </a:p>
          <a:p>
            <a:pPr algn="ctr"/>
            <a:r>
              <a:rPr lang="en-US" sz="3200">
                <a:cs typeface="Arial" pitchFamily="34" charset="0"/>
              </a:rPr>
              <a:t>Get protection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84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84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466" name="Group 2"/>
          <p:cNvGraphicFramePr>
            <a:graphicFrameLocks noGrp="1"/>
          </p:cNvGraphicFramePr>
          <p:nvPr/>
        </p:nvGraphicFramePr>
        <p:xfrm>
          <a:off x="152400" y="138113"/>
          <a:ext cx="8763000" cy="2605088"/>
        </p:xfrm>
        <a:graphic>
          <a:graphicData uri="http://schemas.openxmlformats.org/drawingml/2006/table">
            <a:tbl>
              <a:tblPr rtl="1"/>
              <a:tblGrid>
                <a:gridCol w="1600200"/>
                <a:gridCol w="1371600"/>
                <a:gridCol w="1143000"/>
                <a:gridCol w="2514600"/>
                <a:gridCol w="21336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أَعُوذُ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بِاﷲ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مِنَ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الشَّيْطَانِ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الرَّجِيمِ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  <a:sym typeface="AGA Arabesque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 take refuge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 Allah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from 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Satan,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outcast.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3CC33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4293" name="Text Box 23"/>
          <p:cNvSpPr txBox="1">
            <a:spLocks noChangeArrowheads="1"/>
          </p:cNvSpPr>
          <p:nvPr/>
        </p:nvSpPr>
        <p:spPr bwMode="auto">
          <a:xfrm>
            <a:off x="7239000" y="268128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b="0">
                <a:cs typeface="Arial" pitchFamily="34" charset="0"/>
              </a:rPr>
              <a:t>ع و ذ</a:t>
            </a:r>
            <a:endParaRPr lang="en-US" sz="2800" b="0">
              <a:cs typeface="Arial" pitchFamily="34" charset="0"/>
            </a:endParaRPr>
          </a:p>
        </p:txBody>
      </p:sp>
      <p:sp>
        <p:nvSpPr>
          <p:cNvPr id="54294" name="Rectangle 24"/>
          <p:cNvSpPr>
            <a:spLocks noChangeArrowheads="1"/>
          </p:cNvSpPr>
          <p:nvPr/>
        </p:nvSpPr>
        <p:spPr bwMode="auto">
          <a:xfrm>
            <a:off x="1308100" y="2514600"/>
            <a:ext cx="6773863" cy="3581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2900" b="0" dirty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بِ</a:t>
            </a:r>
            <a:r>
              <a:rPr lang="ur-PK" sz="22900" b="0" dirty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ـ </a:t>
            </a:r>
            <a:r>
              <a:rPr lang="ar-SA" sz="22900" b="0" dirty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    اﷲ</a:t>
            </a:r>
            <a:endParaRPr lang="en-US" sz="22900" b="0" dirty="0">
              <a:solidFill>
                <a:srgbClr val="FFFF00"/>
              </a:solidFill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190489" name="Text Box 25"/>
          <p:cNvSpPr txBox="1">
            <a:spLocks noChangeArrowheads="1"/>
          </p:cNvSpPr>
          <p:nvPr/>
        </p:nvSpPr>
        <p:spPr bwMode="auto">
          <a:xfrm>
            <a:off x="914400" y="5699125"/>
            <a:ext cx="73152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cs typeface="Arial" pitchFamily="34" charset="0"/>
              </a:rPr>
              <a:t>Allah 				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0116E-6 L 0 -0.093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4" name="Rectangle 24"/>
          <p:cNvSpPr>
            <a:spLocks noChangeArrowheads="1"/>
          </p:cNvSpPr>
          <p:nvPr/>
        </p:nvSpPr>
        <p:spPr bwMode="auto">
          <a:xfrm>
            <a:off x="336551" y="3175843"/>
            <a:ext cx="8502649" cy="25391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ur-PK" sz="15900" b="0" dirty="0" smtClean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بِاللّهِ = </a:t>
            </a:r>
            <a:r>
              <a:rPr lang="ar-SA" sz="15900" b="0" dirty="0" smtClean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بِ</a:t>
            </a:r>
            <a:r>
              <a:rPr lang="ur-PK" sz="15900" b="0" dirty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ـ </a:t>
            </a:r>
            <a:r>
              <a:rPr lang="ur-PK" sz="15900" b="0" dirty="0" smtClean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+ </a:t>
            </a:r>
            <a:r>
              <a:rPr lang="ar-SA" sz="15900" b="0" dirty="0" smtClean="0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اﷲ</a:t>
            </a:r>
            <a:endParaRPr lang="en-US" sz="15900" b="0" dirty="0">
              <a:solidFill>
                <a:srgbClr val="FFFF00"/>
              </a:solidFill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sz="5400" b="1" dirty="0" smtClean="0"/>
              <a:t>Remember to see 2 or 3 words in one!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586808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20996</TotalTime>
  <Words>1761</Words>
  <Application>Microsoft Office PowerPoint</Application>
  <PresentationFormat>On-screen Show (4:3)</PresentationFormat>
  <Paragraphs>481</Paragraphs>
  <Slides>42</Slides>
  <Notes>34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6_Beam</vt:lpstr>
      <vt:lpstr> Let’s Understand the Qur’an   Lesson -2a   </vt:lpstr>
      <vt:lpstr>Slide 2</vt:lpstr>
      <vt:lpstr>By the end of this lesson, we will learn 13 words which occur in quran almost 4479 times There are 4,500 words in Quran which are repeated almost 78000 times </vt:lpstr>
      <vt:lpstr>Slide 4</vt:lpstr>
      <vt:lpstr>Words of Fatihah: 7500  times in the Qur’an!!!</vt:lpstr>
      <vt:lpstr>تَعَوُّذ</vt:lpstr>
      <vt:lpstr>Slide 7</vt:lpstr>
      <vt:lpstr>Slide 8</vt:lpstr>
      <vt:lpstr>Remember to see 2 or 3 words in one!</vt:lpstr>
      <vt:lpstr>Slide 10</vt:lpstr>
      <vt:lpstr>Slide 11</vt:lpstr>
      <vt:lpstr> </vt:lpstr>
      <vt:lpstr> </vt:lpstr>
      <vt:lpstr> </vt:lpstr>
      <vt:lpstr>Slide 15</vt:lpstr>
      <vt:lpstr>Slide 16</vt:lpstr>
      <vt:lpstr>سُورَةُ الْفَاتِحَة</vt:lpstr>
      <vt:lpstr> </vt:lpstr>
      <vt:lpstr> </vt:lpstr>
      <vt:lpstr> </vt:lpstr>
      <vt:lpstr> </vt:lpstr>
      <vt:lpstr> </vt:lpstr>
      <vt:lpstr> </vt:lpstr>
      <vt:lpstr> </vt:lpstr>
      <vt:lpstr> </vt:lpstr>
      <vt:lpstr>Practice with prayer, imagination, and feelings</vt:lpstr>
      <vt:lpstr>سُورَةُ الْفَاتِحَة</vt:lpstr>
      <vt:lpstr> </vt:lpstr>
      <vt:lpstr> </vt:lpstr>
      <vt:lpstr> </vt:lpstr>
      <vt:lpstr> </vt:lpstr>
      <vt:lpstr> </vt:lpstr>
      <vt:lpstr>with Imagination, feelings, and Prayer</vt:lpstr>
      <vt:lpstr> </vt:lpstr>
      <vt:lpstr>With Imagination, feelings, and prayer</vt:lpstr>
      <vt:lpstr>Slide 36</vt:lpstr>
      <vt:lpstr>تَعَوُّذ</vt:lpstr>
      <vt:lpstr>سُورَۃُ الْفَاتِحَۃ</vt:lpstr>
      <vt:lpstr>TPS-W</vt:lpstr>
      <vt:lpstr>سُورَۃُ الْفَاتِحَۃ (آيات 1-4)</vt:lpstr>
      <vt:lpstr>سُورَۃُ الْفَاتِحَۃ (آيات 1-4)</vt:lpstr>
      <vt:lpstr>After the Break, we will study: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RD380</cp:lastModifiedBy>
  <cp:revision>2433</cp:revision>
  <dcterms:created xsi:type="dcterms:W3CDTF">2005-07-29T08:30:06Z</dcterms:created>
  <dcterms:modified xsi:type="dcterms:W3CDTF">2011-07-23T00:49:22Z</dcterms:modified>
</cp:coreProperties>
</file>