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9" r:id="rId1"/>
    <p:sldMasterId id="2147483694" r:id="rId2"/>
  </p:sldMasterIdLst>
  <p:notesMasterIdLst>
    <p:notesMasterId r:id="rId34"/>
  </p:notesMasterIdLst>
  <p:handoutMasterIdLst>
    <p:handoutMasterId r:id="rId35"/>
  </p:handoutMasterIdLst>
  <p:sldIdLst>
    <p:sldId id="565" r:id="rId3"/>
    <p:sldId id="542" r:id="rId4"/>
    <p:sldId id="609" r:id="rId5"/>
    <p:sldId id="650" r:id="rId6"/>
    <p:sldId id="610" r:id="rId7"/>
    <p:sldId id="611" r:id="rId8"/>
    <p:sldId id="646" r:id="rId9"/>
    <p:sldId id="647" r:id="rId10"/>
    <p:sldId id="612" r:id="rId11"/>
    <p:sldId id="648" r:id="rId12"/>
    <p:sldId id="653" r:id="rId13"/>
    <p:sldId id="654" r:id="rId14"/>
    <p:sldId id="655" r:id="rId15"/>
    <p:sldId id="651" r:id="rId16"/>
    <p:sldId id="652" r:id="rId17"/>
    <p:sldId id="581" r:id="rId18"/>
    <p:sldId id="616" r:id="rId19"/>
    <p:sldId id="617" r:id="rId20"/>
    <p:sldId id="649" r:id="rId21"/>
    <p:sldId id="618" r:id="rId22"/>
    <p:sldId id="619" r:id="rId23"/>
    <p:sldId id="620" r:id="rId24"/>
    <p:sldId id="621" r:id="rId25"/>
    <p:sldId id="622" r:id="rId26"/>
    <p:sldId id="568" r:id="rId27"/>
    <p:sldId id="567" r:id="rId28"/>
    <p:sldId id="657" r:id="rId29"/>
    <p:sldId id="658" r:id="rId30"/>
    <p:sldId id="656" r:id="rId31"/>
    <p:sldId id="623" r:id="rId32"/>
    <p:sldId id="624" r:id="rId33"/>
  </p:sldIdLst>
  <p:sldSz cx="9144000" cy="6858000" type="screen4x3"/>
  <p:notesSz cx="6858000" cy="9236075"/>
  <p:custDataLst>
    <p:tags r:id="rId36"/>
  </p:custDataLst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5pPr>
    <a:lvl6pPr marL="2286000" algn="l" defTabSz="914400" rtl="0" eaLnBrk="1" latinLnBrk="0" hangingPunct="1"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6pPr>
    <a:lvl7pPr marL="2743200" algn="l" defTabSz="914400" rtl="0" eaLnBrk="1" latinLnBrk="0" hangingPunct="1"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7pPr>
    <a:lvl8pPr marL="3200400" algn="l" defTabSz="914400" rtl="0" eaLnBrk="1" latinLnBrk="0" hangingPunct="1"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8pPr>
    <a:lvl9pPr marL="3657600" algn="l" defTabSz="914400" rtl="0" eaLnBrk="1" latinLnBrk="0" hangingPunct="1">
      <a:defRPr sz="17000" kern="1200">
        <a:solidFill>
          <a:schemeClr val="tx1"/>
        </a:solidFill>
        <a:latin typeface="AGA Arabesque" pitchFamily="2" charset="2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66FF33"/>
    <a:srgbClr val="CCCCFF"/>
    <a:srgbClr val="993300"/>
    <a:srgbClr val="CC9900"/>
    <a:srgbClr val="8080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735" autoAdjust="0"/>
    <p:restoredTop sz="90193" autoAdjust="0"/>
  </p:normalViewPr>
  <p:slideViewPr>
    <p:cSldViewPr>
      <p:cViewPr varScale="1">
        <p:scale>
          <a:sx n="60" d="100"/>
          <a:sy n="60" d="100"/>
        </p:scale>
        <p:origin x="-15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D899EC-347F-49D2-9689-8487DFBE31C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38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86263"/>
            <a:ext cx="548957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242B71-833A-4E54-92EB-32450EDB9C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564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A82CA-8D2B-48F2-93B6-8FBC8C2CAF65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D701D147-6B1E-4E54-9521-EBE418C1E664}" type="slidenum">
              <a:rPr lang="ar-SA" sz="1200">
                <a:latin typeface="Arial" charset="0"/>
              </a:rPr>
              <a:pPr rtl="1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Educational tip # 1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We have to remember the meanings of new words.  For that, of course we need to use our brains most efficiently.  So, let us see how the brain works. </a:t>
            </a:r>
          </a:p>
          <a:p>
            <a:r>
              <a:rPr lang="en-US" smtClean="0"/>
              <a:t>This info is useful for any subject; physics, chem, maths….</a:t>
            </a:r>
          </a:p>
          <a:p>
            <a:r>
              <a:rPr lang="en-US" smtClean="0"/>
              <a:t>1 billion billion possible connections with other cells.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To say that we can not do it is… like a person who is starving to death in a garden full of fruits.  Like the one living in gold mine yet starving because he has no money!!!  He has such a huge resource … unused.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r>
              <a:rPr lang="en-US" smtClean="0"/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Tests have proven that if these rules are followed, then old people did perform very good.</a:t>
            </a:r>
          </a:p>
          <a:p>
            <a:r>
              <a:rPr lang="en-US" smtClean="0"/>
              <a:t>Brain: If you think you can or if you think you can not, then you are right!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BE8D1-08DD-4D58-A1BC-D9FF8D3D4261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Araitalladhee yukadh-dhibu biddeen</a:t>
            </a:r>
          </a:p>
          <a:p>
            <a:pPr eaLnBrk="1" hangingPunct="1"/>
            <a:r>
              <a:rPr lang="en-US" smtClean="0"/>
              <a:t>Illa lladheena aamanooo…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D4ED7F08-7093-4841-BCB4-A8CF71704185}" type="slidenum">
              <a:rPr lang="ar-SA" sz="1200">
                <a:latin typeface="Arial" charset="0"/>
              </a:rPr>
              <a:pPr rtl="1"/>
              <a:t>31</a:t>
            </a:fld>
            <a:endParaRPr lang="en-US" sz="1200">
              <a:latin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Allah has chosen you out of the thousands that are out there.  Thank Allah for this tremendous blessing by learning with full attention and interaction. </a:t>
            </a:r>
          </a:p>
          <a:p>
            <a:pPr eaLnBrk="1" hangingPunct="1"/>
            <a:r>
              <a:rPr lang="en-US" smtClean="0"/>
              <a:t>You have already come walking towards Allah.  Now He will come running towards you (as in Hadith).  InshaAllah, you will continue in this journey till the end.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r>
              <a:rPr lang="en-US" smtClean="0"/>
              <a:t>I could just give you that list. But you can not learn from the list.  My experience!  Almost 25 years ago, </a:t>
            </a:r>
          </a:p>
          <a:p>
            <a:r>
              <a:rPr lang="en-US" smtClean="0"/>
              <a:t>The I appeared the GRE exam.  There we memorized 3000 words in one month.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6263"/>
            <a:ext cx="5486400" cy="41560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AE67EC19-BE6B-4BE3-9092-B04660C18E01}" type="slidenum">
              <a:rPr lang="ar-SY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ctr">
                <a:defRPr/>
              </a:pPr>
              <a:t>‹#›</a:t>
            </a:fld>
            <a:endParaRPr lang="en-US" sz="16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D6E4-C6C3-45E9-A455-399228D3511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49969-CF54-488E-9585-D11F07F3162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BCBB-68D5-442C-BF2F-DB5A5B6AF6C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D7758-AFE6-4233-A630-236D742ABFB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AB9C4-5155-4833-AAC5-1AE0BF2471E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0402-017D-48FC-854A-3F719C39D9A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960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3A96-D77C-4FDF-A7A4-BA07CA13C3C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0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97F09-A2ED-4386-9DE0-457F2054BE2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416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DF01-0474-4255-AE2C-BD88847D05C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433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DF23-69E3-484E-AF15-C3DA38D2D38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678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8AB8-2507-45D4-B923-41FAFC185A6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28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2876-0854-47C3-84BF-0BA21CCDFCB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B6AA-96DF-46FD-BAD3-D8D555005E8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218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766D-2686-4744-8885-EB1CAEFB010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14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D1CF-1686-45A6-A29E-EB7FFA28C32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105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2BA2-8A64-431F-8C09-4ACABA768EB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438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C06E-B3DB-4E72-8488-6A38087C388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03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0C0C-673F-4EB5-9060-0FF200E6997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891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55ED-270E-4E7B-BC76-163F2ACE566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4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E506-E0C3-4143-80DB-60C068F84EC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DB00-EB99-4D90-8192-EE12E5E3A21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8AD7D-EE00-4F54-9432-90477DAC189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9354E-3CB0-4E54-B932-A7A3E57AC15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B5FD7-390A-4772-9BC6-E2750F484A7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C186-8541-4E25-9B6C-A8CBD53312C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392FB-2D49-4A48-AC48-77384456038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28000">
              <a:srgbClr val="0066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679E18-8BBB-4586-BE5C-A11DA922440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8763000" y="64484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C6B771A1-9176-4847-8C9F-BAAF867B8977}" type="slidenum">
              <a:rPr lang="ar-SY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ctr">
                <a:defRPr/>
              </a:pPr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31" name="Picture 7" descr="DPPR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EE0625-F6E1-4A3B-87F0-159FB4CF3B1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7546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>Lesson </a:t>
            </a:r>
            <a:r>
              <a:rPr lang="en-US" sz="4800" b="1" smtClean="0">
                <a:solidFill>
                  <a:srgbClr val="FFFFFF"/>
                </a:solidFill>
                <a:cs typeface="Tahoma" pitchFamily="34" charset="0"/>
              </a:rPr>
              <a:t>-1b</a:t>
            </a: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2"/>
          <p:cNvGrpSpPr>
            <a:grpSpLocks/>
          </p:cNvGrpSpPr>
          <p:nvPr/>
        </p:nvGrpSpPr>
        <p:grpSpPr bwMode="auto">
          <a:xfrm>
            <a:off x="2133600" y="100013"/>
            <a:ext cx="2692400" cy="6681787"/>
            <a:chOff x="80" y="816"/>
            <a:chExt cx="1381" cy="3396"/>
          </a:xfrm>
        </p:grpSpPr>
        <p:grpSp>
          <p:nvGrpSpPr>
            <p:cNvPr id="32797" name="Group 23"/>
            <p:cNvGrpSpPr>
              <a:grpSpLocks/>
            </p:cNvGrpSpPr>
            <p:nvPr/>
          </p:nvGrpSpPr>
          <p:grpSpPr bwMode="auto">
            <a:xfrm>
              <a:off x="201" y="3924"/>
              <a:ext cx="864" cy="255"/>
              <a:chOff x="201" y="3924"/>
              <a:chExt cx="864" cy="255"/>
            </a:xfrm>
          </p:grpSpPr>
          <p:sp>
            <p:nvSpPr>
              <p:cNvPr id="719896" name="Freeform 24"/>
              <p:cNvSpPr>
                <a:spLocks/>
              </p:cNvSpPr>
              <p:nvPr/>
            </p:nvSpPr>
            <p:spPr bwMode="auto">
              <a:xfrm>
                <a:off x="201" y="3924"/>
                <a:ext cx="864" cy="255"/>
              </a:xfrm>
              <a:custGeom>
                <a:avLst/>
                <a:gdLst/>
                <a:ahLst/>
                <a:cxnLst>
                  <a:cxn ang="0">
                    <a:pos x="0" y="1920"/>
                  </a:cxn>
                  <a:cxn ang="0">
                    <a:pos x="0" y="1680"/>
                  </a:cxn>
                  <a:cxn ang="0">
                    <a:pos x="48" y="1440"/>
                  </a:cxn>
                  <a:cxn ang="0">
                    <a:pos x="144" y="1152"/>
                  </a:cxn>
                  <a:cxn ang="0">
                    <a:pos x="288" y="864"/>
                  </a:cxn>
                  <a:cxn ang="0">
                    <a:pos x="432" y="672"/>
                  </a:cxn>
                  <a:cxn ang="0">
                    <a:pos x="720" y="384"/>
                  </a:cxn>
                  <a:cxn ang="0">
                    <a:pos x="1004" y="200"/>
                  </a:cxn>
                  <a:cxn ang="0">
                    <a:pos x="1260" y="88"/>
                  </a:cxn>
                  <a:cxn ang="0">
                    <a:pos x="1472" y="36"/>
                  </a:cxn>
                  <a:cxn ang="0">
                    <a:pos x="1648" y="12"/>
                  </a:cxn>
                  <a:cxn ang="0">
                    <a:pos x="1760" y="0"/>
                  </a:cxn>
                  <a:cxn ang="0">
                    <a:pos x="1928" y="0"/>
                  </a:cxn>
                  <a:cxn ang="0">
                    <a:pos x="2204" y="36"/>
                  </a:cxn>
                  <a:cxn ang="0">
                    <a:pos x="2496" y="128"/>
                  </a:cxn>
                  <a:cxn ang="0">
                    <a:pos x="2748" y="256"/>
                  </a:cxn>
                  <a:cxn ang="0">
                    <a:pos x="2944" y="388"/>
                  </a:cxn>
                  <a:cxn ang="0">
                    <a:pos x="3152" y="584"/>
                  </a:cxn>
                  <a:cxn ang="0">
                    <a:pos x="3328" y="820"/>
                  </a:cxn>
                  <a:cxn ang="0">
                    <a:pos x="3468" y="1064"/>
                  </a:cxn>
                  <a:cxn ang="0">
                    <a:pos x="3564" y="1300"/>
                  </a:cxn>
                  <a:cxn ang="0">
                    <a:pos x="3624" y="1584"/>
                  </a:cxn>
                  <a:cxn ang="0">
                    <a:pos x="3640" y="1756"/>
                  </a:cxn>
                  <a:cxn ang="0">
                    <a:pos x="3648" y="1920"/>
                  </a:cxn>
                  <a:cxn ang="0">
                    <a:pos x="0" y="1920"/>
                  </a:cxn>
                </a:cxnLst>
                <a:rect l="0" t="0" r="r" b="b"/>
                <a:pathLst>
                  <a:path w="3648" h="1920">
                    <a:moveTo>
                      <a:pt x="0" y="1920"/>
                    </a:moveTo>
                    <a:lnTo>
                      <a:pt x="0" y="1680"/>
                    </a:lnTo>
                    <a:lnTo>
                      <a:pt x="48" y="1440"/>
                    </a:lnTo>
                    <a:lnTo>
                      <a:pt x="144" y="1152"/>
                    </a:lnTo>
                    <a:lnTo>
                      <a:pt x="288" y="864"/>
                    </a:lnTo>
                    <a:lnTo>
                      <a:pt x="432" y="672"/>
                    </a:lnTo>
                    <a:lnTo>
                      <a:pt x="720" y="384"/>
                    </a:lnTo>
                    <a:lnTo>
                      <a:pt x="1004" y="200"/>
                    </a:lnTo>
                    <a:lnTo>
                      <a:pt x="1260" y="88"/>
                    </a:lnTo>
                    <a:lnTo>
                      <a:pt x="1472" y="36"/>
                    </a:lnTo>
                    <a:lnTo>
                      <a:pt x="1648" y="12"/>
                    </a:lnTo>
                    <a:lnTo>
                      <a:pt x="1760" y="0"/>
                    </a:lnTo>
                    <a:lnTo>
                      <a:pt x="1928" y="0"/>
                    </a:lnTo>
                    <a:lnTo>
                      <a:pt x="2204" y="36"/>
                    </a:lnTo>
                    <a:lnTo>
                      <a:pt x="2496" y="128"/>
                    </a:lnTo>
                    <a:lnTo>
                      <a:pt x="2748" y="256"/>
                    </a:lnTo>
                    <a:lnTo>
                      <a:pt x="2944" y="388"/>
                    </a:lnTo>
                    <a:lnTo>
                      <a:pt x="3152" y="584"/>
                    </a:lnTo>
                    <a:lnTo>
                      <a:pt x="3328" y="820"/>
                    </a:lnTo>
                    <a:lnTo>
                      <a:pt x="3468" y="1064"/>
                    </a:lnTo>
                    <a:lnTo>
                      <a:pt x="3564" y="1300"/>
                    </a:lnTo>
                    <a:lnTo>
                      <a:pt x="3624" y="1584"/>
                    </a:lnTo>
                    <a:lnTo>
                      <a:pt x="3640" y="1756"/>
                    </a:lnTo>
                    <a:lnTo>
                      <a:pt x="3648" y="1920"/>
                    </a:lnTo>
                    <a:lnTo>
                      <a:pt x="0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5490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803" name="Text Box 25"/>
              <p:cNvSpPr txBox="1">
                <a:spLocks noChangeArrowheads="1"/>
              </p:cNvSpPr>
              <p:nvPr/>
            </p:nvSpPr>
            <p:spPr bwMode="auto">
              <a:xfrm>
                <a:off x="249" y="3936"/>
                <a:ext cx="768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>
                  <a:spcBef>
                    <a:spcPct val="50000"/>
                  </a:spcBef>
                </a:pPr>
                <a:r>
                  <a:rPr lang="ar-SA" sz="2400">
                    <a:solidFill>
                      <a:srgbClr val="FFFE00"/>
                    </a:solidFill>
                    <a:latin typeface="Nafees Web Naskh" pitchFamily="2" charset="-78"/>
                    <a:cs typeface="Nafees Web Naskh" pitchFamily="2" charset="-78"/>
                  </a:rPr>
                  <a:t>سبق - 8</a:t>
                </a:r>
                <a:endParaRPr lang="en-US" sz="2400">
                  <a:solidFill>
                    <a:srgbClr val="FFFE00"/>
                  </a:solidFill>
                  <a:latin typeface="Nafees Web Naskh" pitchFamily="2" charset="-78"/>
                  <a:cs typeface="Nafees Web Naskh" pitchFamily="2" charset="-78"/>
                </a:endParaRPr>
              </a:p>
            </p:txBody>
          </p:sp>
        </p:grpSp>
        <p:sp>
          <p:nvSpPr>
            <p:cNvPr id="719898" name="Rectangle 26"/>
            <p:cNvSpPr>
              <a:spLocks noChangeArrowheads="1"/>
            </p:cNvSpPr>
            <p:nvPr/>
          </p:nvSpPr>
          <p:spPr bwMode="auto">
            <a:xfrm>
              <a:off x="80" y="816"/>
              <a:ext cx="1381" cy="3396"/>
            </a:xfrm>
            <a:prstGeom prst="rect">
              <a:avLst/>
            </a:prstGeom>
            <a:solidFill>
              <a:srgbClr val="333300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899" name="Oval 27"/>
            <p:cNvSpPr>
              <a:spLocks noChangeAspect="1" noChangeArrowheads="1"/>
            </p:cNvSpPr>
            <p:nvPr/>
          </p:nvSpPr>
          <p:spPr bwMode="auto">
            <a:xfrm>
              <a:off x="273" y="3144"/>
              <a:ext cx="943" cy="943"/>
            </a:xfrm>
            <a:prstGeom prst="ellipse">
              <a:avLst/>
            </a:prstGeom>
            <a:solidFill>
              <a:srgbClr val="0DFF0D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900" name="Oval 28"/>
            <p:cNvSpPr>
              <a:spLocks noChangeAspect="1" noChangeArrowheads="1"/>
            </p:cNvSpPr>
            <p:nvPr/>
          </p:nvSpPr>
          <p:spPr bwMode="auto">
            <a:xfrm>
              <a:off x="284" y="2044"/>
              <a:ext cx="943" cy="943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901" name="Oval 29"/>
            <p:cNvSpPr>
              <a:spLocks noChangeAspect="1" noChangeArrowheads="1"/>
            </p:cNvSpPr>
            <p:nvPr/>
          </p:nvSpPr>
          <p:spPr bwMode="auto">
            <a:xfrm>
              <a:off x="284" y="944"/>
              <a:ext cx="943" cy="942"/>
            </a:xfrm>
            <a:prstGeom prst="ellipse">
              <a:avLst/>
            </a:prstGeom>
            <a:solidFill>
              <a:srgbClr val="FF1919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2806" name="Group 38"/>
          <p:cNvGraphicFramePr>
            <a:graphicFrameLocks noGrp="1"/>
          </p:cNvGraphicFramePr>
          <p:nvPr/>
        </p:nvGraphicFramePr>
        <p:xfrm>
          <a:off x="4648200" y="136525"/>
          <a:ext cx="3733800" cy="6647180"/>
        </p:xfrm>
        <a:graphic>
          <a:graphicData uri="http://schemas.openxmlformats.org/drawingml/2006/table">
            <a:tbl>
              <a:tblPr/>
              <a:tblGrid>
                <a:gridCol w="2286000"/>
                <a:gridCol w="1447800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He</a:t>
                      </a:r>
                      <a:endParaRPr kumimoji="0" lang="ar-SA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هُوَ</a:t>
                      </a:r>
                      <a:endParaRPr kumimoji="0" lang="ar-SA" sz="7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هُمْ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أَنْتَ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أَنْتُمْ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أَنَا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نَحْنُ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1676400" cy="14462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endParaRPr lang="ar-SA" sz="800" b="1" dirty="0">
              <a:effectLst>
                <a:outerShdw blurRad="38100" dist="38100" dir="2700000" algn="tl">
                  <a:srgbClr val="00008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80"/>
                  </a:outerShdw>
                </a:effectLst>
                <a:latin typeface="Tahoma" pitchFamily="34" charset="0"/>
                <a:cs typeface="Tahoma" pitchFamily="34" charset="0"/>
              </a:rPr>
              <a:t>1295 </a:t>
            </a:r>
          </a:p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80"/>
                  </a:outerShdw>
                </a:effectLst>
                <a:latin typeface="Tahoma" pitchFamily="34" charset="0"/>
                <a:cs typeface="Tahoma" pitchFamily="34" charset="0"/>
              </a:rPr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Arabic words have 2 to 3 parts!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19900" b="1" dirty="0" smtClean="0">
                <a:cs typeface="Majidi" pitchFamily="2" charset="-78"/>
              </a:rPr>
              <a:t>وَهُوَ</a:t>
            </a:r>
            <a:endParaRPr lang="en-US" sz="9600" b="1" dirty="0" smtClean="0">
              <a:cs typeface="Majidi" pitchFamily="2" charset="-78"/>
            </a:endParaRPr>
          </a:p>
          <a:p>
            <a:pPr marL="0" indent="0" algn="ctr">
              <a:buNone/>
            </a:pPr>
            <a:r>
              <a:rPr lang="en-US" sz="9600" b="1" dirty="0" smtClean="0"/>
              <a:t>and he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xmlns="" val="252651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799418"/>
              </p:ext>
            </p:extLst>
          </p:nvPr>
        </p:nvGraphicFramePr>
        <p:xfrm>
          <a:off x="76200" y="76200"/>
          <a:ext cx="3581400" cy="1066800"/>
        </p:xfrm>
        <a:graphic>
          <a:graphicData uri="http://schemas.openxmlformats.org/drawingml/2006/table">
            <a:tbl>
              <a:tblPr/>
              <a:tblGrid>
                <a:gridCol w="2341685"/>
                <a:gridCol w="1239715"/>
              </a:tblGrid>
              <a:tr h="139065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LESSON-1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algn="ctr" rtl="1"/>
                      <a:r>
                        <a:rPr lang="ur-PK" sz="4000" dirty="0" smtClean="0">
                          <a:cs typeface="Majidi" pitchFamily="2" charset="-78"/>
                        </a:rPr>
                        <a:t>هُوَ،هُم،أَنْتَ۔۔۔۔</a:t>
                      </a:r>
                      <a:endParaRPr lang="en-US" sz="4000" dirty="0"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1295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378321" y="0"/>
            <a:ext cx="833883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هُوَ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09393" y="914400"/>
            <a:ext cx="90281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هُمْ</a:t>
            </a:r>
            <a:endParaRPr lang="en-US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159" y="1950720"/>
            <a:ext cx="12410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أَنْتَ</a:t>
            </a:r>
            <a:endParaRPr lang="en-US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70545" y="2987040"/>
            <a:ext cx="114165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أَنْتُمْ</a:t>
            </a:r>
            <a:endParaRPr lang="en-US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44045" y="4023360"/>
            <a:ext cx="76815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أَنَا</a:t>
            </a:r>
            <a:endParaRPr lang="en-US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6200" y="5059680"/>
            <a:ext cx="132600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نَحْنُ</a:t>
            </a:r>
            <a:endParaRPr lang="en-US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5400" y="-76200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05400" y="960965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1876210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400" y="2913375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5400" y="3950540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05400" y="4987707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7205" y="5638800"/>
            <a:ext cx="10005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هِيَ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05400" y="5719227"/>
            <a:ext cx="4764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</a:pPr>
            <a:r>
              <a:rPr lang="ur-PK" sz="7200" dirty="0" smtClean="0">
                <a:solidFill>
                  <a:srgbClr val="FFFFFF"/>
                </a:solidFill>
                <a:latin typeface="Arial" charset="0"/>
                <a:cs typeface="Tajweed" pitchFamily="2" charset="-78"/>
              </a:rPr>
              <a:t>وَ</a:t>
            </a:r>
            <a:endParaRPr lang="ar-SA" sz="7200" dirty="0" smtClean="0">
              <a:solidFill>
                <a:srgbClr val="FFFFFF"/>
              </a:solidFill>
              <a:latin typeface="Arial" charset="0"/>
              <a:cs typeface="Tajwe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1083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1323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14063 -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14063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4063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14063 3.703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14063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14063 -3.703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29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6192597"/>
              </p:ext>
            </p:extLst>
          </p:nvPr>
        </p:nvGraphicFramePr>
        <p:xfrm>
          <a:off x="76200" y="76200"/>
          <a:ext cx="3581400" cy="1066800"/>
        </p:xfrm>
        <a:graphic>
          <a:graphicData uri="http://schemas.openxmlformats.org/drawingml/2006/table">
            <a:tbl>
              <a:tblPr/>
              <a:tblGrid>
                <a:gridCol w="2341685"/>
                <a:gridCol w="1239715"/>
              </a:tblGrid>
              <a:tr h="139065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LESSON-1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algn="ctr" rtl="1"/>
                      <a:r>
                        <a:rPr lang="ur-PK" sz="4000" dirty="0" smtClean="0">
                          <a:cs typeface="Majidi" pitchFamily="2" charset="-78"/>
                        </a:rPr>
                        <a:t>هُوَ،هُم،أَنْتَ۔۔۔۔</a:t>
                      </a:r>
                      <a:endParaRPr lang="en-US" sz="4000" dirty="0"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1295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088535" y="-57329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6737" y="-45660"/>
            <a:ext cx="9893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هُـوَ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08453" y="3743980"/>
            <a:ext cx="8659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أَنَا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0018" y="901750"/>
            <a:ext cx="9028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هُمْ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76017" y="1849160"/>
            <a:ext cx="13308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أَنْتَ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3651" y="2796570"/>
            <a:ext cx="12955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أَنْتُمْ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38346" y="4691390"/>
            <a:ext cx="14061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نَحْنُ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41126" y="5638800"/>
            <a:ext cx="10005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هِيَ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59680" y="949404"/>
            <a:ext cx="6639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66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12080" y="1828800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12080" y="2819400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983480" y="3733800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34753" y="4697551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36633" y="5642431"/>
            <a:ext cx="708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ur-PK" sz="7200" b="0" dirty="0" smtClean="0">
                <a:latin typeface="Arial" pitchFamily="34" charset="0"/>
                <a:cs typeface="Majidi" pitchFamily="2" charset="-78"/>
              </a:rPr>
              <a:t>فَــ</a:t>
            </a:r>
          </a:p>
        </p:txBody>
      </p:sp>
    </p:spTree>
    <p:extLst>
      <p:ext uri="{BB962C8B-B14F-4D97-AF65-F5344CB8AC3E}">
        <p14:creationId xmlns:p14="http://schemas.microsoft.com/office/powerpoint/2010/main" xmlns="" val="35537393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43201E-6 L 0.0914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75763E-7 L 0.09705 -1.75763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62072E-7 L 0.07795 9.62072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3876E-7 L 0.08629 1.3876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011E-7 L 0.10295 1.4801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9565E-7 L 0.08386 8.69565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20074E-6 L 0.11389 -3.2007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175989"/>
              </p:ext>
            </p:extLst>
          </p:nvPr>
        </p:nvGraphicFramePr>
        <p:xfrm>
          <a:off x="2209800" y="136525"/>
          <a:ext cx="6172200" cy="6647180"/>
        </p:xfrm>
        <a:graphic>
          <a:graphicData uri="http://schemas.openxmlformats.org/drawingml/2006/table">
            <a:tbl>
              <a:tblPr/>
              <a:tblGrid>
                <a:gridCol w="3276600"/>
                <a:gridCol w="2895600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he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وَهُوَ</a:t>
                      </a:r>
                      <a:endParaRPr kumimoji="0" lang="ar-SA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وَهُمْ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وَأَنْتَ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وَأَنْتُمْ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وَأَنَا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and 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وَنَحْنُ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911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7990804"/>
              </p:ext>
            </p:extLst>
          </p:nvPr>
        </p:nvGraphicFramePr>
        <p:xfrm>
          <a:off x="2209800" y="136525"/>
          <a:ext cx="6172200" cy="6647180"/>
        </p:xfrm>
        <a:graphic>
          <a:graphicData uri="http://schemas.openxmlformats.org/drawingml/2006/table">
            <a:tbl>
              <a:tblPr/>
              <a:tblGrid>
                <a:gridCol w="3276600"/>
                <a:gridCol w="2895600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he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فَهُوَ</a:t>
                      </a:r>
                      <a:endParaRPr kumimoji="0" lang="ar-SA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they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فَهُمْ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you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فَأَنْتَ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you all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فَأَنْتُمْ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فَأَنَا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thus 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فَنَحْنُ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710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34925" y="3460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1219200" y="1524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80"/>
                  </a:outerShdw>
                </a:effectLst>
                <a:latin typeface="Tahoma" pitchFamily="34" charset="0"/>
                <a:cs typeface="Alvi Nastaleeq" pitchFamily="2" charset="-78"/>
              </a:rPr>
              <a:t>Pronouns</a:t>
            </a:r>
            <a:endParaRPr lang="ur-PK" sz="3600">
              <a:solidFill>
                <a:schemeClr val="tx2"/>
              </a:solidFill>
              <a:effectLst>
                <a:outerShdw blurRad="38100" dist="38100" dir="2700000" algn="tl">
                  <a:srgbClr val="000080"/>
                </a:outerShdw>
              </a:effectLst>
              <a:latin typeface="Tahoma" pitchFamily="34" charset="0"/>
              <a:cs typeface="Alvi Nastaleeq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10200" y="1524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ur-PK" sz="6600">
                <a:solidFill>
                  <a:schemeClr val="tx2"/>
                </a:solidFill>
                <a:effectLst>
                  <a:outerShdw blurRad="38100" dist="38100" dir="2700000" algn="tl">
                    <a:srgbClr val="000080"/>
                  </a:outerShdw>
                </a:effectLst>
                <a:latin typeface="Tahoma" pitchFamily="34" charset="0"/>
                <a:cs typeface="Alvi Nastaleeq" pitchFamily="2" charset="-78"/>
              </a:rPr>
              <a:t>ضمائر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11430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80"/>
                  </a:outerShdw>
                </a:effectLst>
                <a:latin typeface="Tahoma" pitchFamily="34" charset="0"/>
                <a:cs typeface="Alvi Nastaleeq" pitchFamily="2" charset="-78"/>
              </a:rPr>
              <a:t>The languages we know the pronouns are </a:t>
            </a:r>
            <a:endParaRPr lang="ur-PK" sz="2800">
              <a:solidFill>
                <a:schemeClr val="tx2"/>
              </a:solidFill>
              <a:effectLst>
                <a:outerShdw blurRad="38100" dist="38100" dir="2700000" algn="tl">
                  <a:srgbClr val="000080"/>
                </a:outerShdw>
              </a:effectLst>
              <a:latin typeface="Tahoma" pitchFamily="34" charset="0"/>
              <a:cs typeface="Alvi Nastaleeq" pitchFamily="2" charset="-78"/>
            </a:endParaRPr>
          </a:p>
        </p:txBody>
      </p:sp>
      <p:graphicFrame>
        <p:nvGraphicFramePr>
          <p:cNvPr id="155705" name="Group 57"/>
          <p:cNvGraphicFramePr>
            <a:graphicFrameLocks noGrp="1"/>
          </p:cNvGraphicFramePr>
          <p:nvPr/>
        </p:nvGraphicFramePr>
        <p:xfrm>
          <a:off x="1447800" y="1828800"/>
          <a:ext cx="6096000" cy="48768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Plural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Singular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Masculine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Feminine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8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Masculine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8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Feminine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8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masc/fam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419600" y="2590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وہ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He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47800" y="2590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وہ </a:t>
            </a:r>
            <a:r>
              <a:rPr lang="en-US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سب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They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419600" y="34290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وہ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She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47800" y="34290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وہ </a:t>
            </a:r>
            <a:r>
              <a:rPr lang="en-US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سب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They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419600" y="42672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آپ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You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71600" y="4267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آپ سب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You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419600" y="50292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آپ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You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71600" y="5029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آپ سب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You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419600" y="58674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میں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I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371600" y="58674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sz="2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ہم </a:t>
            </a:r>
            <a:endParaRPr lang="en-US" sz="28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/>
            <a:r>
              <a:rPr lang="en-US" sz="20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We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895600" y="2590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895600" y="34290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895600" y="41910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895600" y="50292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895600" y="58674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5257800" y="2743200"/>
            <a:ext cx="5191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هُوَ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2" name="Rectangle 74"/>
          <p:cNvSpPr>
            <a:spLocks noChangeArrowheads="1"/>
          </p:cNvSpPr>
          <p:nvPr/>
        </p:nvSpPr>
        <p:spPr bwMode="auto">
          <a:xfrm>
            <a:off x="3629025" y="2743200"/>
            <a:ext cx="6381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هُمَا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3" name="Rectangle 75"/>
          <p:cNvSpPr>
            <a:spLocks noChangeArrowheads="1"/>
          </p:cNvSpPr>
          <p:nvPr/>
        </p:nvSpPr>
        <p:spPr bwMode="auto">
          <a:xfrm>
            <a:off x="2386013" y="2743200"/>
            <a:ext cx="5381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هُمْ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4" name="Rectangle 76"/>
          <p:cNvSpPr>
            <a:spLocks noChangeArrowheads="1"/>
          </p:cNvSpPr>
          <p:nvPr/>
        </p:nvSpPr>
        <p:spPr bwMode="auto">
          <a:xfrm>
            <a:off x="5257800" y="3505200"/>
            <a:ext cx="5873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هِيَ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5" name="Rectangle 77"/>
          <p:cNvSpPr>
            <a:spLocks noChangeArrowheads="1"/>
          </p:cNvSpPr>
          <p:nvPr/>
        </p:nvSpPr>
        <p:spPr bwMode="auto">
          <a:xfrm>
            <a:off x="3657600" y="3505200"/>
            <a:ext cx="6381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هُمَا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6" name="Rectangle 78"/>
          <p:cNvSpPr>
            <a:spLocks noChangeArrowheads="1"/>
          </p:cNvSpPr>
          <p:nvPr/>
        </p:nvSpPr>
        <p:spPr bwMode="auto">
          <a:xfrm>
            <a:off x="2332038" y="3505200"/>
            <a:ext cx="5635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600">
                <a:ea typeface="Majidi"/>
                <a:cs typeface="Majidi"/>
              </a:rPr>
              <a:t>هُنَّ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7" name="Rectangle 79"/>
          <p:cNvSpPr>
            <a:spLocks noChangeArrowheads="1"/>
          </p:cNvSpPr>
          <p:nvPr/>
        </p:nvSpPr>
        <p:spPr bwMode="auto">
          <a:xfrm>
            <a:off x="5099050" y="4419600"/>
            <a:ext cx="7461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اَنْتَ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8" name="Rectangle 80"/>
          <p:cNvSpPr>
            <a:spLocks noChangeArrowheads="1"/>
          </p:cNvSpPr>
          <p:nvPr/>
        </p:nvSpPr>
        <p:spPr bwMode="auto">
          <a:xfrm>
            <a:off x="3581400" y="4343400"/>
            <a:ext cx="8318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أنْتُمَا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29" name="Rectangle 81"/>
          <p:cNvSpPr>
            <a:spLocks noChangeArrowheads="1"/>
          </p:cNvSpPr>
          <p:nvPr/>
        </p:nvSpPr>
        <p:spPr bwMode="auto">
          <a:xfrm>
            <a:off x="2309813" y="4464050"/>
            <a:ext cx="731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600">
                <a:ea typeface="Majidi"/>
                <a:cs typeface="Majidi"/>
              </a:rPr>
              <a:t>أنْتُمْ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30" name="Rectangle 82"/>
          <p:cNvSpPr>
            <a:spLocks noChangeArrowheads="1"/>
          </p:cNvSpPr>
          <p:nvPr/>
        </p:nvSpPr>
        <p:spPr bwMode="auto">
          <a:xfrm>
            <a:off x="5075238" y="5257800"/>
            <a:ext cx="7461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600">
                <a:ea typeface="Majidi"/>
                <a:cs typeface="Majidi"/>
              </a:rPr>
              <a:t>اَنْتِ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31" name="Rectangle 83"/>
          <p:cNvSpPr>
            <a:spLocks noChangeArrowheads="1"/>
          </p:cNvSpPr>
          <p:nvPr/>
        </p:nvSpPr>
        <p:spPr bwMode="auto">
          <a:xfrm>
            <a:off x="3557588" y="5181600"/>
            <a:ext cx="8318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أنْتُمَا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32" name="Rectangle 84"/>
          <p:cNvSpPr>
            <a:spLocks noChangeArrowheads="1"/>
          </p:cNvSpPr>
          <p:nvPr/>
        </p:nvSpPr>
        <p:spPr bwMode="auto">
          <a:xfrm>
            <a:off x="2260600" y="5302250"/>
            <a:ext cx="7572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600">
                <a:ea typeface="Majidi"/>
                <a:cs typeface="Majidi"/>
              </a:rPr>
              <a:t>أنْتُنَّ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505200" y="58674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X</a:t>
            </a:r>
            <a:endParaRPr lang="en-US" sz="400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5734" name="Rectangle 86"/>
          <p:cNvSpPr>
            <a:spLocks noChangeArrowheads="1"/>
          </p:cNvSpPr>
          <p:nvPr/>
        </p:nvSpPr>
        <p:spPr bwMode="auto">
          <a:xfrm>
            <a:off x="5427663" y="6019800"/>
            <a:ext cx="5159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600">
                <a:ea typeface="Majidi"/>
                <a:cs typeface="Majidi"/>
              </a:rPr>
              <a:t>اَنَا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35" name="Rectangle 87"/>
          <p:cNvSpPr>
            <a:spLocks noChangeArrowheads="1"/>
          </p:cNvSpPr>
          <p:nvPr/>
        </p:nvSpPr>
        <p:spPr bwMode="auto">
          <a:xfrm>
            <a:off x="2182813" y="5943600"/>
            <a:ext cx="7889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ar-SA" sz="3600">
                <a:ea typeface="Majidi"/>
                <a:cs typeface="Majidi"/>
              </a:rPr>
              <a:t>نَحْنُ</a:t>
            </a:r>
            <a:endParaRPr lang="en-US" sz="3600">
              <a:ea typeface="Majidi"/>
              <a:cs typeface="Majidi"/>
            </a:endParaRPr>
          </a:p>
        </p:txBody>
      </p:sp>
      <p:sp>
        <p:nvSpPr>
          <p:cNvPr id="155736" name="Rectangle 88"/>
          <p:cNvSpPr>
            <a:spLocks noChangeArrowheads="1"/>
          </p:cNvSpPr>
          <p:nvPr/>
        </p:nvSpPr>
        <p:spPr bwMode="auto">
          <a:xfrm>
            <a:off x="3352800" y="1981200"/>
            <a:ext cx="812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Dual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5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3000"/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3000"/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3000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0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3000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3000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3000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3000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3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3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3000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3000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3000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3000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3000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3000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/>
      <p:bldP spid="7" grpId="1"/>
      <p:bldP spid="8" grpId="0"/>
      <p:bldP spid="9" grpId="0"/>
      <p:bldP spid="10" grpId="0"/>
      <p:bldP spid="10" grpId="1"/>
      <p:bldP spid="11" grpId="0"/>
      <p:bldP spid="11" grpId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55721" grpId="0"/>
      <p:bldP spid="155722" grpId="0"/>
      <p:bldP spid="155722" grpId="1"/>
      <p:bldP spid="155723" grpId="0"/>
      <p:bldP spid="155724" grpId="0"/>
      <p:bldP spid="155725" grpId="0"/>
      <p:bldP spid="155725" grpId="1"/>
      <p:bldP spid="155726" grpId="0"/>
      <p:bldP spid="155726" grpId="1"/>
      <p:bldP spid="155727" grpId="0"/>
      <p:bldP spid="155728" grpId="0"/>
      <p:bldP spid="155728" grpId="1"/>
      <p:bldP spid="155729" grpId="0"/>
      <p:bldP spid="155730" grpId="0"/>
      <p:bldP spid="155730" grpId="1"/>
      <p:bldP spid="155731" grpId="0"/>
      <p:bldP spid="155731" grpId="1"/>
      <p:bldP spid="155732" grpId="0"/>
      <p:bldP spid="155732" grpId="1"/>
      <p:bldP spid="19" grpId="0"/>
      <p:bldP spid="19" grpId="1"/>
      <p:bldP spid="155734" grpId="0"/>
      <p:bldP spid="155735" grpId="0"/>
      <p:bldP spid="1557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smtClean="0"/>
              <a:t>Learn dual </a:t>
            </a:r>
            <a:br>
              <a:rPr lang="en-US" smtClean="0"/>
            </a:br>
            <a:r>
              <a:rPr lang="en-US" smtClean="0"/>
              <a:t>&amp; feminine gender later on. </a:t>
            </a:r>
            <a:br>
              <a:rPr lang="en-US" smtClean="0"/>
            </a:br>
            <a:endParaRPr lang="ar-SA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70075"/>
            <a:ext cx="8839200" cy="4530725"/>
          </a:xfrm>
        </p:spPr>
        <p:txBody>
          <a:bodyPr/>
          <a:lstStyle/>
          <a:p>
            <a:pPr marL="744538" indent="-744538" algn="ctr">
              <a:buFont typeface="Wingdings" pitchFamily="2" charset="2"/>
              <a:buNone/>
            </a:pPr>
            <a:r>
              <a:rPr lang="en-US" sz="3600" smtClean="0">
                <a:cs typeface="Tahoma" pitchFamily="34" charset="0"/>
              </a:rPr>
              <a:t>Only 6 instead of 14</a:t>
            </a:r>
            <a:endParaRPr lang="ar-SA" sz="3600" smtClean="0">
              <a:cs typeface="Tahoma" pitchFamily="34" charset="0"/>
            </a:endParaRPr>
          </a:p>
          <a:p>
            <a:pPr marL="744538" indent="-744538" algn="ctr">
              <a:buFont typeface="Wingdings" pitchFamily="2" charset="2"/>
              <a:buNone/>
            </a:pPr>
            <a:endParaRPr lang="ar-SA" sz="1200" smtClean="0">
              <a:cs typeface="Tahoma" pitchFamily="34" charset="0"/>
            </a:endParaRPr>
          </a:p>
          <a:p>
            <a:pPr marL="744538" indent="-744538">
              <a:buSzPct val="60000"/>
            </a:pPr>
            <a:r>
              <a:rPr lang="ar-SA" sz="6000" smtClean="0">
                <a:cs typeface="Tajweed" pitchFamily="2" charset="-78"/>
              </a:rPr>
              <a:t>هُوَ، هُمَا، هُمْ، 	هِيَ، هُمَا، هُنَّ</a:t>
            </a:r>
          </a:p>
          <a:p>
            <a:pPr marL="744538" indent="-744538">
              <a:buSzPct val="60000"/>
            </a:pPr>
            <a:r>
              <a:rPr lang="ar-SA" sz="6000" smtClean="0">
                <a:cs typeface="Tajweed" pitchFamily="2" charset="-78"/>
              </a:rPr>
              <a:t>أنْتَ، أنْتُمَا، أَنْتُمْ	، أَنْتِ، أَنْتُمَا، أَنْتُنَّ</a:t>
            </a:r>
          </a:p>
          <a:p>
            <a:pPr marL="744538" indent="-744538">
              <a:buSzPct val="60000"/>
            </a:pPr>
            <a:r>
              <a:rPr lang="ar-SA" sz="6000" smtClean="0">
                <a:cs typeface="Tajweed" pitchFamily="2" charset="-78"/>
              </a:rPr>
              <a:t>أَنَا، نَحْنُ</a:t>
            </a:r>
            <a:endParaRPr lang="en-US" sz="6000" smtClean="0">
              <a:cs typeface="Tajweed" pitchFamily="2" charset="-78"/>
            </a:endParaRPr>
          </a:p>
        </p:txBody>
      </p:sp>
      <p:pic>
        <p:nvPicPr>
          <p:cNvPr id="36867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34925" y="3460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 smtClean="0"/>
              <a:t>Dual &amp; Feminine forms later…</a:t>
            </a:r>
            <a:endParaRPr lang="ar-SA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marL="969963" indent="-969963" algn="ctr">
              <a:buFont typeface="Wingdings" pitchFamily="2" charset="2"/>
              <a:buNone/>
            </a:pPr>
            <a:r>
              <a:rPr lang="en-US" smtClean="0">
                <a:cs typeface="Nafees Web Naskh" pitchFamily="2" charset="-78"/>
              </a:rPr>
              <a:t>6 forms only instead of 14</a:t>
            </a:r>
            <a:endParaRPr lang="ar-SA" smtClean="0">
              <a:cs typeface="Nafees Web Naskh" pitchFamily="2" charset="-78"/>
            </a:endParaRPr>
          </a:p>
          <a:p>
            <a:pPr marL="969963" indent="-969963" algn="ctr">
              <a:buFont typeface="Wingdings" pitchFamily="2" charset="2"/>
              <a:buNone/>
            </a:pPr>
            <a:endParaRPr lang="ar-SA" smtClean="0">
              <a:cs typeface="Nafees Web Naskh" pitchFamily="2" charset="-78"/>
            </a:endParaRPr>
          </a:p>
          <a:p>
            <a:pPr marL="969963" indent="-969963"/>
            <a:r>
              <a:rPr lang="ar-SA" sz="5400" smtClean="0">
                <a:cs typeface="Traditional Arabic_bs" pitchFamily="2" charset="-78"/>
              </a:rPr>
              <a:t>يَا أَيُّهَا الَّذِينَ آمَنُوا</a:t>
            </a:r>
            <a:r>
              <a:rPr lang="en-US" sz="5400" b="1" smtClean="0"/>
              <a:t> </a:t>
            </a:r>
            <a:r>
              <a:rPr lang="en-US" b="1" smtClean="0"/>
              <a:t>means both males and females</a:t>
            </a:r>
            <a:endParaRPr lang="ar-SA" b="1" smtClean="0">
              <a:cs typeface="Nafees Web Naskh" pitchFamily="2" charset="-78"/>
            </a:endParaRPr>
          </a:p>
          <a:p>
            <a:pPr marL="969963" indent="-969963"/>
            <a:r>
              <a:rPr lang="en-US" b="1" smtClean="0">
                <a:cs typeface="Nafees Web Naskh" pitchFamily="2" charset="-78"/>
              </a:rPr>
              <a:t>Dual forms come very rarely </a:t>
            </a:r>
          </a:p>
          <a:p>
            <a:pPr marL="969963" indent="-969963"/>
            <a:r>
              <a:rPr lang="en-US" b="1" smtClean="0">
                <a:cs typeface="Nafees Web Naskh" pitchFamily="2" charset="-78"/>
              </a:rPr>
              <a:t>When it comes, we can learn it quickly. </a:t>
            </a:r>
            <a:endParaRPr lang="ar-SA" b="1" smtClean="0">
              <a:cs typeface="Nafees Web Naskh" pitchFamily="2" charset="-78"/>
            </a:endParaRPr>
          </a:p>
        </p:txBody>
      </p:sp>
      <p:pic>
        <p:nvPicPr>
          <p:cNvPr id="38915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34925" y="3460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76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72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r-PK" sz="11700" smtClean="0">
                <a:cs typeface="Alvi Nastaleeq" pitchFamily="2" charset="-78"/>
              </a:rPr>
              <a:t>قواعد</a:t>
            </a:r>
            <a:r>
              <a:rPr lang="ur-PK" sz="9600" smtClean="0"/>
              <a:t> – </a:t>
            </a:r>
            <a:r>
              <a:rPr lang="en-US" sz="9600" smtClean="0"/>
              <a:t>Grammar</a:t>
            </a:r>
          </a:p>
        </p:txBody>
      </p:sp>
      <p:pic>
        <p:nvPicPr>
          <p:cNvPr id="18434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828800"/>
            <a:ext cx="8229600" cy="1828800"/>
          </a:xfrm>
        </p:spPr>
        <p:txBody>
          <a:bodyPr/>
          <a:lstStyle/>
          <a:p>
            <a:pPr>
              <a:lnSpc>
                <a:spcPct val="175000"/>
              </a:lnSpc>
            </a:pPr>
            <a:r>
              <a:rPr lang="en-US" sz="3600" dirty="0" smtClean="0">
                <a:solidFill>
                  <a:srgbClr val="FFFF00"/>
                </a:solidFill>
                <a:cs typeface="Tahoma" pitchFamily="34" charset="0"/>
              </a:rPr>
              <a:t>Learning Tips</a:t>
            </a:r>
            <a:br>
              <a:rPr lang="en-US" sz="36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6600" b="1" dirty="0" smtClean="0">
                <a:solidFill>
                  <a:srgbClr val="FFFF00"/>
                </a:solidFill>
                <a:cs typeface="Tahoma" pitchFamily="34" charset="0"/>
              </a:rPr>
              <a:t>You can Learn!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" y="4876800"/>
            <a:ext cx="8991600" cy="1752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b="1" dirty="0" smtClean="0">
                <a:cs typeface="Tahoma" pitchFamily="34" charset="0"/>
              </a:rPr>
              <a:t>You have to use brain to learn the Qur’an!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b="1" dirty="0" smtClean="0">
                <a:cs typeface="Tahoma" pitchFamily="34" charset="0"/>
              </a:rPr>
              <a:t>And you have got an extremely powerful one!</a:t>
            </a:r>
            <a:r>
              <a:rPr lang="ar-SA" sz="2800" b="1" dirty="0" smtClean="0">
                <a:cs typeface="Tahoma" pitchFamily="34" charset="0"/>
              </a:rPr>
              <a:t>!!!</a:t>
            </a:r>
            <a:r>
              <a:rPr lang="ur-PK" sz="2800" b="1" dirty="0" smtClean="0">
                <a:cs typeface="Tahoma" pitchFamily="34" charset="0"/>
              </a:rPr>
              <a:t> </a:t>
            </a:r>
            <a:endParaRPr lang="en-US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smtClean="0">
                <a:cs typeface="Tahoma" pitchFamily="34" charset="0"/>
              </a:rPr>
              <a:t>Tip No. 1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" y="2022475"/>
            <a:ext cx="9220200" cy="4530725"/>
          </a:xfrm>
        </p:spPr>
        <p:txBody>
          <a:bodyPr/>
          <a:lstStyle/>
          <a:p>
            <a:pPr marL="571500" indent="-571500" algn="l">
              <a:spcBef>
                <a:spcPct val="40000"/>
              </a:spcBef>
              <a:buFont typeface="Wingdings" pitchFamily="2" charset="2"/>
              <a:buChar char="ü"/>
            </a:pPr>
            <a:r>
              <a:rPr lang="ar-SA" b="1" dirty="0" smtClean="0">
                <a:cs typeface="Tahoma" pitchFamily="34" charset="0"/>
              </a:rPr>
              <a:t>10</a:t>
            </a:r>
            <a:r>
              <a:rPr lang="en-US" b="1" dirty="0" smtClean="0">
                <a:cs typeface="Tahoma" pitchFamily="34" charset="0"/>
              </a:rPr>
              <a:t>0,000,0</a:t>
            </a:r>
            <a:r>
              <a:rPr lang="ar-SA" b="1" dirty="0" smtClean="0">
                <a:cs typeface="Tahoma" pitchFamily="34" charset="0"/>
              </a:rPr>
              <a:t>00</a:t>
            </a:r>
            <a:r>
              <a:rPr lang="en-US" b="1" dirty="0" smtClean="0">
                <a:cs typeface="Tahoma" pitchFamily="34" charset="0"/>
              </a:rPr>
              <a:t>,000 cells , neurons  </a:t>
            </a:r>
            <a:endParaRPr lang="ar-SA" b="1" dirty="0" smtClean="0">
              <a:cs typeface="Tahoma" pitchFamily="34" charset="0"/>
            </a:endParaRPr>
          </a:p>
          <a:p>
            <a:pPr marL="571500" indent="-571500" algn="l">
              <a:spcBef>
                <a:spcPct val="4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For each of these cells, we have up to</a:t>
            </a:r>
            <a:r>
              <a:rPr lang="ar-SA" b="1" dirty="0" smtClean="0">
                <a:cs typeface="Tahoma" pitchFamily="34" charset="0"/>
              </a:rPr>
              <a:t>20,000 </a:t>
            </a:r>
            <a:r>
              <a:rPr lang="en-US" b="1" dirty="0" smtClean="0">
                <a:cs typeface="Tahoma" pitchFamily="34" charset="0"/>
              </a:rPr>
              <a:t> dendrites (branches)  </a:t>
            </a:r>
          </a:p>
          <a:p>
            <a:pPr marL="571500" indent="-571500" algn="l">
              <a:spcBef>
                <a:spcPct val="4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1,000,000,000,000,000 Connections</a:t>
            </a:r>
          </a:p>
          <a:p>
            <a:pPr marL="571500" indent="-571500" algn="l">
              <a:spcBef>
                <a:spcPct val="4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500 times/sec</a:t>
            </a:r>
          </a:p>
          <a:p>
            <a:pPr marL="571500" indent="-571500" algn="l">
              <a:spcBef>
                <a:spcPct val="4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We have </a:t>
            </a:r>
            <a:r>
              <a:rPr lang="en-US" b="1" dirty="0" err="1" smtClean="0">
                <a:cs typeface="Tahoma" pitchFamily="34" charset="0"/>
              </a:rPr>
              <a:t>toooooo</a:t>
            </a:r>
            <a:r>
              <a:rPr lang="en-US" b="1" dirty="0" smtClean="0">
                <a:cs typeface="Tahoma" pitchFamily="34" charset="0"/>
              </a:rPr>
              <a:t> much CAPACITY.</a:t>
            </a:r>
            <a:endParaRPr lang="ar-SA" b="1" dirty="0" smtClean="0">
              <a:cs typeface="Tahoma" pitchFamily="34" charset="0"/>
            </a:endParaRPr>
          </a:p>
        </p:txBody>
      </p:sp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smtClean="0">
                <a:cs typeface="Tahoma" pitchFamily="34" charset="0"/>
              </a:rPr>
              <a:t>Tip No. 2</a:t>
            </a:r>
            <a:endParaRPr lang="ar-SA" sz="5400" smtClean="0">
              <a:cs typeface="Tahoma" pitchFamily="34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1717675"/>
            <a:ext cx="8686800" cy="4530725"/>
          </a:xfrm>
        </p:spPr>
        <p:txBody>
          <a:bodyPr/>
          <a:lstStyle/>
          <a:p>
            <a:pPr marL="566738" indent="-566738" algn="l">
              <a:spcBef>
                <a:spcPct val="40000"/>
              </a:spcBef>
            </a:pPr>
            <a:r>
              <a:rPr lang="en-US" b="1" smtClean="0">
                <a:cs typeface="Tahoma" pitchFamily="34" charset="0"/>
              </a:rPr>
              <a:t>We use hardly 5% of our brain!</a:t>
            </a:r>
          </a:p>
          <a:p>
            <a:pPr marL="566738" indent="-566738" algn="l">
              <a:spcBef>
                <a:spcPct val="40000"/>
              </a:spcBef>
            </a:pPr>
            <a:r>
              <a:rPr lang="en-US" b="1" smtClean="0">
                <a:cs typeface="Tahoma" pitchFamily="34" charset="0"/>
              </a:rPr>
              <a:t>It is empty……!</a:t>
            </a:r>
            <a:endParaRPr lang="ar-SA" b="1" smtClean="0">
              <a:cs typeface="Tahoma" pitchFamily="34" charset="0"/>
            </a:endParaRPr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smtClean="0">
                <a:cs typeface="Tahoma" pitchFamily="34" charset="0"/>
              </a:rPr>
              <a:t>Tip No. 3</a:t>
            </a:r>
            <a:endParaRPr lang="ar-SA" sz="5400" smtClean="0">
              <a:cs typeface="Tahoma" pitchFamily="34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00200"/>
            <a:ext cx="8382000" cy="4530725"/>
          </a:xfrm>
        </p:spPr>
        <p:txBody>
          <a:bodyPr/>
          <a:lstStyle/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Only up to 3% of brain cells die when you reach 60 years of age!</a:t>
            </a:r>
            <a:r>
              <a:rPr lang="ar-SA" b="1" dirty="0" smtClean="0">
                <a:cs typeface="Tahoma" pitchFamily="34" charset="0"/>
              </a:rPr>
              <a:t> </a:t>
            </a:r>
            <a:endParaRPr lang="en-US" b="1" dirty="0" smtClean="0">
              <a:cs typeface="Tahoma" pitchFamily="34" charset="0"/>
            </a:endParaRPr>
          </a:p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 </a:t>
            </a:r>
            <a:endParaRPr lang="ar-SA" b="1" dirty="0" smtClean="0">
              <a:cs typeface="Tahoma" pitchFamily="34" charset="0"/>
            </a:endParaRPr>
          </a:p>
        </p:txBody>
      </p:sp>
      <p:sp>
        <p:nvSpPr>
          <p:cNvPr id="237572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smtClean="0">
                <a:cs typeface="Tahoma" pitchFamily="34" charset="0"/>
              </a:rPr>
              <a:t>Tip No. 4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946275"/>
            <a:ext cx="8610600" cy="4530725"/>
          </a:xfrm>
        </p:spPr>
        <p:txBody>
          <a:bodyPr/>
          <a:lstStyle/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For brain and muscles – Exercise is a must. </a:t>
            </a:r>
          </a:p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More important for aged people</a:t>
            </a:r>
          </a:p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Use it or lose it!!!</a:t>
            </a:r>
          </a:p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Why not use it for Qur’an</a:t>
            </a:r>
          </a:p>
          <a:p>
            <a:pPr marL="566738" indent="-566738" algn="l">
              <a:spcBef>
                <a:spcPct val="40000"/>
              </a:spcBef>
            </a:pPr>
            <a:r>
              <a:rPr lang="en-US" b="1" dirty="0" smtClean="0">
                <a:cs typeface="Tahoma" pitchFamily="34" charset="0"/>
              </a:rPr>
              <a:t>Learning Qur’an has special blessings too. </a:t>
            </a:r>
          </a:p>
          <a:p>
            <a:pPr marL="566738" indent="-566738" algn="l">
              <a:spcBef>
                <a:spcPct val="40000"/>
              </a:spcBef>
            </a:pPr>
            <a:endParaRPr lang="ar-SA" b="1" dirty="0" smtClean="0">
              <a:cs typeface="Tahoma" pitchFamily="34" charset="0"/>
            </a:endParaRPr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cs typeface="Alvi Nastaleeq" pitchFamily="2" charset="-78"/>
              </a:rPr>
              <a:t>The important words we learnt using TPI</a:t>
            </a:r>
            <a:endParaRPr lang="ur-PK" sz="5400" dirty="0" smtClean="0">
              <a:cs typeface="Alvi Nastaleeq" pitchFamily="2" charset="-78"/>
            </a:endParaRPr>
          </a:p>
        </p:txBody>
      </p:sp>
      <p:graphicFrame>
        <p:nvGraphicFramePr>
          <p:cNvPr id="782502" name="Group 166"/>
          <p:cNvGraphicFramePr>
            <a:graphicFrameLocks noGrp="1"/>
          </p:cNvGraphicFramePr>
          <p:nvPr/>
        </p:nvGraphicFramePr>
        <p:xfrm>
          <a:off x="3048000" y="1390650"/>
          <a:ext cx="3352800" cy="5238750"/>
        </p:xfrm>
        <a:graphic>
          <a:graphicData uri="http://schemas.openxmlformats.org/drawingml/2006/table">
            <a:tbl>
              <a:tblPr/>
              <a:tblGrid>
                <a:gridCol w="2235200"/>
                <a:gridCol w="1117600"/>
              </a:tblGrid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هُوَ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481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444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أَنَا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نَحْنُ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effectLst/>
                <a:latin typeface="Alvi Nastaleeq" pitchFamily="2" charset="-78"/>
                <a:cs typeface="Alvi Nastaleeq" pitchFamily="2" charset="-78"/>
              </a:rPr>
              <a:t>In this first lesson we </a:t>
            </a:r>
          </a:p>
        </p:txBody>
      </p:sp>
      <p:sp>
        <p:nvSpPr>
          <p:cNvPr id="53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73914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Learned 6 words which occur in Quran almost 1295 times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cs typeface="Tahoma" pitchFamily="34" charset="0"/>
              </a:rPr>
              <a:t>There are 4,500 words in Quran which are repeated almost 78000 times</a:t>
            </a:r>
            <a:endParaRPr lang="ur-PK" smtClean="0">
              <a:cs typeface="Tahoma" pitchFamily="34" charset="0"/>
            </a:endParaRPr>
          </a:p>
        </p:txBody>
      </p:sp>
      <p:sp>
        <p:nvSpPr>
          <p:cNvPr id="781326" name="Rectangle 14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1327" name="Rectangle 1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1328" name="Rectangle 16"/>
          <p:cNvSpPr>
            <a:spLocks noChangeArrowheads="1"/>
          </p:cNvSpPr>
          <p:nvPr/>
        </p:nvSpPr>
        <p:spPr bwMode="auto">
          <a:xfrm>
            <a:off x="190500" y="6705600"/>
            <a:ext cx="914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4" name="Text Box 17"/>
          <p:cNvSpPr txBox="1">
            <a:spLocks noChangeArrowheads="1"/>
          </p:cNvSpPr>
          <p:nvPr/>
        </p:nvSpPr>
        <p:spPr bwMode="auto">
          <a:xfrm>
            <a:off x="203200" y="63246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3366"/>
                </a:solidFill>
                <a:latin typeface="Arial" charset="0"/>
              </a:rPr>
              <a:t>1,295</a:t>
            </a:r>
          </a:p>
        </p:txBody>
      </p:sp>
      <p:sp>
        <p:nvSpPr>
          <p:cNvPr id="53255" name="Text Box 18"/>
          <p:cNvSpPr txBox="1">
            <a:spLocks noChangeArrowheads="1"/>
          </p:cNvSpPr>
          <p:nvPr/>
        </p:nvSpPr>
        <p:spPr bwMode="auto">
          <a:xfrm>
            <a:off x="1524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3366"/>
                </a:solidFill>
                <a:latin typeface="Arial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5400" dirty="0" smtClean="0">
                <a:cs typeface="Tahoma" pitchFamily="34" charset="0"/>
              </a:rPr>
              <a:t>Now Listen to all the verses!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9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>
                <a:cs typeface="Tahoma" pitchFamily="34" charset="0"/>
              </a:rPr>
              <a:t>Use TPI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98675"/>
            <a:ext cx="8229600" cy="4530725"/>
          </a:xfrm>
        </p:spPr>
        <p:txBody>
          <a:bodyPr/>
          <a:lstStyle/>
          <a:p>
            <a:pPr marL="0" indent="0"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7200" b="1" smtClean="0">
                <a:cs typeface="Tahoma" pitchFamily="34" charset="0"/>
              </a:rPr>
              <a:t>Total Physical Interaction</a:t>
            </a:r>
            <a:endParaRPr lang="en-US" sz="8800" smtClean="0">
              <a:cs typeface="Tahoma" pitchFamily="34" charset="0"/>
            </a:endParaRPr>
          </a:p>
          <a:p>
            <a:pPr marL="0" indent="0"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4000" smtClean="0">
                <a:cs typeface="Tahoma" pitchFamily="34" charset="0"/>
              </a:rPr>
              <a:t>Easy for learning different Arabic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cs typeface="Tahoma" pitchFamily="34" charset="0"/>
              </a:rPr>
              <a:t>MashaAllah you have started!  </a:t>
            </a:r>
            <a:br>
              <a:rPr lang="en-US" sz="3600" smtClean="0">
                <a:cs typeface="Tahoma" pitchFamily="34" charset="0"/>
              </a:rPr>
            </a:br>
            <a:r>
              <a:rPr lang="en-US" sz="3600" smtClean="0">
                <a:cs typeface="Tahoma" pitchFamily="34" charset="0"/>
              </a:rPr>
              <a:t>Don’t give up!!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800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smtClean="0">
                <a:cs typeface="Tahoma" pitchFamily="34" charset="0"/>
              </a:rPr>
              <a:t>Don’t fail yourself!  Don’t say you don’t have time!  Snatch those 15 minutes from your day anyway!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smtClean="0">
                <a:cs typeface="Tahoma" pitchFamily="34" charset="0"/>
              </a:rPr>
              <a:t>Don’t forget to become the ‘student’ of the Prophet pbuh!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04800" y="5410200"/>
            <a:ext cx="82851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4000">
                <a:latin typeface="Tahoma" pitchFamily="34" charset="0"/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/>
            <a:r>
              <a:rPr lang="ar-SA" sz="4000">
                <a:latin typeface="Tahoma" pitchFamily="34" charset="0"/>
                <a:cs typeface="Traditional Arabic_bs" pitchFamily="2" charset="-78"/>
              </a:rPr>
              <a:t>نَشْهَدُ أَن لاَّ إِلَهَ إِلاَّ أَنْتَ أَسْتَغْفِرُكَ وَأَتُوبُ إِلَيْكَ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www.understandquran.com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800" b="1">
                <a:latin typeface="Tahoma" pitchFamily="34" charset="0"/>
                <a:cs typeface="Tahoma" pitchFamily="34" charset="0"/>
              </a:rPr>
              <a:t>In this lesson…</a:t>
            </a:r>
          </a:p>
        </p:txBody>
      </p:sp>
      <p:graphicFrame>
        <p:nvGraphicFramePr>
          <p:cNvPr id="157702" name="Group 6"/>
          <p:cNvGraphicFramePr>
            <a:graphicFrameLocks noGrp="1"/>
          </p:cNvGraphicFramePr>
          <p:nvPr/>
        </p:nvGraphicFramePr>
        <p:xfrm>
          <a:off x="1524000" y="1600200"/>
          <a:ext cx="6477000" cy="3200401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Introduction of the course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Grammar </a:t>
                      </a:r>
                      <a:r>
                        <a:rPr kumimoji="0" lang="ar-SA" altLang="zh-TW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cs typeface="Arial" charset="0"/>
                        </a:rPr>
                        <a:t>ھُوَ، ھُمْ، ...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Learning tip</a:t>
                      </a:r>
                      <a:endParaRPr kumimoji="0" lang="ar-SA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6332" name="Rectangle 17"/>
          <p:cNvSpPr>
            <a:spLocks noChangeArrowheads="1"/>
          </p:cNvSpPr>
          <p:nvPr/>
        </p:nvSpPr>
        <p:spPr bwMode="auto">
          <a:xfrm>
            <a:off x="228600" y="53340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 this lesson you will learn </a:t>
            </a:r>
            <a:r>
              <a:rPr lang="en-US" sz="4000" b="1">
                <a:latin typeface="Tahoma" pitchFamily="34" charset="0"/>
                <a:cs typeface="Tahoma" pitchFamily="34" charset="0"/>
              </a:rPr>
              <a:t>6</a:t>
            </a:r>
            <a:r>
              <a:rPr lang="en-US" sz="3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new words which occur in Quran almost </a:t>
            </a:r>
            <a:r>
              <a:rPr lang="en-US" sz="4000" b="1">
                <a:latin typeface="Tahoma" pitchFamily="34" charset="0"/>
                <a:cs typeface="Tahoma" pitchFamily="34" charset="0"/>
              </a:rPr>
              <a:t>1295</a:t>
            </a:r>
            <a:r>
              <a:rPr lang="en-US" sz="3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times</a:t>
            </a:r>
            <a:endParaRPr lang="ur-PK" sz="3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xmlns="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8229600" cy="788987"/>
          </a:xfrm>
        </p:spPr>
        <p:txBody>
          <a:bodyPr/>
          <a:lstStyle/>
          <a:p>
            <a:r>
              <a:rPr lang="en-US" sz="5400" b="1" smtClean="0">
                <a:effectLst/>
                <a:cs typeface="Tahoma" pitchFamily="34" charset="0"/>
              </a:rPr>
              <a:t>Use TPI !!!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8305800" cy="4800600"/>
          </a:xfrm>
        </p:spPr>
        <p:txBody>
          <a:bodyPr/>
          <a:lstStyle/>
          <a:p>
            <a:pPr marL="863600" indent="-863600">
              <a:spcBef>
                <a:spcPct val="35000"/>
              </a:spcBef>
            </a:pPr>
            <a:r>
              <a:rPr lang="en-US" sz="3600" smtClean="0"/>
              <a:t>List of 125 words is there, but I want to help you learn.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Please follow the way I say...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Even if you know, use it for…</a:t>
            </a:r>
            <a:endParaRPr lang="fr-FR" sz="1200" smtClean="0"/>
          </a:p>
        </p:txBody>
      </p:sp>
      <p:pic>
        <p:nvPicPr>
          <p:cNvPr id="22531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297657" y="396081"/>
            <a:ext cx="9223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8229600" cy="788987"/>
          </a:xfrm>
        </p:spPr>
        <p:txBody>
          <a:bodyPr/>
          <a:lstStyle/>
          <a:p>
            <a:r>
              <a:rPr lang="en-US" sz="5400" b="1" smtClean="0">
                <a:effectLst/>
                <a:cs typeface="Tahoma" pitchFamily="34" charset="0"/>
              </a:rPr>
              <a:t>Use TPI !!!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305800" cy="4800600"/>
          </a:xfrm>
        </p:spPr>
        <p:txBody>
          <a:bodyPr/>
          <a:lstStyle/>
          <a:p>
            <a:pPr marL="863600" indent="-863600">
              <a:spcBef>
                <a:spcPct val="35000"/>
              </a:spcBef>
            </a:pPr>
            <a:r>
              <a:rPr lang="en-US" sz="3600" smtClean="0"/>
              <a:t>Use your whole. 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No ‘joke’. 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It is a full system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Follow it from now… for thousands</a:t>
            </a:r>
          </a:p>
          <a:p>
            <a:pPr marL="863600" indent="-863600">
              <a:spcBef>
                <a:spcPct val="35000"/>
              </a:spcBef>
            </a:pPr>
            <a:r>
              <a:rPr lang="en-US" sz="3600" smtClean="0"/>
              <a:t>Don’t let Shaitaan stop you</a:t>
            </a:r>
          </a:p>
          <a:p>
            <a:pPr marL="1263650" lvl="1">
              <a:spcBef>
                <a:spcPct val="35000"/>
              </a:spcBef>
              <a:buClr>
                <a:schemeClr val="hlink"/>
              </a:buClr>
              <a:buSzPct val="90000"/>
              <a:buFontTx/>
              <a:buNone/>
            </a:pPr>
            <a:r>
              <a:rPr lang="en-US" sz="3600" smtClean="0"/>
              <a:t>“I will do it later”.</a:t>
            </a:r>
          </a:p>
          <a:p>
            <a:pPr marL="863600" indent="-863600">
              <a:spcBef>
                <a:spcPct val="35000"/>
              </a:spcBef>
            </a:pPr>
            <a:endParaRPr lang="fr-FR" sz="3600" smtClean="0"/>
          </a:p>
        </p:txBody>
      </p:sp>
      <p:pic>
        <p:nvPicPr>
          <p:cNvPr id="24579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297657" y="396081"/>
            <a:ext cx="9223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8763"/>
            <a:ext cx="9296400" cy="808037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Through TPI: 18,500!!</a:t>
            </a:r>
            <a:endParaRPr lang="ur-PK" sz="6600" smtClean="0">
              <a:solidFill>
                <a:srgbClr val="FFFC71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26" name="Rectangle 7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04225" cy="5618163"/>
          </a:xfrm>
        </p:spPr>
        <p:txBody>
          <a:bodyPr/>
          <a:lstStyle/>
          <a:p>
            <a:pPr marL="609600" indent="-609600" eaLnBrk="1" hangingPunct="1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z="4400" smtClean="0">
                <a:ea typeface="Majidi"/>
                <a:cs typeface="Majidi"/>
              </a:rPr>
              <a:t>هُوَ،   هُمْ،   أنْتَ،   أَنْتُم،   أَنَا،   نَحْنُ</a:t>
            </a:r>
          </a:p>
          <a:p>
            <a:pPr marL="609600" indent="-609600" eaLnBrk="1" hangingPunct="1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z="4400" smtClean="0">
                <a:ea typeface="Majidi"/>
                <a:cs typeface="Majidi"/>
              </a:rPr>
              <a:t>-هُ،  -هُم،  -كَ،  -كُمْ،  -ي،  -نَا، -هَا</a:t>
            </a:r>
          </a:p>
          <a:p>
            <a:pPr marL="609600" indent="-609600" eaLnBrk="1" hangingPunct="1">
              <a:buClr>
                <a:srgbClr val="FFFF00"/>
              </a:buClr>
              <a:buSzPct val="70000"/>
              <a:buFont typeface="Wingdings" pitchFamily="2" charset="2"/>
              <a:buNone/>
            </a:pPr>
            <a:r>
              <a:rPr lang="ur-PK" sz="4400" smtClean="0">
                <a:ea typeface="Majidi"/>
                <a:cs typeface="Majidi"/>
              </a:rPr>
              <a:t>	</a:t>
            </a:r>
            <a:r>
              <a:rPr lang="ar-SA" sz="4400" smtClean="0">
                <a:ea typeface="Majidi"/>
                <a:cs typeface="Majidi"/>
              </a:rPr>
              <a:t>لَ، مِنْ، عَنْ، مَعَ،  بِ، فِي، عَلَى، إِلَى</a:t>
            </a:r>
          </a:p>
          <a:p>
            <a:pPr marL="609600" indent="-609600" eaLnBrk="1" hangingPunct="1">
              <a:buClr>
                <a:srgbClr val="FFFF00"/>
              </a:buClr>
              <a:buSzPct val="70000"/>
              <a:buFont typeface="Tahoma" pitchFamily="34" charset="0"/>
              <a:buAutoNum type="arabicPeriod" startAt="3"/>
            </a:pPr>
            <a:r>
              <a:rPr lang="ar-SA" sz="4400" smtClean="0">
                <a:ea typeface="Majidi"/>
                <a:cs typeface="Majidi"/>
              </a:rPr>
              <a:t>هذَا، هؤلآءِ، ذلِكَ، أُولئِكَ</a:t>
            </a:r>
          </a:p>
          <a:p>
            <a:pPr marL="609600" indent="-609600" eaLnBrk="1" hangingPunct="1">
              <a:buClr>
                <a:srgbClr val="FFFF00"/>
              </a:buClr>
              <a:buSzPct val="70000"/>
              <a:buFont typeface="Wingdings" pitchFamily="2" charset="2"/>
              <a:buAutoNum type="arabicPeriod" startAt="3"/>
            </a:pPr>
            <a:r>
              <a:rPr lang="ar-SA" sz="4400" smtClean="0">
                <a:ea typeface="Majidi"/>
                <a:cs typeface="Majidi"/>
              </a:rPr>
              <a:t>فَعَل، </a:t>
            </a:r>
            <a:r>
              <a:rPr lang="ur-PK" sz="4400" smtClean="0">
                <a:ea typeface="Majidi"/>
                <a:cs typeface="Majidi"/>
              </a:rPr>
              <a:t>فَتَحَ، </a:t>
            </a:r>
            <a:r>
              <a:rPr lang="ar-SA" sz="4400" smtClean="0">
                <a:ea typeface="Majidi"/>
                <a:cs typeface="Majidi"/>
              </a:rPr>
              <a:t>جَعَل، </a:t>
            </a:r>
            <a:r>
              <a:rPr lang="ur-PK" sz="4400" smtClean="0">
                <a:ea typeface="Majidi"/>
                <a:cs typeface="Majidi"/>
              </a:rPr>
              <a:t>نَصَرَ، </a:t>
            </a:r>
            <a:r>
              <a:rPr lang="ar-SA" sz="4400" smtClean="0">
                <a:ea typeface="Majidi"/>
                <a:cs typeface="Majidi"/>
              </a:rPr>
              <a:t>خَلَق، كَفَر، </a:t>
            </a:r>
            <a:r>
              <a:rPr lang="ur-PK" sz="4400" smtClean="0">
                <a:ea typeface="Majidi"/>
                <a:cs typeface="Majidi"/>
              </a:rPr>
              <a:t>دَخَلَ، رَزَقَ، ضَرَبَ، </a:t>
            </a:r>
            <a:r>
              <a:rPr lang="ar-SA" sz="4400" smtClean="0">
                <a:ea typeface="Majidi"/>
                <a:cs typeface="Majidi"/>
              </a:rPr>
              <a:t>ظَلَمَ، </a:t>
            </a:r>
            <a:r>
              <a:rPr lang="ur-PK" sz="4400" smtClean="0">
                <a:ea typeface="Majidi"/>
                <a:cs typeface="Majidi"/>
              </a:rPr>
              <a:t>غَفَرَ، صَبَرَ، سَمِعَ، </a:t>
            </a:r>
            <a:r>
              <a:rPr lang="ar-SA" sz="4400" smtClean="0">
                <a:ea typeface="Majidi"/>
                <a:cs typeface="Majidi"/>
              </a:rPr>
              <a:t>عَلِمَ، عَمِلَ، </a:t>
            </a:r>
            <a:r>
              <a:rPr lang="ur-PK" sz="4400" smtClean="0">
                <a:ea typeface="Majidi"/>
                <a:cs typeface="Majidi"/>
              </a:rPr>
              <a:t>رَحِمَ، وَعَدَ، وَجَدَ، وَلَدَ، </a:t>
            </a:r>
            <a:r>
              <a:rPr lang="ar-SA" sz="4400" smtClean="0">
                <a:ea typeface="Majidi"/>
                <a:cs typeface="Majidi"/>
              </a:rPr>
              <a:t>قَالَ، كَانَ</a:t>
            </a:r>
            <a:r>
              <a:rPr lang="ur-PK" sz="4400" smtClean="0">
                <a:ea typeface="Majidi"/>
                <a:cs typeface="Majidi"/>
              </a:rPr>
              <a:t>، قَامَ، تَابَ</a:t>
            </a:r>
            <a:endParaRPr lang="en-US" sz="4400" smtClean="0">
              <a:ea typeface="Majidi"/>
              <a:cs typeface="Majid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8229600" cy="808037"/>
          </a:xfrm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Through TPI</a:t>
            </a:r>
            <a:endParaRPr lang="ur-PK" sz="7200" smtClean="0">
              <a:solidFill>
                <a:srgbClr val="FFFC71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4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39838"/>
            <a:ext cx="8404225" cy="5618162"/>
          </a:xfrm>
        </p:spPr>
        <p:txBody>
          <a:bodyPr/>
          <a:lstStyle/>
          <a:p>
            <a:pPr marL="855663" indent="-855663" eaLnBrk="1" hangingPunct="1">
              <a:spcBef>
                <a:spcPct val="60000"/>
              </a:spcBef>
            </a:pPr>
            <a:r>
              <a:rPr lang="en-US" sz="4400" smtClean="0">
                <a:latin typeface="Alvi Nastaleeq" pitchFamily="2" charset="-78"/>
                <a:cs typeface="Alvi Nastaleeq" pitchFamily="2" charset="-78"/>
              </a:rPr>
              <a:t>Almost 200 verbs and 20 pronouns and prepositions.. that occur 30,000 times (40% of Qur’anic words)</a:t>
            </a:r>
          </a:p>
          <a:p>
            <a:pPr marL="855663" indent="-855663" eaLnBrk="1" hangingPunct="1">
              <a:spcBef>
                <a:spcPct val="60000"/>
              </a:spcBef>
            </a:pPr>
            <a:r>
              <a:rPr lang="en-US" sz="4400" smtClean="0">
                <a:latin typeface="Alvi Nastaleeq" pitchFamily="2" charset="-78"/>
                <a:cs typeface="Alvi Nastaleeq" pitchFamily="2" charset="-78"/>
              </a:rPr>
              <a:t>Extremely useful for explaining Qur’anic words . For example, one sign for 5 things: </a:t>
            </a:r>
            <a:br>
              <a:rPr lang="en-US" sz="4400" smtClean="0">
                <a:latin typeface="Alvi Nastaleeq" pitchFamily="2" charset="-78"/>
                <a:cs typeface="Alvi Nastaleeq" pitchFamily="2" charset="-78"/>
              </a:rPr>
            </a:br>
            <a:r>
              <a:rPr lang="ur-PK" sz="3600" smtClean="0">
                <a:latin typeface="Alvi Nastaleeq" pitchFamily="2" charset="-78"/>
                <a:ea typeface="Majidi"/>
                <a:cs typeface="Majidi"/>
              </a:rPr>
              <a:t> </a:t>
            </a:r>
            <a:r>
              <a:rPr lang="ur-PK" sz="4800" smtClean="0">
                <a:latin typeface="Alvi Nastaleeq" pitchFamily="2" charset="-78"/>
                <a:ea typeface="Majidi"/>
                <a:cs typeface="Majidi"/>
              </a:rPr>
              <a:t>(تُرْجَعُون: </a:t>
            </a:r>
            <a:r>
              <a:rPr lang="ur-PK" sz="3600" smtClean="0">
                <a:latin typeface="Alvi Nastaleeq" pitchFamily="2" charset="-78"/>
                <a:ea typeface="Majidi"/>
                <a:cs typeface="Majidi"/>
              </a:rPr>
              <a:t>مذكر، حاضر، جمع، مضارع، مجهول</a:t>
            </a:r>
            <a:r>
              <a:rPr lang="ur-PK" sz="4800" smtClean="0">
                <a:latin typeface="Alvi Nastaleeq" pitchFamily="2" charset="-78"/>
                <a:ea typeface="Majidi"/>
                <a:cs typeface="Majidi"/>
              </a:rPr>
              <a:t>) </a:t>
            </a:r>
            <a:endParaRPr lang="en-US" sz="3600" smtClean="0">
              <a:latin typeface="Alvi Nastaleeq" pitchFamily="2" charset="-78"/>
              <a:ea typeface="Majidi"/>
              <a:cs typeface="Majid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-14288" y="6172200"/>
            <a:ext cx="8915401" cy="685800"/>
          </a:xfrm>
          <a:prstGeom prst="rect">
            <a:avLst/>
          </a:prstGeom>
          <a:solidFill>
            <a:srgbClr val="CC0099"/>
          </a:solidFill>
          <a:ln w="5715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0" y="5619750"/>
            <a:ext cx="8891588" cy="552450"/>
          </a:xfrm>
          <a:prstGeom prst="rect">
            <a:avLst/>
          </a:prstGeom>
          <a:solidFill>
            <a:srgbClr val="996633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5724525" y="3303588"/>
            <a:ext cx="3178175" cy="2316162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3200400" y="944563"/>
            <a:ext cx="5729288" cy="2359025"/>
          </a:xfrm>
          <a:prstGeom prst="rect">
            <a:avLst/>
          </a:prstGeom>
          <a:solidFill>
            <a:srgbClr val="CC0099"/>
          </a:solidFill>
          <a:ln w="5715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5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30163"/>
            <a:ext cx="8229600" cy="808037"/>
          </a:xfrm>
        </p:spPr>
        <p:txBody>
          <a:bodyPr/>
          <a:lstStyle/>
          <a:p>
            <a:r>
              <a:rPr lang="en-US" smtClean="0">
                <a:solidFill>
                  <a:srgbClr val="FFFC71"/>
                </a:solidFill>
                <a:cs typeface="Tahoma" pitchFamily="34" charset="0"/>
              </a:rPr>
              <a:t>10 GOLDEN SETS</a:t>
            </a:r>
            <a:endParaRPr lang="ar-SA" smtClean="0">
              <a:solidFill>
                <a:srgbClr val="FFFC71"/>
              </a:solidFill>
              <a:cs typeface="Tahoma" pitchFamily="34" charset="0"/>
            </a:endParaRPr>
          </a:p>
        </p:txBody>
      </p:sp>
      <p:sp>
        <p:nvSpPr>
          <p:cNvPr id="30726" name="Rectangle 7"/>
          <p:cNvSpPr>
            <a:spLocks noGrp="1" noChangeArrowheads="1"/>
          </p:cNvSpPr>
          <p:nvPr>
            <p:ph idx="1"/>
          </p:nvPr>
        </p:nvSpPr>
        <p:spPr>
          <a:xfrm>
            <a:off x="-382588" y="965200"/>
            <a:ext cx="9244013" cy="5618163"/>
          </a:xfrm>
        </p:spPr>
        <p:txBody>
          <a:bodyPr/>
          <a:lstStyle/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هُوَ،   هُمْ،   أنْتَ،   أَنْتُم،   أَنَا،   نَحْنُ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-هُ،  -هُم،  -كَ،  -كُمْ،  -ي،  -نَا، -هَا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لَِ، مِنْ، عَنْ، مَعَ،  بِ، فِي، عَلَى، إِلَى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هذَا، هؤلآءِ، ذلِكَ، أُولئِكَ، الَّذِي، الَّذِينَ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إنْ، إنَّ، أنْ، أنَّ، قَدْ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لاَ، مَا، لَمْ، إِلاَّ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مَا؟، مَنْ،كَيْفَ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إذ، إذا، بعد، ثُمَّ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الله، رَبّ، رَسُول، كِتاب، حقّ، دنيا، آخرة، أرض، سماء، عذاب، قوم</a:t>
            </a:r>
          </a:p>
          <a:p>
            <a:pPr marL="609600" indent="-609600" algn="r">
              <a:buClr>
                <a:srgbClr val="FFFF00"/>
              </a:buClr>
              <a:buSzPct val="70000"/>
              <a:buFont typeface="Wingdings" pitchFamily="2" charset="2"/>
              <a:buAutoNum type="arabicPeriod"/>
            </a:pPr>
            <a:r>
              <a:rPr lang="ar-SA" smtClean="0">
                <a:cs typeface="Tajweed" pitchFamily="2" charset="-78"/>
              </a:rPr>
              <a:t>فَعَل، جَعَل، خَلَق، كَفَر، ظَلَمَ، عَلِمَ، عَمِلَ، قَالَ، كَانَ، شَاءَ، جَاءَ</a:t>
            </a:r>
            <a:endParaRPr lang="en-US" smtClean="0">
              <a:cs typeface="Tajweed" pitchFamily="2" charset="-78"/>
            </a:endParaRPr>
          </a:p>
        </p:txBody>
      </p:sp>
      <p:sp>
        <p:nvSpPr>
          <p:cNvPr id="217096" name="AutoShape 8"/>
          <p:cNvSpPr>
            <a:spLocks noChangeArrowheads="1"/>
          </p:cNvSpPr>
          <p:nvPr/>
        </p:nvSpPr>
        <p:spPr bwMode="auto">
          <a:xfrm>
            <a:off x="-76200" y="981075"/>
            <a:ext cx="3733800" cy="2752725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81000" y="1905000"/>
            <a:ext cx="2687638" cy="1066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baseline="30000">
                <a:effectLst>
                  <a:outerShdw blurRad="38100" dist="38100" dir="2700000" algn="tl">
                    <a:srgbClr val="000080"/>
                  </a:outerShdw>
                </a:effectLst>
                <a:latin typeface="Times New Roman" pitchFamily="18" charset="0"/>
                <a:cs typeface="Times New Roman" pitchFamily="18" charset="0"/>
              </a:rPr>
              <a:t>35,000 </a:t>
            </a:r>
          </a:p>
          <a:p>
            <a:pPr algn="ctr">
              <a:defRPr/>
            </a:pPr>
            <a:r>
              <a:rPr lang="en-US" sz="4800" b="1" baseline="30000">
                <a:effectLst>
                  <a:outerShdw blurRad="38100" dist="38100" dir="2700000" algn="tl">
                    <a:srgbClr val="000080"/>
                  </a:outerShdw>
                </a:effectLst>
                <a:latin typeface="Times New Roman" pitchFamily="18" charset="0"/>
                <a:cs typeface="Times New Roman" pitchFamily="18" charset="0"/>
              </a:rPr>
              <a:t>or 45%</a:t>
            </a:r>
          </a:p>
        </p:txBody>
      </p:sp>
      <p:sp>
        <p:nvSpPr>
          <p:cNvPr id="217098" name="AutoShape 10"/>
          <p:cNvSpPr>
            <a:spLocks noChangeArrowheads="1"/>
          </p:cNvSpPr>
          <p:nvPr/>
        </p:nvSpPr>
        <p:spPr bwMode="auto">
          <a:xfrm>
            <a:off x="1143000" y="4024313"/>
            <a:ext cx="3203575" cy="939800"/>
          </a:xfrm>
          <a:prstGeom prst="roundRect">
            <a:avLst>
              <a:gd name="adj" fmla="val 16667"/>
            </a:avLst>
          </a:prstGeom>
          <a:solidFill>
            <a:srgbClr val="CC00CC"/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TPI related: 20,000 or 25%</a:t>
            </a: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flipV="1">
            <a:off x="4267200" y="3352800"/>
            <a:ext cx="5334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>
            <a:off x="4308475" y="4953000"/>
            <a:ext cx="568325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1709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_TARGET" val="_self"/>
  <p:tag name="GENSWF_MOVIE_PRESENTATION_END_URL_TARGET" val="_self"/>
  <p:tag name="FLASHSPRING_PRESENTATION_TITLE" val="u01_intro"/>
</p:tagLst>
</file>

<file path=ppt/theme/theme1.xml><?xml version="1.0" encoding="utf-8"?>
<a:theme xmlns:a="http://schemas.openxmlformats.org/drawingml/2006/main" name="1_Beam">
  <a:themeElements>
    <a:clrScheme name="1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1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7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GA Arabesque" pitchFamily="2" charset="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7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GA Arabesque" pitchFamily="2" charset="2"/>
            <a:cs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10065</TotalTime>
  <Words>1730</Words>
  <Application>Microsoft Office PowerPoint</Application>
  <PresentationFormat>On-screen Show (4:3)</PresentationFormat>
  <Paragraphs>305</Paragraphs>
  <Slides>31</Slides>
  <Notes>24</Notes>
  <HiddenSlides>15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1_Beam</vt:lpstr>
      <vt:lpstr>6_Beam</vt:lpstr>
      <vt:lpstr> Let’s Understand the Qur’an   Lesson -1b   </vt:lpstr>
      <vt:lpstr>قواعد – Grammar</vt:lpstr>
      <vt:lpstr>Use TPI</vt:lpstr>
      <vt:lpstr>Use TPI (Total Physical Interaction)</vt:lpstr>
      <vt:lpstr>Use TPI !!!</vt:lpstr>
      <vt:lpstr>Use TPI !!!</vt:lpstr>
      <vt:lpstr>Through TPI: 18,500!!</vt:lpstr>
      <vt:lpstr>Through TPI</vt:lpstr>
      <vt:lpstr>10 GOLDEN SETS</vt:lpstr>
      <vt:lpstr>Slide 10</vt:lpstr>
      <vt:lpstr>Arabic words have 2 to 3 parts!</vt:lpstr>
      <vt:lpstr>Slide 12</vt:lpstr>
      <vt:lpstr>Slide 13</vt:lpstr>
      <vt:lpstr>Slide 14</vt:lpstr>
      <vt:lpstr>Slide 15</vt:lpstr>
      <vt:lpstr>Slide 16</vt:lpstr>
      <vt:lpstr>Learn dual  &amp; feminine gender later on.  </vt:lpstr>
      <vt:lpstr>Dual &amp; Feminine forms later…</vt:lpstr>
      <vt:lpstr>TPS-W</vt:lpstr>
      <vt:lpstr>Learning Tips You can Learn!</vt:lpstr>
      <vt:lpstr>Tip No. 1</vt:lpstr>
      <vt:lpstr>Tip No. 2</vt:lpstr>
      <vt:lpstr>Tip No. 3</vt:lpstr>
      <vt:lpstr>Tip No. 4</vt:lpstr>
      <vt:lpstr>The important words we learnt using TPI</vt:lpstr>
      <vt:lpstr>In this first lesson we </vt:lpstr>
      <vt:lpstr>Slide 27</vt:lpstr>
      <vt:lpstr>TPS-W</vt:lpstr>
      <vt:lpstr>Slide 29</vt:lpstr>
      <vt:lpstr>MashaAllah you have started!   Don’t give up!!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634</cp:revision>
  <dcterms:created xsi:type="dcterms:W3CDTF">2005-07-29T08:30:06Z</dcterms:created>
  <dcterms:modified xsi:type="dcterms:W3CDTF">2011-07-23T00:45:23Z</dcterms:modified>
</cp:coreProperties>
</file>