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9" r:id="rId1"/>
  </p:sldMasterIdLst>
  <p:notesMasterIdLst>
    <p:notesMasterId r:id="rId41"/>
  </p:notesMasterIdLst>
  <p:handoutMasterIdLst>
    <p:handoutMasterId r:id="rId42"/>
  </p:handoutMasterIdLst>
  <p:sldIdLst>
    <p:sldId id="649" r:id="rId2"/>
    <p:sldId id="626" r:id="rId3"/>
    <p:sldId id="627" r:id="rId4"/>
    <p:sldId id="647" r:id="rId5"/>
    <p:sldId id="628" r:id="rId6"/>
    <p:sldId id="629" r:id="rId7"/>
    <p:sldId id="630" r:id="rId8"/>
    <p:sldId id="631" r:id="rId9"/>
    <p:sldId id="632" r:id="rId10"/>
    <p:sldId id="633" r:id="rId11"/>
    <p:sldId id="634" r:id="rId12"/>
    <p:sldId id="635" r:id="rId13"/>
    <p:sldId id="636" r:id="rId14"/>
    <p:sldId id="637" r:id="rId15"/>
    <p:sldId id="638" r:id="rId16"/>
    <p:sldId id="639" r:id="rId17"/>
    <p:sldId id="640" r:id="rId18"/>
    <p:sldId id="641" r:id="rId19"/>
    <p:sldId id="642" r:id="rId20"/>
    <p:sldId id="643" r:id="rId21"/>
    <p:sldId id="440" r:id="rId22"/>
    <p:sldId id="648" r:id="rId23"/>
    <p:sldId id="441" r:id="rId24"/>
    <p:sldId id="529" r:id="rId25"/>
    <p:sldId id="443" r:id="rId26"/>
    <p:sldId id="522" r:id="rId27"/>
    <p:sldId id="523" r:id="rId28"/>
    <p:sldId id="524" r:id="rId29"/>
    <p:sldId id="481" r:id="rId30"/>
    <p:sldId id="584" r:id="rId31"/>
    <p:sldId id="488" r:id="rId32"/>
    <p:sldId id="512" r:id="rId33"/>
    <p:sldId id="587" r:id="rId34"/>
    <p:sldId id="588" r:id="rId35"/>
    <p:sldId id="607" r:id="rId36"/>
    <p:sldId id="608" r:id="rId37"/>
    <p:sldId id="589" r:id="rId38"/>
    <p:sldId id="590" r:id="rId39"/>
    <p:sldId id="645" r:id="rId40"/>
  </p:sldIdLst>
  <p:sldSz cx="9144000" cy="6858000" type="screen4x3"/>
  <p:notesSz cx="6858000" cy="9236075"/>
  <p:custDataLst>
    <p:tags r:id="rId43"/>
  </p:custDataLst>
  <p:defaultTextStyle>
    <a:defPPr>
      <a:defRPr lang="ar-SA"/>
    </a:defPPr>
    <a:lvl1pPr algn="r" rtl="0" fontAlgn="base">
      <a:spcBef>
        <a:spcPct val="0"/>
      </a:spcBef>
      <a:spcAft>
        <a:spcPct val="0"/>
      </a:spcAft>
      <a:defRPr sz="17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GA Arabesque" pitchFamily="2" charset="2"/>
        <a:ea typeface="+mn-ea"/>
        <a:cs typeface="Arial" pitchFamily="34" charset="0"/>
      </a:defRPr>
    </a:lvl1pPr>
    <a:lvl2pPr marL="457200" algn="r" rtl="0" fontAlgn="base">
      <a:spcBef>
        <a:spcPct val="0"/>
      </a:spcBef>
      <a:spcAft>
        <a:spcPct val="0"/>
      </a:spcAft>
      <a:defRPr sz="17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GA Arabesque" pitchFamily="2" charset="2"/>
        <a:ea typeface="+mn-ea"/>
        <a:cs typeface="Arial" pitchFamily="34" charset="0"/>
      </a:defRPr>
    </a:lvl2pPr>
    <a:lvl3pPr marL="914400" algn="r" rtl="0" fontAlgn="base">
      <a:spcBef>
        <a:spcPct val="0"/>
      </a:spcBef>
      <a:spcAft>
        <a:spcPct val="0"/>
      </a:spcAft>
      <a:defRPr sz="17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GA Arabesque" pitchFamily="2" charset="2"/>
        <a:ea typeface="+mn-ea"/>
        <a:cs typeface="Arial" pitchFamily="34" charset="0"/>
      </a:defRPr>
    </a:lvl3pPr>
    <a:lvl4pPr marL="1371600" algn="r" rtl="0" fontAlgn="base">
      <a:spcBef>
        <a:spcPct val="0"/>
      </a:spcBef>
      <a:spcAft>
        <a:spcPct val="0"/>
      </a:spcAft>
      <a:defRPr sz="17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GA Arabesque" pitchFamily="2" charset="2"/>
        <a:ea typeface="+mn-ea"/>
        <a:cs typeface="Arial" pitchFamily="34" charset="0"/>
      </a:defRPr>
    </a:lvl4pPr>
    <a:lvl5pPr marL="1828800" algn="r" rtl="0" fontAlgn="base">
      <a:spcBef>
        <a:spcPct val="0"/>
      </a:spcBef>
      <a:spcAft>
        <a:spcPct val="0"/>
      </a:spcAft>
      <a:defRPr sz="17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GA Arabesque" pitchFamily="2" charset="2"/>
        <a:ea typeface="+mn-ea"/>
        <a:cs typeface="Arial" pitchFamily="34" charset="0"/>
      </a:defRPr>
    </a:lvl5pPr>
    <a:lvl6pPr marL="2286000" algn="l" defTabSz="914400" rtl="0" eaLnBrk="1" latinLnBrk="0" hangingPunct="1">
      <a:defRPr sz="17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GA Arabesque" pitchFamily="2" charset="2"/>
        <a:ea typeface="+mn-ea"/>
        <a:cs typeface="Arial" pitchFamily="34" charset="0"/>
      </a:defRPr>
    </a:lvl6pPr>
    <a:lvl7pPr marL="2743200" algn="l" defTabSz="914400" rtl="0" eaLnBrk="1" latinLnBrk="0" hangingPunct="1">
      <a:defRPr sz="17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GA Arabesque" pitchFamily="2" charset="2"/>
        <a:ea typeface="+mn-ea"/>
        <a:cs typeface="Arial" pitchFamily="34" charset="0"/>
      </a:defRPr>
    </a:lvl7pPr>
    <a:lvl8pPr marL="3200400" algn="l" defTabSz="914400" rtl="0" eaLnBrk="1" latinLnBrk="0" hangingPunct="1">
      <a:defRPr sz="17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GA Arabesque" pitchFamily="2" charset="2"/>
        <a:ea typeface="+mn-ea"/>
        <a:cs typeface="Arial" pitchFamily="34" charset="0"/>
      </a:defRPr>
    </a:lvl8pPr>
    <a:lvl9pPr marL="3657600" algn="l" defTabSz="914400" rtl="0" eaLnBrk="1" latinLnBrk="0" hangingPunct="1">
      <a:defRPr sz="17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GA Arabesque" pitchFamily="2" charset="2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00"/>
    <a:srgbClr val="66FF33"/>
    <a:srgbClr val="CCCCFF"/>
    <a:srgbClr val="993300"/>
    <a:srgbClr val="CC9900"/>
    <a:srgbClr val="808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35" autoAdjust="0"/>
    <p:restoredTop sz="90193" autoAdjust="0"/>
  </p:normalViewPr>
  <p:slideViewPr>
    <p:cSldViewPr>
      <p:cViewPr varScale="1">
        <p:scale>
          <a:sx n="67" d="100"/>
          <a:sy n="67" d="100"/>
        </p:scale>
        <p:origin x="15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l" defTabSz="933450"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l" defTabSz="933450"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8FC9CB1-4AB5-468C-B72A-B852A21E7C00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91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6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386263"/>
            <a:ext cx="548957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6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51BABD5-57CC-4447-A757-8ECD760EC47C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7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1BABD5-57CC-4447-A757-8ECD760EC47C}" type="slidenum">
              <a:rPr lang="ar-SY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77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E21D1-AB87-480E-9EDA-2B9B7EE52D4B}" type="slidenum">
              <a:rPr lang="ar-SA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65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1588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 rtl="1"/>
            <a:fld id="{281E4624-754D-4BEE-8AC4-90DFA0CC04DA}" type="slidenum">
              <a:rPr lang="ar-SA" sz="1200">
                <a:effectLst/>
                <a:latin typeface="Arial" pitchFamily="34" charset="0"/>
              </a:rPr>
              <a:pPr algn="l" rtl="1"/>
              <a:t>30</a:t>
            </a:fld>
            <a:endParaRPr lang="en-US" sz="1200">
              <a:effectLst/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686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CE7DC-F6A8-493E-A803-C982D20D3862}" type="slidenum">
              <a:rPr lang="ar-SA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14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BD564B-7D15-4997-AD23-DCF503E7075B}" type="slidenum">
              <a:rPr lang="ar-SA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If they talk in French (without understanding) everyday, then I will start from that rather than any other textbook.</a:t>
            </a:r>
          </a:p>
        </p:txBody>
      </p:sp>
    </p:spTree>
    <p:extLst>
      <p:ext uri="{BB962C8B-B14F-4D97-AF65-F5344CB8AC3E}">
        <p14:creationId xmlns:p14="http://schemas.microsoft.com/office/powerpoint/2010/main" val="4293914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2125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1588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 rtl="1"/>
            <a:fld id="{1E32333F-F31D-4788-A970-B00A2567580D}" type="slidenum">
              <a:rPr lang="ar-SA" sz="1200">
                <a:effectLst/>
                <a:latin typeface="Arial" pitchFamily="34" charset="0"/>
              </a:rPr>
              <a:pPr algn="l" rtl="1"/>
              <a:t>35</a:t>
            </a:fld>
            <a:endParaRPr lang="en-US" sz="1200">
              <a:effectLst/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If you have come here to check your own learning, then inshaAllah you will surely learn. </a:t>
            </a:r>
          </a:p>
        </p:txBody>
      </p:sp>
    </p:spTree>
    <p:extLst>
      <p:ext uri="{BB962C8B-B14F-4D97-AF65-F5344CB8AC3E}">
        <p14:creationId xmlns:p14="http://schemas.microsoft.com/office/powerpoint/2010/main" val="2452722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1588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 rtl="1"/>
            <a:fld id="{EF32178C-E27D-4312-87C2-98BF8A900AE2}" type="slidenum">
              <a:rPr lang="ar-SA" sz="1200">
                <a:effectLst/>
                <a:latin typeface="Arial" pitchFamily="34" charset="0"/>
              </a:rPr>
              <a:pPr algn="l" rtl="1"/>
              <a:t>36</a:t>
            </a:fld>
            <a:endParaRPr lang="en-US" sz="1200">
              <a:effectLst/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232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766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5072C3-832B-41D1-96E8-9B8AEC5FE950}" type="slidenum">
              <a:rPr lang="ar-SY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257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1AEAB-8D1B-4FC5-A242-140AA709F389}" type="slidenum">
              <a:rPr lang="ar-SY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Allah has chosen you out of the thousands that are out there.  Thank Allah for this tremendous blessing by learning with full attention and interaction. </a:t>
            </a:r>
          </a:p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You have already come walking towards Allah.  Now He will come running towards you (as in Hadith).  InshaAllah, you will continue in this journey till the end.</a:t>
            </a:r>
          </a:p>
        </p:txBody>
      </p:sp>
    </p:spTree>
    <p:extLst>
      <p:ext uri="{BB962C8B-B14F-4D97-AF65-F5344CB8AC3E}">
        <p14:creationId xmlns:p14="http://schemas.microsoft.com/office/powerpoint/2010/main" val="2929502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average each word is repeated 4 times.</a:t>
            </a:r>
            <a:r>
              <a:rPr lang="en-US" baseline="0" dirty="0" smtClean="0"/>
              <a:t> If we remove repetition and count only the unique or non repeated words they come down to 17000. </a:t>
            </a:r>
          </a:p>
          <a:p>
            <a:r>
              <a:rPr lang="en-US" baseline="0" dirty="0" smtClean="0"/>
              <a:t>For Non Arabs knowing root words is not enough </a:t>
            </a:r>
            <a:r>
              <a:rPr lang="en-US" baseline="0" dirty="0" err="1" smtClean="0"/>
              <a:t>e.g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alima</a:t>
            </a:r>
            <a:r>
              <a:rPr lang="en-US" baseline="0" dirty="0" smtClean="0"/>
              <a:t> (he knew), </a:t>
            </a:r>
            <a:r>
              <a:rPr lang="en-US" baseline="0" dirty="0" err="1" smtClean="0"/>
              <a:t>allama</a:t>
            </a:r>
            <a:r>
              <a:rPr lang="en-US" baseline="0" dirty="0" smtClean="0"/>
              <a:t>(he taught), </a:t>
            </a:r>
            <a:r>
              <a:rPr lang="en-US" baseline="0" dirty="0" err="1" smtClean="0"/>
              <a:t>ta’allama</a:t>
            </a:r>
            <a:r>
              <a:rPr lang="en-US" baseline="0" dirty="0" smtClean="0"/>
              <a:t>(he learnt) ; different and </a:t>
            </a:r>
            <a:r>
              <a:rPr lang="en-US" baseline="0" smtClean="0"/>
              <a:t>opposite meanings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1BABD5-57CC-4447-A757-8ECD760EC47C}" type="slidenum">
              <a:rPr lang="ar-SY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3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1B85B-A535-4170-8189-1932C51122E8}" type="slidenum">
              <a:rPr lang="ar-SA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78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1B85B-A535-4170-8189-1932C51122E8}" type="slidenum">
              <a:rPr lang="ar-SA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834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B77063-8D1A-4B2B-A996-D8A33BA03A83}" type="slidenum">
              <a:rPr lang="ar-SA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458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50170F-C71C-402B-8852-FA38BAC62514}" type="slidenum">
              <a:rPr lang="ar-SA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9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F473C5-7613-415E-9EA0-C0D179C193D6}" type="slidenum">
              <a:rPr lang="ar-SA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0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609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fld id="{CD15D718-4E0B-4A04-B5D5-074A8FBBA03D}" type="slidenum">
              <a:rPr lang="ar-SY" sz="1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sz="1600" b="1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DFC8-D25C-4ABD-9063-44035E6C562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47412-75C8-4E7A-973F-C62D73EBC2D1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D7902-2290-49B4-8975-01C0B6A03B0B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D1D69-668D-4968-A16B-3A87B50AF086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q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SA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6F516-63AC-4A8A-80BA-CE008990EE46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1D7C0-AF87-462F-B668-264EE0B0C58F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F102-1935-47F2-A188-8723EF30093C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1C48-4EF2-471F-8664-9D53D45BB46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F382F-7CAF-4AF9-AF52-A15327C3988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5285D-C9E8-4AAE-A8C9-3449E074F20C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6661F-D39B-4C11-8002-1BBB7BCB62C7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F66A-D8AC-4910-BEB0-E1E894AFF84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28000">
              <a:srgbClr val="006600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Green"/>
          <p:cNvPicPr>
            <a:picLocks noChangeAspect="1" noChangeArrowheads="1"/>
          </p:cNvPicPr>
          <p:nvPr userDrawn="1"/>
        </p:nvPicPr>
        <p:blipFill>
          <a:blip r:embed="rId14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19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8814EAE-3074-4F35-98AC-31B7C41CBB77}" type="slidenum">
              <a:rPr lang="ar-SY"/>
              <a:pPr>
                <a:defRPr/>
              </a:pPr>
              <a:t>‹#›</a:t>
            </a:fld>
            <a:endParaRPr lang="en-US"/>
          </a:p>
        </p:txBody>
      </p:sp>
      <p:sp>
        <p:nvSpPr>
          <p:cNvPr id="681989" name="Rectangle 5"/>
          <p:cNvSpPr>
            <a:spLocks noChangeArrowheads="1"/>
          </p:cNvSpPr>
          <p:nvPr/>
        </p:nvSpPr>
        <p:spPr bwMode="auto">
          <a:xfrm>
            <a:off x="8763000" y="64484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fld id="{1BA5EAB4-D544-4343-B64E-C3B959A459F3}" type="slidenum">
              <a:rPr lang="ar-SY"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031" name="Picture 7" descr="DPPR-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257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  <p:sldLayoutId id="214748425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9pPr>
    </p:titleStyle>
    <p:bodyStyle>
      <a:lvl1pPr marL="577850" indent="-5778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q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514600" cy="140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600">
                <a:latin typeface="Alvi Nastaleeq" pitchFamily="2" charset="-78"/>
                <a:cs typeface="Alvi Nastaleeq" pitchFamily="2" charset="-78"/>
                <a:sym typeface="AGA Arabesque" pitchFamily="2" charset="2"/>
              </a:rPr>
              <a:t>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429000"/>
            <a:ext cx="9144000" cy="1828800"/>
          </a:xfrm>
        </p:spPr>
        <p:txBody>
          <a:bodyPr/>
          <a:lstStyle/>
          <a:p>
            <a:pPr eaLnBrk="1" hangingPunct="1"/>
            <a:r>
              <a:rPr lang="en-US" sz="24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  <a:t>Lesson -1a</a:t>
            </a:r>
            <a:b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dirty="0" smtClean="0">
              <a:solidFill>
                <a:srgbClr val="FFFF00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ahoma" pitchFamily="34" charset="0"/>
              </a:rPr>
              <a:t>Easy to Learn!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cs typeface="Tahoma" pitchFamily="34" charset="0"/>
              </a:rPr>
              <a:t>Allah has made His Al-Qur'an easy for us in many wonderful ways. For example,…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cs typeface="Tahoma" pitchFamily="34" charset="0"/>
              </a:rPr>
              <a:t> The words of </a:t>
            </a:r>
            <a:r>
              <a:rPr lang="en-US" b="1" dirty="0" smtClean="0">
                <a:solidFill>
                  <a:schemeClr val="tx1"/>
                </a:solidFill>
                <a:cs typeface="Tahoma" pitchFamily="34" charset="0"/>
              </a:rPr>
              <a:t>Surah </a:t>
            </a:r>
            <a:r>
              <a:rPr lang="en-US" b="1" dirty="0" err="1" smtClean="0">
                <a:solidFill>
                  <a:schemeClr val="tx1"/>
                </a:solidFill>
                <a:cs typeface="Tahoma" pitchFamily="34" charset="0"/>
              </a:rPr>
              <a:t>Fatihah</a:t>
            </a:r>
            <a:r>
              <a:rPr lang="en-US" b="1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b="1" dirty="0" smtClean="0">
                <a:cs typeface="Tahoma" pitchFamily="34" charset="0"/>
              </a:rPr>
              <a:t>are repeated …  </a:t>
            </a:r>
            <a:br>
              <a:rPr lang="en-US" b="1" dirty="0" smtClean="0">
                <a:cs typeface="Tahoma" pitchFamily="34" charset="0"/>
              </a:rPr>
            </a:br>
            <a:r>
              <a:rPr lang="en-US" b="1" dirty="0" smtClean="0">
                <a:cs typeface="Tahoma" pitchFamily="34" charset="0"/>
              </a:rPr>
              <a:t/>
            </a:r>
            <a:br>
              <a:rPr lang="en-US" b="1" dirty="0" smtClean="0">
                <a:cs typeface="Tahoma" pitchFamily="34" charset="0"/>
              </a:rPr>
            </a:br>
            <a:endParaRPr lang="en-US" b="1" dirty="0" smtClean="0">
              <a:cs typeface="Tahoma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tx1"/>
                </a:solidFill>
                <a:cs typeface="Tahoma" pitchFamily="34" charset="0"/>
              </a:rPr>
              <a:t>7500</a:t>
            </a:r>
            <a:r>
              <a:rPr lang="en-US" b="1" dirty="0" smtClean="0">
                <a:cs typeface="Tahoma" pitchFamily="34" charset="0"/>
              </a:rPr>
              <a:t> times in Al-Qur'an!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ahoma" pitchFamily="34" charset="0"/>
              </a:rPr>
              <a:t>Easy to Learn: Step 1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dirty="0" smtClean="0">
              <a:cs typeface="Tahoma" pitchFamily="34" charset="0"/>
            </a:endParaRPr>
          </a:p>
          <a:p>
            <a:pPr eaLnBrk="1" hangingPunct="1"/>
            <a:r>
              <a:rPr lang="en-US" sz="2800" dirty="0" smtClean="0">
                <a:cs typeface="Tahoma" pitchFamily="34" charset="0"/>
              </a:rPr>
              <a:t>Words from a typical Salah (the Surah Al-</a:t>
            </a:r>
            <a:r>
              <a:rPr lang="en-US" sz="2800" dirty="0" err="1" smtClean="0">
                <a:cs typeface="Tahoma" pitchFamily="34" charset="0"/>
              </a:rPr>
              <a:t>Fatiha</a:t>
            </a:r>
            <a:r>
              <a:rPr lang="en-US" sz="2800" dirty="0" smtClean="0">
                <a:cs typeface="Tahoma" pitchFamily="34" charset="0"/>
              </a:rPr>
              <a:t>, 6 small </a:t>
            </a:r>
            <a:r>
              <a:rPr lang="en-US" sz="2800" dirty="0" err="1" smtClean="0">
                <a:cs typeface="Tahoma" pitchFamily="34" charset="0"/>
              </a:rPr>
              <a:t>surahs</a:t>
            </a:r>
            <a:r>
              <a:rPr lang="en-US" sz="2800" dirty="0" smtClean="0">
                <a:cs typeface="Tahoma" pitchFamily="34" charset="0"/>
              </a:rPr>
              <a:t> + </a:t>
            </a:r>
            <a:r>
              <a:rPr lang="en-US" sz="2800" dirty="0" err="1" smtClean="0">
                <a:cs typeface="Tahoma" pitchFamily="34" charset="0"/>
              </a:rPr>
              <a:t>azkar</a:t>
            </a:r>
            <a:r>
              <a:rPr lang="en-US" sz="2800" dirty="0" smtClean="0">
                <a:cs typeface="Tahoma" pitchFamily="34" charset="0"/>
              </a:rPr>
              <a:t>) occur almost  </a:t>
            </a:r>
          </a:p>
          <a:p>
            <a:pPr eaLnBrk="1" hangingPunct="1"/>
            <a:endParaRPr lang="en-US" sz="2800" dirty="0" smtClean="0">
              <a:cs typeface="Tahoma" pitchFamily="34" charset="0"/>
            </a:endParaRPr>
          </a:p>
          <a:p>
            <a:pPr marL="0" indent="0" algn="ctr" eaLnBrk="1" hangingPunct="1">
              <a:buNone/>
            </a:pPr>
            <a:r>
              <a:rPr lang="en-US" sz="4400" b="1" dirty="0" smtClean="0">
                <a:solidFill>
                  <a:schemeClr val="tx1"/>
                </a:solidFill>
                <a:cs typeface="Tahoma" pitchFamily="34" charset="0"/>
              </a:rPr>
              <a:t>40,000</a:t>
            </a:r>
            <a:r>
              <a:rPr lang="en-US" sz="4400" b="1" dirty="0" smtClean="0">
                <a:cs typeface="Tahoma" pitchFamily="34" charset="0"/>
              </a:rPr>
              <a:t> times in the </a:t>
            </a:r>
            <a:r>
              <a:rPr lang="en-US" sz="4400" b="1" dirty="0" err="1" smtClean="0">
                <a:cs typeface="Tahoma" pitchFamily="34" charset="0"/>
              </a:rPr>
              <a:t>Qur’aan</a:t>
            </a:r>
            <a:r>
              <a:rPr lang="en-US" sz="4400" b="1" dirty="0" smtClean="0">
                <a:cs typeface="Tahoma" pitchFamily="34" charset="0"/>
              </a:rPr>
              <a:t>.</a:t>
            </a:r>
            <a:br>
              <a:rPr lang="en-US" sz="4400" b="1" dirty="0" smtClean="0">
                <a:cs typeface="Tahoma" pitchFamily="34" charset="0"/>
              </a:rPr>
            </a:br>
            <a:endParaRPr lang="en-US" sz="2800" b="1" dirty="0" smtClean="0">
              <a:cs typeface="Tahoma" pitchFamily="34" charset="0"/>
            </a:endParaRPr>
          </a:p>
          <a:p>
            <a:pPr eaLnBrk="1" hangingPunct="1"/>
            <a:r>
              <a:rPr lang="en-US" sz="2800" dirty="0" smtClean="0">
                <a:cs typeface="Tahoma" pitchFamily="34" charset="0"/>
              </a:rPr>
              <a:t>i.e., </a:t>
            </a:r>
            <a:r>
              <a:rPr lang="en-US" sz="2800" dirty="0" smtClean="0">
                <a:solidFill>
                  <a:schemeClr val="tx1"/>
                </a:solidFill>
                <a:cs typeface="Tahoma" pitchFamily="34" charset="0"/>
              </a:rPr>
              <a:t>50%</a:t>
            </a:r>
            <a:r>
              <a:rPr lang="en-US" sz="2800" dirty="0" smtClean="0">
                <a:cs typeface="Tahoma" pitchFamily="34" charset="0"/>
              </a:rPr>
              <a:t> of the words… or every 2</a:t>
            </a:r>
            <a:r>
              <a:rPr lang="en-US" sz="2800" baseline="30000" dirty="0" smtClean="0">
                <a:cs typeface="Tahoma" pitchFamily="34" charset="0"/>
              </a:rPr>
              <a:t>nd</a:t>
            </a:r>
            <a:r>
              <a:rPr lang="en-US" sz="2800" dirty="0" smtClean="0">
                <a:cs typeface="Tahoma" pitchFamily="34" charset="0"/>
              </a:rPr>
              <a:t> word in the </a:t>
            </a:r>
            <a:r>
              <a:rPr lang="en-US" sz="2800" dirty="0" err="1" smtClean="0">
                <a:cs typeface="Tahoma" pitchFamily="34" charset="0"/>
              </a:rPr>
              <a:t>Qur’aan</a:t>
            </a:r>
            <a:r>
              <a:rPr lang="en-US" sz="2800" dirty="0" smtClean="0">
                <a:cs typeface="Tahoma" pitchFamily="34" charset="0"/>
              </a:rPr>
              <a:t> is from </a:t>
            </a:r>
            <a:r>
              <a:rPr lang="en-US" sz="2800" dirty="0" smtClean="0">
                <a:solidFill>
                  <a:schemeClr val="tx1"/>
                </a:solidFill>
                <a:cs typeface="Tahoma" pitchFamily="34" charset="0"/>
              </a:rPr>
              <a:t>DAILY</a:t>
            </a:r>
            <a:r>
              <a:rPr lang="en-US" sz="2800" dirty="0" smtClean="0">
                <a:cs typeface="Tahoma" pitchFamily="34" charset="0"/>
              </a:rPr>
              <a:t> Salah</a:t>
            </a:r>
            <a:r>
              <a:rPr lang="en-US" sz="2800" dirty="0" smtClean="0">
                <a:solidFill>
                  <a:srgbClr val="66FFFF"/>
                </a:solidFill>
                <a:cs typeface="Tahoma" pitchFamily="34" charset="0"/>
              </a:rPr>
              <a:t>!</a:t>
            </a:r>
            <a:r>
              <a:rPr lang="en-US" sz="2800" dirty="0" smtClean="0">
                <a:cs typeface="Tahoma" pitchFamily="34" charset="0"/>
              </a:rPr>
              <a:t> </a:t>
            </a:r>
            <a:br>
              <a:rPr lang="en-US" sz="2800" dirty="0" smtClean="0">
                <a:cs typeface="Tahoma" pitchFamily="34" charset="0"/>
              </a:rPr>
            </a:br>
            <a:endParaRPr lang="en-US" sz="2800" dirty="0" smtClean="0">
              <a:cs typeface="Tahoma" pitchFamily="34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cs typeface="Tahoma" pitchFamily="34" charset="0"/>
              </a:rPr>
              <a:t>That is the content of our </a:t>
            </a:r>
            <a:r>
              <a:rPr lang="en-US" sz="2800" u="sng" dirty="0" smtClean="0">
                <a:solidFill>
                  <a:schemeClr val="tx1"/>
                </a:solidFill>
                <a:cs typeface="Tahoma" pitchFamily="34" charset="0"/>
              </a:rPr>
              <a:t>Course-1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ahoma" pitchFamily="34" charset="0"/>
              </a:rPr>
              <a:t>Easy to Learn: Step 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dirty="0" smtClean="0">
              <a:cs typeface="Tahoma" pitchFamily="34" charset="0"/>
            </a:endParaRPr>
          </a:p>
          <a:p>
            <a:pPr eaLnBrk="1" hangingPunct="1"/>
            <a:r>
              <a:rPr lang="en-US" sz="2800" b="1" dirty="0" smtClean="0">
                <a:cs typeface="Tahoma" pitchFamily="34" charset="0"/>
              </a:rPr>
              <a:t>Course-2: </a:t>
            </a:r>
            <a:r>
              <a:rPr lang="en-US" sz="2800" dirty="0" smtClean="0">
                <a:cs typeface="Tahoma" pitchFamily="34" charset="0"/>
              </a:rPr>
              <a:t>Additional Recitations + Selections from the Qur’an &amp; Supplications</a:t>
            </a:r>
          </a:p>
          <a:p>
            <a:pPr eaLnBrk="1" hangingPunct="1"/>
            <a:r>
              <a:rPr lang="en-US" sz="2800" dirty="0" smtClean="0">
                <a:cs typeface="Tahoma" pitchFamily="34" charset="0"/>
              </a:rPr>
              <a:t>From these 2 courses, we can learn </a:t>
            </a:r>
          </a:p>
          <a:p>
            <a:pPr marL="0" indent="0" algn="ctr" eaLnBrk="1" hangingPunct="1">
              <a:buNone/>
            </a:pPr>
            <a:endParaRPr lang="en-US" sz="4400" b="1" dirty="0" smtClean="0">
              <a:solidFill>
                <a:schemeClr val="tx1"/>
              </a:solidFill>
              <a:cs typeface="Tahoma" pitchFamily="34" charset="0"/>
            </a:endParaRPr>
          </a:p>
          <a:p>
            <a:pPr marL="0" indent="0" algn="ctr" eaLnBrk="1" hangingPunct="1">
              <a:buNone/>
            </a:pPr>
            <a:r>
              <a:rPr lang="en-US" sz="4400" b="1" dirty="0" smtClean="0">
                <a:solidFill>
                  <a:schemeClr val="tx1"/>
                </a:solidFill>
                <a:cs typeface="Tahoma" pitchFamily="34" charset="0"/>
              </a:rPr>
              <a:t>250 words </a:t>
            </a:r>
            <a:r>
              <a:rPr lang="en-US" sz="3600" dirty="0" smtClean="0">
                <a:cs typeface="Tahoma" pitchFamily="34" charset="0"/>
              </a:rPr>
              <a:t>that occur in Al-Qur'an</a:t>
            </a:r>
            <a:r>
              <a:rPr lang="en-US" sz="3600" dirty="0">
                <a:cs typeface="Tahoma" pitchFamily="34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cs typeface="Tahoma" pitchFamily="34" charset="0"/>
              </a:rPr>
              <a:t>55,000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cs typeface="Tahoma" pitchFamily="34" charset="0"/>
              </a:rPr>
              <a:t>After the 2 Short Courses …</a:t>
            </a:r>
            <a:endParaRPr lang="en-US" sz="1800" smtClean="0">
              <a:cs typeface="Tahom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Unfamiliar/New words found in Al-Qur'an</a:t>
            </a:r>
          </a:p>
          <a:p>
            <a:pPr eaLnBrk="1" hangingPunct="1">
              <a:buFont typeface="Wingdings" pitchFamily="2" charset="2"/>
              <a:buNone/>
            </a:pPr>
            <a:endParaRPr lang="en-US" sz="900" dirty="0" smtClean="0">
              <a:cs typeface="Tahoma" pitchFamily="34" charset="0"/>
            </a:endParaRPr>
          </a:p>
          <a:p>
            <a:pPr eaLnBrk="1" hangingPunct="1"/>
            <a:r>
              <a:rPr lang="en-US" sz="2800" b="1" dirty="0" err="1" smtClean="0">
                <a:cs typeface="Tahoma" pitchFamily="34" charset="0"/>
              </a:rPr>
              <a:t>Juz</a:t>
            </a:r>
            <a:r>
              <a:rPr lang="en-US" sz="2800" b="1" dirty="0" smtClean="0">
                <a:cs typeface="Tahoma" pitchFamily="34" charset="0"/>
              </a:rPr>
              <a:t>’/ </a:t>
            </a:r>
            <a:r>
              <a:rPr lang="en-US" sz="2800" b="1" dirty="0" err="1" smtClean="0">
                <a:cs typeface="Tahoma" pitchFamily="34" charset="0"/>
              </a:rPr>
              <a:t>Paarah</a:t>
            </a:r>
            <a:r>
              <a:rPr lang="en-US" sz="2800" b="1" dirty="0" smtClean="0">
                <a:cs typeface="Tahoma" pitchFamily="34" charset="0"/>
              </a:rPr>
              <a:t>  </a:t>
            </a:r>
            <a:r>
              <a:rPr lang="en-US" sz="2800" b="1" dirty="0" smtClean="0">
                <a:solidFill>
                  <a:srgbClr val="66FFFF"/>
                </a:solidFill>
                <a:cs typeface="Tahoma" pitchFamily="34" charset="0"/>
              </a:rPr>
              <a:t>1</a:t>
            </a:r>
            <a:r>
              <a:rPr lang="en-US" sz="2800" b="1" dirty="0" smtClean="0">
                <a:cs typeface="Tahoma" pitchFamily="34" charset="0"/>
              </a:rPr>
              <a:t>		     : </a:t>
            </a:r>
            <a:r>
              <a:rPr lang="en-US" sz="2800" b="1" dirty="0" smtClean="0">
                <a:solidFill>
                  <a:srgbClr val="66FFFF"/>
                </a:solidFill>
                <a:cs typeface="Tahoma" pitchFamily="34" charset="0"/>
              </a:rPr>
              <a:t>20</a:t>
            </a:r>
            <a:r>
              <a:rPr lang="en-US" sz="2800" b="1" dirty="0" smtClean="0">
                <a:cs typeface="Tahoma" pitchFamily="34" charset="0"/>
              </a:rPr>
              <a:t> per page</a:t>
            </a:r>
          </a:p>
          <a:p>
            <a:pPr eaLnBrk="1" hangingPunct="1"/>
            <a:r>
              <a:rPr lang="en-US" sz="2800" b="1" dirty="0" err="1" smtClean="0">
                <a:cs typeface="Tahoma" pitchFamily="34" charset="0"/>
              </a:rPr>
              <a:t>Juz</a:t>
            </a:r>
            <a:r>
              <a:rPr lang="en-US" sz="2800" b="1" dirty="0" smtClean="0">
                <a:cs typeface="Tahoma" pitchFamily="34" charset="0"/>
              </a:rPr>
              <a:t>’ / </a:t>
            </a:r>
            <a:r>
              <a:rPr lang="en-US" sz="2800" b="1" dirty="0" err="1" smtClean="0">
                <a:cs typeface="Tahoma" pitchFamily="34" charset="0"/>
              </a:rPr>
              <a:t>Paarah</a:t>
            </a:r>
            <a:r>
              <a:rPr lang="en-US" sz="2800" b="1" dirty="0" smtClean="0">
                <a:cs typeface="Tahoma" pitchFamily="34" charset="0"/>
              </a:rPr>
              <a:t>  </a:t>
            </a:r>
            <a:r>
              <a:rPr lang="en-US" sz="2800" b="1" dirty="0" smtClean="0">
                <a:solidFill>
                  <a:srgbClr val="66FFFF"/>
                </a:solidFill>
                <a:cs typeface="Tahoma" pitchFamily="34" charset="0"/>
              </a:rPr>
              <a:t>2</a:t>
            </a:r>
            <a:r>
              <a:rPr lang="en-US" sz="2800" b="1" dirty="0" smtClean="0">
                <a:cs typeface="Tahoma" pitchFamily="34" charset="0"/>
              </a:rPr>
              <a:t> to </a:t>
            </a:r>
            <a:r>
              <a:rPr lang="en-US" sz="2800" b="1" dirty="0" smtClean="0">
                <a:solidFill>
                  <a:srgbClr val="66FFFF"/>
                </a:solidFill>
                <a:cs typeface="Tahoma" pitchFamily="34" charset="0"/>
              </a:rPr>
              <a:t>5</a:t>
            </a:r>
            <a:r>
              <a:rPr lang="en-US" sz="2800" b="1" dirty="0" smtClean="0">
                <a:cs typeface="Tahoma" pitchFamily="34" charset="0"/>
              </a:rPr>
              <a:t>	     : </a:t>
            </a:r>
            <a:r>
              <a:rPr lang="en-US" sz="2800" b="1" dirty="0" smtClean="0">
                <a:solidFill>
                  <a:srgbClr val="66FFFF"/>
                </a:solidFill>
                <a:cs typeface="Tahoma" pitchFamily="34" charset="0"/>
              </a:rPr>
              <a:t>12</a:t>
            </a:r>
            <a:r>
              <a:rPr lang="en-US" sz="2800" b="1" dirty="0" smtClean="0">
                <a:cs typeface="Tahoma" pitchFamily="34" charset="0"/>
              </a:rPr>
              <a:t> per page</a:t>
            </a:r>
          </a:p>
          <a:p>
            <a:pPr eaLnBrk="1" hangingPunct="1"/>
            <a:r>
              <a:rPr lang="en-US" sz="2800" b="1" dirty="0" err="1" smtClean="0">
                <a:cs typeface="Tahoma" pitchFamily="34" charset="0"/>
              </a:rPr>
              <a:t>Juz</a:t>
            </a:r>
            <a:r>
              <a:rPr lang="en-US" sz="2800" b="1" dirty="0" smtClean="0">
                <a:cs typeface="Tahoma" pitchFamily="34" charset="0"/>
              </a:rPr>
              <a:t>’ / </a:t>
            </a:r>
            <a:r>
              <a:rPr lang="en-US" sz="2800" b="1" dirty="0" err="1" smtClean="0">
                <a:cs typeface="Tahoma" pitchFamily="34" charset="0"/>
              </a:rPr>
              <a:t>Paarah</a:t>
            </a:r>
            <a:r>
              <a:rPr lang="en-US" sz="2800" b="1" dirty="0" smtClean="0">
                <a:cs typeface="Tahoma" pitchFamily="34" charset="0"/>
              </a:rPr>
              <a:t>  </a:t>
            </a:r>
            <a:r>
              <a:rPr lang="en-US" sz="2800" b="1" dirty="0" smtClean="0">
                <a:solidFill>
                  <a:srgbClr val="66FFFF"/>
                </a:solidFill>
                <a:cs typeface="Tahoma" pitchFamily="34" charset="0"/>
              </a:rPr>
              <a:t>6</a:t>
            </a:r>
            <a:r>
              <a:rPr lang="en-US" sz="2800" b="1" dirty="0" smtClean="0">
                <a:cs typeface="Tahoma" pitchFamily="34" charset="0"/>
              </a:rPr>
              <a:t> to </a:t>
            </a:r>
            <a:r>
              <a:rPr lang="en-US" sz="2800" b="1" dirty="0" smtClean="0">
                <a:solidFill>
                  <a:srgbClr val="66FFFF"/>
                </a:solidFill>
                <a:cs typeface="Tahoma" pitchFamily="34" charset="0"/>
              </a:rPr>
              <a:t>28</a:t>
            </a:r>
            <a:r>
              <a:rPr lang="en-US" sz="2800" b="1" dirty="0" smtClean="0">
                <a:cs typeface="Tahoma" pitchFamily="34" charset="0"/>
              </a:rPr>
              <a:t>     :   </a:t>
            </a:r>
            <a:r>
              <a:rPr lang="en-US" sz="2800" b="1" dirty="0" smtClean="0">
                <a:solidFill>
                  <a:srgbClr val="66FFFF"/>
                </a:solidFill>
                <a:cs typeface="Tahoma" pitchFamily="34" charset="0"/>
              </a:rPr>
              <a:t>6</a:t>
            </a:r>
            <a:r>
              <a:rPr lang="en-US" sz="2800" b="1" dirty="0" smtClean="0">
                <a:cs typeface="Tahoma" pitchFamily="34" charset="0"/>
              </a:rPr>
              <a:t> per page</a:t>
            </a:r>
          </a:p>
          <a:p>
            <a:pPr eaLnBrk="1" hangingPunct="1"/>
            <a:r>
              <a:rPr lang="en-US" sz="2800" b="1" dirty="0" err="1" smtClean="0">
                <a:cs typeface="Tahoma" pitchFamily="34" charset="0"/>
              </a:rPr>
              <a:t>Juz</a:t>
            </a:r>
            <a:r>
              <a:rPr lang="en-US" sz="2800" b="1" dirty="0" smtClean="0">
                <a:cs typeface="Tahoma" pitchFamily="34" charset="0"/>
              </a:rPr>
              <a:t>’ / </a:t>
            </a:r>
            <a:r>
              <a:rPr lang="en-US" sz="2800" b="1" dirty="0" err="1" smtClean="0">
                <a:cs typeface="Tahoma" pitchFamily="34" charset="0"/>
              </a:rPr>
              <a:t>Paarah</a:t>
            </a:r>
            <a:r>
              <a:rPr lang="en-US" sz="2800" b="1" dirty="0" smtClean="0">
                <a:cs typeface="Tahoma" pitchFamily="34" charset="0"/>
              </a:rPr>
              <a:t>  </a:t>
            </a:r>
            <a:r>
              <a:rPr lang="en-US" sz="2800" b="1" dirty="0" smtClean="0">
                <a:solidFill>
                  <a:srgbClr val="66FFFF"/>
                </a:solidFill>
                <a:cs typeface="Tahoma" pitchFamily="34" charset="0"/>
              </a:rPr>
              <a:t>29</a:t>
            </a:r>
            <a:r>
              <a:rPr lang="en-US" sz="2800" b="1" dirty="0" smtClean="0">
                <a:cs typeface="Tahoma" pitchFamily="34" charset="0"/>
              </a:rPr>
              <a:t> to </a:t>
            </a:r>
            <a:r>
              <a:rPr lang="en-US" sz="2800" b="1" dirty="0" smtClean="0">
                <a:solidFill>
                  <a:srgbClr val="66FFFF"/>
                </a:solidFill>
                <a:cs typeface="Tahoma" pitchFamily="34" charset="0"/>
              </a:rPr>
              <a:t>30   </a:t>
            </a:r>
            <a:r>
              <a:rPr lang="en-US" sz="2800" b="1" dirty="0" smtClean="0">
                <a:cs typeface="Tahoma" pitchFamily="34" charset="0"/>
              </a:rPr>
              <a:t>: </a:t>
            </a:r>
            <a:r>
              <a:rPr lang="en-US" sz="2800" b="1" dirty="0" smtClean="0">
                <a:solidFill>
                  <a:srgbClr val="66FFFF"/>
                </a:solidFill>
                <a:cs typeface="Tahoma" pitchFamily="34" charset="0"/>
              </a:rPr>
              <a:t>12</a:t>
            </a:r>
            <a:r>
              <a:rPr lang="en-US" sz="2800" b="1" dirty="0" smtClean="0">
                <a:cs typeface="Tahoma" pitchFamily="34" charset="0"/>
              </a:rPr>
              <a:t> per page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cs typeface="Tahoma" pitchFamily="34" charset="0"/>
              </a:rPr>
              <a:t>Unfamiliar or New words per page </a:t>
            </a:r>
            <a:br>
              <a:rPr lang="en-US" sz="2800" smtClean="0">
                <a:cs typeface="Tahoma" pitchFamily="34" charset="0"/>
              </a:rPr>
            </a:br>
            <a:r>
              <a:rPr lang="en-US" sz="2800" smtClean="0">
                <a:cs typeface="Tahoma" pitchFamily="34" charset="0"/>
              </a:rPr>
              <a:t>in Al-Qur'an after the 2 Short Courses</a:t>
            </a:r>
            <a:r>
              <a:rPr lang="en-US" sz="3200" smtClean="0">
                <a:cs typeface="Tahoma" pitchFamily="34" charset="0"/>
              </a:rPr>
              <a:t> </a:t>
            </a:r>
            <a:endParaRPr lang="en-US" sz="1600" smtClean="0">
              <a:cs typeface="Tahoma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2063"/>
            <a:ext cx="9191625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AutoShape 6"/>
          <p:cNvSpPr>
            <a:spLocks noChangeArrowheads="1"/>
          </p:cNvSpPr>
          <p:nvPr/>
        </p:nvSpPr>
        <p:spPr bwMode="auto">
          <a:xfrm>
            <a:off x="1371600" y="1143000"/>
            <a:ext cx="838200" cy="609600"/>
          </a:xfrm>
          <a:prstGeom prst="wedgeEllipseCallout">
            <a:avLst>
              <a:gd name="adj1" fmla="val -77083"/>
              <a:gd name="adj2" fmla="val 4244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1371600" y="2133600"/>
            <a:ext cx="1066800" cy="3657600"/>
          </a:xfrm>
          <a:prstGeom prst="rect">
            <a:avLst/>
          </a:prstGeom>
          <a:solidFill>
            <a:srgbClr val="FF3300">
              <a:alpha val="5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6000">
                <a:latin typeface="Arial" charset="0"/>
                <a:cs typeface="Arial" charset="0"/>
              </a:rPr>
              <a:t>12</a:t>
            </a: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2438400" y="2133600"/>
            <a:ext cx="6096000" cy="3657600"/>
          </a:xfrm>
          <a:prstGeom prst="rect">
            <a:avLst/>
          </a:prstGeom>
          <a:solidFill>
            <a:srgbClr val="00FF00">
              <a:alpha val="5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6600"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8534400" y="2133600"/>
            <a:ext cx="609600" cy="3657600"/>
          </a:xfrm>
          <a:prstGeom prst="rect">
            <a:avLst/>
          </a:prstGeom>
          <a:solidFill>
            <a:srgbClr val="FF3300">
              <a:alpha val="5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latin typeface="Arial" charset="0"/>
                <a:cs typeface="Arial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cs typeface="Tahoma" pitchFamily="34" charset="0"/>
              </a:rPr>
              <a:t>Repetition / Reinforcement Opportunity on Every Page of Al-Qur'an</a:t>
            </a:r>
            <a:r>
              <a:rPr lang="en-US" sz="2800" smtClean="0">
                <a:solidFill>
                  <a:srgbClr val="66FFFF"/>
                </a:solidFill>
                <a:cs typeface="Tahoma" pitchFamily="34" charset="0"/>
              </a:rPr>
              <a:t>!</a:t>
            </a:r>
            <a:endParaRPr lang="en-US" sz="1400" smtClean="0">
              <a:cs typeface="Tahoma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800" b="1" dirty="0" smtClean="0"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800" b="1" dirty="0" smtClean="0">
                <a:cs typeface="Tahoma" pitchFamily="34" charset="0"/>
              </a:rPr>
              <a:t>New Words per page	    		 : </a:t>
            </a:r>
            <a:r>
              <a:rPr lang="en-US" sz="2800" b="1" dirty="0" smtClean="0">
                <a:solidFill>
                  <a:schemeClr val="tx1"/>
                </a:solidFill>
                <a:cs typeface="Tahoma" pitchFamily="34" charset="0"/>
              </a:rPr>
              <a:t>20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b="1" dirty="0" smtClean="0">
                <a:cs typeface="Tahoma" pitchFamily="34" charset="0"/>
              </a:rPr>
              <a:t>TOTAL words per page 		 : </a:t>
            </a:r>
            <a:r>
              <a:rPr lang="en-US" sz="2800" b="1" dirty="0" smtClean="0">
                <a:solidFill>
                  <a:schemeClr val="tx1"/>
                </a:solidFill>
                <a:cs typeface="Tahoma" pitchFamily="34" charset="0"/>
              </a:rPr>
              <a:t>130 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b="1" dirty="0" smtClean="0">
                <a:cs typeface="Tahoma" pitchFamily="34" charset="0"/>
              </a:rPr>
              <a:t>Repeated words     			 : </a:t>
            </a:r>
            <a:r>
              <a:rPr lang="en-US" sz="2800" b="1" dirty="0" smtClean="0">
                <a:solidFill>
                  <a:schemeClr val="tx1"/>
                </a:solidFill>
                <a:cs typeface="Tahoma" pitchFamily="34" charset="0"/>
              </a:rPr>
              <a:t>110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cs typeface="Tahoma" pitchFamily="34" charset="0"/>
              </a:rPr>
              <a:t>Therefore, each page ensure enough revision of the words that have learnt earlier!!!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800" b="1" dirty="0" smtClean="0"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800" b="1" dirty="0" smtClean="0"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ahoma" pitchFamily="34" charset="0"/>
              </a:rPr>
              <a:t>Human Brain Capacity???</a:t>
            </a:r>
            <a:endParaRPr lang="en-US" sz="2400" smtClean="0">
              <a:cs typeface="Tahoma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800" dirty="0" smtClean="0"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cs typeface="Tahoma" pitchFamily="34" charset="0"/>
              </a:rPr>
              <a:t>New Words </a:t>
            </a:r>
            <a:r>
              <a:rPr lang="en-US" sz="2800" dirty="0" err="1" smtClean="0">
                <a:cs typeface="Tahoma" pitchFamily="34" charset="0"/>
              </a:rPr>
              <a:t>memorizable</a:t>
            </a:r>
            <a:r>
              <a:rPr lang="en-US" sz="2800" dirty="0" smtClean="0">
                <a:cs typeface="Tahoma" pitchFamily="34" charset="0"/>
              </a:rPr>
              <a:t> per Day 	   : </a:t>
            </a:r>
            <a:r>
              <a:rPr lang="en-US" sz="2800" b="1" dirty="0" smtClean="0">
                <a:solidFill>
                  <a:schemeClr val="tx1"/>
                </a:solidFill>
                <a:cs typeface="Tahoma" pitchFamily="34" charset="0"/>
              </a:rPr>
              <a:t>15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cs typeface="Tahoma" pitchFamily="34" charset="0"/>
              </a:rPr>
              <a:t>The Secret of this Capacity  	 : </a:t>
            </a:r>
            <a:r>
              <a:rPr lang="en-US" sz="2800" b="1" dirty="0" smtClean="0">
                <a:solidFill>
                  <a:schemeClr val="tx1"/>
                </a:solidFill>
                <a:cs typeface="Tahoma" pitchFamily="34" charset="0"/>
              </a:rPr>
              <a:t>Repetition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800" dirty="0" smtClean="0"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Repetition ensures that the learnt words get stored in the</a:t>
            </a:r>
            <a:r>
              <a:rPr lang="en-US" sz="2800" dirty="0" smtClean="0">
                <a:solidFill>
                  <a:srgbClr val="66FFFF"/>
                </a:solidFill>
                <a:cs typeface="Tahoma" pitchFamily="34" charset="0"/>
              </a:rPr>
              <a:t> PERMANENT MEMORY </a:t>
            </a:r>
            <a:r>
              <a:rPr lang="en-US" sz="2800" dirty="0" smtClean="0">
                <a:cs typeface="Tahoma" pitchFamily="34" charset="0"/>
              </a:rPr>
              <a:t>of the brain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cs typeface="Tahoma" pitchFamily="34" charset="0"/>
              </a:rPr>
              <a:t>If you want to learn Al-Qur'an,</a:t>
            </a:r>
            <a:br>
              <a:rPr lang="en-US" sz="3600" smtClean="0">
                <a:cs typeface="Tahoma" pitchFamily="34" charset="0"/>
              </a:rPr>
            </a:br>
            <a:r>
              <a:rPr lang="en-US" sz="3600" smtClean="0">
                <a:cs typeface="Tahoma" pitchFamily="34" charset="0"/>
              </a:rPr>
              <a:t>the Decision is </a:t>
            </a:r>
            <a:r>
              <a:rPr lang="en-US" sz="3600" i="1" smtClean="0">
                <a:solidFill>
                  <a:srgbClr val="66FFFF"/>
                </a:solidFill>
                <a:cs typeface="Tahoma" pitchFamily="34" charset="0"/>
              </a:rPr>
              <a:t>YOURS!</a:t>
            </a:r>
            <a:endParaRPr lang="en-US" sz="2000" smtClean="0">
              <a:cs typeface="Tahom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17675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60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cs typeface="Tahoma" pitchFamily="34" charset="0"/>
              </a:rPr>
              <a:t>For daily </a:t>
            </a:r>
            <a:r>
              <a:rPr lang="en-US" sz="2800" smtClean="0">
                <a:solidFill>
                  <a:srgbClr val="66FFFF"/>
                </a:solidFill>
                <a:cs typeface="Tahoma" pitchFamily="34" charset="0"/>
              </a:rPr>
              <a:t>15</a:t>
            </a:r>
            <a:r>
              <a:rPr lang="en-US" sz="2800" smtClean="0">
                <a:cs typeface="Tahoma" pitchFamily="34" charset="0"/>
              </a:rPr>
              <a:t> Minutes in the morning, read </a:t>
            </a:r>
            <a:r>
              <a:rPr lang="en-US" sz="2800" smtClean="0">
                <a:solidFill>
                  <a:srgbClr val="66FFFF"/>
                </a:solidFill>
                <a:cs typeface="Tahoma" pitchFamily="34" charset="0"/>
              </a:rPr>
              <a:t>Surah</a:t>
            </a:r>
            <a:r>
              <a:rPr lang="en-US" sz="2800" smtClean="0">
                <a:cs typeface="Tahoma" pitchFamily="34" charset="0"/>
              </a:rPr>
              <a:t> and its </a:t>
            </a:r>
            <a:r>
              <a:rPr lang="en-US" sz="2800" smtClean="0">
                <a:solidFill>
                  <a:srgbClr val="66FFFF"/>
                </a:solidFill>
                <a:cs typeface="Tahoma" pitchFamily="34" charset="0"/>
              </a:rPr>
              <a:t>Tafseer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smtClean="0">
              <a:solidFill>
                <a:srgbClr val="66FFFF"/>
              </a:solidFill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cs typeface="Tahoma" pitchFamily="34" charset="0"/>
              </a:rPr>
              <a:t>After that, for </a:t>
            </a:r>
            <a:r>
              <a:rPr lang="en-US" sz="2800" smtClean="0">
                <a:solidFill>
                  <a:srgbClr val="66FFFF"/>
                </a:solidFill>
                <a:cs typeface="Tahoma" pitchFamily="34" charset="0"/>
              </a:rPr>
              <a:t>JUST</a:t>
            </a:r>
            <a:r>
              <a:rPr lang="en-US" sz="2800" smtClean="0">
                <a:cs typeface="Tahoma" pitchFamily="34" charset="0"/>
              </a:rPr>
              <a:t> </a:t>
            </a:r>
            <a:r>
              <a:rPr lang="en-US" sz="2800" smtClean="0">
                <a:solidFill>
                  <a:srgbClr val="66FFFF"/>
                </a:solidFill>
                <a:cs typeface="Tahoma" pitchFamily="34" charset="0"/>
              </a:rPr>
              <a:t>1 Minute </a:t>
            </a:r>
            <a:r>
              <a:rPr lang="en-US" sz="2800" smtClean="0">
                <a:cs typeface="Tahoma" pitchFamily="34" charset="0"/>
              </a:rPr>
              <a:t>each at the following times: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cs typeface="Tahoma" pitchFamily="34" charset="0"/>
              </a:rPr>
              <a:t>	- Before starting your work in the morning session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cs typeface="Tahoma" pitchFamily="34" charset="0"/>
              </a:rPr>
              <a:t>	- Before starting your work in the afternoon session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cs typeface="Tahoma" pitchFamily="34" charset="0"/>
              </a:rPr>
              <a:t>	- In the evening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cs typeface="Tahoma" pitchFamily="34" charset="0"/>
              </a:rPr>
              <a:t>Alternatively,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cs typeface="Tahoma" pitchFamily="34" charset="0"/>
              </a:rPr>
              <a:t>	Before </a:t>
            </a:r>
            <a:r>
              <a:rPr lang="en-US" sz="2800" i="1" u="sng" smtClean="0">
                <a:cs typeface="Tahoma" pitchFamily="34" charset="0"/>
              </a:rPr>
              <a:t>OR</a:t>
            </a:r>
            <a:r>
              <a:rPr lang="en-US" sz="2800" smtClean="0">
                <a:cs typeface="Tahoma" pitchFamily="34" charset="0"/>
              </a:rPr>
              <a:t> after every Salaah </a:t>
            </a:r>
            <a:endParaRPr lang="en-US" sz="2800" smtClean="0">
              <a:solidFill>
                <a:srgbClr val="66FFFF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cs typeface="Tahoma" pitchFamily="34" charset="0"/>
              </a:rPr>
              <a:t>The Problem is </a:t>
            </a:r>
            <a:r>
              <a:rPr lang="en-US" sz="3200" i="1" u="sng" smtClean="0">
                <a:cs typeface="Tahoma" pitchFamily="34" charset="0"/>
              </a:rPr>
              <a:t>NOT</a:t>
            </a:r>
            <a:r>
              <a:rPr lang="en-US" sz="3200" smtClean="0">
                <a:cs typeface="Tahoma" pitchFamily="34" charset="0"/>
              </a:rPr>
              <a:t>  Time or Effort,</a:t>
            </a:r>
            <a:br>
              <a:rPr lang="en-US" sz="3200" smtClean="0">
                <a:cs typeface="Tahoma" pitchFamily="34" charset="0"/>
              </a:rPr>
            </a:br>
            <a:r>
              <a:rPr lang="en-US" sz="3200" smtClean="0">
                <a:cs typeface="Tahoma" pitchFamily="34" charset="0"/>
              </a:rPr>
              <a:t>It is just your </a:t>
            </a:r>
            <a:r>
              <a:rPr lang="en-US" sz="3200" i="1" smtClean="0">
                <a:cs typeface="Tahoma" pitchFamily="34" charset="0"/>
              </a:rPr>
              <a:t>Attitude</a:t>
            </a:r>
            <a:r>
              <a:rPr lang="en-US" sz="3200" smtClean="0">
                <a:cs typeface="Tahoma" pitchFamily="34" charset="0"/>
              </a:rPr>
              <a:t> , your Thought!</a:t>
            </a:r>
            <a:endParaRPr lang="en-US" sz="1800" smtClean="0">
              <a:cs typeface="Tahom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900" smtClean="0">
              <a:cs typeface="Tahoma" pitchFamily="34" charset="0"/>
            </a:endParaRPr>
          </a:p>
          <a:p>
            <a:pPr eaLnBrk="1" hangingPunct="1"/>
            <a:r>
              <a:rPr lang="en-US" sz="2800" smtClean="0">
                <a:cs typeface="Tahoma" pitchFamily="34" charset="0"/>
              </a:rPr>
              <a:t>Make it a Part of your Daily Routine Life.</a:t>
            </a:r>
          </a:p>
          <a:p>
            <a:pPr eaLnBrk="1" hangingPunct="1"/>
            <a:r>
              <a:rPr lang="en-US" sz="2800" smtClean="0">
                <a:cs typeface="Tahoma" pitchFamily="34" charset="0"/>
              </a:rPr>
              <a:t>Like you eat 3 times and drink water 5-6 times.</a:t>
            </a:r>
          </a:p>
          <a:p>
            <a:pPr eaLnBrk="1" hangingPunct="1"/>
            <a:r>
              <a:rPr lang="en-US" sz="2800" smtClean="0">
                <a:cs typeface="Tahoma" pitchFamily="34" charset="0"/>
              </a:rPr>
              <a:t> When you want to memorize the meaning of new words, follow the Sunnah of Allah (for memorizing… because that is the way He designed the brain).</a:t>
            </a:r>
            <a:endParaRPr lang="en-US" sz="2800" u="sng" smtClean="0">
              <a:solidFill>
                <a:srgbClr val="FF0000"/>
              </a:solidFill>
              <a:cs typeface="Tahoma" pitchFamily="34" charset="0"/>
            </a:endParaRPr>
          </a:p>
          <a:p>
            <a:pPr eaLnBrk="1" hangingPunct="1"/>
            <a:r>
              <a:rPr lang="en-US" sz="2800" smtClean="0">
                <a:cs typeface="Tahoma" pitchFamily="34" charset="0"/>
              </a:rPr>
              <a:t>For this, adopt </a:t>
            </a:r>
            <a:r>
              <a:rPr lang="en-US" b="1" smtClean="0">
                <a:solidFill>
                  <a:schemeClr val="tx1"/>
                </a:solidFill>
                <a:cs typeface="Tahoma" pitchFamily="34" charset="0"/>
              </a:rPr>
              <a:t>2</a:t>
            </a:r>
            <a:r>
              <a:rPr lang="en-US" sz="2800" smtClean="0">
                <a:cs typeface="Tahoma" pitchFamily="34" charset="0"/>
              </a:rPr>
              <a:t> main aids: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Vocabulary sheets &amp; Posters</a:t>
            </a:r>
          </a:p>
          <a:p>
            <a:pPr lvl="1" eaLnBrk="1" hangingPunct="1"/>
            <a:r>
              <a:rPr lang="en-US" sz="2400" smtClean="0">
                <a:cs typeface="Tahoma" pitchFamily="34" charset="0"/>
              </a:rPr>
              <a:t>Friends (to help you and team up with)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ahoma" pitchFamily="34" charset="0"/>
              </a:rPr>
              <a:t>Just 250 hours!</a:t>
            </a:r>
            <a:endParaRPr lang="en-US" sz="2400" dirty="0" smtClean="0">
              <a:cs typeface="Tahoma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cs typeface="Tahoma" pitchFamily="34" charset="0"/>
              </a:rPr>
              <a:t>To understand Al-Qur’an, you need </a:t>
            </a:r>
            <a:r>
              <a:rPr lang="en-US" sz="2800" dirty="0" smtClean="0">
                <a:solidFill>
                  <a:schemeClr val="tx1"/>
                </a:solidFill>
                <a:cs typeface="Tahoma" pitchFamily="34" charset="0"/>
              </a:rPr>
              <a:t>250</a:t>
            </a:r>
            <a:r>
              <a:rPr lang="en-US" sz="2800" dirty="0" smtClean="0">
                <a:cs typeface="Tahoma" pitchFamily="34" charset="0"/>
              </a:rPr>
              <a:t> Hours!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	(</a:t>
            </a:r>
            <a:r>
              <a:rPr lang="en-US" sz="2800" dirty="0" smtClean="0">
                <a:solidFill>
                  <a:schemeClr val="tx1"/>
                </a:solidFill>
                <a:cs typeface="Tahoma" pitchFamily="34" charset="0"/>
              </a:rPr>
              <a:t>20</a:t>
            </a:r>
            <a:r>
              <a:rPr lang="en-US" sz="2800" dirty="0" smtClean="0">
                <a:cs typeface="Tahoma" pitchFamily="34" charset="0"/>
              </a:rPr>
              <a:t> hours for the 2 short courses + </a:t>
            </a:r>
            <a:r>
              <a:rPr lang="en-US" sz="2800" dirty="0" smtClean="0">
                <a:solidFill>
                  <a:schemeClr val="tx1"/>
                </a:solidFill>
                <a:cs typeface="Tahoma" pitchFamily="34" charset="0"/>
              </a:rPr>
              <a:t>7</a:t>
            </a:r>
            <a:r>
              <a:rPr lang="en-US" sz="2800" dirty="0" smtClean="0">
                <a:solidFill>
                  <a:srgbClr val="66FFFF"/>
                </a:solidFill>
                <a:cs typeface="Tahoma" pitchFamily="34" charset="0"/>
              </a:rPr>
              <a:t> </a:t>
            </a:r>
            <a:r>
              <a:rPr lang="en-US" sz="2800" dirty="0" smtClean="0">
                <a:cs typeface="Tahoma" pitchFamily="34" charset="0"/>
              </a:rPr>
              <a:t>hours for each of the </a:t>
            </a:r>
            <a:r>
              <a:rPr lang="en-US" sz="2800" dirty="0" smtClean="0">
                <a:solidFill>
                  <a:schemeClr val="tx1"/>
                </a:solidFill>
                <a:cs typeface="Tahoma" pitchFamily="34" charset="0"/>
              </a:rPr>
              <a:t>30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Juz’u</a:t>
            </a:r>
            <a:r>
              <a:rPr lang="en-US" sz="2800" dirty="0" smtClean="0">
                <a:cs typeface="Tahoma" pitchFamily="34" charset="0"/>
              </a:rPr>
              <a:t>/</a:t>
            </a:r>
            <a:r>
              <a:rPr lang="en-US" sz="2800" dirty="0" err="1" smtClean="0">
                <a:cs typeface="Tahoma" pitchFamily="34" charset="0"/>
              </a:rPr>
              <a:t>Paarah</a:t>
            </a:r>
            <a:r>
              <a:rPr lang="en-US" sz="2800" dirty="0" smtClean="0">
                <a:cs typeface="Tahoma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cs typeface="Tahoma" pitchFamily="34" charset="0"/>
              </a:rPr>
              <a:t>Start </a:t>
            </a:r>
            <a:r>
              <a:rPr lang="en-US" sz="2800" dirty="0" smtClean="0">
                <a:solidFill>
                  <a:schemeClr val="tx1"/>
                </a:solidFill>
                <a:cs typeface="Tahoma" pitchFamily="34" charset="0"/>
              </a:rPr>
              <a:t>A.S.A.P.</a:t>
            </a:r>
            <a:r>
              <a:rPr lang="en-US" sz="2800" dirty="0" smtClean="0">
                <a:cs typeface="Tahoma" pitchFamily="34" charset="0"/>
              </a:rPr>
              <a:t> (</a:t>
            </a:r>
            <a:r>
              <a:rPr lang="en-US" sz="2800" u="sng" dirty="0" smtClean="0">
                <a:cs typeface="Tahoma" pitchFamily="34" charset="0"/>
              </a:rPr>
              <a:t>A</a:t>
            </a:r>
            <a:r>
              <a:rPr lang="en-US" sz="2800" dirty="0" smtClean="0">
                <a:cs typeface="Tahoma" pitchFamily="34" charset="0"/>
              </a:rPr>
              <a:t>s </a:t>
            </a:r>
            <a:r>
              <a:rPr lang="en-US" sz="2800" u="sng" dirty="0" smtClean="0">
                <a:cs typeface="Tahoma" pitchFamily="34" charset="0"/>
              </a:rPr>
              <a:t>S</a:t>
            </a:r>
            <a:r>
              <a:rPr lang="en-US" sz="2800" dirty="0" smtClean="0">
                <a:cs typeface="Tahoma" pitchFamily="34" charset="0"/>
              </a:rPr>
              <a:t>oon </a:t>
            </a:r>
            <a:r>
              <a:rPr lang="en-US" sz="2800" u="sng" dirty="0" smtClean="0">
                <a:cs typeface="Tahoma" pitchFamily="34" charset="0"/>
              </a:rPr>
              <a:t>A</a:t>
            </a:r>
            <a:r>
              <a:rPr lang="en-US" sz="2800" dirty="0" smtClean="0">
                <a:cs typeface="Tahoma" pitchFamily="34" charset="0"/>
              </a:rPr>
              <a:t>s </a:t>
            </a:r>
            <a:r>
              <a:rPr lang="en-US" sz="2800" u="sng" dirty="0" smtClean="0">
                <a:cs typeface="Tahoma" pitchFamily="34" charset="0"/>
              </a:rPr>
              <a:t>P</a:t>
            </a:r>
            <a:r>
              <a:rPr lang="en-US" sz="2800" dirty="0" smtClean="0">
                <a:cs typeface="Tahoma" pitchFamily="34" charset="0"/>
              </a:rPr>
              <a:t>ossible)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cs typeface="Tahoma" pitchFamily="34" charset="0"/>
              </a:rPr>
              <a:t> When you have any way decided to learn,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	 Why Delay?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371600"/>
            <a:ext cx="8229600" cy="1828800"/>
          </a:xfrm>
        </p:spPr>
        <p:txBody>
          <a:bodyPr/>
          <a:lstStyle/>
          <a:p>
            <a:pPr eaLnBrk="1" hangingPunct="1"/>
            <a:r>
              <a:rPr lang="ar-SA" sz="8000" dirty="0" smtClean="0">
                <a:solidFill>
                  <a:srgbClr val="FFFF00"/>
                </a:solidFill>
                <a:latin typeface="Nafees Pakistani Naskh" pitchFamily="2" charset="-78"/>
                <a:cs typeface="Majidi" pitchFamily="2" charset="-78"/>
              </a:rPr>
              <a:t>جَزَاكُمُ اللهُ خَيْرًا</a:t>
            </a:r>
            <a:endParaRPr lang="en-US" sz="8000" dirty="0" smtClean="0">
              <a:solidFill>
                <a:srgbClr val="FFFF00"/>
              </a:solidFill>
              <a:latin typeface="Nafees Pakistani Naskh" pitchFamily="2" charset="-78"/>
              <a:cs typeface="Majidi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200400"/>
            <a:ext cx="79248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ahoma" pitchFamily="34" charset="0"/>
              </a:rPr>
              <a:t>May Allah reward those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ahoma" pitchFamily="34" charset="0"/>
              </a:rPr>
              <a:t>Who made arrangements to get it delivered or informed you about it.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ahoma" pitchFamily="34" charset="0"/>
              </a:rPr>
              <a:t>Al-</a:t>
            </a:r>
            <a:r>
              <a:rPr lang="en-US" sz="2800" dirty="0" err="1" smtClean="0">
                <a:cs typeface="Tahoma" pitchFamily="34" charset="0"/>
              </a:rPr>
              <a:t>Manar</a:t>
            </a:r>
            <a:r>
              <a:rPr lang="en-US" sz="2800" dirty="0" smtClean="0">
                <a:cs typeface="Tahoma" pitchFamily="34" charset="0"/>
              </a:rPr>
              <a:t> Quran Study Center;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cs typeface="Tahoma" pitchFamily="34" charset="0"/>
              </a:rPr>
              <a:t>Brs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Hamed</a:t>
            </a:r>
            <a:r>
              <a:rPr lang="en-US" sz="2800" dirty="0" smtClean="0">
                <a:cs typeface="Tahoma" pitchFamily="34" charset="0"/>
              </a:rPr>
              <a:t>, </a:t>
            </a:r>
            <a:r>
              <a:rPr lang="en-US" sz="2800" dirty="0" err="1" smtClean="0">
                <a:cs typeface="Tahoma" pitchFamily="34" charset="0"/>
              </a:rPr>
              <a:t>Mohsin</a:t>
            </a:r>
            <a:r>
              <a:rPr lang="en-US" sz="2800" dirty="0" smtClean="0">
                <a:cs typeface="Tahoma" pitchFamily="34" charset="0"/>
              </a:rPr>
              <a:t>, </a:t>
            </a:r>
            <a:r>
              <a:rPr lang="en-US" sz="2800" dirty="0" err="1" smtClean="0">
                <a:cs typeface="Tahoma" pitchFamily="34" charset="0"/>
              </a:rPr>
              <a:t>Emad</a:t>
            </a:r>
            <a:r>
              <a:rPr lang="en-US" sz="2800" dirty="0" smtClean="0">
                <a:cs typeface="Tahoma" pitchFamily="34" charset="0"/>
              </a:rPr>
              <a:t>, Bashir, </a:t>
            </a:r>
            <a:r>
              <a:rPr lang="en-US" sz="2800" dirty="0" err="1" smtClean="0">
                <a:cs typeface="Tahoma" pitchFamily="34" charset="0"/>
              </a:rPr>
              <a:t>Aafat</a:t>
            </a:r>
            <a:r>
              <a:rPr lang="en-US" sz="2800" dirty="0" smtClean="0">
                <a:cs typeface="Tahoma" pitchFamily="34" charset="0"/>
              </a:rPr>
              <a:t>, and many others who made enormous efforts</a:t>
            </a:r>
          </a:p>
        </p:txBody>
      </p:sp>
      <p:sp>
        <p:nvSpPr>
          <p:cNvPr id="481284" name="Rectangle 4"/>
          <p:cNvSpPr>
            <a:spLocks noChangeArrowheads="1"/>
          </p:cNvSpPr>
          <p:nvPr/>
        </p:nvSpPr>
        <p:spPr bwMode="auto">
          <a:xfrm>
            <a:off x="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www.understandquran.com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ahoma" pitchFamily="34" charset="0"/>
              </a:rPr>
              <a:t>Du’aa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128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Tahoma" pitchFamily="34" charset="0"/>
              </a:rPr>
              <a:t>May Allah (Sub-hanahu wa Ta-’aalah) help us to: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cs typeface="Tahoma" pitchFamily="34" charset="0"/>
            </a:endParaRPr>
          </a:p>
          <a:p>
            <a:pPr eaLnBrk="1" hangingPunct="1"/>
            <a:r>
              <a:rPr lang="en-US" sz="2800" smtClean="0">
                <a:cs typeface="Tahoma" pitchFamily="34" charset="0"/>
              </a:rPr>
              <a:t>Read Al-Qur'an</a:t>
            </a:r>
          </a:p>
          <a:p>
            <a:pPr eaLnBrk="1" hangingPunct="1"/>
            <a:r>
              <a:rPr lang="en-US" sz="2800" smtClean="0">
                <a:cs typeface="Tahoma" pitchFamily="34" charset="0"/>
              </a:rPr>
              <a:t>Understand Al-Qur'an</a:t>
            </a:r>
          </a:p>
          <a:p>
            <a:pPr eaLnBrk="1" hangingPunct="1"/>
            <a:r>
              <a:rPr lang="en-US" sz="2800" smtClean="0">
                <a:cs typeface="Tahoma" pitchFamily="34" charset="0"/>
              </a:rPr>
              <a:t>Reflect/Contemplate upon Al-Qur'an</a:t>
            </a:r>
          </a:p>
          <a:p>
            <a:pPr eaLnBrk="1" hangingPunct="1"/>
            <a:r>
              <a:rPr lang="en-US" sz="2800" smtClean="0">
                <a:cs typeface="Tahoma" pitchFamily="34" charset="0"/>
              </a:rPr>
              <a:t>Implement / Act upon Al-Qur'an </a:t>
            </a:r>
          </a:p>
          <a:p>
            <a:pPr eaLnBrk="1" hangingPunct="1"/>
            <a:r>
              <a:rPr lang="en-US" sz="2800" smtClean="0">
                <a:cs typeface="Tahoma" pitchFamily="34" charset="0"/>
              </a:rPr>
              <a:t>Spread the learning and the message of Al-Qur'an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chemeClr val="tx1"/>
                </a:solidFill>
                <a:cs typeface="Tahoma" pitchFamily="34" charset="0"/>
              </a:rPr>
              <a:t>(Aameen!)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"/>
          <p:cNvSpPr>
            <a:spLocks noChangeArrowheads="1"/>
          </p:cNvSpPr>
          <p:nvPr/>
        </p:nvSpPr>
        <p:spPr bwMode="auto">
          <a:xfrm>
            <a:off x="685800" y="0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400" b="1" dirty="0">
                <a:effectLst/>
                <a:latin typeface="Tahoma" pitchFamily="34" charset="0"/>
              </a:rPr>
              <a:t>Objectives of </a:t>
            </a:r>
            <a:r>
              <a:rPr lang="en-US" sz="4400" b="1" dirty="0" smtClean="0">
                <a:effectLst/>
                <a:latin typeface="Tahoma" pitchFamily="34" charset="0"/>
              </a:rPr>
              <a:t>Course - 1</a:t>
            </a:r>
            <a:endParaRPr lang="en-US" sz="4400" b="1" dirty="0">
              <a:effectLst/>
              <a:latin typeface="Tahoma" pitchFamily="34" charset="0"/>
            </a:endParaRPr>
          </a:p>
        </p:txBody>
      </p:sp>
      <p:sp>
        <p:nvSpPr>
          <p:cNvPr id="22531" name="Rectangle 21"/>
          <p:cNvSpPr>
            <a:spLocks noChangeArrowheads="1"/>
          </p:cNvSpPr>
          <p:nvPr/>
        </p:nvSpPr>
        <p:spPr bwMode="auto">
          <a:xfrm>
            <a:off x="228600" y="1600200"/>
            <a:ext cx="8458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indent="-914400" algn="l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AutoNum type="arabicPeriod"/>
            </a:pPr>
            <a:r>
              <a:rPr lang="en-US" sz="3200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To 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convince you that Qur’an is easy to understand</a:t>
            </a:r>
            <a:endParaRPr lang="en-US" sz="3200" dirty="0">
              <a:solidFill>
                <a:srgbClr val="FFFF00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914400" indent="-914400" algn="l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AutoNum type="arabicPeriod"/>
            </a:pPr>
            <a:r>
              <a:rPr lang="en-US" sz="3200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To pray Salah effectively</a:t>
            </a:r>
          </a:p>
          <a:p>
            <a:pPr marL="914400" indent="-914400" algn="l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AutoNum type="arabicPeriod"/>
            </a:pPr>
            <a:r>
              <a:rPr lang="en-US" sz="3200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Encourage you to recite Qur’an again and again with understanding</a:t>
            </a:r>
          </a:p>
          <a:p>
            <a:pPr marL="914400" indent="-914400" algn="l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AutoNum type="arabicPeriod"/>
            </a:pPr>
            <a:r>
              <a:rPr lang="en-US" sz="3200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Help in interacting with the Qur’an (to bring it into our lives)</a:t>
            </a:r>
          </a:p>
          <a:p>
            <a:pPr marL="914400" indent="-914400" algn="l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AutoNum type="arabicPeriod"/>
            </a:pPr>
            <a:r>
              <a:rPr lang="en-US" sz="3200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To generate the team 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"/>
          <p:cNvSpPr>
            <a:spLocks noChangeArrowheads="1"/>
          </p:cNvSpPr>
          <p:nvPr/>
        </p:nvSpPr>
        <p:spPr bwMode="auto">
          <a:xfrm>
            <a:off x="685800" y="0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400" b="1" i="1" dirty="0" smtClean="0">
                <a:effectLst/>
                <a:latin typeface="Tahoma" pitchFamily="34" charset="0"/>
              </a:rPr>
              <a:t>3 Terrible Shortcomings!</a:t>
            </a:r>
            <a:endParaRPr lang="en-US" sz="4400" b="1" i="1" dirty="0">
              <a:effectLst/>
              <a:latin typeface="Tahoma" pitchFamily="34" charset="0"/>
            </a:endParaRPr>
          </a:p>
        </p:txBody>
      </p:sp>
      <p:sp>
        <p:nvSpPr>
          <p:cNvPr id="22531" name="Rectangle 21"/>
          <p:cNvSpPr>
            <a:spLocks noChangeArrowheads="1"/>
          </p:cNvSpPr>
          <p:nvPr/>
        </p:nvSpPr>
        <p:spPr bwMode="auto">
          <a:xfrm>
            <a:off x="838200" y="17526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indent="-914400" algn="l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AutoNum type="arabicPeriod"/>
            </a:pPr>
            <a:r>
              <a:rPr lang="en-US" sz="8000" b="1" dirty="0" smtClean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Fast…</a:t>
            </a:r>
          </a:p>
          <a:p>
            <a:pPr marL="914400" indent="-914400" algn="l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AutoNum type="arabicPeriod"/>
            </a:pPr>
            <a:r>
              <a:rPr lang="en-US" sz="8000" b="1" dirty="0" smtClean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Roaming…</a:t>
            </a:r>
          </a:p>
          <a:p>
            <a:pPr marL="914400" indent="-914400" algn="l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AutoNum type="arabicPeriod"/>
            </a:pPr>
            <a:r>
              <a:rPr lang="en-US" sz="8000" b="1" dirty="0" smtClean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No feelings</a:t>
            </a:r>
            <a:endParaRPr lang="en-US" sz="8000" b="1" dirty="0">
              <a:solidFill>
                <a:srgbClr val="FFFF00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8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400" b="1">
                <a:effectLst/>
                <a:latin typeface="Tahoma" pitchFamily="34" charset="0"/>
              </a:rPr>
              <a:t>What will we study?</a:t>
            </a:r>
            <a:br>
              <a:rPr lang="en-US" sz="4400" b="1">
                <a:effectLst/>
                <a:latin typeface="Tahoma" pitchFamily="34" charset="0"/>
              </a:rPr>
            </a:br>
            <a:r>
              <a:rPr lang="en-US" sz="4400" b="1">
                <a:effectLst/>
                <a:latin typeface="Tahoma" pitchFamily="34" charset="0"/>
              </a:rPr>
              <a:t>In 19 lessons (First Part)</a:t>
            </a:r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457200" y="1946275"/>
            <a:ext cx="8686800" cy="453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algn="l" eaLnBrk="0" hangingPunct="0">
              <a:lnSpc>
                <a:spcPct val="115000"/>
              </a:lnSpc>
              <a:spcBef>
                <a:spcPct val="10000"/>
              </a:spcBef>
              <a:buClr>
                <a:srgbClr val="FFFFFF"/>
              </a:buClr>
              <a:buSzPct val="90000"/>
              <a:buFont typeface="Arial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Surah Al-</a:t>
            </a:r>
            <a:r>
              <a:rPr lang="en-US" sz="3600" dirty="0" err="1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Fatihah</a:t>
            </a:r>
            <a:r>
              <a:rPr lang="en-US" sz="3600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, and last 6 </a:t>
            </a:r>
            <a:r>
              <a:rPr lang="en-US" sz="3600" dirty="0" err="1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Surahs</a:t>
            </a:r>
            <a:endParaRPr lang="en-US" sz="3600" dirty="0">
              <a:solidFill>
                <a:srgbClr val="FFFF00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571500" indent="-571500" algn="l" eaLnBrk="0" hangingPunct="0">
              <a:lnSpc>
                <a:spcPct val="115000"/>
              </a:lnSpc>
              <a:spcBef>
                <a:spcPct val="10000"/>
              </a:spcBef>
              <a:buClr>
                <a:srgbClr val="FFFFFF"/>
              </a:buClr>
              <a:buSzPct val="90000"/>
              <a:buFont typeface="Arial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Parts of Salah</a:t>
            </a:r>
          </a:p>
          <a:p>
            <a:pPr marL="571500" indent="-571500" algn="l" eaLnBrk="0" hangingPunct="0">
              <a:lnSpc>
                <a:spcPct val="115000"/>
              </a:lnSpc>
              <a:spcBef>
                <a:spcPct val="10000"/>
              </a:spcBef>
              <a:buClr>
                <a:srgbClr val="FFFFFF"/>
              </a:buClr>
              <a:buSzPct val="90000"/>
              <a:buFont typeface="Arial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Supplications, etc.</a:t>
            </a:r>
          </a:p>
          <a:p>
            <a:pPr marL="571500" indent="-571500" algn="l" eaLnBrk="0" hangingPunct="0">
              <a:lnSpc>
                <a:spcPct val="115000"/>
              </a:lnSpc>
              <a:spcBef>
                <a:spcPct val="10000"/>
              </a:spcBef>
              <a:buClr>
                <a:srgbClr val="FFFFFF"/>
              </a:buClr>
              <a:buSzPct val="90000"/>
              <a:buFont typeface="Arial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PLUS grammar rules in every session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400" b="1" dirty="0" smtClean="0">
                <a:effectLst/>
                <a:latin typeface="Tahoma" pitchFamily="34" charset="0"/>
              </a:rPr>
              <a:t>In each session, </a:t>
            </a:r>
            <a:br>
              <a:rPr lang="en-US" sz="4400" b="1" dirty="0" smtClean="0">
                <a:effectLst/>
                <a:latin typeface="Tahoma" pitchFamily="34" charset="0"/>
              </a:rPr>
            </a:br>
            <a:r>
              <a:rPr lang="en-US" sz="4400" b="1" dirty="0" smtClean="0">
                <a:effectLst/>
                <a:latin typeface="Tahoma" pitchFamily="34" charset="0"/>
              </a:rPr>
              <a:t>we will study </a:t>
            </a:r>
            <a:endParaRPr lang="en-US" sz="4400" b="1" dirty="0">
              <a:effectLst/>
              <a:latin typeface="Tahoma" pitchFamily="34" charset="0"/>
            </a:endParaRPr>
          </a:p>
        </p:txBody>
      </p:sp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76200" y="2022475"/>
            <a:ext cx="8686800" cy="453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lnSpc>
                <a:spcPct val="115000"/>
              </a:lnSpc>
              <a:spcBef>
                <a:spcPct val="10000"/>
              </a:spcBef>
              <a:buClr>
                <a:srgbClr val="FFFFFF"/>
              </a:buClr>
              <a:buSzPct val="90000"/>
            </a:pPr>
            <a:r>
              <a:rPr lang="en-US" sz="3600" dirty="0" smtClean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</a:p>
          <a:p>
            <a:pPr marL="1198563" lvl="1" indent="-285750" algn="l" eaLnBrk="0" hangingPunct="0">
              <a:lnSpc>
                <a:spcPct val="115000"/>
              </a:lnSpc>
              <a:spcBef>
                <a:spcPct val="1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en-US" sz="3200" b="1" dirty="0" smtClean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 Qur’an / Hadith</a:t>
            </a:r>
          </a:p>
          <a:p>
            <a:pPr marL="1198563" lvl="1" indent="-285750" algn="l" eaLnBrk="0" hangingPunct="0">
              <a:lnSpc>
                <a:spcPct val="115000"/>
              </a:lnSpc>
              <a:spcBef>
                <a:spcPct val="1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en-US" sz="3200" b="1" dirty="0" smtClean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Grammar</a:t>
            </a:r>
          </a:p>
          <a:p>
            <a:pPr marL="1198563" lvl="1" indent="-285750" algn="l" eaLnBrk="0" hangingPunct="0">
              <a:lnSpc>
                <a:spcPct val="115000"/>
              </a:lnSpc>
              <a:spcBef>
                <a:spcPct val="1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en-US" sz="3200" b="1" dirty="0" smtClean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 Learning and </a:t>
            </a:r>
            <a:r>
              <a:rPr lang="en-US" sz="3200" b="1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motivational 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8000" smtClean="0">
                <a:latin typeface="Alvi Nastaleeq" pitchFamily="2" charset="-78"/>
                <a:cs typeface="Alvi Nastaleeq" pitchFamily="2" charset="-78"/>
              </a:rPr>
              <a:t>Strategy</a:t>
            </a: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228600" y="1905000"/>
            <a:ext cx="8839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indent="-914400" algn="l" eaLnBrk="0" hangingPunct="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600" b="1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Through these common recitations, we will 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learn: </a:t>
            </a:r>
          </a:p>
          <a:p>
            <a:pPr marL="914400" indent="-914400" algn="ctr" eaLnBrk="0" hangingPunct="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600" b="1" dirty="0" smtClean="0">
                <a:effectLst/>
                <a:latin typeface="Tahoma" pitchFamily="34" charset="0"/>
                <a:cs typeface="Tahoma" pitchFamily="34" charset="0"/>
              </a:rPr>
              <a:t>125 </a:t>
            </a:r>
            <a:r>
              <a:rPr lang="en-US" sz="3600" b="1" dirty="0">
                <a:effectLst/>
                <a:latin typeface="Tahoma" pitchFamily="34" charset="0"/>
                <a:cs typeface="Tahoma" pitchFamily="34" charset="0"/>
              </a:rPr>
              <a:t>words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 that occur in the Qur’an almost </a:t>
            </a:r>
            <a:r>
              <a:rPr lang="en-US" sz="3600" b="1" dirty="0">
                <a:effectLst/>
                <a:latin typeface="Tahoma" pitchFamily="34" charset="0"/>
                <a:cs typeface="Tahoma" pitchFamily="34" charset="0"/>
              </a:rPr>
              <a:t>40,000 times </a:t>
            </a:r>
            <a:endParaRPr lang="en-US" sz="3600" b="1" dirty="0" smtClean="0">
              <a:effectLst/>
              <a:latin typeface="Tahoma" pitchFamily="34" charset="0"/>
              <a:cs typeface="Tahoma" pitchFamily="34" charset="0"/>
            </a:endParaRPr>
          </a:p>
          <a:p>
            <a:pPr marL="914400" indent="-914400" algn="ctr" eaLnBrk="0" hangingPunct="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(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50% of the words of the Qur’an)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Qur’an sample page – 1</a:t>
            </a:r>
            <a:br>
              <a:rPr lang="en-US" sz="3200" smtClean="0"/>
            </a:br>
            <a:r>
              <a:rPr lang="en-US" sz="3200" smtClean="0"/>
              <a:t>Red color shows the words covered in this course (almost 50%)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50" y="2667000"/>
            <a:ext cx="9099550" cy="400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Qur’an sample page – 2</a:t>
            </a:r>
            <a:br>
              <a:rPr lang="en-US" sz="3200" smtClean="0"/>
            </a:br>
            <a:r>
              <a:rPr lang="en-US" sz="3200" smtClean="0"/>
              <a:t>Red color shows the words covered in this course (almost 50%) 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9144000" cy="4541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Qur’an sample page – 3</a:t>
            </a:r>
            <a:br>
              <a:rPr lang="en-US" sz="3200" smtClean="0"/>
            </a:br>
            <a:r>
              <a:rPr lang="en-US" sz="3200" smtClean="0"/>
              <a:t>Red color shows the words covered in this course (almost 50%)</a:t>
            </a:r>
            <a:r>
              <a:rPr lang="en-US" sz="3600" smtClean="0"/>
              <a:t> 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9144000" cy="407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/>
            <a:r>
              <a:rPr lang="en-US" sz="5400">
                <a:effectLst/>
                <a:latin typeface="Tahoma" pitchFamily="34" charset="0"/>
                <a:cs typeface="Tahoma" pitchFamily="34" charset="0"/>
              </a:rPr>
              <a:t>Understanding Qur’an</a:t>
            </a:r>
            <a:br>
              <a:rPr lang="en-US" sz="5400">
                <a:effectLst/>
                <a:latin typeface="Tahoma" pitchFamily="34" charset="0"/>
                <a:cs typeface="Tahoma" pitchFamily="34" charset="0"/>
              </a:rPr>
            </a:br>
            <a:r>
              <a:rPr lang="en-US" sz="5400">
                <a:effectLst/>
                <a:latin typeface="Tahoma" pitchFamily="34" charset="0"/>
                <a:cs typeface="Tahoma" pitchFamily="34" charset="0"/>
              </a:rPr>
              <a:t>vs.</a:t>
            </a:r>
            <a:br>
              <a:rPr lang="en-US" sz="5400">
                <a:effectLst/>
                <a:latin typeface="Tahoma" pitchFamily="34" charset="0"/>
                <a:cs typeface="Tahoma" pitchFamily="34" charset="0"/>
              </a:rPr>
            </a:br>
            <a:r>
              <a:rPr lang="en-US" sz="5400">
                <a:effectLst/>
                <a:latin typeface="Tahoma" pitchFamily="34" charset="0"/>
                <a:cs typeface="Tahoma" pitchFamily="34" charset="0"/>
              </a:rPr>
              <a:t>Learning Arabic Language</a:t>
            </a:r>
          </a:p>
        </p:txBody>
      </p:sp>
      <p:sp>
        <p:nvSpPr>
          <p:cNvPr id="29699" name="Rectangle 8"/>
          <p:cNvSpPr>
            <a:spLocks noChangeArrowheads="1"/>
          </p:cNvSpPr>
          <p:nvPr/>
        </p:nvSpPr>
        <p:spPr bwMode="auto">
          <a:xfrm>
            <a:off x="457200" y="4724400"/>
            <a:ext cx="845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algn="ctr" rtl="1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600" b="1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3 Major Differences in our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76400"/>
            <a:ext cx="8229600" cy="1828800"/>
          </a:xfrm>
        </p:spPr>
        <p:txBody>
          <a:bodyPr/>
          <a:lstStyle/>
          <a:p>
            <a:pPr eaLnBrk="1" hangingPunct="1"/>
            <a:r>
              <a:rPr lang="ar-SA" sz="16600" dirty="0" smtClean="0">
                <a:solidFill>
                  <a:srgbClr val="FFFF00"/>
                </a:solidFill>
                <a:latin typeface="Nafees Pakistani Naskh" pitchFamily="2" charset="-78"/>
                <a:cs typeface="Majidi" pitchFamily="2" charset="-78"/>
              </a:rPr>
              <a:t>مُبَارَك</a:t>
            </a:r>
            <a:endParaRPr lang="en-US" sz="16600" dirty="0" smtClean="0">
              <a:solidFill>
                <a:srgbClr val="FFFF00"/>
              </a:solidFill>
              <a:latin typeface="Nafees Pakistani Naskh" pitchFamily="2" charset="-78"/>
              <a:cs typeface="Majidi" pitchFamily="2" charset="-7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733800"/>
            <a:ext cx="7696200" cy="2438400"/>
          </a:xfrm>
        </p:spPr>
        <p:txBody>
          <a:bodyPr/>
          <a:lstStyle/>
          <a:p>
            <a:pPr eaLnBrk="1" hangingPunct="1"/>
            <a:r>
              <a:rPr lang="en-US" smtClean="0">
                <a:cs typeface="Tahoma" pitchFamily="34" charset="0"/>
              </a:rPr>
              <a:t>Congratulations to you!</a:t>
            </a:r>
          </a:p>
        </p:txBody>
      </p:sp>
      <p:sp>
        <p:nvSpPr>
          <p:cNvPr id="483332" name="Rectangle 4"/>
          <p:cNvSpPr>
            <a:spLocks noChangeArrowheads="1"/>
          </p:cNvSpPr>
          <p:nvPr/>
        </p:nvSpPr>
        <p:spPr bwMode="auto">
          <a:xfrm>
            <a:off x="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www.understandquran.com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228600" y="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140000"/>
              </a:lnSpc>
            </a:pPr>
            <a:r>
              <a:rPr lang="en-US" sz="4000" b="1">
                <a:effectLst/>
                <a:latin typeface="Tahoma" pitchFamily="34" charset="0"/>
                <a:ea typeface="Arial Unicode MS" pitchFamily="34" charset="-128"/>
                <a:cs typeface="Tahoma" pitchFamily="34" charset="0"/>
              </a:rPr>
              <a:t>No. 1:  Smooth Start </a:t>
            </a:r>
            <a:endParaRPr lang="ar-SA" sz="4000" b="1">
              <a:effectLst/>
              <a:latin typeface="Tahoma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457200" y="1295400"/>
            <a:ext cx="8458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algn="l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q"/>
            </a:pPr>
            <a:r>
              <a:rPr lang="en-US" sz="320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Start from Salah (Why use any other text, for Qur’an)…</a:t>
            </a:r>
          </a:p>
          <a:p>
            <a:pPr marL="577850" indent="-577850" algn="l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q"/>
            </a:pPr>
            <a:r>
              <a:rPr lang="en-US" sz="320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If I want to teach you French and if I know that you speak something in French for 1 hour, I will say: Learn that first!</a:t>
            </a:r>
          </a:p>
          <a:p>
            <a:pPr marL="577850" indent="-577850" algn="l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q"/>
            </a:pPr>
            <a:r>
              <a:rPr lang="en-US" sz="320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A common sense approach</a:t>
            </a:r>
          </a:p>
          <a:p>
            <a:pPr marL="577850" indent="-577850" algn="l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q"/>
            </a:pPr>
            <a:r>
              <a:rPr lang="en-US" sz="320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Valid for every Muslim man, woman, old, and young, and even for a child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9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/>
            <a:r>
              <a:rPr lang="en-US" sz="4000" b="1">
                <a:effectLst/>
                <a:latin typeface="Tahoma" pitchFamily="34" charset="0"/>
                <a:ea typeface="Arial Unicode MS" pitchFamily="34" charset="-128"/>
                <a:cs typeface="Tahoma" pitchFamily="34" charset="0"/>
              </a:rPr>
              <a:t>No. 2:  Focus on Listening and Reading</a:t>
            </a:r>
          </a:p>
        </p:txBody>
      </p:sp>
      <p:graphicFrame>
        <p:nvGraphicFramePr>
          <p:cNvPr id="23612" name="Group 60"/>
          <p:cNvGraphicFramePr>
            <a:graphicFrameLocks noGrp="1"/>
          </p:cNvGraphicFramePr>
          <p:nvPr/>
        </p:nvGraphicFramePr>
        <p:xfrm>
          <a:off x="304800" y="2133600"/>
          <a:ext cx="8534400" cy="3749040"/>
        </p:xfrm>
        <a:graphic>
          <a:graphicData uri="http://schemas.openxmlformats.org/drawingml/2006/table">
            <a:tbl>
              <a:tblPr/>
              <a:tblGrid>
                <a:gridCol w="2154238"/>
                <a:gridCol w="1906587"/>
                <a:gridCol w="1958975"/>
                <a:gridCol w="251460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Language Learning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Understanding Qur’an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85788">
                <a:tc rowSpan="2"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Reception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Listening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88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Reading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87375">
                <a:tc rowSpan="2"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Production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Speaking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- X 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88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Writing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Symbol" pitchFamily="18" charset="2"/>
                        </a:rPr>
                        <a:t>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 X 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51969" y="6172200"/>
            <a:ext cx="5610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b="1" dirty="0" smtClean="0">
                <a:latin typeface="+mj-lt"/>
              </a:rPr>
              <a:t>Speaking &amp; writing: i.e., express himself (not just able to use his pen) </a:t>
            </a:r>
            <a:endParaRPr lang="en-US" sz="1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ChangeArrowheads="1"/>
          </p:cNvSpPr>
          <p:nvPr/>
        </p:nvSpPr>
        <p:spPr bwMode="auto">
          <a:xfrm>
            <a:off x="457200" y="1524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8325" indent="-568325" algn="l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q"/>
            </a:pPr>
            <a:r>
              <a:rPr lang="en-US" sz="2800">
                <a:solidFill>
                  <a:srgbClr val="FFFF66"/>
                </a:solidFill>
                <a:effectLst/>
                <a:latin typeface="Tahoma" pitchFamily="34" charset="0"/>
                <a:cs typeface="Tahoma" pitchFamily="34" charset="0"/>
              </a:rPr>
              <a:t>More focus on Vocabulary (just the way a child learns…)</a:t>
            </a:r>
          </a:p>
          <a:p>
            <a:pPr marL="568325" indent="-568325" algn="l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q"/>
            </a:pPr>
            <a:r>
              <a:rPr lang="en-US" sz="2800">
                <a:solidFill>
                  <a:srgbClr val="FFFF66"/>
                </a:solidFill>
                <a:effectLst/>
                <a:latin typeface="Tahoma" pitchFamily="34" charset="0"/>
                <a:cs typeface="Tahoma" pitchFamily="34" charset="0"/>
              </a:rPr>
              <a:t>Less focus on grammar; otherwise if we teach the way shown below, people will run away!</a:t>
            </a:r>
            <a:endParaRPr lang="ar-SA" sz="2800">
              <a:solidFill>
                <a:srgbClr val="FFFF66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568325" indent="-568325" rtl="1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×"/>
            </a:pPr>
            <a:endParaRPr lang="ar-SA" sz="4800">
              <a:solidFill>
                <a:srgbClr val="FFFF66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568325" indent="-568325" rtl="1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endParaRPr lang="ar-SA" sz="3200">
              <a:solidFill>
                <a:srgbClr val="FFFF66"/>
              </a:solidFill>
              <a:effectLst/>
              <a:latin typeface="Nafees Web Naskh" pitchFamily="2" charset="-78"/>
              <a:cs typeface="Nafees Web Naskh" pitchFamily="2" charset="-78"/>
            </a:endParaRPr>
          </a:p>
          <a:p>
            <a:pPr marL="568325" indent="-568325" rtl="1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endParaRPr lang="ar-SA" sz="3200">
              <a:solidFill>
                <a:srgbClr val="FFFF66"/>
              </a:solidFill>
              <a:effectLst/>
              <a:latin typeface="Nafees Web Naskh" pitchFamily="2" charset="-78"/>
              <a:cs typeface="Nafees Web Naskh" pitchFamily="2" charset="-78"/>
            </a:endParaRPr>
          </a:p>
          <a:p>
            <a:pPr marL="568325" indent="-568325" rtl="1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ar-SA" sz="3200">
                <a:solidFill>
                  <a:srgbClr val="FFFF66"/>
                </a:solidFill>
                <a:effectLst/>
                <a:latin typeface="Nafees Web Naskh" pitchFamily="2" charset="-78"/>
                <a:cs typeface="Nafees Web Naskh" pitchFamily="2" charset="-78"/>
              </a:rPr>
              <a:t>	</a:t>
            </a:r>
            <a:endParaRPr lang="en-US" sz="3200">
              <a:solidFill>
                <a:srgbClr val="FFFF66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2771" name="Rectangle 8"/>
          <p:cNvSpPr>
            <a:spLocks noChangeArrowheads="1"/>
          </p:cNvSpPr>
          <p:nvPr/>
        </p:nvSpPr>
        <p:spPr bwMode="auto">
          <a:xfrm>
            <a:off x="609600" y="76200"/>
            <a:ext cx="81534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200" b="1">
                <a:effectLst/>
                <a:latin typeface="Tahoma" pitchFamily="34" charset="0"/>
                <a:ea typeface="Arial Unicode MS" pitchFamily="34" charset="-128"/>
                <a:cs typeface="Tahoma" pitchFamily="34" charset="0"/>
              </a:rPr>
              <a:t>No. 3:  More Focus on Vocabulary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defRPr/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www.understandquran.com</a:t>
            </a: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304800" y="4343400"/>
            <a:ext cx="5943600" cy="609600"/>
          </a:xfrm>
          <a:prstGeom prst="borderCallout2">
            <a:avLst>
              <a:gd name="adj1" fmla="val 18750"/>
              <a:gd name="adj2" fmla="val 101282"/>
              <a:gd name="adj3" fmla="val 18750"/>
              <a:gd name="adj4" fmla="val 108653"/>
              <a:gd name="adj5" fmla="val 179426"/>
              <a:gd name="adj6" fmla="val 116264"/>
            </a:avLst>
          </a:prstGeom>
          <a:solidFill>
            <a:schemeClr val="accent2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ar-SA" sz="2800" b="1">
                <a:solidFill>
                  <a:srgbClr val="FFFF00"/>
                </a:solidFill>
                <a:effectLst/>
                <a:latin typeface="Tahoma" pitchFamily="34" charset="0"/>
              </a:rPr>
              <a:t>غائب، جمع، مذكر، مهموز، باب إفعال</a:t>
            </a:r>
            <a:endParaRPr lang="en-US" sz="2800" b="1">
              <a:solidFill>
                <a:srgbClr val="FFFF00"/>
              </a:solidFill>
              <a:effectLst/>
              <a:latin typeface="Tahoma" pitchFamily="34" charset="0"/>
            </a:endParaRPr>
          </a:p>
        </p:txBody>
      </p:sp>
      <p:sp>
        <p:nvSpPr>
          <p:cNvPr id="8" name="AutoShape 5"/>
          <p:cNvSpPr>
            <a:spLocks/>
          </p:cNvSpPr>
          <p:nvPr/>
        </p:nvSpPr>
        <p:spPr bwMode="auto">
          <a:xfrm>
            <a:off x="304800" y="5334000"/>
            <a:ext cx="5943600" cy="1066800"/>
          </a:xfrm>
          <a:prstGeom prst="borderCallout2">
            <a:avLst>
              <a:gd name="adj1" fmla="val 10713"/>
              <a:gd name="adj2" fmla="val 101282"/>
              <a:gd name="adj3" fmla="val 10713"/>
              <a:gd name="adj4" fmla="val 108681"/>
              <a:gd name="adj5" fmla="val 44644"/>
              <a:gd name="adj6" fmla="val 116347"/>
            </a:avLst>
          </a:prstGeom>
          <a:solidFill>
            <a:schemeClr val="accent2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50000"/>
              </a:spcBef>
            </a:pPr>
            <a:r>
              <a:rPr lang="ar-SA" sz="2800" b="1">
                <a:solidFill>
                  <a:srgbClr val="FFFF00"/>
                </a:solidFill>
                <a:effectLst/>
                <a:latin typeface="Tahoma" pitchFamily="34" charset="0"/>
              </a:rPr>
              <a:t>فعل مضارع مرفوع بثبوت النون لأنه من الأفعال الخمسة، والواو ضمير متصل في محل رفع فاعل </a:t>
            </a:r>
            <a:endParaRPr lang="en-US" sz="2800" b="1">
              <a:solidFill>
                <a:srgbClr val="FFFF00"/>
              </a:solidFill>
              <a:effectLst/>
              <a:latin typeface="Tahoma" pitchFamily="34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239000" y="5156200"/>
            <a:ext cx="1752600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6000" b="1">
                <a:solidFill>
                  <a:srgbClr val="FFFF00"/>
                </a:solidFill>
                <a:effectLst/>
                <a:latin typeface="Nafees Web Naskh" pitchFamily="2" charset="-78"/>
                <a:cs typeface="Majidi" pitchFamily="2" charset="-78"/>
              </a:rPr>
              <a:t>يُؤمِنُون</a:t>
            </a:r>
            <a:endParaRPr lang="en-US" sz="5400" b="1">
              <a:solidFill>
                <a:srgbClr val="FFFF00"/>
              </a:solidFill>
              <a:effectLst/>
              <a:latin typeface="Nafees Web Naskh" pitchFamily="2" charset="-78"/>
              <a:cs typeface="Majid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2514600"/>
            <a:ext cx="6858000" cy="1295400"/>
          </a:xfrm>
          <a:noFill/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  <a:effectLst/>
                <a:cs typeface="Tahoma" pitchFamily="34" charset="0"/>
              </a:rPr>
              <a:t>Rules of the Short Course</a:t>
            </a:r>
            <a:endParaRPr lang="ar-SA" sz="3600" b="1" smtClean="0">
              <a:solidFill>
                <a:srgbClr val="FFFF00"/>
              </a:solidFill>
              <a:effectLst/>
              <a:cs typeface="Tahoma" pitchFamily="34" charset="0"/>
            </a:endParaRP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defRPr/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www.understandquran.com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r>
              <a:rPr lang="en-US" sz="4400" b="1" smtClean="0">
                <a:effectLst/>
              </a:rPr>
              <a:t>Rules …</a:t>
            </a:r>
            <a:endParaRPr lang="ar-SA" sz="4400" b="1" smtClean="0">
              <a:effectLst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229600" cy="53340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Ø"/>
            </a:pPr>
            <a:r>
              <a:rPr lang="en-US" dirty="0" smtClean="0">
                <a:cs typeface="Tahoma" pitchFamily="34" charset="0"/>
              </a:rPr>
              <a:t>We will learn with love, smiles, and relaxation.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en-US" dirty="0" smtClean="0">
                <a:cs typeface="Tahoma" pitchFamily="34" charset="0"/>
              </a:rPr>
              <a:t>This is a thoroughly interactive short course therefore listen attentively, and participate continuously.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defRPr/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www.understandquran.com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57200" y="2286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en-US" sz="4400">
                <a:effectLst/>
                <a:latin typeface="Tahoma" pitchFamily="34" charset="0"/>
                <a:cs typeface="Alvi Nastaleeq" pitchFamily="2" charset="-78"/>
              </a:rPr>
              <a:t>State of mind</a:t>
            </a:r>
            <a:endParaRPr lang="ar-SA" sz="4400">
              <a:effectLst/>
              <a:latin typeface="Tahoma" pitchFamily="34" charset="0"/>
              <a:cs typeface="Alvi Nastaleeq" pitchFamily="2" charset="-78"/>
            </a:endParaRPr>
          </a:p>
        </p:txBody>
      </p:sp>
      <p:sp>
        <p:nvSpPr>
          <p:cNvPr id="618499" name="Rectangle 3"/>
          <p:cNvSpPr>
            <a:spLocks noChangeArrowheads="1"/>
          </p:cNvSpPr>
          <p:nvPr/>
        </p:nvSpPr>
        <p:spPr bwMode="auto">
          <a:xfrm>
            <a:off x="838200" y="1905000"/>
            <a:ext cx="8305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l"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What made you come here?</a:t>
            </a:r>
            <a:endParaRPr lang="ar-SA" sz="4000">
              <a:solidFill>
                <a:srgbClr val="FFFF00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To See the Teacher?</a:t>
            </a:r>
            <a:endParaRPr lang="ar-SA" sz="4000">
              <a:solidFill>
                <a:srgbClr val="FFFF00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To see the class?</a:t>
            </a:r>
            <a:endParaRPr lang="ar-SA" sz="4000">
              <a:solidFill>
                <a:srgbClr val="FFFF00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For you only ( What am I learning)</a:t>
            </a:r>
            <a:endParaRPr lang="ar-SA" sz="4000">
              <a:solidFill>
                <a:srgbClr val="FFFF00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990600" lvl="1" indent="-250825" algn="l">
              <a:lnSpc>
                <a:spcPct val="120000"/>
              </a:lnSpc>
              <a:spcBef>
                <a:spcPct val="20000"/>
              </a:spcBef>
            </a:pPr>
            <a:endParaRPr lang="en-US" sz="4000">
              <a:solidFill>
                <a:srgbClr val="FFFF00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5844" name="Group 13"/>
          <p:cNvGrpSpPr>
            <a:grpSpLocks/>
          </p:cNvGrpSpPr>
          <p:nvPr/>
        </p:nvGrpSpPr>
        <p:grpSpPr bwMode="auto">
          <a:xfrm>
            <a:off x="152400" y="3886200"/>
            <a:ext cx="381000" cy="533400"/>
            <a:chOff x="1008" y="3168"/>
            <a:chExt cx="240" cy="336"/>
          </a:xfrm>
        </p:grpSpPr>
        <p:sp>
          <p:nvSpPr>
            <p:cNvPr id="204814" name="Line 14"/>
            <p:cNvSpPr>
              <a:spLocks noChangeShapeType="1"/>
            </p:cNvSpPr>
            <p:nvPr/>
          </p:nvSpPr>
          <p:spPr bwMode="auto">
            <a:xfrm>
              <a:off x="1008" y="3216"/>
              <a:ext cx="240" cy="240"/>
            </a:xfrm>
            <a:prstGeom prst="line">
              <a:avLst/>
            </a:prstGeom>
            <a:noFill/>
            <a:ln w="1079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4815" name="Line 15"/>
            <p:cNvSpPr>
              <a:spLocks noChangeShapeType="1"/>
            </p:cNvSpPr>
            <p:nvPr/>
          </p:nvSpPr>
          <p:spPr bwMode="auto">
            <a:xfrm flipH="1">
              <a:off x="1008" y="3168"/>
              <a:ext cx="192" cy="336"/>
            </a:xfrm>
            <a:prstGeom prst="line">
              <a:avLst/>
            </a:prstGeom>
            <a:noFill/>
            <a:ln w="1079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grpSp>
        <p:nvGrpSpPr>
          <p:cNvPr id="35845" name="Group 16"/>
          <p:cNvGrpSpPr>
            <a:grpSpLocks/>
          </p:cNvGrpSpPr>
          <p:nvPr/>
        </p:nvGrpSpPr>
        <p:grpSpPr bwMode="auto">
          <a:xfrm>
            <a:off x="76200" y="2971800"/>
            <a:ext cx="381000" cy="533400"/>
            <a:chOff x="1104" y="3264"/>
            <a:chExt cx="240" cy="336"/>
          </a:xfrm>
        </p:grpSpPr>
        <p:sp>
          <p:nvSpPr>
            <p:cNvPr id="204817" name="Line 17"/>
            <p:cNvSpPr>
              <a:spLocks noChangeShapeType="1"/>
            </p:cNvSpPr>
            <p:nvPr/>
          </p:nvSpPr>
          <p:spPr bwMode="auto">
            <a:xfrm>
              <a:off x="1104" y="3312"/>
              <a:ext cx="240" cy="240"/>
            </a:xfrm>
            <a:prstGeom prst="line">
              <a:avLst/>
            </a:prstGeom>
            <a:noFill/>
            <a:ln w="1079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4818" name="Line 18"/>
            <p:cNvSpPr>
              <a:spLocks noChangeShapeType="1"/>
            </p:cNvSpPr>
            <p:nvPr/>
          </p:nvSpPr>
          <p:spPr bwMode="auto">
            <a:xfrm flipH="1">
              <a:off x="1104" y="3264"/>
              <a:ext cx="192" cy="336"/>
            </a:xfrm>
            <a:prstGeom prst="line">
              <a:avLst/>
            </a:prstGeom>
            <a:noFill/>
            <a:ln w="1079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35846" name="Rectangle 19"/>
          <p:cNvSpPr>
            <a:spLocks noChangeArrowheads="1"/>
          </p:cNvSpPr>
          <p:nvPr/>
        </p:nvSpPr>
        <p:spPr bwMode="auto">
          <a:xfrm>
            <a:off x="-228600" y="4495800"/>
            <a:ext cx="982663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effectLst/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en-US" sz="4800">
                <a:effectLst/>
                <a:latin typeface="Tahoma" pitchFamily="34" charset="0"/>
                <a:cs typeface="Tahoma" pitchFamily="34" charset="0"/>
              </a:rPr>
              <a:t>Approach</a:t>
            </a:r>
            <a:endParaRPr lang="ar-SA" sz="480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620547" name="Rectangle 3"/>
          <p:cNvSpPr>
            <a:spLocks noChangeArrowheads="1"/>
          </p:cNvSpPr>
          <p:nvPr/>
        </p:nvSpPr>
        <p:spPr bwMode="auto">
          <a:xfrm>
            <a:off x="609600" y="1600200"/>
            <a:ext cx="8534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l">
              <a:lnSpc>
                <a:spcPct val="150000"/>
              </a:lnSpc>
              <a:buClr>
                <a:srgbClr val="FFFFFF"/>
              </a:buClr>
              <a:buSzPct val="90000"/>
              <a:buFont typeface="Wingdings" pitchFamily="2" charset="2"/>
              <a:buNone/>
            </a:pPr>
            <a:endParaRPr lang="en-US" sz="3400" dirty="0">
              <a:solidFill>
                <a:srgbClr val="FFFF00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609600" indent="-609600" algn="l">
              <a:lnSpc>
                <a:spcPct val="150000"/>
              </a:lnSpc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400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With doubt (whether we can learn or not?)</a:t>
            </a:r>
          </a:p>
          <a:p>
            <a:pPr marL="609600" indent="-609600" algn="l">
              <a:lnSpc>
                <a:spcPct val="150000"/>
              </a:lnSpc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400" dirty="0" err="1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Infact</a:t>
            </a:r>
            <a:r>
              <a:rPr lang="en-US" sz="3400" dirty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 with a firm belief that Allah the high will make it easy for us to learn.</a:t>
            </a:r>
          </a:p>
          <a:p>
            <a:pPr marL="609600" indent="-609600" algn="ctr">
              <a:lnSpc>
                <a:spcPct val="120000"/>
              </a:lnSpc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solidFill>
                  <a:srgbClr val="FFFF00"/>
                </a:solidFill>
                <a:effectLst/>
                <a:latin typeface="Alvi Nastaleeq" pitchFamily="2" charset="-78"/>
                <a:cs typeface="Alvi Nastaleeq" pitchFamily="2" charset="-78"/>
              </a:rPr>
              <a:t> </a:t>
            </a:r>
            <a:r>
              <a:rPr lang="en-US" sz="4000" dirty="0">
                <a:solidFill>
                  <a:srgbClr val="FFFF00"/>
                </a:solidFill>
                <a:effectLst/>
                <a:latin typeface="Alvi Nastaleeq" pitchFamily="2" charset="-78"/>
                <a:cs typeface="Tajweed" pitchFamily="2" charset="-78"/>
              </a:rPr>
              <a:t> </a:t>
            </a:r>
            <a:r>
              <a:rPr lang="ar-SA" sz="4000" dirty="0">
                <a:solidFill>
                  <a:srgbClr val="FFFF00"/>
                </a:solidFill>
                <a:effectLst/>
                <a:latin typeface="Alvi Nastaleeq" pitchFamily="2" charset="-78"/>
                <a:cs typeface="Tajweed" pitchFamily="2" charset="-78"/>
              </a:rPr>
              <a:t> (الرحمن علم القرآن)</a:t>
            </a:r>
            <a:r>
              <a:rPr lang="en-US" sz="4000" dirty="0">
                <a:solidFill>
                  <a:srgbClr val="FFFF00"/>
                </a:solidFill>
                <a:effectLst/>
                <a:latin typeface="Alvi Nastaleeq" pitchFamily="2" charset="-78"/>
                <a:cs typeface="Alvi Nastaleeq" pitchFamily="2" charset="-78"/>
              </a:rPr>
              <a:t>       </a:t>
            </a:r>
          </a:p>
        </p:txBody>
      </p:sp>
      <p:sp>
        <p:nvSpPr>
          <p:cNvPr id="36868" name="Rectangle 13"/>
          <p:cNvSpPr>
            <a:spLocks noChangeArrowheads="1"/>
          </p:cNvSpPr>
          <p:nvPr/>
        </p:nvSpPr>
        <p:spPr bwMode="auto">
          <a:xfrm>
            <a:off x="0" y="3200400"/>
            <a:ext cx="982663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effectLst/>
                <a:sym typeface="Wingdings" pitchFamily="2" charset="2"/>
              </a:rPr>
              <a:t></a:t>
            </a:r>
          </a:p>
        </p:txBody>
      </p:sp>
      <p:grpSp>
        <p:nvGrpSpPr>
          <p:cNvPr id="36869" name="Group 14"/>
          <p:cNvGrpSpPr>
            <a:grpSpLocks/>
          </p:cNvGrpSpPr>
          <p:nvPr/>
        </p:nvGrpSpPr>
        <p:grpSpPr bwMode="auto">
          <a:xfrm>
            <a:off x="220663" y="2514600"/>
            <a:ext cx="381000" cy="533400"/>
            <a:chOff x="1008" y="3168"/>
            <a:chExt cx="240" cy="336"/>
          </a:xfrm>
        </p:grpSpPr>
        <p:sp>
          <p:nvSpPr>
            <p:cNvPr id="206863" name="Line 15"/>
            <p:cNvSpPr>
              <a:spLocks noChangeShapeType="1"/>
            </p:cNvSpPr>
            <p:nvPr/>
          </p:nvSpPr>
          <p:spPr bwMode="auto">
            <a:xfrm>
              <a:off x="1008" y="3216"/>
              <a:ext cx="240" cy="240"/>
            </a:xfrm>
            <a:prstGeom prst="line">
              <a:avLst/>
            </a:prstGeom>
            <a:noFill/>
            <a:ln w="1079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6864" name="Line 16"/>
            <p:cNvSpPr>
              <a:spLocks noChangeShapeType="1"/>
            </p:cNvSpPr>
            <p:nvPr/>
          </p:nvSpPr>
          <p:spPr bwMode="auto">
            <a:xfrm flipH="1">
              <a:off x="1008" y="3168"/>
              <a:ext cx="192" cy="336"/>
            </a:xfrm>
            <a:prstGeom prst="line">
              <a:avLst/>
            </a:prstGeom>
            <a:noFill/>
            <a:ln w="1079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r>
              <a:rPr lang="en-US" sz="4400" b="1" smtClean="0">
                <a:effectLst/>
              </a:rPr>
              <a:t>Rules …</a:t>
            </a:r>
            <a:endParaRPr lang="ar-SA" sz="4400" b="1" smtClean="0">
              <a:effectLst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 smtClean="0">
                <a:cs typeface="Tahoma" pitchFamily="34" charset="0"/>
              </a:rPr>
              <a:t>Remember the golden rule: </a:t>
            </a:r>
          </a:p>
          <a:p>
            <a:pPr marL="609600" indent="-609600">
              <a:buFont typeface="Wingdings" pitchFamily="2" charset="2"/>
              <a:buNone/>
            </a:pPr>
            <a:endParaRPr lang="en-US" b="1" smtClean="0">
              <a:cs typeface="Tahoma" pitchFamily="34" charset="0"/>
            </a:endParaRPr>
          </a:p>
          <a:p>
            <a:pPr marL="609600" indent="-609600">
              <a:buFont typeface="Symbol" pitchFamily="18" charset="2"/>
              <a:buChar char=""/>
            </a:pPr>
            <a:r>
              <a:rPr lang="en-US" b="1" smtClean="0">
                <a:cs typeface="Tahoma" pitchFamily="34" charset="0"/>
              </a:rPr>
              <a:t>I listen, I forget. </a:t>
            </a:r>
          </a:p>
          <a:p>
            <a:pPr marL="609600" indent="-609600">
              <a:buFont typeface="Symbol" pitchFamily="18" charset="2"/>
              <a:buChar char=""/>
            </a:pPr>
            <a:r>
              <a:rPr lang="en-US" sz="4000" b="1" smtClean="0">
                <a:cs typeface="Tahoma" pitchFamily="34" charset="0"/>
              </a:rPr>
              <a:t>I see, I remember.</a:t>
            </a:r>
          </a:p>
          <a:p>
            <a:pPr marL="609600" indent="-609600">
              <a:buFont typeface="Symbol" pitchFamily="18" charset="2"/>
              <a:buChar char=""/>
            </a:pPr>
            <a:r>
              <a:rPr lang="en-US" sz="4800" b="1" smtClean="0">
                <a:cs typeface="Tahoma" pitchFamily="34" charset="0"/>
              </a:rPr>
              <a:t>I practice, I learn </a:t>
            </a:r>
            <a:r>
              <a:rPr lang="en-US" sz="3600" b="1" smtClean="0">
                <a:cs typeface="Tahoma" pitchFamily="34" charset="0"/>
              </a:rPr>
              <a:t>(HW too).</a:t>
            </a:r>
            <a:endParaRPr lang="en-US" sz="4800" b="1" smtClean="0">
              <a:cs typeface="Tahoma" pitchFamily="34" charset="0"/>
            </a:endParaRPr>
          </a:p>
          <a:p>
            <a:pPr marL="609600" indent="-609600">
              <a:buFont typeface="Symbol" pitchFamily="18" charset="2"/>
              <a:buChar char=""/>
            </a:pPr>
            <a:r>
              <a:rPr lang="en-US" sz="5400" b="1" smtClean="0">
                <a:cs typeface="Tahoma" pitchFamily="34" charset="0"/>
              </a:rPr>
              <a:t>I teach, I master</a:t>
            </a:r>
            <a:r>
              <a:rPr lang="en-US" sz="4400" smtClean="0">
                <a:cs typeface="Tahoma" pitchFamily="34" charset="0"/>
              </a:rPr>
              <a:t> </a:t>
            </a:r>
            <a:r>
              <a:rPr lang="en-US" sz="2800" smtClean="0">
                <a:cs typeface="Tahoma" pitchFamily="34" charset="0"/>
              </a:rPr>
              <a:t>(more later)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defRPr/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www.understandquran.com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04800" y="1752600"/>
            <a:ext cx="8610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algn="ctr" rtl="1" eaLnBrk="0" hangingPunct="0">
              <a:lnSpc>
                <a:spcPct val="150000"/>
              </a:lnSpc>
              <a:spcBef>
                <a:spcPct val="85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endParaRPr lang="en-US" sz="3600">
              <a:solidFill>
                <a:srgbClr val="FFFF00"/>
              </a:solidFill>
              <a:effectLst/>
              <a:latin typeface="Nafees Nastaleeq" pitchFamily="2" charset="-78"/>
              <a:cs typeface="Nafees Web Naskh" pitchFamily="2" charset="-78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r>
              <a:rPr lang="en-US" sz="4400" smtClean="0">
                <a:effectLst/>
                <a:cs typeface="Tahoma" pitchFamily="34" charset="0"/>
              </a:rPr>
              <a:t>Repetition of words in Qur’an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4419600"/>
            <a:ext cx="8229600" cy="1143000"/>
          </a:xfrm>
        </p:spPr>
        <p:txBody>
          <a:bodyPr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ar-SA" sz="11700" smtClean="0">
                <a:cs typeface="Traditional Arabic_bs" pitchFamily="2" charset="-78"/>
              </a:rPr>
              <a:t>كِتَابٌ أَنزَلْنَا</a:t>
            </a:r>
            <a:r>
              <a:rPr lang="ar-SA" sz="11700" smtClean="0">
                <a:solidFill>
                  <a:srgbClr val="FF3300"/>
                </a:solidFill>
                <a:cs typeface="Traditional Arabic_bs" pitchFamily="2" charset="-78"/>
              </a:rPr>
              <a:t>هُ</a:t>
            </a:r>
            <a:r>
              <a:rPr lang="ar-SA" sz="11700" smtClean="0">
                <a:cs typeface="Traditional Arabic_bs" pitchFamily="2" charset="-78"/>
              </a:rPr>
              <a:t> إِلَيْكَ</a:t>
            </a:r>
            <a:endParaRPr lang="en-US" sz="8000" smtClean="0">
              <a:cs typeface="Traditional Arabic_bs" pitchFamily="2" charset="-78"/>
            </a:endParaRP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6858000" y="3709988"/>
            <a:ext cx="13747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 smtClean="0">
                <a:solidFill>
                  <a:srgbClr val="F2B300"/>
                </a:solidFill>
                <a:effectLst/>
                <a:latin typeface="Tahoma" pitchFamily="34" charset="0"/>
              </a:rPr>
              <a:t>263</a:t>
            </a:r>
            <a:r>
              <a:rPr lang="en-US" sz="4000" b="1" baseline="30000" dirty="0" smtClean="0">
                <a:solidFill>
                  <a:srgbClr val="F2B300"/>
                </a:solidFill>
                <a:effectLst/>
                <a:latin typeface="Tahoma" pitchFamily="34" charset="0"/>
              </a:rPr>
              <a:t>*</a:t>
            </a:r>
            <a:endParaRPr lang="en-US" sz="4000" b="1" baseline="30000" dirty="0">
              <a:solidFill>
                <a:srgbClr val="F2B300"/>
              </a:solidFill>
              <a:effectLst/>
              <a:latin typeface="Tahoma" pitchFamily="34" charset="0"/>
            </a:endParaRP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4114800" y="2057400"/>
            <a:ext cx="1905000" cy="1066800"/>
          </a:xfrm>
          <a:prstGeom prst="wedgeRoundRectCallout">
            <a:avLst>
              <a:gd name="adj1" fmla="val 103583"/>
              <a:gd name="adj2" fmla="val 11071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Repetition in Qur’an</a:t>
            </a:r>
          </a:p>
          <a:p>
            <a:pPr algn="ctr">
              <a:spcBef>
                <a:spcPct val="50000"/>
              </a:spcBef>
            </a:pPr>
            <a:endParaRPr lang="en-US" sz="2000" b="1">
              <a:solidFill>
                <a:srgbClr val="FFFF00"/>
              </a:solidFill>
              <a:effectLst/>
              <a:latin typeface="Tahoma" pitchFamily="34" charset="0"/>
            </a:endParaRP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6172200" y="1600200"/>
            <a:ext cx="2743200" cy="1295400"/>
          </a:xfrm>
          <a:prstGeom prst="wedgeRoundRectCallout">
            <a:avLst>
              <a:gd name="adj1" fmla="val 20546"/>
              <a:gd name="adj2" fmla="val 115074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Noun (singular + plural forms);</a:t>
            </a:r>
          </a:p>
          <a:p>
            <a:pPr algn="ctr" rtl="1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Verb (all forms)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defRPr/>
            </a:pPr>
            <a:r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www.understandquran.com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sz="4400" smtClean="0"/>
              <a:t>1b:</a:t>
            </a:r>
            <a:endParaRPr lang="en-US" sz="44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2936875"/>
            <a:ext cx="8229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7200" b="1" smtClean="0"/>
              <a:t>Grammar &amp; Learning tips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457200" y="2514600"/>
            <a:ext cx="8229600" cy="1828800"/>
          </a:xfrm>
        </p:spPr>
        <p:txBody>
          <a:bodyPr/>
          <a:lstStyle/>
          <a:p>
            <a:r>
              <a:rPr lang="en-US" sz="6000" b="1" dirty="0" smtClean="0"/>
              <a:t>Lesson 1a</a:t>
            </a:r>
            <a:endParaRPr lang="en-US" sz="6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cs typeface="Tahoma" pitchFamily="34" charset="0"/>
              </a:rPr>
              <a:t>If we fail to plan, we plan to fail.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229600" cy="4530725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z="2800" b="1" dirty="0" smtClean="0">
                <a:cs typeface="Tahoma" pitchFamily="34" charset="0"/>
              </a:rPr>
              <a:t>Therefore, </a:t>
            </a:r>
          </a:p>
          <a:p>
            <a:pPr eaLnBrk="1" hangingPunct="1"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2800" b="1" dirty="0" smtClean="0">
                <a:cs typeface="Tahoma" pitchFamily="34" charset="0"/>
              </a:rPr>
              <a:t> First, </a:t>
            </a:r>
            <a:r>
              <a:rPr lang="en-US" sz="2800" b="1" u="sng" dirty="0" smtClean="0">
                <a:solidFill>
                  <a:schemeClr val="tx1"/>
                </a:solidFill>
                <a:cs typeface="Tahoma" pitchFamily="34" charset="0"/>
              </a:rPr>
              <a:t>UNDERSTAND</a:t>
            </a:r>
            <a:r>
              <a:rPr lang="en-US" sz="2800" b="1" dirty="0" smtClean="0">
                <a:cs typeface="Tahoma" pitchFamily="34" charset="0"/>
              </a:rPr>
              <a:t> the Task.</a:t>
            </a:r>
            <a:endParaRPr lang="en-US" sz="2800" b="1" dirty="0" smtClean="0">
              <a:solidFill>
                <a:srgbClr val="66FFFF"/>
              </a:solidFill>
              <a:cs typeface="Tahoma" pitchFamily="34" charset="0"/>
            </a:endParaRPr>
          </a:p>
          <a:p>
            <a:pPr eaLnBrk="1" hangingPunct="1"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2800" b="1" dirty="0" smtClean="0">
                <a:cs typeface="Tahoma" pitchFamily="34" charset="0"/>
              </a:rPr>
              <a:t> Next, make the </a:t>
            </a:r>
            <a:r>
              <a:rPr lang="en-US" sz="2800" b="1" u="sng" dirty="0" smtClean="0">
                <a:solidFill>
                  <a:schemeClr val="tx1"/>
                </a:solidFill>
                <a:cs typeface="Tahoma" pitchFamily="34" charset="0"/>
              </a:rPr>
              <a:t>PLAN.</a:t>
            </a:r>
            <a:endParaRPr lang="en-US" sz="2800" b="1" dirty="0" smtClean="0">
              <a:solidFill>
                <a:srgbClr val="66FFFF"/>
              </a:solidFill>
              <a:cs typeface="Tahoma" pitchFamily="34" charset="0"/>
            </a:endParaRPr>
          </a:p>
          <a:p>
            <a:pPr eaLnBrk="1" hangingPunct="1"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2800" b="1" dirty="0" smtClean="0">
                <a:cs typeface="Tahoma" pitchFamily="34" charset="0"/>
              </a:rPr>
              <a:t> Then, </a:t>
            </a:r>
            <a:r>
              <a:rPr lang="en-US" sz="2800" b="1" u="sng" dirty="0" smtClean="0">
                <a:solidFill>
                  <a:schemeClr val="tx1"/>
                </a:solidFill>
                <a:cs typeface="Tahoma" pitchFamily="34" charset="0"/>
              </a:rPr>
              <a:t>ASK</a:t>
            </a:r>
            <a:r>
              <a:rPr lang="en-US" sz="2800" b="1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2800" b="1" dirty="0" smtClean="0">
                <a:cs typeface="Tahoma" pitchFamily="34" charset="0"/>
              </a:rPr>
              <a:t>Allah make the task easy.</a:t>
            </a:r>
            <a:endParaRPr lang="en-US" sz="2800" b="1" dirty="0" smtClean="0">
              <a:solidFill>
                <a:srgbClr val="66FFFF"/>
              </a:solidFill>
              <a:cs typeface="Tahoma" pitchFamily="34" charset="0"/>
            </a:endParaRPr>
          </a:p>
          <a:p>
            <a:pPr eaLnBrk="1" hangingPunct="1"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2800" b="1" dirty="0" smtClean="0">
                <a:cs typeface="Tahoma" pitchFamily="34" charset="0"/>
              </a:rPr>
              <a:t> And,</a:t>
            </a:r>
            <a:r>
              <a:rPr lang="en-US" sz="2800" b="1" u="sng" dirty="0" smtClean="0">
                <a:solidFill>
                  <a:schemeClr val="tx1"/>
                </a:solidFill>
                <a:cs typeface="Tahoma" pitchFamily="34" charset="0"/>
              </a:rPr>
              <a:t> START</a:t>
            </a:r>
            <a:r>
              <a:rPr lang="en-US" sz="2800" b="1" dirty="0" smtClean="0">
                <a:cs typeface="Tahoma" pitchFamily="34" charset="0"/>
              </a:rPr>
              <a:t> the Task.</a:t>
            </a:r>
            <a:endParaRPr lang="en-US" sz="2800" b="1" dirty="0" smtClean="0">
              <a:solidFill>
                <a:srgbClr val="66FFFF"/>
              </a:solidFill>
              <a:cs typeface="Tahoma" pitchFamily="34" charset="0"/>
            </a:endParaRPr>
          </a:p>
          <a:p>
            <a:pPr algn="ctr" eaLnBrk="1" hangingPunct="1">
              <a:spcBef>
                <a:spcPts val="1800"/>
              </a:spcBef>
              <a:buFont typeface="Wingdings" pitchFamily="2" charset="2"/>
              <a:buNone/>
            </a:pPr>
            <a:endParaRPr lang="en-US" b="1" i="1" dirty="0" smtClean="0">
              <a:cs typeface="Tahoma" pitchFamily="34" charset="0"/>
            </a:endParaRPr>
          </a:p>
          <a:p>
            <a:pPr algn="ctr" eaLnBrk="1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b="1" i="1" dirty="0" smtClean="0">
                <a:cs typeface="Tahoma" pitchFamily="34" charset="0"/>
              </a:rPr>
              <a:t>(If you walk towards Him, Allah will come to you running!!) - </a:t>
            </a:r>
            <a:r>
              <a:rPr lang="en-US" b="1" dirty="0" err="1" smtClean="0">
                <a:cs typeface="Tahoma" pitchFamily="34" charset="0"/>
              </a:rPr>
              <a:t>Hadeeth</a:t>
            </a:r>
            <a:endParaRPr lang="en-US" b="1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latin typeface="Alvi Nastaleeq" pitchFamily="2" charset="-78"/>
                <a:cs typeface="Alvi Nastaleeq" pitchFamily="2" charset="-78"/>
              </a:rPr>
              <a:t>For Understanding Al-Qur'an</a:t>
            </a:r>
            <a:endParaRPr lang="en-US" sz="2000" smtClean="0">
              <a:cs typeface="Tahoma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70075"/>
            <a:ext cx="8534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cs typeface="Tahoma" pitchFamily="34" charset="0"/>
              </a:rPr>
              <a:t>First get to know…</a:t>
            </a:r>
          </a:p>
          <a:p>
            <a:pPr eaLnBrk="1" hangingPunct="1">
              <a:buFont typeface="Wingdings" pitchFamily="2" charset="2"/>
              <a:buNone/>
            </a:pPr>
            <a:endParaRPr lang="en-US" sz="2800" b="1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sz="2800" b="1" dirty="0" smtClean="0">
                <a:cs typeface="Tahoma" pitchFamily="34" charset="0"/>
              </a:rPr>
              <a:t> How many words are there?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b="1" dirty="0" smtClean="0">
                <a:cs typeface="Tahoma" pitchFamily="34" charset="0"/>
              </a:rPr>
              <a:t> How fast can our brain learn new words?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0" dirty="0" smtClean="0">
                <a:cs typeface="Tahoma" pitchFamily="34" charset="0"/>
              </a:rPr>
              <a:t>In the MUSHAF of </a:t>
            </a:r>
            <a:r>
              <a:rPr lang="en-US" sz="3200" b="0" dirty="0" err="1" smtClean="0">
                <a:cs typeface="Tahoma" pitchFamily="34" charset="0"/>
              </a:rPr>
              <a:t>Madinah</a:t>
            </a:r>
            <a:r>
              <a:rPr lang="en-US" sz="3200" b="0" dirty="0" smtClean="0">
                <a:cs typeface="Tahoma" pitchFamily="34" charset="0"/>
              </a:rPr>
              <a:t>, (or the one used by those who memorize the Qur’an)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986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  <a:tabLst>
                <a:tab pos="6858000" algn="r"/>
              </a:tabLst>
            </a:pPr>
            <a:r>
              <a:rPr lang="en-US" b="1" dirty="0" smtClean="0">
                <a:cs typeface="Tahoma" pitchFamily="34" charset="0"/>
              </a:rPr>
              <a:t>Pages in the </a:t>
            </a:r>
            <a:r>
              <a:rPr lang="en-US" b="1" dirty="0" err="1" smtClean="0">
                <a:cs typeface="Tahoma" pitchFamily="34" charset="0"/>
              </a:rPr>
              <a:t>Mus-haf</a:t>
            </a:r>
            <a:r>
              <a:rPr lang="en-US" b="1" dirty="0" smtClean="0">
                <a:cs typeface="Tahoma" pitchFamily="34" charset="0"/>
              </a:rPr>
              <a:t>	 </a:t>
            </a:r>
            <a:r>
              <a:rPr lang="en-US" b="1" dirty="0" smtClean="0">
                <a:solidFill>
                  <a:schemeClr val="tx1"/>
                </a:solidFill>
                <a:cs typeface="Tahoma" pitchFamily="34" charset="0"/>
              </a:rPr>
              <a:t>600</a:t>
            </a:r>
          </a:p>
          <a:p>
            <a:pPr eaLnBrk="1" hangingPunct="1">
              <a:buFont typeface="Wingdings" pitchFamily="2" charset="2"/>
              <a:buChar char="v"/>
              <a:tabLst>
                <a:tab pos="6858000" algn="r"/>
              </a:tabLst>
            </a:pPr>
            <a:r>
              <a:rPr lang="en-US" b="1" dirty="0" smtClean="0">
                <a:cs typeface="Tahoma" pitchFamily="34" charset="0"/>
              </a:rPr>
              <a:t>Lines per page	  </a:t>
            </a:r>
            <a:r>
              <a:rPr lang="en-US" b="1" dirty="0" smtClean="0">
                <a:solidFill>
                  <a:schemeClr val="tx1"/>
                </a:solidFill>
                <a:cs typeface="Tahoma" pitchFamily="34" charset="0"/>
              </a:rPr>
              <a:t>15</a:t>
            </a:r>
          </a:p>
          <a:p>
            <a:pPr eaLnBrk="1" hangingPunct="1">
              <a:buFont typeface="Wingdings" pitchFamily="2" charset="2"/>
              <a:buChar char="v"/>
              <a:tabLst>
                <a:tab pos="6858000" algn="r"/>
              </a:tabLst>
            </a:pPr>
            <a:r>
              <a:rPr lang="en-US" b="1" dirty="0" smtClean="0">
                <a:cs typeface="Tahoma" pitchFamily="34" charset="0"/>
              </a:rPr>
              <a:t>Words per Line	   </a:t>
            </a:r>
            <a:r>
              <a:rPr lang="en-US" b="1" dirty="0" smtClean="0">
                <a:solidFill>
                  <a:schemeClr val="tx1"/>
                </a:solidFill>
                <a:cs typeface="Tahoma" pitchFamily="34" charset="0"/>
              </a:rPr>
              <a:t>9</a:t>
            </a:r>
          </a:p>
          <a:p>
            <a:pPr eaLnBrk="1" hangingPunct="1">
              <a:buFont typeface="Wingdings" pitchFamily="2" charset="2"/>
              <a:buChar char="v"/>
              <a:tabLst>
                <a:tab pos="6858000" algn="r"/>
              </a:tabLst>
            </a:pPr>
            <a:r>
              <a:rPr lang="en-US" b="1" dirty="0" smtClean="0">
                <a:cs typeface="Tahoma" pitchFamily="34" charset="0"/>
              </a:rPr>
              <a:t>Total Words in every page	 </a:t>
            </a:r>
            <a:r>
              <a:rPr lang="en-US" b="1" dirty="0" smtClean="0">
                <a:solidFill>
                  <a:schemeClr val="tx1"/>
                </a:solidFill>
                <a:cs typeface="Tahoma" pitchFamily="34" charset="0"/>
              </a:rPr>
              <a:t>130</a:t>
            </a:r>
          </a:p>
          <a:p>
            <a:pPr eaLnBrk="1" hangingPunct="1">
              <a:buFont typeface="Wingdings" pitchFamily="2" charset="2"/>
              <a:buChar char="v"/>
              <a:tabLst>
                <a:tab pos="6858000" algn="r"/>
              </a:tabLst>
            </a:pPr>
            <a:r>
              <a:rPr lang="en-US" b="1" dirty="0" smtClean="0">
                <a:cs typeface="Tahoma" pitchFamily="34" charset="0"/>
              </a:rPr>
              <a:t>Total Words </a:t>
            </a:r>
            <a:r>
              <a:rPr lang="en-US" sz="2000" b="1" dirty="0" smtClean="0">
                <a:cs typeface="Tahoma" pitchFamily="34" charset="0"/>
              </a:rPr>
              <a:t>(130 x 600)</a:t>
            </a:r>
            <a:r>
              <a:rPr lang="en-US" b="1" dirty="0" smtClean="0">
                <a:cs typeface="Tahoma" pitchFamily="34" charset="0"/>
              </a:rPr>
              <a:t>	 </a:t>
            </a:r>
            <a:r>
              <a:rPr lang="en-US" b="1" dirty="0" smtClean="0">
                <a:solidFill>
                  <a:schemeClr val="tx1"/>
                </a:solidFill>
                <a:cs typeface="Tahoma" pitchFamily="34" charset="0"/>
              </a:rPr>
              <a:t>78,000</a:t>
            </a:r>
          </a:p>
          <a:p>
            <a:pPr algn="ctr" eaLnBrk="1" hangingPunct="1">
              <a:buFont typeface="Wingdings" pitchFamily="2" charset="2"/>
              <a:buChar char="v"/>
              <a:tabLst>
                <a:tab pos="6858000" algn="r"/>
              </a:tabLst>
            </a:pPr>
            <a:endParaRPr lang="en-US" sz="1600" b="1" dirty="0" smtClean="0">
              <a:cs typeface="Tahoma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0" y="5334000"/>
            <a:ext cx="7315200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  <a:latin typeface="+mj-lt"/>
                <a:cs typeface="Arial" charset="0"/>
              </a:rPr>
              <a:t>Approximately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00" y="2514600"/>
            <a:ext cx="1524000" cy="762000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0" smtClean="0">
                <a:cs typeface="Tahoma" pitchFamily="34" charset="0"/>
              </a:rPr>
              <a:t>In the MUSHAF from Madinah, (or the one used by those who memorize the Qur’an)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  <a:tabLst>
                <a:tab pos="6858000" algn="r"/>
              </a:tabLst>
            </a:pPr>
            <a:r>
              <a:rPr lang="en-US" sz="2800" b="1" dirty="0" smtClean="0">
                <a:cs typeface="Tahoma" pitchFamily="34" charset="0"/>
              </a:rPr>
              <a:t>Non-repeated Words 	 17,000</a:t>
            </a:r>
          </a:p>
          <a:p>
            <a:pPr eaLnBrk="1" hangingPunct="1">
              <a:buFont typeface="Wingdings" pitchFamily="2" charset="2"/>
              <a:buChar char="v"/>
              <a:tabLst>
                <a:tab pos="6858000" algn="r"/>
              </a:tabLst>
            </a:pPr>
            <a:r>
              <a:rPr lang="en-US" sz="2800" b="1" dirty="0" smtClean="0">
                <a:cs typeface="Tahoma" pitchFamily="34" charset="0"/>
              </a:rPr>
              <a:t>Unique words </a:t>
            </a:r>
            <a:br>
              <a:rPr lang="en-US" sz="2800" b="1" dirty="0" smtClean="0">
                <a:cs typeface="Tahoma" pitchFamily="34" charset="0"/>
              </a:rPr>
            </a:br>
            <a:r>
              <a:rPr lang="en-US" sz="2800" b="1" dirty="0" smtClean="0">
                <a:cs typeface="Tahoma" pitchFamily="34" charset="0"/>
              </a:rPr>
              <a:t>(after learning </a:t>
            </a:r>
            <a:r>
              <a:rPr lang="ur-PK" sz="2800" b="1" dirty="0" smtClean="0">
                <a:cs typeface="Tajweed" pitchFamily="2" charset="-78"/>
              </a:rPr>
              <a:t>صرف</a:t>
            </a:r>
            <a:r>
              <a:rPr lang="en-US" sz="2800" b="1" dirty="0" smtClean="0">
                <a:cs typeface="Tahoma" pitchFamily="34" charset="0"/>
              </a:rPr>
              <a:t>)  	4,500</a:t>
            </a:r>
            <a:br>
              <a:rPr lang="en-US" sz="2800" b="1" dirty="0" smtClean="0">
                <a:cs typeface="Tahoma" pitchFamily="34" charset="0"/>
              </a:rPr>
            </a:br>
            <a:endParaRPr lang="en-US" sz="2800" b="1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Char char="v"/>
              <a:tabLst>
                <a:tab pos="6858000" algn="r"/>
              </a:tabLst>
            </a:pPr>
            <a:r>
              <a:rPr lang="en-US" sz="2800" b="1" dirty="0" smtClean="0">
                <a:cs typeface="Tahoma" pitchFamily="34" charset="0"/>
              </a:rPr>
              <a:t>Root words	 1,850</a:t>
            </a:r>
          </a:p>
          <a:p>
            <a:pPr algn="ctr" eaLnBrk="1" hangingPunct="1">
              <a:buFont typeface="Wingdings" pitchFamily="2" charset="2"/>
              <a:buChar char="v"/>
              <a:tabLst>
                <a:tab pos="6858000" algn="r"/>
              </a:tabLst>
            </a:pPr>
            <a:endParaRPr lang="en-US" sz="1400" b="1" dirty="0" smtClean="0">
              <a:cs typeface="Tahoma" pitchFamily="34" charset="0"/>
            </a:endParaRPr>
          </a:p>
          <a:p>
            <a:pPr marL="0" indent="0" algn="ctr" eaLnBrk="1" hangingPunct="1">
              <a:buNone/>
              <a:tabLst>
                <a:tab pos="6858000" algn="r"/>
              </a:tabLst>
            </a:pPr>
            <a:r>
              <a:rPr lang="en-US" sz="2800" b="1" dirty="0" smtClean="0">
                <a:cs typeface="Tahoma" pitchFamily="34" charset="0"/>
              </a:rPr>
              <a:t>Root words occur in derived forms too. </a:t>
            </a:r>
            <a:br>
              <a:rPr lang="en-US" sz="2800" b="1" dirty="0" smtClean="0">
                <a:cs typeface="Tahoma" pitchFamily="34" charset="0"/>
              </a:rPr>
            </a:br>
            <a:r>
              <a:rPr lang="ur-PK" sz="5400" b="1" dirty="0" smtClean="0">
                <a:solidFill>
                  <a:schemeClr val="tx1"/>
                </a:solidFill>
                <a:cs typeface="Tajweed" pitchFamily="2" charset="-78"/>
              </a:rPr>
              <a:t>عَلِمَ، عَلَّمَ، تَعَلَّمَ</a:t>
            </a:r>
            <a:endParaRPr lang="en-US" sz="5400" b="1" dirty="0" smtClean="0">
              <a:solidFill>
                <a:schemeClr val="tx1"/>
              </a:solidFill>
              <a:cs typeface="Tajweed" pitchFamily="2" charset="-78"/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8610600" y="1660525"/>
            <a:ext cx="304800" cy="40544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2"/>
                </a:solidFill>
                <a:latin typeface="+mj-lt"/>
                <a:cs typeface="Arial" charset="0"/>
              </a:rPr>
              <a:t>Approximately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cs typeface="Tahoma" pitchFamily="34" charset="0"/>
              </a:rPr>
              <a:t>Easy to Learn!</a:t>
            </a:r>
            <a:endParaRPr lang="en-US" sz="1400" smtClean="0">
              <a:cs typeface="Tahom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0075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cs typeface="Tahoma" pitchFamily="34" charset="0"/>
              </a:rPr>
              <a:t>Allah says, “Verily We have made Al-Qur'an EASY to understand and remember”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dirty="0" smtClean="0">
              <a:solidFill>
                <a:schemeClr val="tx1"/>
              </a:solidFill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cs typeface="Tahoma" pitchFamily="34" charset="0"/>
              </a:rPr>
              <a:t>To say: “Al-Qur'an is difficult” is from </a:t>
            </a:r>
            <a:r>
              <a:rPr lang="en-US" sz="2800" b="1" dirty="0" err="1" smtClean="0">
                <a:cs typeface="Tahoma" pitchFamily="34" charset="0"/>
              </a:rPr>
              <a:t>shaitan</a:t>
            </a:r>
            <a:r>
              <a:rPr lang="en-US" sz="2800" b="1" dirty="0" smtClean="0">
                <a:cs typeface="Tahoma" pitchFamily="34" charset="0"/>
              </a:rPr>
              <a:t>!  </a:t>
            </a:r>
            <a:r>
              <a:rPr lang="en-US" sz="2800" b="1" i="1" u="sng" dirty="0" smtClean="0">
                <a:cs typeface="Tahoma" pitchFamily="34" charset="0"/>
              </a:rPr>
              <a:t>NEVER agree</a:t>
            </a:r>
            <a:r>
              <a:rPr lang="en-US" sz="2800" b="1" dirty="0" smtClean="0">
                <a:cs typeface="Tahoma" pitchFamily="34" charset="0"/>
              </a:rPr>
              <a:t> with it and </a:t>
            </a:r>
            <a:r>
              <a:rPr lang="en-US" sz="2800" b="1" i="1" u="sng" dirty="0" smtClean="0">
                <a:cs typeface="Tahoma" pitchFamily="34" charset="0"/>
              </a:rPr>
              <a:t>NEVER</a:t>
            </a:r>
            <a:r>
              <a:rPr lang="en-US" sz="2800" b="1" u="sng" dirty="0" smtClean="0">
                <a:cs typeface="Tahoma" pitchFamily="34" charset="0"/>
              </a:rPr>
              <a:t> </a:t>
            </a:r>
            <a:r>
              <a:rPr lang="en-US" sz="2800" b="1" i="1" u="sng" dirty="0" smtClean="0">
                <a:cs typeface="Tahoma" pitchFamily="34" charset="0"/>
              </a:rPr>
              <a:t>say</a:t>
            </a:r>
            <a:r>
              <a:rPr lang="en-US" sz="2800" b="1" dirty="0" smtClean="0">
                <a:cs typeface="Tahoma" pitchFamily="34" charset="0"/>
              </a:rPr>
              <a:t> it.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dirty="0" smtClean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cs typeface="Tahoma" pitchFamily="34" charset="0"/>
              </a:rPr>
              <a:t>Can we contradict the Qur’an!?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_TARGET" val="_self"/>
  <p:tag name="GENSWF_MOVIE_PRESENTATION_END_URL_TARGET" val="_self"/>
  <p:tag name="FLASHSPRING_PRESENTATION_TITLE" val="u01_intro"/>
</p:tagLst>
</file>

<file path=ppt/theme/theme1.xml><?xml version="1.0" encoding="utf-8"?>
<a:theme xmlns:a="http://schemas.openxmlformats.org/drawingml/2006/main" name="1_Beam">
  <a:themeElements>
    <a:clrScheme name="1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1_Beam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7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GA Arabesque" pitchFamily="2" charset="2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7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GA Arabesque" pitchFamily="2" charset="2"/>
            <a:cs typeface="Arial" charset="0"/>
          </a:defRPr>
        </a:defPPr>
      </a:lstStyle>
    </a:lnDef>
  </a:objectDefaults>
  <a:extraClrSchemeLst>
    <a:extraClrScheme>
      <a:clrScheme name="1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9930</TotalTime>
  <Words>1210</Words>
  <Application>Microsoft Office PowerPoint</Application>
  <PresentationFormat>On-screen Show (4:3)</PresentationFormat>
  <Paragraphs>248</Paragraphs>
  <Slides>39</Slides>
  <Notes>17</Notes>
  <HiddenSlides>9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3" baseType="lpstr">
      <vt:lpstr>Arial Unicode MS</vt:lpstr>
      <vt:lpstr>AGA Arabesque</vt:lpstr>
      <vt:lpstr>Alvi Nastaleeq</vt:lpstr>
      <vt:lpstr>Arial</vt:lpstr>
      <vt:lpstr>Majidi</vt:lpstr>
      <vt:lpstr>Nafees Nastaleeq</vt:lpstr>
      <vt:lpstr>Nafees Pakistani Naskh</vt:lpstr>
      <vt:lpstr>Nafees Web Naskh</vt:lpstr>
      <vt:lpstr>Symbol</vt:lpstr>
      <vt:lpstr>Tahoma</vt:lpstr>
      <vt:lpstr>Tajweed</vt:lpstr>
      <vt:lpstr>Traditional Arabic_bs</vt:lpstr>
      <vt:lpstr>Wingdings</vt:lpstr>
      <vt:lpstr>1_Beam</vt:lpstr>
      <vt:lpstr> Let’s Understand the Qur’an   Lesson -1a   </vt:lpstr>
      <vt:lpstr>جَزَاكُمُ اللهُ خَيْرًا</vt:lpstr>
      <vt:lpstr>مُبَارَك</vt:lpstr>
      <vt:lpstr>Lesson 1a</vt:lpstr>
      <vt:lpstr>If we fail to plan, we plan to fail.</vt:lpstr>
      <vt:lpstr>For Understanding Al-Qur'an</vt:lpstr>
      <vt:lpstr>In the MUSHAF of Madinah, (or the one used by those who memorize the Qur’an)</vt:lpstr>
      <vt:lpstr>In the MUSHAF from Madinah, (or the one used by those who memorize the Qur’an)</vt:lpstr>
      <vt:lpstr>Easy to Learn!</vt:lpstr>
      <vt:lpstr>Easy to Learn!</vt:lpstr>
      <vt:lpstr>Easy to Learn: Step 1</vt:lpstr>
      <vt:lpstr>Easy to Learn: Step 2</vt:lpstr>
      <vt:lpstr>After the 2 Short Courses …</vt:lpstr>
      <vt:lpstr>Unfamiliar or New words per page  in Al-Qur'an after the 2 Short Courses </vt:lpstr>
      <vt:lpstr>Repetition / Reinforcement Opportunity on Every Page of Al-Qur'an!</vt:lpstr>
      <vt:lpstr>Human Brain Capacity???</vt:lpstr>
      <vt:lpstr>If you want to learn Al-Qur'an, the Decision is YOURS!</vt:lpstr>
      <vt:lpstr>The Problem is NOT  Time or Effort, It is just your Attitude , your Thought!</vt:lpstr>
      <vt:lpstr>Just 250 hours!</vt:lpstr>
      <vt:lpstr>Du’aa</vt:lpstr>
      <vt:lpstr>PowerPoint Presentation</vt:lpstr>
      <vt:lpstr>PowerPoint Presentation</vt:lpstr>
      <vt:lpstr>PowerPoint Presentation</vt:lpstr>
      <vt:lpstr>PowerPoint Presentation</vt:lpstr>
      <vt:lpstr>Strategy</vt:lpstr>
      <vt:lpstr>Qur’an sample page – 1 Red color shows the words covered in this course (almost 50%)</vt:lpstr>
      <vt:lpstr>Qur’an sample page – 2 Red color shows the words covered in this course (almost 50%) </vt:lpstr>
      <vt:lpstr>Qur’an sample page – 3 Red color shows the words covered in this course (almost 50%) </vt:lpstr>
      <vt:lpstr>PowerPoint Presentation</vt:lpstr>
      <vt:lpstr>PowerPoint Presentation</vt:lpstr>
      <vt:lpstr>PowerPoint Presentation</vt:lpstr>
      <vt:lpstr>PowerPoint Presentation</vt:lpstr>
      <vt:lpstr>Rules of the Short Course</vt:lpstr>
      <vt:lpstr>Rules …</vt:lpstr>
      <vt:lpstr>PowerPoint Presentation</vt:lpstr>
      <vt:lpstr>PowerPoint Presentation</vt:lpstr>
      <vt:lpstr>Rules …</vt:lpstr>
      <vt:lpstr>Repetition of words in Qur’an</vt:lpstr>
      <vt:lpstr>1b: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abu rayyan</cp:lastModifiedBy>
  <cp:revision>662</cp:revision>
  <dcterms:created xsi:type="dcterms:W3CDTF">2005-07-29T08:30:06Z</dcterms:created>
  <dcterms:modified xsi:type="dcterms:W3CDTF">2013-05-22T23:59:44Z</dcterms:modified>
</cp:coreProperties>
</file>