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911" r:id="rId2"/>
    <p:sldId id="886" r:id="rId3"/>
    <p:sldId id="912" r:id="rId4"/>
    <p:sldId id="913" r:id="rId5"/>
    <p:sldId id="914" r:id="rId6"/>
    <p:sldId id="900" r:id="rId7"/>
    <p:sldId id="905" r:id="rId8"/>
    <p:sldId id="901" r:id="rId9"/>
    <p:sldId id="890" r:id="rId10"/>
    <p:sldId id="891" r:id="rId11"/>
    <p:sldId id="892" r:id="rId12"/>
    <p:sldId id="893" r:id="rId13"/>
    <p:sldId id="894" r:id="rId14"/>
    <p:sldId id="897" r:id="rId15"/>
    <p:sldId id="898" r:id="rId16"/>
    <p:sldId id="89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6699"/>
    <a:srgbClr val="003366"/>
    <a:srgbClr val="006600"/>
    <a:srgbClr val="003300"/>
    <a:srgbClr val="FFFF00"/>
    <a:srgbClr val="FF0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9820" autoAdjust="0"/>
  </p:normalViewPr>
  <p:slideViewPr>
    <p:cSldViewPr>
      <p:cViewPr>
        <p:scale>
          <a:sx n="60" d="100"/>
          <a:sy n="60" d="100"/>
        </p:scale>
        <p:origin x="-156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E40523-1CEA-48E2-8960-0CE796345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98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498B2-C3D5-494E-BA95-3A1F39289E19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Make sure everyone takes one or two deep breaths before they continue with Grammar!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7C4D3-3F90-426E-9714-7778B394816F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8064B-57FD-4101-913F-C339B0940827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30E91-5F1F-4553-9996-CC919D94C428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9FAEE-4346-40DF-86C7-8824E98C5018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69B5D-71C6-48DE-9D03-6239C7F9E041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64B84-4EB5-4BB3-935A-D2469DCCEC23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709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IN"/>
              <a:t>Click to edit Master title style</a:t>
            </a:r>
          </a:p>
        </p:txBody>
      </p:sp>
      <p:sp>
        <p:nvSpPr>
          <p:cNvPr id="149709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IN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89D7-AB21-4F52-80E0-E15F5D62F422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A4A27-BFD3-4C29-B775-6BB2C5A321D9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4918-4450-4E17-90BF-34442FD562B6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21A19-A00A-4A0C-AC2A-023640A0A483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4AA8-327B-4D1B-9685-0B7671503E8B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5961-89F7-4797-9162-3CFCEC047DED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D663-1652-4BE7-A491-93C7057B54A8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CB22-EBC5-45E2-8915-C31691CBC67E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76222-7EDD-4256-AEA6-56ED93D1CD5A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FA0E-3CDC-4F0C-8CFB-A217DCC59BE4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045D-A8B2-4204-9DA0-E073502F4EFF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02B5-AB75-4261-B0B7-6A8ACE03E678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E2DD2-ED4F-4E4E-A927-348CF04C85B6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44960-E5F9-4D2F-A6E2-FF26C2D0D20D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/>
        </p:nvPicPr>
        <p:blipFill>
          <a:blip r:embed="rId16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496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E21316-AFC1-4D2C-B2AE-F9876833365E}" type="slidenum">
              <a:rPr lang="ar-SY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slide" Target="slide9.xml"/><Relationship Id="rId18" Type="http://schemas.openxmlformats.org/officeDocument/2006/relationships/image" Target="../media/image15.jpeg"/><Relationship Id="rId3" Type="http://schemas.openxmlformats.org/officeDocument/2006/relationships/slide" Target="slide4.xml"/><Relationship Id="rId21" Type="http://schemas.openxmlformats.org/officeDocument/2006/relationships/image" Target="../media/image17.jpeg"/><Relationship Id="rId7" Type="http://schemas.openxmlformats.org/officeDocument/2006/relationships/slide" Target="slide5.xml"/><Relationship Id="rId12" Type="http://schemas.openxmlformats.org/officeDocument/2006/relationships/image" Target="../media/image12.jpeg"/><Relationship Id="rId17" Type="http://schemas.openxmlformats.org/officeDocument/2006/relationships/slide" Target="slide11.xml"/><Relationship Id="rId2" Type="http://schemas.openxmlformats.org/officeDocument/2006/relationships/image" Target="../media/image7.jpeg"/><Relationship Id="rId16" Type="http://schemas.openxmlformats.org/officeDocument/2006/relationships/image" Target="../media/image14.jpeg"/><Relationship Id="rId20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slide" Target="slide10.xml"/><Relationship Id="rId5" Type="http://schemas.openxmlformats.org/officeDocument/2006/relationships/slide" Target="slide6.xml"/><Relationship Id="rId15" Type="http://schemas.openxmlformats.org/officeDocument/2006/relationships/slide" Target="slide8.xml"/><Relationship Id="rId10" Type="http://schemas.openxmlformats.org/officeDocument/2006/relationships/image" Target="../media/image11.jpeg"/><Relationship Id="rId19" Type="http://schemas.openxmlformats.org/officeDocument/2006/relationships/slide" Target="slide12.xml"/><Relationship Id="rId4" Type="http://schemas.openxmlformats.org/officeDocument/2006/relationships/image" Target="../media/image8.jpeg"/><Relationship Id="rId9" Type="http://schemas.openxmlformats.org/officeDocument/2006/relationships/slide" Target="slide7.xml"/><Relationship Id="rId14" Type="http://schemas.openxmlformats.org/officeDocument/2006/relationships/image" Target="../media/image13.jpeg"/><Relationship Id="rId22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 b="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67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Lesson – 18b</a:t>
            </a:r>
            <a:r>
              <a:rPr lang="en-US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1430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Dr. Abdulazeez Abdulraheem</a:t>
            </a:r>
            <a:br>
              <a:rPr lang="en-US" sz="2800" dirty="0" smtClean="0">
                <a:cs typeface="Tahoma" pitchFamily="34" charset="0"/>
              </a:rPr>
            </a:br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Elevation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dirty="0" err="1" smtClean="0"/>
              <a:t>Umar</a:t>
            </a:r>
            <a:r>
              <a:rPr lang="en-US" sz="2800" dirty="0" smtClean="0"/>
              <a:t> bin Al-</a:t>
            </a:r>
            <a:r>
              <a:rPr lang="en-US" sz="2800" dirty="0" err="1" smtClean="0"/>
              <a:t>Khattab</a:t>
            </a:r>
            <a:r>
              <a:rPr lang="en-US" sz="2800" dirty="0" smtClean="0"/>
              <a:t> (May Allah be pleased with him) reported: The Prophet (PBUH) said, "Verily, Allah elevates some people with this Qur'an and abases others.''</a:t>
            </a:r>
            <a:br>
              <a:rPr lang="en-US" sz="2800" dirty="0" smtClean="0"/>
            </a:br>
            <a:r>
              <a:rPr lang="en-US" sz="2800" dirty="0" smtClean="0"/>
              <a:t>[Muslim]. </a:t>
            </a:r>
          </a:p>
          <a:p>
            <a:pPr algn="l" rtl="0" eaLnBrk="1" hangingPunct="1">
              <a:buFontTx/>
              <a:buNone/>
            </a:pPr>
            <a:endParaRPr lang="en-US" sz="2800" dirty="0" smtClean="0"/>
          </a:p>
          <a:p>
            <a:pPr algn="l" rtl="0" eaLnBrk="1" hangingPunct="1">
              <a:buFontTx/>
              <a:buNone/>
            </a:pPr>
            <a:r>
              <a:rPr lang="en-US" sz="2800" dirty="0" smtClean="0"/>
              <a:t>Let us see what makes people “Successful” in this world!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3600" dirty="0" smtClean="0"/>
              <a:t>Elements of Success</a:t>
            </a:r>
            <a:br>
              <a:rPr lang="en-US" sz="3600" dirty="0" smtClean="0"/>
            </a:br>
            <a:r>
              <a:rPr lang="en-US" sz="3600" dirty="0" smtClean="0"/>
              <a:t>(as described by modern Gurus)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/>
              <a:t>Attitude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/>
              <a:t>Confidence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/>
              <a:t>Optimism &amp; Positive thinking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/>
              <a:t>Perseverance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/>
              <a:t>A Pondering mind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/>
              <a:t>High moral values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/>
              <a:t>Good relationship with others</a:t>
            </a:r>
          </a:p>
          <a:p>
            <a:pPr algn="l" rtl="0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dirty="0" smtClean="0"/>
              <a:t>No book or teacher can create these values more forcefully than Al-Qur’an!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3600" smtClean="0"/>
              <a:t>Al-Qur’an - A Book of </a:t>
            </a:r>
            <a:br>
              <a:rPr lang="en-US" sz="3600" smtClean="0"/>
            </a:br>
            <a:r>
              <a:rPr lang="en-US" sz="3600" smtClean="0"/>
              <a:t>Personality Development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It will give you…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All the elements of success to excel in this world;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The peace of mind and heart, the ultimate prize in this world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Success in the Hereafter, the everlasting true success.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This is the real </a:t>
            </a:r>
            <a:r>
              <a:rPr lang="en-US" dirty="0" err="1" smtClean="0"/>
              <a:t>Barakah</a:t>
            </a:r>
            <a:r>
              <a:rPr lang="en-US" dirty="0" smtClean="0"/>
              <a:t> that Al-Qur’an can give us (actually Allah gives us through His guidance).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Our Vision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1054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Not to take Al-Qur’an in that limited sense of “</a:t>
            </a:r>
            <a:r>
              <a:rPr lang="en-US" dirty="0" err="1" smtClean="0"/>
              <a:t>Barakah</a:t>
            </a:r>
            <a:r>
              <a:rPr lang="en-US" dirty="0" smtClean="0"/>
              <a:t>”, but </a:t>
            </a:r>
          </a:p>
          <a:p>
            <a:pPr algn="l" rtl="0" eaLnBrk="1" hangingPunct="1">
              <a:spcBef>
                <a:spcPts val="2400"/>
              </a:spcBef>
            </a:pPr>
            <a:r>
              <a:rPr lang="en-US" dirty="0" smtClean="0"/>
              <a:t>Take as a book of ‘Success’  and comprehensive </a:t>
            </a:r>
            <a:r>
              <a:rPr lang="en-US" dirty="0" err="1" smtClean="0"/>
              <a:t>Barakah</a:t>
            </a:r>
            <a:endParaRPr lang="en-US" dirty="0" smtClean="0"/>
          </a:p>
          <a:p>
            <a:pPr algn="l" rtl="0" eaLnBrk="1" hangingPunct="1">
              <a:spcBef>
                <a:spcPts val="2400"/>
              </a:spcBef>
            </a:pPr>
            <a:r>
              <a:rPr lang="en-US" dirty="0" smtClean="0"/>
              <a:t>Study it with utmost attention and dedication  </a:t>
            </a:r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7026" name="Group 2"/>
          <p:cNvGraphicFramePr>
            <a:graphicFrameLocks noGrp="1"/>
          </p:cNvGraphicFramePr>
          <p:nvPr/>
        </p:nvGraphicFramePr>
        <p:xfrm>
          <a:off x="1435100" y="990600"/>
          <a:ext cx="6273800" cy="5600700"/>
        </p:xfrm>
        <a:graphic>
          <a:graphicData uri="http://schemas.openxmlformats.org/drawingml/2006/table">
            <a:tbl>
              <a:tblPr/>
              <a:tblGrid>
                <a:gridCol w="3289300"/>
                <a:gridCol w="2133600"/>
                <a:gridCol w="8509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اللّٰهُمَّ إِنِّي ظَلَمْتُ نَفْسِي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نَفْسِي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ظُلْمًا كَثِيرًا وَّلاَ يَغْفِرُ الذُّنُوبَ</a:t>
                      </a:r>
                      <a:r>
                        <a:rPr kumimoji="0" lang="en-I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كَثِير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وَّلاَ يَغْفِرُ الذُّنُوبَ إِلاَّ أَنْتَ</a:t>
                      </a:r>
                      <a:r>
                        <a:rPr kumimoji="0" lang="en-I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ذَنب، </a:t>
                      </a: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ذُنُوب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فَاغْفِرْ لِي مَغْفِرَةً مِّنْ عِنْدِكَ</a:t>
                      </a:r>
                      <a:r>
                        <a:rPr kumimoji="0" lang="en-I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عِنْد</a:t>
                      </a: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Majidi" pitchFamily="2" charset="-78"/>
                        </a:rPr>
                        <a:t>َ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Majidi" pitchFamily="2" charset="-78"/>
                        </a:rPr>
                        <a:t>إِنَّكَ أَنْتَ الْغَفُورُ الرَّحِيمُ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4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Majidi" pitchFamily="2" charset="-78"/>
                        </a:rPr>
                        <a:t>الْغَفُورُ</a:t>
                      </a:r>
                      <a:endParaRPr kumimoji="0" lang="en-US" sz="4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Majidi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قُلْ هُوَ اللّٰه ُ أَحَدٌ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Majidi" pitchFamily="2" charset="-78"/>
                        </a:rPr>
                        <a:t>قال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Majidi" pitchFamily="2" charset="-78"/>
                        </a:rPr>
                        <a:t> </a:t>
                      </a:r>
                      <a:endParaRPr lang="ar-SA" sz="1400" b="0" i="0" u="none" strike="noStrike" dirty="0"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قَدْ قَامَتِ الصَّلَوٰةُ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0" i="0" u="none" strike="noStrike" smtClean="0">
                          <a:latin typeface="Majidi"/>
                          <a:cs typeface="Majidi" pitchFamily="2" charset="-78"/>
                        </a:rPr>
                        <a:t>قَامَ</a:t>
                      </a:r>
                      <a:endParaRPr lang="ar-SA" sz="1400" b="0" i="0" u="none" strike="noStrike" dirty="0" smtClean="0">
                        <a:latin typeface="Majidi"/>
                        <a:cs typeface="Majidi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cs typeface="Alvi Nastaleeq" pitchFamily="2" charset="-78"/>
              </a:rPr>
              <a:t>Important words with examples</a:t>
            </a:r>
            <a:endParaRPr lang="ur-PK" sz="5400" dirty="0" smtClean="0"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52600" y="2027238"/>
            <a:ext cx="7086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117 words that occur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38,122 times in the Qur’an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lvi Nastaleeq" pitchFamily="2" charset="-78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lvi Nastaleeq" pitchFamily="2" charset="-78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lvi Nastaleeq" pitchFamily="2" charset="-78"/>
              </a:rPr>
              <a:t>Total: 4,500 words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lvi Nastaleeq" pitchFamily="2" charset="-78"/>
              </a:rPr>
              <a:t>78,000 times</a:t>
            </a:r>
            <a:endParaRPr kumimoji="0" lang="ur-PK" sz="4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lvi Nastaleeq" pitchFamily="2" charset="-78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828800" y="228600"/>
            <a:ext cx="617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 dirty="0" smtClean="0">
                <a:latin typeface="+mj-lt"/>
                <a:cs typeface="Alvi Nastaleeq" pitchFamily="2" charset="-78"/>
              </a:rPr>
              <a:t>In 18 lessons, </a:t>
            </a:r>
            <a:br>
              <a:rPr lang="en-US" sz="5400" b="1" dirty="0" smtClean="0">
                <a:latin typeface="+mj-lt"/>
                <a:cs typeface="Alvi Nastaleeq" pitchFamily="2" charset="-78"/>
              </a:rPr>
            </a:br>
            <a:r>
              <a:rPr lang="en-US" sz="5400" b="1" dirty="0" smtClean="0">
                <a:latin typeface="+mj-lt"/>
                <a:cs typeface="Alvi Nastaleeq" pitchFamily="2" charset="-78"/>
              </a:rPr>
              <a:t>we learnt</a:t>
            </a:r>
            <a:endParaRPr lang="en-US" sz="4400" b="1" dirty="0">
              <a:latin typeface="+mj-lt"/>
              <a:cs typeface="Alvi Nastaleeq" pitchFamily="2" charset="-78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90500" y="4051300"/>
            <a:ext cx="914400" cy="28067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333375" y="4038600"/>
            <a:ext cx="609600" cy="2806700"/>
          </a:xfrm>
          <a:prstGeom prst="upArrow">
            <a:avLst>
              <a:gd name="adj1" fmla="val 50519"/>
              <a:gd name="adj2" fmla="val 10962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IN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52400" y="3687762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38,122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27000" y="5080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Be ready for the next lesson!</a:t>
            </a:r>
            <a:endParaRPr lang="ar-SA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noFill/>
        </p:spPr>
        <p:txBody>
          <a:bodyPr lIns="0" rIns="0"/>
          <a:lstStyle/>
          <a:p>
            <a:pPr marL="114300" lvl="1" indent="0" algn="ctr" rtl="0" eaLnBrk="1" hangingPunct="1">
              <a:buFont typeface="Symbol" pitchFamily="18" charset="2"/>
              <a:buNone/>
            </a:pPr>
            <a:r>
              <a:rPr lang="ar-SA" b="1" smtClean="0">
                <a:solidFill>
                  <a:srgbClr val="FF7757"/>
                </a:solidFill>
              </a:rPr>
              <a:t> </a:t>
            </a:r>
            <a:r>
              <a:rPr lang="en-US" b="1" smtClean="0">
                <a:solidFill>
                  <a:srgbClr val="FF7757"/>
                </a:solidFill>
              </a:rPr>
              <a:t>Don’t forget the 7 homeworks, esp. the card.  </a:t>
            </a:r>
          </a:p>
          <a:p>
            <a:pPr marL="114300" lvl="1" indent="0" algn="l" rtl="0" eaLnBrk="1" hangingPunct="1">
              <a:buFont typeface="Symbol" pitchFamily="18" charset="2"/>
              <a:buNone/>
            </a:pPr>
            <a:endParaRPr lang="en-US" sz="3200" b="1" smtClean="0">
              <a:solidFill>
                <a:srgbClr val="FF7757"/>
              </a:solidFill>
              <a:cs typeface="Tahoma" pitchFamily="34" charset="0"/>
            </a:endParaRPr>
          </a:p>
          <a:p>
            <a:pPr marL="114300" lvl="1" indent="0" algn="ctr" rtl="0" eaLnBrk="1" hangingPunct="1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&amp; Don’t give up!  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4800">
                <a:cs typeface="Traditional Arabic_bs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/>
            <a:r>
              <a:rPr lang="ar-SA" sz="4800">
                <a:cs typeface="Traditional Arabic_bs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8000" smtClean="0">
                <a:cs typeface="Traditional Arabic_bs" pitchFamily="2" charset="-78"/>
              </a:rPr>
              <a:t>قواعد</a:t>
            </a:r>
            <a:r>
              <a:rPr lang="ur-PK" sz="8000" smtClean="0"/>
              <a:t> – </a:t>
            </a:r>
            <a:r>
              <a:rPr lang="en-US" sz="8000" smtClean="0"/>
              <a:t>Grammar</a:t>
            </a:r>
          </a:p>
        </p:txBody>
      </p:sp>
      <p:pic>
        <p:nvPicPr>
          <p:cNvPr id="48131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419600" y="5029200"/>
            <a:ext cx="3962400" cy="155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cs typeface="Arial" pitchFamily="34" charset="0"/>
              </a:rPr>
              <a:t>Take a deep breath now and do all the exercises with TPI.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3767" name="Group 87"/>
          <p:cNvGraphicFramePr>
            <a:graphicFrameLocks noGrp="1"/>
          </p:cNvGraphicFramePr>
          <p:nvPr/>
        </p:nvGraphicFramePr>
        <p:xfrm>
          <a:off x="-76200" y="0"/>
          <a:ext cx="9220200" cy="6871655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609600"/>
                <a:gridCol w="1384300"/>
                <a:gridCol w="673100"/>
                <a:gridCol w="1687513"/>
                <a:gridCol w="827087"/>
                <a:gridCol w="14478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They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all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68375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8361" name="Line 50"/>
          <p:cNvSpPr>
            <a:spLocks noChangeShapeType="1"/>
          </p:cNvSpPr>
          <p:nvPr/>
        </p:nvSpPr>
        <p:spPr bwMode="auto">
          <a:xfrm flipH="1" flipV="1">
            <a:off x="4495800" y="5867400"/>
            <a:ext cx="45720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62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1400">
                <a:solidFill>
                  <a:srgbClr val="FFFF66"/>
                </a:solidFill>
                <a:latin typeface="Alvi Nastaleeq" pitchFamily="2" charset="-78"/>
              </a:rPr>
              <a:t>*</a:t>
            </a:r>
            <a:r>
              <a:rPr lang="en-US" sz="1400">
                <a:solidFill>
                  <a:srgbClr val="FFFF66"/>
                </a:solidFill>
                <a:latin typeface="Alvi Nastaleeq" pitchFamily="2" charset="-78"/>
              </a:rPr>
              <a:t>90% of the words of quran of above figure is in this table</a:t>
            </a:r>
          </a:p>
        </p:txBody>
      </p:sp>
      <p:sp>
        <p:nvSpPr>
          <p:cNvPr id="98363" name="Rectangle 77"/>
          <p:cNvSpPr>
            <a:spLocks noChangeArrowheads="1"/>
          </p:cNvSpPr>
          <p:nvPr/>
        </p:nvSpPr>
        <p:spPr bwMode="auto">
          <a:xfrm>
            <a:off x="533400" y="4114800"/>
            <a:ext cx="3414713" cy="914400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5400" b="1" dirty="0">
                <a:cs typeface="Majidi" pitchFamily="2" charset="-78"/>
              </a:rPr>
              <a:t>فَاعِل</a:t>
            </a:r>
            <a:r>
              <a:rPr lang="en-US" sz="4000" b="1" dirty="0">
                <a:cs typeface="Majidi" pitchFamily="2" charset="-78"/>
              </a:rPr>
              <a:t>Doer</a:t>
            </a:r>
            <a:r>
              <a:rPr lang="en-US" b="1" dirty="0">
                <a:cs typeface="Majidi" pitchFamily="2" charset="-78"/>
              </a:rPr>
              <a:t> : </a:t>
            </a:r>
          </a:p>
        </p:txBody>
      </p:sp>
      <p:sp>
        <p:nvSpPr>
          <p:cNvPr id="98364" name="Rectangle 89"/>
          <p:cNvSpPr>
            <a:spLocks noChangeArrowheads="1"/>
          </p:cNvSpPr>
          <p:nvPr/>
        </p:nvSpPr>
        <p:spPr bwMode="auto">
          <a:xfrm>
            <a:off x="533400" y="4997450"/>
            <a:ext cx="3413125" cy="914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5400" b="1" dirty="0" smtClean="0">
                <a:cs typeface="Majidi" pitchFamily="2" charset="-78"/>
              </a:rPr>
              <a:t>مَفْعُول</a:t>
            </a:r>
            <a:r>
              <a:rPr lang="en-US" sz="4000" b="1" dirty="0" smtClean="0">
                <a:cs typeface="Majidi" pitchFamily="2" charset="-78"/>
              </a:rPr>
              <a:t>Object : </a:t>
            </a:r>
            <a:endParaRPr lang="en-US" sz="4000" b="1" dirty="0">
              <a:cs typeface="Majidi" pitchFamily="2" charset="-78"/>
            </a:endParaRPr>
          </a:p>
        </p:txBody>
      </p:sp>
      <p:sp>
        <p:nvSpPr>
          <p:cNvPr id="98365" name="Rectangle 90"/>
          <p:cNvSpPr>
            <a:spLocks noChangeArrowheads="1"/>
          </p:cNvSpPr>
          <p:nvPr/>
        </p:nvSpPr>
        <p:spPr bwMode="auto">
          <a:xfrm>
            <a:off x="533400" y="5911850"/>
            <a:ext cx="3413125" cy="9144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5400" b="1" dirty="0">
                <a:cs typeface="Majidi" pitchFamily="2" charset="-78"/>
              </a:rPr>
              <a:t>فِعْل</a:t>
            </a:r>
            <a:r>
              <a:rPr lang="en-US" sz="4000" b="1" dirty="0">
                <a:cs typeface="Majidi" pitchFamily="2" charset="-78"/>
              </a:rPr>
              <a:t>To do : </a:t>
            </a:r>
          </a:p>
        </p:txBody>
      </p:sp>
      <p:sp>
        <p:nvSpPr>
          <p:cNvPr id="98366" name="Oval 10"/>
          <p:cNvSpPr>
            <a:spLocks noChangeArrowheads="1"/>
          </p:cNvSpPr>
          <p:nvPr/>
        </p:nvSpPr>
        <p:spPr bwMode="auto">
          <a:xfrm rot="-1965600">
            <a:off x="88900" y="307975"/>
            <a:ext cx="2043113" cy="1168400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105</a:t>
            </a:r>
            <a:r>
              <a:rPr lang="en-US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98367" name="Text Box 42"/>
          <p:cNvSpPr txBox="1">
            <a:spLocks noChangeArrowheads="1"/>
          </p:cNvSpPr>
          <p:nvPr/>
        </p:nvSpPr>
        <p:spPr bwMode="auto">
          <a:xfrm>
            <a:off x="2620962" y="76200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ur-PK" sz="4400"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 dirty="0">
                <a:latin typeface="Arial" pitchFamily="34" charset="0"/>
                <a:cs typeface="Traditional Arabic_bs" pitchFamily="2" charset="-78"/>
              </a:rPr>
              <a:t> </a:t>
            </a:r>
            <a:endParaRPr lang="en-US" sz="4400" dirty="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ur-PK" sz="2400" dirty="0">
                <a:latin typeface="Arial" pitchFamily="34" charset="0"/>
                <a:cs typeface="Majidi" pitchFamily="2" charset="-78"/>
              </a:rPr>
              <a:t>فَتَحَ، يَفْتَحُ</a:t>
            </a:r>
            <a:endParaRPr lang="en-US" sz="2400" dirty="0">
              <a:latin typeface="Arial" pitchFamily="34" charset="0"/>
              <a:cs typeface="Traditional Arabic_bs" pitchFamily="2" charset="-78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58041" y="5889847"/>
            <a:ext cx="443563" cy="84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473795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lid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fatha_but">
            <a:hlinkClick r:id="rId3" action="ppaction://hlinksldjump" tooltip="To open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60525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zaraba_but">
            <a:hlinkClick r:id="rId5" action="ppaction://hlinksldjump" tooltip="To Hit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nasara_but">
            <a:hlinkClick r:id="rId7" action="ppaction://hlinksldjump" tooltip="To Hel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971800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samia_but">
            <a:hlinkClick r:id="rId9" action="ppaction://hlinksldjump" tooltip="to Listen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546725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daa_but">
            <a:hlinkClick r:id="rId11" action="ppaction://hlinksldjump" tooltip="To call upon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67200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qala_but">
            <a:hlinkClick r:id="rId13" action="ppaction://hlinksldjump" tooltip="To say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55925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wada_but">
            <a:hlinkClick r:id="rId15" action="ppaction://hlinksldjump" tooltip="To Promis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amaa_but">
            <a:hlinkClick r:id="rId17" action="ppaction://hlinksldjump" tooltip="To comman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46725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 descr="zalla_but">
            <a:hlinkClick r:id="rId19" action="ppaction://hlinksldjump" tooltip="To go astray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1768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5" descr="End_but">
            <a:hlinkClick r:id="" action="ppaction://hlinkshowjump?jump=endshow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134100"/>
            <a:ext cx="685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7" descr="main menu_but">
            <a:hlinkClick r:id="" action="ppaction://hlinkshowjump?jump=fir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76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527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0"/>
            <a:ext cx="15240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2400" b="1" dirty="0" smtClean="0">
                <a:solidFill>
                  <a:srgbClr val="FFFF66"/>
                </a:solidFill>
                <a:latin typeface="Arial" pitchFamily="34" charset="0"/>
              </a:rPr>
              <a:t>1,719</a:t>
            </a:r>
            <a:r>
              <a:rPr lang="en-US" sz="2400" b="1" dirty="0">
                <a:solidFill>
                  <a:srgbClr val="FFFF66"/>
                </a:solidFill>
                <a:latin typeface="Arial" pitchFamily="34" charset="0"/>
              </a:rPr>
              <a:t>*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0" y="0"/>
          <a:ext cx="9123680" cy="6914772"/>
        </p:xfrm>
        <a:graphic>
          <a:graphicData uri="http://schemas.openxmlformats.org/drawingml/2006/table">
            <a:tbl>
              <a:tblPr/>
              <a:tblGrid>
                <a:gridCol w="914399"/>
                <a:gridCol w="1678995"/>
                <a:gridCol w="210292"/>
                <a:gridCol w="445589"/>
                <a:gridCol w="1094124"/>
                <a:gridCol w="1066801"/>
                <a:gridCol w="1471108"/>
                <a:gridCol w="967291"/>
                <a:gridCol w="1275081"/>
              </a:tblGrid>
              <a:tr h="979488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He says / will say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يَقُوْلُ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He </a:t>
                      </a:r>
                      <a: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  <a:t>said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قَالَ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They say / will  say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يَقُوْلو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They </a:t>
                      </a:r>
                      <a: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  <a:t>said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قَالُو</a:t>
                      </a: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Majidi" pitchFamily="2" charset="-78"/>
                        </a:rPr>
                        <a:t>Don’t say!</a:t>
                      </a:r>
                      <a:endParaRPr lang="en-IN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لَا تَقُل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Majidi" pitchFamily="2" charset="-78"/>
                        </a:rPr>
                        <a:t>Say!</a:t>
                      </a:r>
                      <a:endParaRPr lang="en-IN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قُل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You say / will say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تَقُوْل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You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said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Majidi" pitchFamily="2" charset="-78"/>
                        </a:rPr>
                        <a:t>Don’t say! (You all)</a:t>
                      </a:r>
                      <a:endParaRPr lang="en-IN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لَا تَقُوْلوْا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Say! (You all)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قُوْلوْا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You all say /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will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say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تَقُوْل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ُ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وْنَ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You all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Majidi" pitchFamily="2" charset="-78"/>
                        </a:rPr>
                        <a:t>said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قُلْتُمْ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99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one who says (Speaker) 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Nafees Web Naskh" pitchFamily="2" charset="-78"/>
                          <a:cs typeface="Majidi" pitchFamily="2" charset="-78"/>
                        </a:rPr>
                        <a:t>قَائِل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Nafees Web Naskh" pitchFamily="2" charset="-78"/>
                        <a:cs typeface="Majidi" pitchFamily="2" charset="-7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99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Nafees Web Naskh" pitchFamily="2" charset="-78"/>
                          <a:ea typeface="+mn-ea"/>
                          <a:cs typeface="Majidi" pitchFamily="2" charset="-78"/>
                        </a:rPr>
                        <a:t>--</a:t>
                      </a: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uLnTx/>
                        <a:uFillTx/>
                        <a:latin typeface="ت"/>
                        <a:ea typeface="+mn-ea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I say / </a:t>
                      </a:r>
                      <a: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  <a:t>will </a:t>
                      </a: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say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أَقُوْلُ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I </a:t>
                      </a:r>
                      <a: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  <a:t/>
                      </a:r>
                      <a:b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</a:br>
                      <a: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  <a:t>said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قُلْتُ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5"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We say / will say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نَقُولُ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We </a:t>
                      </a:r>
                      <a:endParaRPr lang="en-US" sz="1600" dirty="0" smtClean="0">
                        <a:latin typeface="Tahoma"/>
                        <a:ea typeface="Times New Roman"/>
                        <a:cs typeface="Majidi" pitchFamily="2" charset="-7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  <a:t>said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قُلْنَا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say</a:t>
                      </a:r>
                      <a:endParaRPr kumimoji="0" 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Web Naskh" pitchFamily="2" charset="-78"/>
                          <a:cs typeface="Majidi" pitchFamily="2" charset="-78"/>
                        </a:rPr>
                        <a:t>قَوْل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She says / will say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تَقُوْلُ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Majidi" pitchFamily="2" charset="-78"/>
                        </a:rPr>
                        <a:t>She </a:t>
                      </a:r>
                      <a:endParaRPr lang="en-US" sz="1600" dirty="0" smtClean="0">
                        <a:latin typeface="Tahoma"/>
                        <a:ea typeface="Times New Roman"/>
                        <a:cs typeface="Majidi" pitchFamily="2" charset="-7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ahoma"/>
                          <a:ea typeface="Times New Roman"/>
                          <a:cs typeface="Majidi" pitchFamily="2" charset="-78"/>
                        </a:rPr>
                        <a:t>said</a:t>
                      </a:r>
                      <a:endParaRPr lang="en-IN" sz="2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قَالَت</a:t>
                      </a:r>
                      <a:r>
                        <a:rPr kumimoji="0" lang="ur-PK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1260" name="Text Box 42"/>
          <p:cNvSpPr txBox="1">
            <a:spLocks noChangeArrowheads="1"/>
          </p:cNvSpPr>
          <p:nvPr/>
        </p:nvSpPr>
        <p:spPr bwMode="auto">
          <a:xfrm>
            <a:off x="1706563" y="541338"/>
            <a:ext cx="2027237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Majidi" pitchFamily="2" charset="-78"/>
              </a:rPr>
              <a:t>نَصَرَ </a:t>
            </a:r>
            <a:r>
              <a:rPr lang="ur-PK" sz="2400">
                <a:latin typeface="Arial" pitchFamily="34" charset="0"/>
                <a:cs typeface="Majidi" pitchFamily="2" charset="-78"/>
              </a:rPr>
              <a:t>، يَ</a:t>
            </a:r>
            <a:r>
              <a:rPr lang="ar-SA" sz="2400">
                <a:latin typeface="Arial" pitchFamily="34" charset="0"/>
                <a:cs typeface="Majidi" pitchFamily="2" charset="-78"/>
              </a:rPr>
              <a:t>ن</a:t>
            </a:r>
            <a:r>
              <a:rPr lang="ur-PK" sz="2400">
                <a:latin typeface="Arial" pitchFamily="34" charset="0"/>
                <a:cs typeface="Majidi" pitchFamily="2" charset="-78"/>
              </a:rPr>
              <a:t>ْ</a:t>
            </a:r>
            <a:r>
              <a:rPr lang="ar-SA" sz="2400">
                <a:latin typeface="Arial" pitchFamily="34" charset="0"/>
                <a:cs typeface="Majidi" pitchFamily="2" charset="-78"/>
              </a:rPr>
              <a:t>صُر</a:t>
            </a:r>
            <a:r>
              <a:rPr lang="ur-PK" sz="2400">
                <a:latin typeface="Arial" pitchFamily="34" charset="0"/>
                <a:cs typeface="Majidi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51261" name="Text Box 82"/>
          <p:cNvSpPr txBox="1">
            <a:spLocks noChangeArrowheads="1"/>
          </p:cNvSpPr>
          <p:nvPr/>
        </p:nvSpPr>
        <p:spPr bwMode="auto">
          <a:xfrm>
            <a:off x="0" y="1524000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8350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ur-PK" sz="1800">
                <a:latin typeface="Arial" pitchFamily="34" charset="0"/>
              </a:rPr>
              <a:t> 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80772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ur-PK" sz="4800">
                <a:latin typeface="Arial" pitchFamily="34" charset="0"/>
                <a:cs typeface="Traditional Arabic_bs" pitchFamily="2" charset="-78"/>
              </a:rPr>
              <a:t> </a:t>
            </a:r>
            <a:endParaRPr lang="en-US" sz="4800">
              <a:latin typeface="AGA Arabesque" pitchFamily="2" charset="2"/>
              <a:cs typeface="Traditional Arabic_bs" pitchFamily="2" charset="-78"/>
              <a:sym typeface="AGA Arabesque" pitchFamily="2" charset="2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095500" y="5410200"/>
            <a:ext cx="5067300" cy="1208088"/>
            <a:chOff x="1396" y="2559"/>
            <a:chExt cx="3192" cy="761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396" y="2559"/>
              <a:ext cx="3192" cy="76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458"/>
                </a:cxn>
                <a:cxn ang="0">
                  <a:pos x="3192" y="458"/>
                </a:cxn>
                <a:cxn ang="0">
                  <a:pos x="3192" y="0"/>
                </a:cxn>
              </a:cxnLst>
              <a:rect l="0" t="0" r="r" b="b"/>
              <a:pathLst>
                <a:path w="3192" h="458">
                  <a:moveTo>
                    <a:pt x="0" y="39"/>
                  </a:moveTo>
                  <a:lnTo>
                    <a:pt x="0" y="458"/>
                  </a:lnTo>
                  <a:lnTo>
                    <a:pt x="3192" y="458"/>
                  </a:lnTo>
                  <a:lnTo>
                    <a:pt x="3192" y="0"/>
                  </a:ln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 flipV="1">
              <a:off x="3427" y="2616"/>
              <a:ext cx="0" cy="70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2256" y="2607"/>
              <a:ext cx="0" cy="68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7" name="Rectangle 15"/>
          <p:cNvSpPr txBox="1">
            <a:spLocks noChangeArrowheads="1"/>
          </p:cNvSpPr>
          <p:nvPr/>
        </p:nvSpPr>
        <p:spPr bwMode="auto">
          <a:xfrm>
            <a:off x="457200" y="762000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>
              <a:defRPr/>
            </a:pPr>
            <a:r>
              <a:rPr 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lvi Nastaleeq" pitchFamily="2" charset="-78"/>
              </a:rPr>
              <a:t>3 Letters replace each other</a:t>
            </a:r>
          </a:p>
          <a:p>
            <a:pPr algn="ctr" rtl="1">
              <a:defRPr/>
            </a:pPr>
            <a:endParaRPr lang="en-US" sz="4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Alvi Nastaleeq" pitchFamily="2" charset="-78"/>
            </a:endParaRPr>
          </a:p>
          <a:p>
            <a:pPr algn="ctr" rtl="1">
              <a:defRPr/>
            </a:pPr>
            <a:r>
              <a:rPr 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lvi Nastaleeq" pitchFamily="2" charset="-78"/>
              </a:rPr>
              <a:t>“Team Work”</a:t>
            </a:r>
            <a:endParaRPr lang="en-US" sz="4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Alvi Nastaleeq" pitchFamily="2" charset="-78"/>
            </a:endParaRP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1">
              <a:defRPr/>
            </a:pPr>
            <a:endParaRPr lang="en-US" sz="17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Majidi" pitchFamily="2" charset="-78"/>
            </a:endParaRPr>
          </a:p>
          <a:p>
            <a:pPr marL="342900" indent="-342900" algn="ctr" rtl="1">
              <a:defRPr/>
            </a:pPr>
            <a:r>
              <a:rPr lang="ar-SA" sz="8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قَ</a:t>
            </a:r>
            <a:r>
              <a:rPr lang="ar-SA" sz="8800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ا</a:t>
            </a:r>
            <a:r>
              <a:rPr lang="ar-SA" sz="8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لَ</a:t>
            </a:r>
            <a:r>
              <a:rPr lang="en-US" sz="8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 </a:t>
            </a:r>
            <a:r>
              <a:rPr lang="ar-SA" sz="8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 يَقُ</a:t>
            </a:r>
            <a:r>
              <a:rPr lang="ar-SA" sz="8800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و</a:t>
            </a:r>
            <a:r>
              <a:rPr lang="ar-SA" sz="8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لُ  قُل  قِ</a:t>
            </a:r>
            <a:r>
              <a:rPr lang="ar-SA" sz="8800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ي</a:t>
            </a:r>
            <a:r>
              <a:rPr lang="ar-SA" sz="8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ajidi" pitchFamily="2" charset="-78"/>
              </a:rPr>
              <a:t>لَ</a:t>
            </a:r>
            <a:endParaRPr lang="en-US" sz="8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Majidi" pitchFamily="2" charset="-78"/>
            </a:endParaRPr>
          </a:p>
          <a:p>
            <a:pPr marL="342900" indent="-342900" algn="r" rtl="1">
              <a:spcBef>
                <a:spcPct val="20000"/>
              </a:spcBef>
              <a:buClr>
                <a:srgbClr val="86D1EC"/>
              </a:buClr>
              <a:buSzPct val="90000"/>
              <a:buFont typeface="Wingdings" pitchFamily="2" charset="2"/>
              <a:buNone/>
              <a:defRPr/>
            </a:pPr>
            <a:endParaRPr lang="en-US" sz="32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48F2C-A0CA-425A-A1A2-4F7A19D8152C}" type="slidenum">
              <a:rPr lang="ar-SY" smtClean="0"/>
              <a:pPr>
                <a:defRPr/>
              </a:pPr>
              <a:t>8</a:t>
            </a:fld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1752600" y="0"/>
            <a:ext cx="15240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2400" b="1" dirty="0">
                <a:solidFill>
                  <a:srgbClr val="FFFF66"/>
                </a:solidFill>
                <a:latin typeface="Arial" pitchFamily="34" charset="0"/>
              </a:rPr>
              <a:t>55*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0" y="0"/>
          <a:ext cx="9123681" cy="6858003"/>
        </p:xfrm>
        <a:graphic>
          <a:graphicData uri="http://schemas.openxmlformats.org/drawingml/2006/table">
            <a:tbl>
              <a:tblPr/>
              <a:tblGrid>
                <a:gridCol w="838200"/>
                <a:gridCol w="1755194"/>
                <a:gridCol w="549773"/>
                <a:gridCol w="285833"/>
                <a:gridCol w="1206732"/>
                <a:gridCol w="1003068"/>
                <a:gridCol w="1447800"/>
                <a:gridCol w="762000"/>
                <a:gridCol w="1275081"/>
              </a:tblGrid>
              <a:tr h="979488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He stands / Will stand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يَقُوْمُ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He stood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قَامَ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They </a:t>
                      </a:r>
                      <a:r>
                        <a:rPr lang="en-US" sz="1600" dirty="0" smtClean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stand </a:t>
                      </a: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/ Will stand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يَقُوْمُو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They </a:t>
                      </a:r>
                      <a:r>
                        <a:rPr lang="en-US" sz="1600" dirty="0" smtClean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stood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قَامُو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Don’t stand!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لَا تَقُمْ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Stand up!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قُمْ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You stand / will stand</a:t>
                      </a:r>
                      <a:endParaRPr lang="en-IN" sz="2000" dirty="0">
                        <a:solidFill>
                          <a:srgbClr val="000000"/>
                        </a:solidFill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تَقُوْمُ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You stood</a:t>
                      </a:r>
                      <a:endParaRPr lang="en-IN" sz="2000" dirty="0">
                        <a:solidFill>
                          <a:srgbClr val="000000"/>
                        </a:solidFill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قُمْتَ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Don’t stand! (you all)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لَا تَقُوْمُوْا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Stand up! (you all)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قُوْمُوْا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You all stand / will stand</a:t>
                      </a:r>
                      <a:endParaRPr lang="en-IN" sz="2000" dirty="0">
                        <a:solidFill>
                          <a:srgbClr val="000000"/>
                        </a:solidFill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تَقُوْمُوْنَ</a:t>
                      </a:r>
                      <a:endParaRPr kumimoji="0" lang="en-US" sz="4800" b="1" i="0" u="none" strike="noStrike" cap="none" spc="-10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You all stood</a:t>
                      </a:r>
                      <a:endParaRPr lang="en-IN" sz="2000" dirty="0">
                        <a:solidFill>
                          <a:srgbClr val="000000"/>
                        </a:solidFill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قُمْتُمْ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The one who stands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Web Naskh" pitchFamily="2" charset="-78"/>
                          <a:cs typeface="Majidi" pitchFamily="2" charset="-78"/>
                        </a:rPr>
                        <a:t>قَائِم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I stand / will stand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أَقُوْمُ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I </a:t>
                      </a:r>
                      <a:r>
                        <a:rPr lang="en-US" sz="1600" dirty="0" smtClean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/>
                      </a:r>
                      <a:br>
                        <a:rPr lang="en-US" sz="1600" dirty="0" smtClean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</a:br>
                      <a:r>
                        <a:rPr lang="en-US" sz="1600" dirty="0" smtClean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stood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قُمْتُ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--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We stand / will stand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نَقُوْمُ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We </a:t>
                      </a:r>
                      <a:r>
                        <a:rPr lang="en-US" sz="1600" dirty="0" smtClean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stood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قُمْنَا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Alvi Nastaleeq" pitchFamily="2" charset="-78"/>
                        </a:rPr>
                        <a:t>to stand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Web Naskh" pitchFamily="2" charset="-78"/>
                          <a:cs typeface="Majidi" pitchFamily="2" charset="-78"/>
                        </a:rPr>
                        <a:t>قِيَام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She stands / will stand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تَقُوْمُ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She </a:t>
                      </a:r>
                      <a:r>
                        <a:rPr lang="en-US" sz="1600" dirty="0" smtClean="0">
                          <a:latin typeface="Gill Sans MT" pitchFamily="34" charset="0"/>
                          <a:ea typeface="Times New Roman"/>
                          <a:cs typeface="Majidi" pitchFamily="2" charset="-78"/>
                        </a:rPr>
                        <a:t>stood</a:t>
                      </a:r>
                      <a:endParaRPr lang="en-IN" sz="2000" dirty="0">
                        <a:latin typeface="Gill Sans MT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قَامَت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3310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Majidi" pitchFamily="2" charset="-78"/>
              </a:rPr>
              <a:t>نَصَرَ </a:t>
            </a:r>
            <a:r>
              <a:rPr lang="ur-PK" sz="2400">
                <a:latin typeface="Arial" pitchFamily="34" charset="0"/>
                <a:cs typeface="Majidi" pitchFamily="2" charset="-78"/>
              </a:rPr>
              <a:t>، يَ</a:t>
            </a:r>
            <a:r>
              <a:rPr lang="ar-SA" sz="2400">
                <a:latin typeface="Arial" pitchFamily="34" charset="0"/>
                <a:cs typeface="Majidi" pitchFamily="2" charset="-78"/>
              </a:rPr>
              <a:t>ن</a:t>
            </a:r>
            <a:r>
              <a:rPr lang="ur-PK" sz="2400">
                <a:latin typeface="Arial" pitchFamily="34" charset="0"/>
                <a:cs typeface="Majidi" pitchFamily="2" charset="-78"/>
              </a:rPr>
              <a:t>ْ</a:t>
            </a:r>
            <a:r>
              <a:rPr lang="ar-SA" sz="2400">
                <a:latin typeface="Arial" pitchFamily="34" charset="0"/>
                <a:cs typeface="Majidi" pitchFamily="2" charset="-78"/>
              </a:rPr>
              <a:t>صُر</a:t>
            </a:r>
            <a:r>
              <a:rPr lang="ur-PK" sz="2400">
                <a:latin typeface="Arial" pitchFamily="34" charset="0"/>
                <a:cs typeface="Majidi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53311" name="Text Box 82"/>
          <p:cNvSpPr txBox="1">
            <a:spLocks noChangeArrowheads="1"/>
          </p:cNvSpPr>
          <p:nvPr/>
        </p:nvSpPr>
        <p:spPr bwMode="auto">
          <a:xfrm>
            <a:off x="0" y="1524000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7200" smtClean="0">
                <a:solidFill>
                  <a:srgbClr val="FFFF00"/>
                </a:solidFill>
              </a:rPr>
              <a:t>Learning &amp; Motivational Tip</a:t>
            </a:r>
            <a:endParaRPr lang="ur-PK" sz="7200" smtClean="0">
              <a:solidFill>
                <a:srgbClr val="FFFF00"/>
              </a:solidFill>
            </a:endParaRP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54277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79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80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81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82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83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84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10191</TotalTime>
  <Words>715</Words>
  <Application>Microsoft Office PowerPoint</Application>
  <PresentationFormat>On-screen Show (4:3)</PresentationFormat>
  <Paragraphs>223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2_Beam</vt:lpstr>
      <vt:lpstr> Let’s Understand the Qur’an   Lesson – 18b   </vt:lpstr>
      <vt:lpstr>قواعد – Grammar</vt:lpstr>
      <vt:lpstr>Use TPI (Total Physical Interaction)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&amp; Motivational Tip</vt:lpstr>
      <vt:lpstr>Elevation</vt:lpstr>
      <vt:lpstr>Elements of Success (as described by modern Gurus)</vt:lpstr>
      <vt:lpstr>Al-Qur’an - A Book of  Personality Development</vt:lpstr>
      <vt:lpstr>Our Vision</vt:lpstr>
      <vt:lpstr>Important words with examples</vt:lpstr>
      <vt:lpstr>PowerPoint Presentation</vt:lpstr>
      <vt:lpstr>Be ready for the next lesson!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Dr.Abdul Aziz</cp:lastModifiedBy>
  <cp:revision>391</cp:revision>
  <dcterms:created xsi:type="dcterms:W3CDTF">2008-10-07T02:53:58Z</dcterms:created>
  <dcterms:modified xsi:type="dcterms:W3CDTF">2011-05-25T11:21:31Z</dcterms:modified>
</cp:coreProperties>
</file>