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7"/>
  </p:notesMasterIdLst>
  <p:sldIdLst>
    <p:sldId id="911" r:id="rId2"/>
    <p:sldId id="875" r:id="rId3"/>
    <p:sldId id="865" r:id="rId4"/>
    <p:sldId id="866" r:id="rId5"/>
    <p:sldId id="699" r:id="rId6"/>
    <p:sldId id="700" r:id="rId7"/>
    <p:sldId id="701" r:id="rId8"/>
    <p:sldId id="702" r:id="rId9"/>
    <p:sldId id="703" r:id="rId10"/>
    <p:sldId id="704" r:id="rId11"/>
    <p:sldId id="878" r:id="rId12"/>
    <p:sldId id="705" r:id="rId13"/>
    <p:sldId id="706" r:id="rId14"/>
    <p:sldId id="707" r:id="rId15"/>
    <p:sldId id="708" r:id="rId16"/>
    <p:sldId id="709" r:id="rId17"/>
    <p:sldId id="902" r:id="rId18"/>
    <p:sldId id="711" r:id="rId19"/>
    <p:sldId id="880" r:id="rId20"/>
    <p:sldId id="906" r:id="rId21"/>
    <p:sldId id="712" r:id="rId22"/>
    <p:sldId id="713" r:id="rId23"/>
    <p:sldId id="881" r:id="rId24"/>
    <p:sldId id="715" r:id="rId25"/>
    <p:sldId id="882" r:id="rId26"/>
    <p:sldId id="907" r:id="rId27"/>
    <p:sldId id="912" r:id="rId28"/>
    <p:sldId id="864" r:id="rId29"/>
    <p:sldId id="883" r:id="rId30"/>
    <p:sldId id="716" r:id="rId31"/>
    <p:sldId id="908" r:id="rId32"/>
    <p:sldId id="717" r:id="rId33"/>
    <p:sldId id="718" r:id="rId34"/>
    <p:sldId id="719" r:id="rId35"/>
    <p:sldId id="721" r:id="rId36"/>
    <p:sldId id="722" r:id="rId37"/>
    <p:sldId id="909" r:id="rId38"/>
    <p:sldId id="723" r:id="rId39"/>
    <p:sldId id="879" r:id="rId40"/>
    <p:sldId id="867" r:id="rId41"/>
    <p:sldId id="868" r:id="rId42"/>
    <p:sldId id="877" r:id="rId43"/>
    <p:sldId id="884" r:id="rId44"/>
    <p:sldId id="885" r:id="rId45"/>
    <p:sldId id="913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6699"/>
    <a:srgbClr val="003366"/>
    <a:srgbClr val="006600"/>
    <a:srgbClr val="003300"/>
    <a:srgbClr val="FFFF00"/>
    <a:srgbClr val="FF00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9820" autoAdjust="0"/>
  </p:normalViewPr>
  <p:slideViewPr>
    <p:cSldViewPr>
      <p:cViewPr>
        <p:scale>
          <a:sx n="50" d="100"/>
          <a:sy n="50" d="100"/>
        </p:scale>
        <p:origin x="-1860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FE40523-1CEA-48E2-8960-0CE796345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012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1DBF3C-9AE8-4989-90BB-57103074EE40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With intention, Du’aa, and then support of Allah… NO PROBLEM INSHA-ALLAH.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85C7EE-969F-49DB-A78A-0089675F60FE}" type="slidenum">
              <a:rPr lang="en-US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36D9C6-F478-4C50-81B2-26144FCE31CC}" type="slidenum">
              <a:rPr lang="en-US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5DF07E-190C-4021-8FE2-E602D748DC8C}" type="slidenum">
              <a:rPr lang="en-US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511216-880F-4000-A5C8-2A8DFE78F95E}" type="slidenum">
              <a:rPr lang="en-US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13AE13-1449-4F19-AF17-88031AF2B195}" type="slidenum">
              <a:rPr lang="en-US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DC25-BE9B-4923-BF72-0641E572821E}" type="slidenum">
              <a:rPr lang="en-US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747897-1C33-4287-BF7B-187FA8E8B7E0}" type="slidenum">
              <a:rPr lang="en-US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850B51-0222-479B-BE42-16ECA892D311}" type="slidenum">
              <a:rPr lang="en-US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DAEC2C-AC52-4DC6-812A-DE74689AA655}" type="slidenum">
              <a:rPr lang="en-US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9D475A-DBCE-45F2-B6FE-BFBDBA53C48E}" type="slidenum">
              <a:rPr lang="en-US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35057F-0A5A-4DF1-BF72-50D361F38BE1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75118C-33B8-48D7-B290-B043ACE8CB87}" type="slidenum">
              <a:rPr lang="en-US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66E3C4-572A-4D2D-8B0B-49FA35F561BE}" type="slidenum">
              <a:rPr lang="en-US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3666E-618B-4E92-8ABD-F0ABB14E08D3}" type="slidenum">
              <a:rPr lang="en-US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97439-EC12-4ECC-B451-3ADCEA388544}" type="slidenum">
              <a:rPr lang="en-US" smtClean="0">
                <a:latin typeface="Arial" pitchFamily="34" charset="0"/>
                <a:cs typeface="Arial" pitchFamily="34" charset="0"/>
              </a:rPr>
              <a:pPr/>
              <a:t>25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F3EC5A-3F9E-4966-A618-E54F5035D065}" type="slidenum">
              <a:rPr lang="en-US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064D79-31D7-4D94-8B4F-6E2712DF77A5}" type="slidenum">
              <a:rPr lang="en-US" smtClean="0">
                <a:latin typeface="Arial" pitchFamily="34" charset="0"/>
                <a:cs typeface="Arial" pitchFamily="34" charset="0"/>
              </a:rPr>
              <a:pPr/>
              <a:t>29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354003-912A-480E-8541-5378EBB878D0}" type="slidenum">
              <a:rPr lang="en-US" smtClean="0">
                <a:latin typeface="Arial" pitchFamily="34" charset="0"/>
                <a:cs typeface="Arial" pitchFamily="34" charset="0"/>
              </a:rPr>
              <a:pPr/>
              <a:t>30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DBF33-FD80-4C90-A047-30B60CDBDDE1}" type="slidenum">
              <a:rPr lang="en-US" smtClean="0">
                <a:latin typeface="Arial" pitchFamily="34" charset="0"/>
                <a:cs typeface="Arial" pitchFamily="34" charset="0"/>
              </a:rPr>
              <a:pPr/>
              <a:t>31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00B355-FF2B-4D63-B0F9-08A78CF2F2C0}" type="slidenum">
              <a:rPr lang="en-US" smtClean="0">
                <a:latin typeface="Arial" pitchFamily="34" charset="0"/>
                <a:cs typeface="Arial" pitchFamily="34" charset="0"/>
              </a:rPr>
              <a:pPr/>
              <a:t>32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1B56AD-2EAB-4F49-BC1F-5AC1F526DE89}" type="slidenum">
              <a:rPr lang="en-US" smtClean="0">
                <a:latin typeface="Arial" pitchFamily="34" charset="0"/>
                <a:cs typeface="Arial" pitchFamily="34" charset="0"/>
              </a:rPr>
              <a:pPr/>
              <a:t>33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595125-9121-4F2C-A858-ABDA79633B76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26584-E5E1-4E55-8B47-B733ABA48AF6}" type="slidenum">
              <a:rPr lang="en-US" smtClean="0">
                <a:latin typeface="Arial" pitchFamily="34" charset="0"/>
                <a:cs typeface="Arial" pitchFamily="34" charset="0"/>
              </a:rPr>
              <a:pPr/>
              <a:t>34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D85184-913E-429F-89F1-3D28219FCF82}" type="slidenum">
              <a:rPr lang="en-US" smtClean="0">
                <a:latin typeface="Arial" pitchFamily="34" charset="0"/>
                <a:cs typeface="Arial" pitchFamily="34" charset="0"/>
              </a:rPr>
              <a:pPr/>
              <a:t>35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756834-E357-4FD3-8B68-0F8199A9F964}" type="slidenum">
              <a:rPr lang="en-US" smtClean="0">
                <a:latin typeface="Arial" pitchFamily="34" charset="0"/>
                <a:cs typeface="Arial" pitchFamily="34" charset="0"/>
              </a:rPr>
              <a:pPr/>
              <a:t>36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A328D1-B1CC-4302-98DF-431338C8F2F1}" type="slidenum">
              <a:rPr lang="en-US" smtClean="0">
                <a:latin typeface="Arial" pitchFamily="34" charset="0"/>
                <a:cs typeface="Arial" pitchFamily="34" charset="0"/>
              </a:rPr>
              <a:pPr/>
              <a:t>37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311F69-6225-40DA-BAB7-2718AEECD2DB}" type="slidenum">
              <a:rPr lang="en-US" smtClean="0">
                <a:latin typeface="Arial" pitchFamily="34" charset="0"/>
                <a:cs typeface="Arial" pitchFamily="34" charset="0"/>
              </a:rPr>
              <a:pPr/>
              <a:t>38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DA477F-BEA0-4259-8395-C4FB4B553989}" type="slidenum">
              <a:rPr lang="en-US" smtClean="0">
                <a:latin typeface="Arial" pitchFamily="34" charset="0"/>
                <a:cs typeface="Arial" pitchFamily="34" charset="0"/>
              </a:rPr>
              <a:pPr/>
              <a:t>39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84474B-50F1-49CC-BA93-F2E53C3129E8}" type="slidenum">
              <a:rPr lang="en-US" smtClean="0">
                <a:latin typeface="Arial" pitchFamily="34" charset="0"/>
                <a:cs typeface="Arial" pitchFamily="34" charset="0"/>
              </a:rPr>
              <a:pPr/>
              <a:t>40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2FAA7-3216-4FA6-AF3C-A8CD61F676ED}" type="slidenum">
              <a:rPr lang="en-US" smtClean="0">
                <a:latin typeface="Arial" pitchFamily="34" charset="0"/>
                <a:cs typeface="Arial" pitchFamily="34" charset="0"/>
              </a:rPr>
              <a:pPr/>
              <a:t>41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8373C7-6CE6-4810-B741-4A2902AC0496}" type="slidenum">
              <a:rPr lang="en-US" smtClean="0">
                <a:latin typeface="Arial" pitchFamily="34" charset="0"/>
                <a:cs typeface="Arial" pitchFamily="34" charset="0"/>
              </a:rPr>
              <a:pPr/>
              <a:t>42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E5F441-2B65-4B41-8455-99A7547C1685}" type="slidenum">
              <a:rPr lang="en-US" smtClean="0">
                <a:latin typeface="Arial" pitchFamily="34" charset="0"/>
                <a:cs typeface="Arial" pitchFamily="34" charset="0"/>
              </a:rPr>
              <a:pPr/>
              <a:t>43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820C17-DB0A-4B15-9B45-9FA8888457C3}" type="slidenum">
              <a:rPr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1218B9-28FC-4F40-B3FA-2E9C0AB36A49}" type="slidenum">
              <a:rPr lang="en-US" smtClean="0">
                <a:latin typeface="Arial" pitchFamily="34" charset="0"/>
                <a:cs typeface="Arial" pitchFamily="34" charset="0"/>
              </a:rPr>
              <a:pPr/>
              <a:t>44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F5B97B-8BA4-4589-ABF3-31275AD8437B}" type="slidenum">
              <a:rPr lang="en-U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F731CE-58D3-4CA2-AD0E-D3E1B9A7E01C}" type="slidenum">
              <a:rPr lang="en-US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6CDE47-645A-4EDE-8461-AA101E2BEB85}" type="slidenum">
              <a:rPr 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8C5DDB-A946-4A7C-8199-2A72981B21E8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D05003-4BC9-4AB2-9916-A60FB144618E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"/>
          <p:cNvPicPr>
            <a:picLocks noChangeAspect="1" noChangeArrowheads="1"/>
          </p:cNvPicPr>
          <p:nvPr userDrawn="1"/>
        </p:nvPicPr>
        <p:blipFill>
          <a:blip r:embed="rId2" cstate="print"/>
          <a:srcRect t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9709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IN"/>
              <a:t>Click to edit Master title style</a:t>
            </a:r>
          </a:p>
        </p:txBody>
      </p:sp>
      <p:sp>
        <p:nvSpPr>
          <p:cNvPr id="149709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IN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E89D7-AB21-4F52-80E0-E15F5D62F422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A4A27-BFD3-4C29-B775-6BB2C5A321D9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24918-4450-4E17-90BF-34442FD562B6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21A19-A00A-4A0C-AC2A-023640A0A483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IN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14AA8-327B-4D1B-9685-0B7671503E8B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45961-89F7-4797-9162-3CFCEC047DED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DD663-1652-4BE7-A491-93C7057B54A8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3CB22-EBC5-45E2-8915-C31691CBC67E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76222-7EDD-4256-AEA6-56ED93D1CD5A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7FA0E-3CDC-4F0C-8CFB-A217DCC59BE4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F045D-A8B2-4204-9DA0-E073502F4EFF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02B5-AB75-4261-B0B7-6A8ACE03E678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E2DD2-ED4F-4E4E-A927-348CF04C85B6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44960-E5F9-4D2F-A6E2-FF26C2D0D20D}" type="slidenum">
              <a:rPr lang="ar-SY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een"/>
          <p:cNvPicPr>
            <a:picLocks noChangeAspect="1" noChangeArrowheads="1"/>
          </p:cNvPicPr>
          <p:nvPr/>
        </p:nvPicPr>
        <p:blipFill>
          <a:blip r:embed="rId16" cstate="print"/>
          <a:srcRect t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14960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CE21316-AFC1-4D2C-B2AE-F9876833365E}" type="slidenum">
              <a:rPr lang="ar-SY"/>
              <a:pPr>
                <a:defRPr/>
              </a:pPr>
              <a:t>‹#›</a:t>
            </a:fld>
            <a:endParaRPr lang="en-IN"/>
          </a:p>
        </p:txBody>
      </p:sp>
      <p:pic>
        <p:nvPicPr>
          <p:cNvPr id="2054" name="Picture 6" descr="DPPR-Logo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1101725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85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Ø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8"/>
        </a:buBlip>
        <a:defRPr sz="2400">
          <a:solidFill>
            <a:srgbClr val="FFFF00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429000" y="76200"/>
            <a:ext cx="2514600" cy="140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600" b="0">
                <a:latin typeface="Alvi Nastaleeq" pitchFamily="2" charset="-78"/>
                <a:sym typeface="AGA Arabesque" pitchFamily="2" charset="2"/>
              </a:rPr>
              <a:t>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667000"/>
            <a:ext cx="9144000" cy="1828800"/>
          </a:xfrm>
        </p:spPr>
        <p:txBody>
          <a:bodyPr/>
          <a:lstStyle/>
          <a:p>
            <a:pPr eaLnBrk="1" hangingPunct="1"/>
            <a:r>
              <a:rPr lang="en-US" sz="2000" i="1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000" i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400" b="1" dirty="0" smtClean="0">
                <a:solidFill>
                  <a:srgbClr val="FFFF00"/>
                </a:solidFill>
                <a:cs typeface="Tahoma" pitchFamily="34" charset="0"/>
              </a:rPr>
              <a:t>Let’s Understand the Qur’an </a:t>
            </a:r>
            <a:br>
              <a:rPr lang="en-US" sz="4400" b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4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44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b="1" smtClean="0">
                <a:solidFill>
                  <a:srgbClr val="FFFFFF"/>
                </a:solidFill>
                <a:cs typeface="Tahoma" pitchFamily="34" charset="0"/>
              </a:rPr>
              <a:t>Lesson </a:t>
            </a:r>
            <a:r>
              <a:rPr lang="en-US" b="1" smtClean="0">
                <a:solidFill>
                  <a:srgbClr val="FFFFFF"/>
                </a:solidFill>
                <a:cs typeface="Tahoma" pitchFamily="34" charset="0"/>
              </a:rPr>
              <a:t>– 18a</a:t>
            </a:r>
            <a:r>
              <a:rPr lang="en-US" b="1" dirty="0" smtClean="0">
                <a:solidFill>
                  <a:srgbClr val="FFFFFF"/>
                </a:solidFill>
                <a:cs typeface="Tahoma" pitchFamily="34" charset="0"/>
              </a:rPr>
              <a:t/>
            </a:r>
            <a:br>
              <a:rPr lang="en-US" b="1" dirty="0" smtClean="0">
                <a:solidFill>
                  <a:srgbClr val="FFFFFF"/>
                </a:solidFill>
                <a:cs typeface="Tahoma" pitchFamily="34" charset="0"/>
              </a:rPr>
            </a:br>
            <a: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</a:br>
            <a:endParaRPr lang="en-US" sz="2400" dirty="0" smtClean="0">
              <a:solidFill>
                <a:srgbClr val="FFFF00"/>
              </a:solidFill>
              <a:cs typeface="Tahoma" pitchFamily="34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5105400"/>
            <a:ext cx="6400800" cy="11430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2800" dirty="0" smtClean="0">
                <a:cs typeface="Tahoma" pitchFamily="34" charset="0"/>
              </a:rPr>
              <a:t>Dr. Abdulazeez Abdulraheem</a:t>
            </a:r>
            <a:br>
              <a:rPr lang="en-US" sz="2800" dirty="0" smtClean="0">
                <a:cs typeface="Tahoma" pitchFamily="34" charset="0"/>
              </a:rPr>
            </a:br>
            <a:r>
              <a:rPr lang="en-US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011746" name="Group 34"/>
          <p:cNvGraphicFramePr>
            <a:graphicFrameLocks noGrp="1"/>
          </p:cNvGraphicFramePr>
          <p:nvPr/>
        </p:nvGraphicFramePr>
        <p:xfrm>
          <a:off x="101600" y="168275"/>
          <a:ext cx="8915400" cy="2042160"/>
        </p:xfrm>
        <a:graphic>
          <a:graphicData uri="http://schemas.openxmlformats.org/drawingml/2006/table">
            <a:tbl>
              <a:tblPr rtl="1"/>
              <a:tblGrid>
                <a:gridCol w="1531470"/>
                <a:gridCol w="1174378"/>
                <a:gridCol w="1770528"/>
                <a:gridCol w="1680882"/>
                <a:gridCol w="2758142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اَللّهُمَّ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إِنِّي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ظَلَمْتُ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نَفْسِي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ظُلْمًا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كَثِيرًا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Allah!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Indeed, I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[I] have wronged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myself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with excessive wrongs;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2311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0" y="3124200"/>
            <a:ext cx="9144000" cy="1447800"/>
          </a:xfrm>
          <a:noFill/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ar-SA" sz="9900" dirty="0" smtClean="0">
                <a:latin typeface="Times New Roman" pitchFamily="18" charset="0"/>
                <a:ea typeface="Times New Roman" pitchFamily="18" charset="0"/>
                <a:cs typeface="Majidi" pitchFamily="2" charset="-78"/>
              </a:rPr>
              <a:t>ظُلْمًا			 </a:t>
            </a:r>
            <a:r>
              <a:rPr lang="en-US" sz="9900" dirty="0" smtClean="0">
                <a:latin typeface="Times New Roman" pitchFamily="18" charset="0"/>
                <a:ea typeface="Times New Roman" pitchFamily="18" charset="0"/>
                <a:cs typeface="Majidi" pitchFamily="2" charset="-78"/>
              </a:rPr>
              <a:t> </a:t>
            </a:r>
            <a:r>
              <a:rPr lang="ar-SA" sz="9900" dirty="0" smtClean="0">
                <a:latin typeface="Times New Roman" pitchFamily="18" charset="0"/>
                <a:ea typeface="Times New Roman" pitchFamily="18" charset="0"/>
                <a:cs typeface="Majidi" pitchFamily="2" charset="-78"/>
              </a:rPr>
              <a:t>كَثِيرًا</a:t>
            </a:r>
            <a:endParaRPr lang="ur-PK" sz="9900" dirty="0" smtClean="0">
              <a:latin typeface="Times New Roman" pitchFamily="18" charset="0"/>
              <a:ea typeface="Times New Roman" pitchFamily="18" charset="0"/>
              <a:cs typeface="Majidi" pitchFamily="2" charset="-78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33400" y="4648200"/>
            <a:ext cx="4572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rgbClr val="FFFFFF"/>
                </a:solidFill>
                <a:latin typeface="+mn-lt"/>
                <a:cs typeface="Times New Roman" pitchFamily="18" charset="0"/>
              </a:rPr>
              <a:t>  </a:t>
            </a:r>
            <a:r>
              <a:rPr lang="en-US" sz="6000" dirty="0" smtClean="0">
                <a:solidFill>
                  <a:srgbClr val="FFFFFF"/>
                </a:solidFill>
                <a:latin typeface="+mn-lt"/>
                <a:cs typeface="Times New Roman" pitchFamily="18" charset="0"/>
              </a:rPr>
              <a:t>  Many</a:t>
            </a:r>
            <a:r>
              <a:rPr lang="ar-SA" sz="6000" dirty="0">
                <a:solidFill>
                  <a:srgbClr val="FFFFFF"/>
                </a:solidFill>
                <a:latin typeface="+mn-lt"/>
                <a:cs typeface="Times New Roman" pitchFamily="18" charset="0"/>
              </a:rPr>
              <a:t>	</a:t>
            </a:r>
            <a:r>
              <a:rPr lang="en-US" sz="6000" dirty="0" smtClean="0">
                <a:solidFill>
                  <a:srgbClr val="FFFFFF"/>
                </a:solidFill>
                <a:latin typeface="+mn-lt"/>
                <a:cs typeface="Times New Roman" pitchFamily="18" charset="0"/>
              </a:rPr>
              <a:t>Excessive</a:t>
            </a:r>
          </a:p>
          <a:p>
            <a:r>
              <a:rPr lang="en-US" sz="6000" dirty="0" smtClean="0">
                <a:solidFill>
                  <a:srgbClr val="FFFFFF"/>
                </a:solidFill>
                <a:latin typeface="+mn-lt"/>
                <a:cs typeface="Times New Roman" pitchFamily="18" charset="0"/>
              </a:rPr>
              <a:t>   </a:t>
            </a:r>
            <a:endParaRPr lang="en-IN" sz="6000" dirty="0">
              <a:latin typeface="+mn-lt"/>
            </a:endParaRPr>
          </a:p>
        </p:txBody>
      </p:sp>
      <p:sp>
        <p:nvSpPr>
          <p:cNvPr id="26" name="Oval 25"/>
          <p:cNvSpPr/>
          <p:nvPr/>
        </p:nvSpPr>
        <p:spPr>
          <a:xfrm rot="19100033">
            <a:off x="54659" y="2594326"/>
            <a:ext cx="1828800" cy="1219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*74</a:t>
            </a:r>
            <a:endParaRPr lang="en-IN" sz="3600" b="1" baseline="30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5105400"/>
            <a:ext cx="264469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FFFFFF"/>
                </a:solidFill>
                <a:latin typeface="Tahoma"/>
                <a:cs typeface="Times New Roman" pitchFamily="18" charset="0"/>
              </a:rPr>
              <a:t>wrongs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498115" name="Group 3"/>
          <p:cNvGraphicFramePr>
            <a:graphicFrameLocks noGrp="1"/>
          </p:cNvGraphicFramePr>
          <p:nvPr/>
        </p:nvGraphicFramePr>
        <p:xfrm>
          <a:off x="101600" y="139700"/>
          <a:ext cx="8915400" cy="2042160"/>
        </p:xfrm>
        <a:graphic>
          <a:graphicData uri="http://schemas.openxmlformats.org/drawingml/2006/table">
            <a:tbl>
              <a:tblPr rtl="1"/>
              <a:tblGrid>
                <a:gridCol w="1397000"/>
                <a:gridCol w="1295400"/>
                <a:gridCol w="1790700"/>
                <a:gridCol w="1647264"/>
                <a:gridCol w="2785036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اَللّهُمَّ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إِنِّي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ظَلَمْتُ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نَفْسِي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ظُلْمًا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كَثِيرًا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Allah!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Indeed, I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[I] have wronged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myself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with excessive wrongs;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392657" y="2895600"/>
            <a:ext cx="84465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To add emphasis: Verb is followed by its </a:t>
            </a:r>
            <a:r>
              <a:rPr lang="en-US" sz="2800" b="1" dirty="0" smtClean="0">
                <a:solidFill>
                  <a:srgbClr val="FFFF00"/>
                </a:solidFill>
              </a:rPr>
              <a:t>Noun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3336" name="AutoShape 24"/>
          <p:cNvSpPr>
            <a:spLocks/>
          </p:cNvSpPr>
          <p:nvPr/>
        </p:nvSpPr>
        <p:spPr bwMode="auto">
          <a:xfrm>
            <a:off x="7315200" y="3962400"/>
            <a:ext cx="1447800" cy="609600"/>
          </a:xfrm>
          <a:prstGeom prst="borderCallout1">
            <a:avLst>
              <a:gd name="adj1" fmla="val 18750"/>
              <a:gd name="adj2" fmla="val -5264"/>
              <a:gd name="adj3" fmla="val 156250"/>
              <a:gd name="adj4" fmla="val -7894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cs typeface="Arial" pitchFamily="34" charset="0"/>
              </a:rPr>
              <a:t>V</a:t>
            </a:r>
            <a:r>
              <a:rPr lang="en-US" sz="3200" b="1" dirty="0" smtClean="0">
                <a:cs typeface="Arial" pitchFamily="34" charset="0"/>
              </a:rPr>
              <a:t>erb</a:t>
            </a:r>
            <a:endParaRPr lang="en-US" sz="3200" b="1" dirty="0">
              <a:cs typeface="Arial" pitchFamily="34" charset="0"/>
            </a:endParaRPr>
          </a:p>
        </p:txBody>
      </p:sp>
      <p:sp>
        <p:nvSpPr>
          <p:cNvPr id="13337" name="AutoShape 25"/>
          <p:cNvSpPr>
            <a:spLocks/>
          </p:cNvSpPr>
          <p:nvPr/>
        </p:nvSpPr>
        <p:spPr bwMode="auto">
          <a:xfrm>
            <a:off x="457200" y="4038600"/>
            <a:ext cx="1447800" cy="609600"/>
          </a:xfrm>
          <a:prstGeom prst="borderCallout1">
            <a:avLst>
              <a:gd name="adj1" fmla="val 18750"/>
              <a:gd name="adj2" fmla="val 105264"/>
              <a:gd name="adj3" fmla="val 173699"/>
              <a:gd name="adj4" fmla="val 18179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cs typeface="Arial" pitchFamily="34" charset="0"/>
              </a:rPr>
              <a:t>N</a:t>
            </a:r>
            <a:r>
              <a:rPr lang="en-US" sz="3200" b="1" dirty="0" smtClean="0">
                <a:cs typeface="Arial" pitchFamily="34" charset="0"/>
              </a:rPr>
              <a:t>oun</a:t>
            </a:r>
            <a:endParaRPr lang="en-US" sz="3200" b="1" dirty="0">
              <a:cs typeface="Arial" pitchFamily="34" charset="0"/>
            </a:endParaRP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5334000" y="5943600"/>
            <a:ext cx="38100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n-US" sz="3200" dirty="0">
                <a:latin typeface="+mn-lt"/>
                <a:cs typeface="Arial" pitchFamily="34" charset="0"/>
              </a:rPr>
              <a:t>wronged too much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0" y="5890260"/>
            <a:ext cx="46482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+mn-lt"/>
                <a:cs typeface="Arial" pitchFamily="34" charset="0"/>
              </a:rPr>
              <a:t>I </a:t>
            </a:r>
            <a:r>
              <a:rPr lang="en-US" sz="3200" dirty="0" smtClean="0">
                <a:latin typeface="+mn-lt"/>
                <a:cs typeface="Arial" pitchFamily="34" charset="0"/>
              </a:rPr>
              <a:t>have    </a:t>
            </a:r>
            <a:r>
              <a:rPr lang="en-US" sz="3200" dirty="0">
                <a:latin typeface="+mn-lt"/>
                <a:cs typeface="Arial" pitchFamily="34" charset="0"/>
              </a:rPr>
              <a:t>wronged wrong</a:t>
            </a:r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2688668" y="4848761"/>
            <a:ext cx="36359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8000" dirty="0">
                <a:solidFill>
                  <a:srgbClr val="FFFF00"/>
                </a:solidFill>
                <a:cs typeface="Tajweed" pitchFamily="2" charset="-78"/>
              </a:rPr>
              <a:t>ظَلَمْتُ ظُلْمًا</a:t>
            </a:r>
            <a:endParaRPr lang="en-US" sz="8000" dirty="0">
              <a:solidFill>
                <a:srgbClr val="FFFF00"/>
              </a:solidFill>
              <a:cs typeface="Tajweed" pitchFamily="2" charset="-78"/>
            </a:endParaRPr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4800600" y="5943600"/>
            <a:ext cx="5334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n-US" sz="3200" dirty="0" smtClean="0">
                <a:latin typeface="+mn-lt"/>
                <a:cs typeface="Arial" pitchFamily="34" charset="0"/>
              </a:rPr>
              <a:t>=</a:t>
            </a:r>
            <a:endParaRPr lang="en-US" sz="3200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013763" name="Group 3"/>
          <p:cNvGraphicFramePr>
            <a:graphicFrameLocks noGrp="1"/>
          </p:cNvGraphicFramePr>
          <p:nvPr/>
        </p:nvGraphicFramePr>
        <p:xfrm>
          <a:off x="304800" y="1066800"/>
          <a:ext cx="8458200" cy="1642771"/>
        </p:xfrm>
        <a:graphic>
          <a:graphicData uri="http://schemas.openxmlformats.org/drawingml/2006/table">
            <a:tbl>
              <a:tblPr rtl="1"/>
              <a:tblGrid>
                <a:gridCol w="2862205"/>
                <a:gridCol w="2205865"/>
                <a:gridCol w="339013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اَللّهُمَّ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إِنِّي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ظَلَمْتُ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3693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8600" y="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 eaLnBrk="0" hangingPunct="0">
              <a:defRPr/>
            </a:pPr>
            <a:r>
              <a:rPr lang="en-US" sz="2800" b="1" kern="0" dirty="0">
                <a:latin typeface="+mj-lt"/>
                <a:ea typeface="+mj-ea"/>
                <a:cs typeface="+mj-cs"/>
              </a:rPr>
              <a:t>Practice with imagination, feelings and prayer</a:t>
            </a:r>
            <a:endParaRPr lang="ar-SA" sz="2800" b="1" kern="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304800" y="3962400"/>
          <a:ext cx="8458200" cy="1793917"/>
        </p:xfrm>
        <a:graphic>
          <a:graphicData uri="http://schemas.openxmlformats.org/drawingml/2006/table">
            <a:tbl>
              <a:tblPr rtl="1"/>
              <a:tblGrid>
                <a:gridCol w="3177108"/>
                <a:gridCol w="5281092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نَفْسِي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ظُلْمًا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كَثِيرًا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5091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728203" y="5177135"/>
            <a:ext cx="1044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en-US" sz="2400" dirty="0" smtClean="0">
                <a:solidFill>
                  <a:srgbClr val="FFFFFF"/>
                </a:solidFill>
                <a:ea typeface="Times New Roman" pitchFamily="18" charset="0"/>
              </a:rPr>
              <a:t>Myself</a:t>
            </a:r>
          </a:p>
        </p:txBody>
      </p:sp>
      <p:sp>
        <p:nvSpPr>
          <p:cNvPr id="8" name="Rectangle 7"/>
          <p:cNvSpPr/>
          <p:nvPr/>
        </p:nvSpPr>
        <p:spPr>
          <a:xfrm>
            <a:off x="1371600" y="5177135"/>
            <a:ext cx="3320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en-US" sz="2400" dirty="0" smtClean="0">
                <a:solidFill>
                  <a:srgbClr val="FFFFFF"/>
                </a:solidFill>
                <a:ea typeface="Times New Roman" pitchFamily="18" charset="0"/>
              </a:rPr>
              <a:t>with excessive wrongs;</a:t>
            </a:r>
          </a:p>
        </p:txBody>
      </p:sp>
      <p:sp>
        <p:nvSpPr>
          <p:cNvPr id="9" name="Rectangle 8"/>
          <p:cNvSpPr/>
          <p:nvPr/>
        </p:nvSpPr>
        <p:spPr>
          <a:xfrm>
            <a:off x="838200" y="2133600"/>
            <a:ext cx="2552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en-US" sz="2400" dirty="0" smtClean="0">
                <a:solidFill>
                  <a:srgbClr val="FFFFFF"/>
                </a:solidFill>
                <a:ea typeface="Times New Roman" pitchFamily="18" charset="0"/>
              </a:rPr>
              <a:t>[I] have wronged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58531" y="2138065"/>
            <a:ext cx="1438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en-US" sz="2400" dirty="0" smtClean="0">
                <a:solidFill>
                  <a:srgbClr val="FFFFFF"/>
                </a:solidFill>
                <a:ea typeface="Times New Roman" pitchFamily="18" charset="0"/>
              </a:rPr>
              <a:t>Indeed, I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63621" y="2138065"/>
            <a:ext cx="1261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en-US" sz="2400" dirty="0" smtClean="0">
                <a:solidFill>
                  <a:srgbClr val="FFFFFF"/>
                </a:solidFill>
                <a:ea typeface="Times New Roman" pitchFamily="18" charset="0"/>
              </a:rPr>
              <a:t>O Allah!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017950" name="Group 94"/>
          <p:cNvGraphicFramePr>
            <a:graphicFrameLocks noGrp="1"/>
          </p:cNvGraphicFramePr>
          <p:nvPr/>
        </p:nvGraphicFramePr>
        <p:xfrm>
          <a:off x="101600" y="2286000"/>
          <a:ext cx="8966200" cy="2500313"/>
        </p:xfrm>
        <a:graphic>
          <a:graphicData uri="http://schemas.openxmlformats.org/drawingml/2006/table">
            <a:tbl>
              <a:tblPr rtl="1"/>
              <a:tblGrid>
                <a:gridCol w="1897062"/>
                <a:gridCol w="1881562"/>
                <a:gridCol w="2484063"/>
                <a:gridCol w="2703513"/>
              </a:tblGrid>
              <a:tr h="1433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وَّلاَ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يَغْفِرُ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الذُّنُوبَ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إِلاَّ أَنْتَ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none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can forgive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sins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You;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019924" name="Group 20"/>
          <p:cNvGraphicFramePr>
            <a:graphicFrameLocks noGrp="1"/>
          </p:cNvGraphicFramePr>
          <p:nvPr/>
        </p:nvGraphicFramePr>
        <p:xfrm>
          <a:off x="101600" y="166688"/>
          <a:ext cx="8966200" cy="2500313"/>
        </p:xfrm>
        <a:graphic>
          <a:graphicData uri="http://schemas.openxmlformats.org/drawingml/2006/table">
            <a:tbl>
              <a:tblPr rtl="1"/>
              <a:tblGrid>
                <a:gridCol w="1897062"/>
                <a:gridCol w="2051890"/>
                <a:gridCol w="2313735"/>
                <a:gridCol w="2703513"/>
              </a:tblGrid>
              <a:tr h="1433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وَّلاَ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يَغْفِرُ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الذُّنُوبَ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إِلاَّ أَنْتَ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none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can forgive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sins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You;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6404" name="Rectangle 26"/>
          <p:cNvSpPr>
            <a:spLocks noChangeArrowheads="1"/>
          </p:cNvSpPr>
          <p:nvPr/>
        </p:nvSpPr>
        <p:spPr bwMode="auto">
          <a:xfrm>
            <a:off x="0" y="2971800"/>
            <a:ext cx="89916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sz="1140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Majidi" pitchFamily="2" charset="-78"/>
              </a:rPr>
              <a:t>وَ			 لاَ			يَغْفِرُ</a:t>
            </a:r>
            <a:endParaRPr lang="en-US" sz="11400"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Majidi" pitchFamily="2" charset="-78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736956" y="5410200"/>
            <a:ext cx="7778399" cy="707886"/>
            <a:chOff x="704589" y="5410200"/>
            <a:chExt cx="7357097" cy="707747"/>
          </a:xfrm>
        </p:grpSpPr>
        <p:sp>
          <p:nvSpPr>
            <p:cNvPr id="16407" name="Text Box 27"/>
            <p:cNvSpPr txBox="1">
              <a:spLocks noChangeArrowheads="1"/>
            </p:cNvSpPr>
            <p:nvPr/>
          </p:nvSpPr>
          <p:spPr bwMode="auto">
            <a:xfrm>
              <a:off x="7057672" y="5410200"/>
              <a:ext cx="1004014" cy="707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/>
              <a:r>
                <a:rPr lang="en-US" sz="4000"/>
                <a:t>And</a:t>
              </a:r>
            </a:p>
          </p:txBody>
        </p:sp>
        <p:sp>
          <p:nvSpPr>
            <p:cNvPr id="16408" name="Text Box 28"/>
            <p:cNvSpPr txBox="1">
              <a:spLocks noChangeArrowheads="1"/>
            </p:cNvSpPr>
            <p:nvPr/>
          </p:nvSpPr>
          <p:spPr bwMode="auto">
            <a:xfrm>
              <a:off x="4316303" y="5410200"/>
              <a:ext cx="2060791" cy="707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/>
              <a:r>
                <a:rPr lang="en-US" sz="4000" dirty="0"/>
                <a:t>No/None</a:t>
              </a:r>
            </a:p>
          </p:txBody>
        </p:sp>
        <p:sp>
          <p:nvSpPr>
            <p:cNvPr id="16409" name="Text Box 29"/>
            <p:cNvSpPr txBox="1">
              <a:spLocks noChangeArrowheads="1"/>
            </p:cNvSpPr>
            <p:nvPr/>
          </p:nvSpPr>
          <p:spPr bwMode="auto">
            <a:xfrm>
              <a:off x="704589" y="5410200"/>
              <a:ext cx="2582053" cy="707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/>
              <a:r>
                <a:rPr lang="en-US" sz="4000" dirty="0"/>
                <a:t>He forgives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021972" name="Group 20"/>
          <p:cNvGraphicFramePr>
            <a:graphicFrameLocks noGrp="1"/>
          </p:cNvGraphicFramePr>
          <p:nvPr/>
        </p:nvGraphicFramePr>
        <p:xfrm>
          <a:off x="101600" y="166688"/>
          <a:ext cx="8966200" cy="2012633"/>
        </p:xfrm>
        <a:graphic>
          <a:graphicData uri="http://schemas.openxmlformats.org/drawingml/2006/table">
            <a:tbl>
              <a:tblPr rtl="1"/>
              <a:tblGrid>
                <a:gridCol w="1891552"/>
                <a:gridCol w="2259106"/>
                <a:gridCol w="2259106"/>
                <a:gridCol w="2556436"/>
              </a:tblGrid>
              <a:tr h="1433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وَّلاَ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يَغْفِرُ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الذُّنُوبَ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إِلاَّ أَنْتَ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none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can forgive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sins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You;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116"/>
          <p:cNvGraphicFramePr>
            <a:graphicFrameLocks noGrp="1"/>
          </p:cNvGraphicFramePr>
          <p:nvPr/>
        </p:nvGraphicFramePr>
        <p:xfrm>
          <a:off x="1524000" y="2286000"/>
          <a:ext cx="6781800" cy="4465320"/>
        </p:xfrm>
        <a:graphic>
          <a:graphicData uri="http://schemas.openxmlformats.org/drawingml/2006/table">
            <a:tbl>
              <a:tblPr/>
              <a:tblGrid>
                <a:gridCol w="2057400"/>
                <a:gridCol w="1432560"/>
                <a:gridCol w="1645920"/>
                <a:gridCol w="1645920"/>
              </a:tblGrid>
              <a:tr h="1295400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69875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يَغْفِرُ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Majidi" pitchFamily="2" charset="-78"/>
                      </a:endParaRPr>
                    </a:p>
                    <a:p>
                      <a:pPr marL="0" marR="0" lvl="0" indent="269875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يَغْفِرُونَ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87325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غَفَرَ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Majidi" pitchFamily="2" charset="-78"/>
                      </a:endParaRPr>
                    </a:p>
                    <a:p>
                      <a:pPr marL="0" marR="0" lvl="0" indent="187325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غَفَرُوا</a:t>
                      </a:r>
                      <a:endParaRPr kumimoji="0" lang="ar-S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8255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لاَ تَغْفِرْ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  </a:t>
                      </a:r>
                    </a:p>
                    <a:p>
                      <a:pPr marL="0" marR="0" lvl="0" indent="8255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لاَ تَغْفِرُوا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87325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اِغْفِرْ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  <a:p>
                      <a:pPr marL="0" marR="0" lvl="0" indent="187325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اِغْفِرُوا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69875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تَغْفِرُ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Majidi" pitchFamily="2" charset="-78"/>
                      </a:endParaRPr>
                    </a:p>
                    <a:p>
                      <a:pPr marL="0" marR="0" lvl="0" indent="269875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تَغْفِرُونَ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87325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غَفَرْتَ</a:t>
                      </a: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Majidi" pitchFamily="2" charset="-78"/>
                      </a:endParaRPr>
                    </a:p>
                    <a:p>
                      <a:pPr marL="0" marR="0" lvl="0" indent="187325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غَفَرْتُرْ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ar-SA" sz="32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Nafees Web Naskh" pitchFamily="2" charset="-78"/>
                          <a:cs typeface="Majidi" pitchFamily="2" charset="-78"/>
                        </a:rPr>
                        <a:t>غَافِر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269875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أَغْفِرُ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Majidi" pitchFamily="2" charset="-78"/>
                      </a:endParaRPr>
                    </a:p>
                    <a:p>
                      <a:pPr marL="0" marR="0" lvl="0" indent="269875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نَغْفِرُ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187325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غَفَرْتُ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Majidi" pitchFamily="2" charset="-78"/>
                      </a:endParaRPr>
                    </a:p>
                    <a:p>
                      <a:pPr marL="0" marR="0" lvl="0" indent="187325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غَفَرْنَا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0">
                <a:tc rowSpan="2"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ar-SA" sz="32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Nafees Web Naskh" pitchFamily="2" charset="-78"/>
                          <a:cs typeface="Majidi" pitchFamily="2" charset="-78"/>
                        </a:rPr>
                        <a:t>مَغْفُور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269875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تَغْفِر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187325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غَفَرَتْ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ar-SA" sz="32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Nafees Web Naskh" pitchFamily="2" charset="-78"/>
                          <a:cs typeface="Majidi" pitchFamily="2" charset="-78"/>
                        </a:rPr>
                        <a:t> مَغْفِرَة</a:t>
                      </a:r>
                      <a:endParaRPr lang="en-US" sz="5400" dirty="0" smtClean="0">
                        <a:solidFill>
                          <a:srgbClr val="FFFFFF"/>
                        </a:solidFill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54" name="Freeform 84"/>
          <p:cNvSpPr>
            <a:spLocks/>
          </p:cNvSpPr>
          <p:nvPr/>
        </p:nvSpPr>
        <p:spPr bwMode="auto">
          <a:xfrm rot="1441444">
            <a:off x="6306018" y="1275794"/>
            <a:ext cx="1080000" cy="1440000"/>
          </a:xfrm>
          <a:custGeom>
            <a:avLst/>
            <a:gdLst>
              <a:gd name="T0" fmla="*/ 0 w 376"/>
              <a:gd name="T1" fmla="*/ 0 h 816"/>
              <a:gd name="T2" fmla="*/ 2147483647 w 376"/>
              <a:gd name="T3" fmla="*/ 2147483647 h 816"/>
              <a:gd name="T4" fmla="*/ 2147483647 w 376"/>
              <a:gd name="T5" fmla="*/ 2147483647 h 816"/>
              <a:gd name="T6" fmla="*/ 0 60000 65536"/>
              <a:gd name="T7" fmla="*/ 0 60000 65536"/>
              <a:gd name="T8" fmla="*/ 0 60000 65536"/>
              <a:gd name="T9" fmla="*/ 0 w 376"/>
              <a:gd name="T10" fmla="*/ 0 h 816"/>
              <a:gd name="T11" fmla="*/ 376 w 376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6" h="816">
                <a:moveTo>
                  <a:pt x="0" y="0"/>
                </a:moveTo>
                <a:cubicBezTo>
                  <a:pt x="148" y="124"/>
                  <a:pt x="296" y="248"/>
                  <a:pt x="336" y="384"/>
                </a:cubicBezTo>
                <a:cubicBezTo>
                  <a:pt x="376" y="520"/>
                  <a:pt x="308" y="668"/>
                  <a:pt x="240" y="816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arrow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55" name="Oval 85"/>
          <p:cNvSpPr>
            <a:spLocks noChangeArrowheads="1"/>
          </p:cNvSpPr>
          <p:nvPr/>
        </p:nvSpPr>
        <p:spPr bwMode="auto">
          <a:xfrm rot="-5400000">
            <a:off x="5622131" y="1888332"/>
            <a:ext cx="609600" cy="1557337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4" grpId="0" animBg="1"/>
      <p:bldP spid="174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024020" name="Group 20"/>
          <p:cNvGraphicFramePr>
            <a:graphicFrameLocks noGrp="1"/>
          </p:cNvGraphicFramePr>
          <p:nvPr/>
        </p:nvGraphicFramePr>
        <p:xfrm>
          <a:off x="101600" y="166688"/>
          <a:ext cx="8966200" cy="2012633"/>
        </p:xfrm>
        <a:graphic>
          <a:graphicData uri="http://schemas.openxmlformats.org/drawingml/2006/table">
            <a:tbl>
              <a:tblPr rtl="1"/>
              <a:tblGrid>
                <a:gridCol w="1897062"/>
                <a:gridCol w="2311868"/>
                <a:gridCol w="2286000"/>
                <a:gridCol w="2471270"/>
              </a:tblGrid>
              <a:tr h="1433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وَّلاَ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يَغْفِرُ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الذُّنُوبَ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إِلاَّ أَنْتَ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none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can forgive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sins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You;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0" name="Oval 29"/>
          <p:cNvSpPr/>
          <p:nvPr/>
        </p:nvSpPr>
        <p:spPr>
          <a:xfrm rot="19100033">
            <a:off x="-53975" y="3076575"/>
            <a:ext cx="1828800" cy="1219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*37</a:t>
            </a:r>
            <a:endParaRPr lang="en-IN" sz="3600" b="1" baseline="30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Group 72"/>
          <p:cNvGraphicFramePr>
            <a:graphicFrameLocks noGrp="1"/>
          </p:cNvGraphicFramePr>
          <p:nvPr/>
        </p:nvGraphicFramePr>
        <p:xfrm>
          <a:off x="1600200" y="2971800"/>
          <a:ext cx="7315200" cy="2286000"/>
        </p:xfrm>
        <a:graphic>
          <a:graphicData uri="http://schemas.openxmlformats.org/drawingml/2006/table">
            <a:tbl>
              <a:tblPr/>
              <a:tblGrid>
                <a:gridCol w="3581400"/>
                <a:gridCol w="533400"/>
                <a:gridCol w="320040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ذَنْبٌ</a:t>
                      </a:r>
                      <a:endParaRPr kumimoji="0" lang="en-US" sz="1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18466" name="Oval 70"/>
          <p:cNvSpPr>
            <a:spLocks noChangeArrowheads="1"/>
          </p:cNvSpPr>
          <p:nvPr/>
        </p:nvSpPr>
        <p:spPr bwMode="auto">
          <a:xfrm>
            <a:off x="2921000" y="276860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0" bIns="18288" anchor="ctr"/>
          <a:lstStyle/>
          <a:p>
            <a:pPr algn="ctr"/>
            <a:r>
              <a:rPr lang="ur-PK" sz="540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 sz="5400">
              <a:solidFill>
                <a:srgbClr val="800000"/>
              </a:solidFill>
              <a:latin typeface="Arial" pitchFamily="34" charset="0"/>
            </a:endParaRPr>
          </a:p>
        </p:txBody>
      </p:sp>
      <p:sp>
        <p:nvSpPr>
          <p:cNvPr id="18467" name="Text Box 51"/>
          <p:cNvSpPr txBox="1">
            <a:spLocks noChangeArrowheads="1"/>
          </p:cNvSpPr>
          <p:nvPr/>
        </p:nvSpPr>
        <p:spPr bwMode="auto">
          <a:xfrm>
            <a:off x="0" y="5638800"/>
            <a:ext cx="1397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400">
                <a:latin typeface="Alvi Nastaleeq" pitchFamily="2" charset="-78"/>
                <a:cs typeface="Majidi" pitchFamily="2" charset="-78"/>
              </a:rPr>
              <a:t>جمع مكسّر</a:t>
            </a:r>
            <a:endParaRPr lang="en-US" sz="2400">
              <a:latin typeface="Alvi Nastaleeq" pitchFamily="2" charset="-78"/>
              <a:cs typeface="Majidi" pitchFamily="2" charset="-7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81200" y="3194050"/>
            <a:ext cx="26670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11000" b="1" dirty="0">
                <a:solidFill>
                  <a:srgbClr val="FFFFFF"/>
                </a:solidFill>
                <a:cs typeface="Majidi" pitchFamily="2" charset="-78"/>
              </a:rPr>
              <a:t>ذُنُوب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90800" y="5486400"/>
            <a:ext cx="134844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en-US" sz="5400" dirty="0" smtClean="0">
                <a:solidFill>
                  <a:srgbClr val="FFFFFF"/>
                </a:solidFill>
                <a:ea typeface="Times New Roman" pitchFamily="18" charset="0"/>
              </a:rPr>
              <a:t>sins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60290" y="5486400"/>
            <a:ext cx="10390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en-US" sz="5400" dirty="0" smtClean="0">
                <a:solidFill>
                  <a:srgbClr val="FFFFFF"/>
                </a:solidFill>
                <a:ea typeface="Times New Roman" pitchFamily="18" charset="0"/>
              </a:rPr>
              <a:t>sin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914400"/>
            <a:ext cx="8991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 algn="r" rtl="1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  <a:defRPr/>
            </a:pPr>
            <a:r>
              <a:rPr lang="ar-SA" sz="106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Majidi" pitchFamily="2" charset="-78"/>
              </a:rPr>
              <a:t>ذَنْب: ذُنُوب  </a:t>
            </a:r>
            <a:r>
              <a:rPr lang="en-US" sz="106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Majidi" pitchFamily="2" charset="-78"/>
              </a:rPr>
              <a:t> </a:t>
            </a:r>
            <a:r>
              <a:rPr lang="en-US" sz="8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lvi Nastaleeq" pitchFamily="2" charset="-78"/>
              </a:rPr>
              <a:t>sin</a:t>
            </a:r>
            <a:endParaRPr lang="ar-SA" sz="8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lvi Nastaleeq" pitchFamily="2" charset="-78"/>
            </a:endParaRPr>
          </a:p>
          <a:p>
            <a:pPr marL="571500" indent="-571500" algn="r" rtl="1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  <a:defRPr/>
            </a:pPr>
            <a:r>
              <a:rPr lang="ar-SA" sz="106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Majidi" pitchFamily="2" charset="-78"/>
              </a:rPr>
              <a:t>نَفْس: نُفُوس</a:t>
            </a:r>
            <a:r>
              <a:rPr lang="ar-SA" sz="106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	</a:t>
            </a:r>
            <a:r>
              <a:rPr lang="en-US" sz="8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lvi Nastaleeq" pitchFamily="2" charset="-78"/>
              </a:rPr>
              <a:t>soul</a:t>
            </a:r>
            <a:endParaRPr lang="ar-SA" sz="106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lvi Nastaleeq" pitchFamily="2" charset="-78"/>
            </a:endParaRPr>
          </a:p>
          <a:p>
            <a:pPr marL="571500" indent="-571500" algn="r" rtl="1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  <a:defRPr/>
            </a:pPr>
            <a:r>
              <a:rPr lang="ar-SA" sz="106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Majidi" pitchFamily="2" charset="-78"/>
              </a:rPr>
              <a:t>بَيت: </a:t>
            </a:r>
            <a:r>
              <a:rPr lang="ar-SA" sz="106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Majidi" pitchFamily="2" charset="-78"/>
              </a:rPr>
              <a:t>بُيُوت</a:t>
            </a:r>
            <a:r>
              <a:rPr lang="ar-SA" sz="106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	</a:t>
            </a:r>
            <a:r>
              <a:rPr lang="en-US" sz="8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lvi Nastaleeq" pitchFamily="2" charset="-78"/>
              </a:rPr>
              <a:t>house</a:t>
            </a:r>
            <a:endParaRPr lang="en-US" sz="8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lvi Nastaleeq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028116" name="Group 20"/>
          <p:cNvGraphicFramePr>
            <a:graphicFrameLocks noGrp="1"/>
          </p:cNvGraphicFramePr>
          <p:nvPr/>
        </p:nvGraphicFramePr>
        <p:xfrm>
          <a:off x="101600" y="76200"/>
          <a:ext cx="8966200" cy="2012633"/>
        </p:xfrm>
        <a:graphic>
          <a:graphicData uri="http://schemas.openxmlformats.org/drawingml/2006/table">
            <a:tbl>
              <a:tblPr rtl="1"/>
              <a:tblGrid>
                <a:gridCol w="1897062"/>
                <a:gridCol w="2226702"/>
                <a:gridCol w="2254624"/>
                <a:gridCol w="2587812"/>
              </a:tblGrid>
              <a:tr h="1433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وَّلاَ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يَغْفِرُ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الذُّنُوبَ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إِلاَّ أَنْتَ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none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can forgive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sins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You;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0500" name="Rectangle 23"/>
          <p:cNvSpPr>
            <a:spLocks noChangeArrowheads="1"/>
          </p:cNvSpPr>
          <p:nvPr/>
        </p:nvSpPr>
        <p:spPr bwMode="auto">
          <a:xfrm>
            <a:off x="7086600" y="3048000"/>
            <a:ext cx="1484313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1500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Majidi" pitchFamily="2" charset="-78"/>
              </a:rPr>
              <a:t>إِلاَّ</a:t>
            </a:r>
            <a:endParaRPr lang="en-US" sz="15000"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Majidi" pitchFamily="2" charset="-78"/>
            </a:endParaRPr>
          </a:p>
        </p:txBody>
      </p:sp>
      <p:sp>
        <p:nvSpPr>
          <p:cNvPr id="20501" name="Rectangle 26"/>
          <p:cNvSpPr>
            <a:spLocks noChangeArrowheads="1"/>
          </p:cNvSpPr>
          <p:nvPr/>
        </p:nvSpPr>
        <p:spPr bwMode="auto">
          <a:xfrm>
            <a:off x="228600" y="3162300"/>
            <a:ext cx="2570163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1500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Majidi" pitchFamily="2" charset="-78"/>
              </a:rPr>
              <a:t>أَنْتَ</a:t>
            </a:r>
            <a:endParaRPr lang="en-US" sz="18000"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Majidi" pitchFamily="2" charset="-78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072338" y="5470525"/>
            <a:ext cx="7638827" cy="854075"/>
            <a:chOff x="1806924" y="4892675"/>
            <a:chExt cx="5977155" cy="854075"/>
          </a:xfrm>
        </p:grpSpPr>
        <p:sp>
          <p:nvSpPr>
            <p:cNvPr id="20504" name="Text Box 24"/>
            <p:cNvSpPr txBox="1">
              <a:spLocks noChangeArrowheads="1"/>
            </p:cNvSpPr>
            <p:nvPr/>
          </p:nvSpPr>
          <p:spPr bwMode="auto">
            <a:xfrm>
              <a:off x="5737790" y="4892675"/>
              <a:ext cx="2046289" cy="854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000" dirty="0"/>
                <a:t>Except</a:t>
              </a:r>
            </a:p>
          </p:txBody>
        </p:sp>
        <p:sp>
          <p:nvSpPr>
            <p:cNvPr id="20505" name="Text Box 27"/>
            <p:cNvSpPr txBox="1">
              <a:spLocks noChangeArrowheads="1"/>
            </p:cNvSpPr>
            <p:nvPr/>
          </p:nvSpPr>
          <p:spPr bwMode="auto">
            <a:xfrm>
              <a:off x="1806924" y="4892675"/>
              <a:ext cx="1247775" cy="854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000" dirty="0"/>
                <a:t>You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13716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502211" name="Group 3"/>
          <p:cNvGraphicFramePr>
            <a:graphicFrameLocks noGrp="1"/>
          </p:cNvGraphicFramePr>
          <p:nvPr/>
        </p:nvGraphicFramePr>
        <p:xfrm>
          <a:off x="101600" y="838200"/>
          <a:ext cx="8966200" cy="2012633"/>
        </p:xfrm>
        <a:graphic>
          <a:graphicData uri="http://schemas.openxmlformats.org/drawingml/2006/table">
            <a:tbl>
              <a:tblPr rtl="1"/>
              <a:tblGrid>
                <a:gridCol w="1897062"/>
                <a:gridCol w="2217738"/>
                <a:gridCol w="2236694"/>
                <a:gridCol w="2614706"/>
              </a:tblGrid>
              <a:tr h="1433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وَّلاَ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يَغْفِرُ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الذُّنُوبَ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إِلاَّ أَنْتَ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none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can forgive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sins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You;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3352800"/>
            <a:ext cx="9144000" cy="350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35000" marR="0" lvl="0" indent="-6350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90000"/>
              <a:buFont typeface="Wingdings" pitchFamily="2" charset="2"/>
              <a:buChar char="Ø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Alvi Nastaleeq" pitchFamily="2" charset="-78"/>
              </a:rPr>
              <a:t>Nobody’s recommendation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Alvi Nastaleeq" pitchFamily="2" charset="-78"/>
              </a:rPr>
              <a:t> will work</a:t>
            </a:r>
          </a:p>
          <a:p>
            <a:pPr marL="635000" marR="0" lvl="0" indent="-6350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90000"/>
              <a:buFont typeface="Wingdings" pitchFamily="2" charset="2"/>
              <a:buChar char="Ø"/>
              <a:tabLst/>
              <a:defRPr/>
            </a:pPr>
            <a:r>
              <a:rPr lang="en-US" sz="4000" kern="0" baseline="0" dirty="0" smtClean="0">
                <a:solidFill>
                  <a:srgbClr val="FFFF00"/>
                </a:solidFill>
                <a:latin typeface="+mn-lt"/>
                <a:cs typeface="Alvi Nastaleeq" pitchFamily="2" charset="-78"/>
              </a:rPr>
              <a:t>None</a:t>
            </a:r>
            <a:r>
              <a:rPr lang="en-US" sz="4000" kern="0" dirty="0" smtClean="0">
                <a:solidFill>
                  <a:srgbClr val="FFFF00"/>
                </a:solidFill>
                <a:latin typeface="+mn-lt"/>
                <a:cs typeface="Alvi Nastaleeq" pitchFamily="2" charset="-78"/>
              </a:rPr>
              <a:t> can help</a:t>
            </a:r>
          </a:p>
          <a:p>
            <a:pPr marL="635000" marR="0" lvl="0" indent="-635000" algn="l" defTabSz="91440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FFFFFF"/>
              </a:buClr>
              <a:buSzPct val="90000"/>
              <a:buFont typeface="Wingdings" pitchFamily="2" charset="2"/>
              <a:buChar char="Ø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Alvi Nastaleeq" pitchFamily="2" charset="-78"/>
              </a:rPr>
              <a:t>Only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Alvi Nastaleeq" pitchFamily="2" charset="-78"/>
              </a:rPr>
              <a:t> You can forgive!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Alvi Nastaleeq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rgbClr val="FFFF00"/>
                </a:solidFill>
              </a:rPr>
              <a:t>In this lesson…</a:t>
            </a:r>
          </a:p>
        </p:txBody>
      </p:sp>
      <p:sp>
        <p:nvSpPr>
          <p:cNvPr id="4099" name="Line 6"/>
          <p:cNvSpPr>
            <a:spLocks noChangeShapeType="1"/>
          </p:cNvSpPr>
          <p:nvPr/>
        </p:nvSpPr>
        <p:spPr bwMode="auto">
          <a:xfrm>
            <a:off x="76200" y="1295400"/>
            <a:ext cx="8991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9" name="Group 32"/>
          <p:cNvGraphicFramePr>
            <a:graphicFrameLocks noGrp="1"/>
          </p:cNvGraphicFramePr>
          <p:nvPr/>
        </p:nvGraphicFramePr>
        <p:xfrm>
          <a:off x="152400" y="1600200"/>
          <a:ext cx="8839200" cy="3200401"/>
        </p:xfrm>
        <a:graphic>
          <a:graphicData uri="http://schemas.openxmlformats.org/drawingml/2006/table">
            <a:tbl>
              <a:tblPr/>
              <a:tblGrid>
                <a:gridCol w="8839200"/>
              </a:tblGrid>
              <a:tr h="1101725">
                <a:tc>
                  <a:txBody>
                    <a:bodyPr/>
                    <a:lstStyle/>
                    <a:p>
                      <a:pPr marL="566738" marR="0" lvl="0" indent="-566738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3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Nafees Web Naskh" pitchFamily="2" charset="-78"/>
                        </a:rPr>
                        <a:t>Qur</a:t>
                      </a:r>
                      <a:r>
                        <a:rPr kumimoji="0" lang="en-US" sz="3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Nafees Web Naskh"/>
                          <a:ea typeface="+mn-ea"/>
                          <a:cs typeface="Nafees Web Naskh" pitchFamily="2" charset="-78"/>
                        </a:rPr>
                        <a:t>’</a:t>
                      </a:r>
                      <a:r>
                        <a:rPr kumimoji="0" lang="en-US" sz="3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Nafees Web Naskh" pitchFamily="2" charset="-78"/>
                        </a:rPr>
                        <a:t>an		:</a:t>
                      </a:r>
                      <a:r>
                        <a:rPr kumimoji="0" lang="en-US" sz="3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Nafees Web Naskh" pitchFamily="2" charset="-78"/>
                        </a:rPr>
                        <a:t>Prayer after </a:t>
                      </a:r>
                      <a:r>
                        <a:rPr kumimoji="0" lang="en-US" sz="36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Nafees Web Naskh" pitchFamily="2" charset="-78"/>
                        </a:rPr>
                        <a:t>Durood</a:t>
                      </a:r>
                      <a:endParaRPr kumimoji="0" lang="en-US" sz="27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1049338">
                <a:tc>
                  <a:txBody>
                    <a:bodyPr/>
                    <a:lstStyle/>
                    <a:p>
                      <a:pPr marL="566738" marR="0" lvl="0" indent="-566738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3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Nafees Web Naskh" pitchFamily="2" charset="-78"/>
                        </a:rPr>
                        <a:t>Grammar		:</a:t>
                      </a:r>
                      <a:r>
                        <a:rPr kumimoji="0" lang="en-US" sz="3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Nafees Web Naskh" pitchFamily="2" charset="-78"/>
                        </a:rPr>
                        <a:t>Forms of  </a:t>
                      </a:r>
                      <a:r>
                        <a:rPr kumimoji="0" lang="ur-PK" sz="3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ajidi" pitchFamily="2" charset="-78"/>
                        </a:rPr>
                        <a:t>قَالَ</a:t>
                      </a:r>
                      <a:r>
                        <a:rPr kumimoji="0" lang="en-US" sz="3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Nafees Web Naskh" pitchFamily="2" charset="-78"/>
                        </a:rPr>
                        <a:t> </a:t>
                      </a:r>
                      <a:r>
                        <a:rPr kumimoji="0" lang="ur-PK" sz="3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ajidi" pitchFamily="2" charset="-78"/>
                        </a:rPr>
                        <a:t>قَامَ</a:t>
                      </a:r>
                      <a:endParaRPr kumimoji="0" lang="ar-SA" sz="3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</a:tr>
              <a:tr h="1049338">
                <a:tc>
                  <a:txBody>
                    <a:bodyPr/>
                    <a:lstStyle/>
                    <a:p>
                      <a:pPr marL="566738" marR="0" lvl="0" indent="-566738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3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Nafees Web Naskh" pitchFamily="2" charset="-78"/>
                        </a:rPr>
                        <a:t>Educational tip: </a:t>
                      </a:r>
                      <a:r>
                        <a:rPr kumimoji="0" lang="en-US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Nafees Web Naskh" pitchFamily="2" charset="-78"/>
                        </a:rPr>
                        <a:t>Element of Success</a:t>
                      </a:r>
                      <a:endParaRPr kumimoji="0" lang="ar-SA" sz="3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111" name="Rectangle 13"/>
          <p:cNvSpPr>
            <a:spLocks noChangeArrowheads="1"/>
          </p:cNvSpPr>
          <p:nvPr/>
        </p:nvSpPr>
        <p:spPr bwMode="auto">
          <a:xfrm>
            <a:off x="152400" y="5029200"/>
            <a:ext cx="8686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7850" indent="-577850" algn="ctr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3200" dirty="0">
                <a:solidFill>
                  <a:srgbClr val="FFFF00"/>
                </a:solidFill>
              </a:rPr>
              <a:t>In this lesson you will learn </a:t>
            </a:r>
            <a:r>
              <a:rPr lang="en-US" sz="4000" dirty="0"/>
              <a:t>7</a:t>
            </a:r>
            <a:r>
              <a:rPr lang="en-US" sz="3200" dirty="0">
                <a:solidFill>
                  <a:srgbClr val="FFFF00"/>
                </a:solidFill>
              </a:rPr>
              <a:t> new words which occur in Quran almost </a:t>
            </a:r>
            <a:r>
              <a:rPr lang="en-US" sz="4000" dirty="0" smtClean="0"/>
              <a:t>2,466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times</a:t>
            </a:r>
            <a:endParaRPr lang="ur-PK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502211" name="Group 3"/>
          <p:cNvGraphicFramePr>
            <a:graphicFrameLocks noGrp="1"/>
          </p:cNvGraphicFramePr>
          <p:nvPr/>
        </p:nvGraphicFramePr>
        <p:xfrm>
          <a:off x="762000" y="1524000"/>
          <a:ext cx="7696200" cy="2012633"/>
        </p:xfrm>
        <a:graphic>
          <a:graphicData uri="http://schemas.openxmlformats.org/drawingml/2006/table">
            <a:tbl>
              <a:tblPr rtl="1"/>
              <a:tblGrid>
                <a:gridCol w="3548209"/>
                <a:gridCol w="4147991"/>
              </a:tblGrid>
              <a:tr h="1433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وَّلاَ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يَغْفِرُ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7620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 eaLnBrk="0" hangingPunct="0">
              <a:defRPr/>
            </a:pPr>
            <a:r>
              <a:rPr lang="en-US" sz="2800" b="1" kern="0" dirty="0">
                <a:latin typeface="+mj-lt"/>
                <a:ea typeface="+mj-ea"/>
                <a:cs typeface="+mj-cs"/>
              </a:rPr>
              <a:t>Practice with imagination, feelings and prayer</a:t>
            </a:r>
            <a:endParaRPr lang="ar-SA" sz="2800" b="1" kern="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685800" y="4388167"/>
          <a:ext cx="7924800" cy="2012633"/>
        </p:xfrm>
        <a:graphic>
          <a:graphicData uri="http://schemas.openxmlformats.org/drawingml/2006/table">
            <a:tbl>
              <a:tblPr rtl="1"/>
              <a:tblGrid>
                <a:gridCol w="3653657"/>
                <a:gridCol w="4271143"/>
              </a:tblGrid>
              <a:tr h="1433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الذُّنُوبَ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إِلاَّ أَنْتَ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509153" y="2920425"/>
            <a:ext cx="1882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en-US" sz="3200" dirty="0" smtClean="0">
                <a:solidFill>
                  <a:srgbClr val="FFFFFF"/>
                </a:solidFill>
                <a:ea typeface="Times New Roman" pitchFamily="18" charset="0"/>
              </a:rPr>
              <a:t>and none</a:t>
            </a:r>
          </a:p>
        </p:txBody>
      </p:sp>
      <p:sp>
        <p:nvSpPr>
          <p:cNvPr id="9" name="Rectangle 8"/>
          <p:cNvSpPr/>
          <p:nvPr/>
        </p:nvSpPr>
        <p:spPr>
          <a:xfrm>
            <a:off x="1828800" y="2920425"/>
            <a:ext cx="21823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en-US" sz="3200" dirty="0" smtClean="0">
                <a:solidFill>
                  <a:srgbClr val="FFFFFF"/>
                </a:solidFill>
                <a:ea typeface="Times New Roman" pitchFamily="18" charset="0"/>
              </a:rPr>
              <a:t>can forgive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34310" y="5791200"/>
            <a:ext cx="15856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en-US" sz="3200" dirty="0" smtClean="0">
                <a:solidFill>
                  <a:srgbClr val="FFFFFF"/>
                </a:solidFill>
                <a:ea typeface="Times New Roman" pitchFamily="18" charset="0"/>
              </a:rPr>
              <a:t>the sins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28800" y="5739825"/>
            <a:ext cx="23108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en-US" sz="3200" dirty="0" smtClean="0">
                <a:solidFill>
                  <a:srgbClr val="FFFFFF"/>
                </a:solidFill>
                <a:ea typeface="Times New Roman" pitchFamily="18" charset="0"/>
              </a:rPr>
              <a:t>except You;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030252" name="Group 108"/>
          <p:cNvGraphicFramePr>
            <a:graphicFrameLocks noGrp="1"/>
          </p:cNvGraphicFramePr>
          <p:nvPr/>
        </p:nvGraphicFramePr>
        <p:xfrm>
          <a:off x="76200" y="2133600"/>
          <a:ext cx="8966200" cy="2058353"/>
        </p:xfrm>
        <a:graphic>
          <a:graphicData uri="http://schemas.openxmlformats.org/drawingml/2006/table">
            <a:tbl>
              <a:tblPr rtl="1"/>
              <a:tblGrid>
                <a:gridCol w="1422400"/>
                <a:gridCol w="1447800"/>
                <a:gridCol w="3733800"/>
                <a:gridCol w="2362200"/>
              </a:tblGrid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فَاغْفِرْ</a:t>
                      </a:r>
                    </a:p>
                  </a:txBody>
                  <a:tcPr marL="0" marR="0"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لِي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مَغْفِرَةً مِّنْ عِنْدِكَ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وَارْحَمْنِي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So forgive</a:t>
                      </a:r>
                    </a:p>
                  </a:txBody>
                  <a:tcPr marL="0" marR="0"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me (my sins)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out of Your forgiveness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have mercy on me.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032215" name="Group 23"/>
          <p:cNvGraphicFramePr>
            <a:graphicFrameLocks noGrp="1"/>
          </p:cNvGraphicFramePr>
          <p:nvPr/>
        </p:nvGraphicFramePr>
        <p:xfrm>
          <a:off x="76200" y="107950"/>
          <a:ext cx="8966200" cy="2058353"/>
        </p:xfrm>
        <a:graphic>
          <a:graphicData uri="http://schemas.openxmlformats.org/drawingml/2006/table">
            <a:tbl>
              <a:tblPr rtl="1"/>
              <a:tblGrid>
                <a:gridCol w="1422400"/>
                <a:gridCol w="1447800"/>
                <a:gridCol w="3733800"/>
                <a:gridCol w="2362200"/>
              </a:tblGrid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فَاغْفِرْ</a:t>
                      </a:r>
                    </a:p>
                  </a:txBody>
                  <a:tcPr marL="0" marR="0"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لِي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مَغْفِرَةً مِّنْ عِنْدِكَ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وَارْحَمْنِي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So forgive</a:t>
                      </a:r>
                    </a:p>
                  </a:txBody>
                  <a:tcPr marL="0" marR="0"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me (my sins)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out of Your forgiveness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have mercy on me.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4596" name="Text Box 24"/>
          <p:cNvSpPr txBox="1">
            <a:spLocks noChangeArrowheads="1"/>
          </p:cNvSpPr>
          <p:nvPr/>
        </p:nvSpPr>
        <p:spPr bwMode="auto">
          <a:xfrm>
            <a:off x="6369050" y="5394325"/>
            <a:ext cx="1325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EG" sz="7200" b="1">
                <a:solidFill>
                  <a:srgbClr val="FFFF00"/>
                </a:solidFill>
                <a:ea typeface="Times New Roman" pitchFamily="18" charset="0"/>
                <a:cs typeface="Majidi" pitchFamily="2" charset="-78"/>
              </a:rPr>
              <a:t>اِ</a:t>
            </a:r>
            <a:r>
              <a:rPr lang="ar-SA" sz="7200" b="1">
                <a:solidFill>
                  <a:srgbClr val="FFFF00"/>
                </a:solidFill>
                <a:ea typeface="Times New Roman" pitchFamily="18" charset="0"/>
                <a:cs typeface="Majidi" pitchFamily="2" charset="-78"/>
              </a:rPr>
              <a:t>غْفِر</a:t>
            </a:r>
            <a:endParaRPr lang="en-US" sz="7200" b="1">
              <a:solidFill>
                <a:srgbClr val="FFFF00"/>
              </a:solidFill>
              <a:ea typeface="Times New Roman" pitchFamily="18" charset="0"/>
              <a:cs typeface="Majidi" pitchFamily="2" charset="-78"/>
            </a:endParaRPr>
          </a:p>
        </p:txBody>
      </p:sp>
      <p:sp>
        <p:nvSpPr>
          <p:cNvPr id="24597" name="Text Box 25"/>
          <p:cNvSpPr txBox="1">
            <a:spLocks noChangeArrowheads="1"/>
          </p:cNvSpPr>
          <p:nvPr/>
        </p:nvSpPr>
        <p:spPr bwMode="auto">
          <a:xfrm>
            <a:off x="3313112" y="5446713"/>
            <a:ext cx="2468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Forgive..!!</a:t>
            </a:r>
          </a:p>
        </p:txBody>
      </p:sp>
      <p:sp>
        <p:nvSpPr>
          <p:cNvPr id="24598" name="Text Box 26"/>
          <p:cNvSpPr txBox="1">
            <a:spLocks noChangeArrowheads="1"/>
          </p:cNvSpPr>
          <p:nvPr/>
        </p:nvSpPr>
        <p:spPr bwMode="auto">
          <a:xfrm>
            <a:off x="6518275" y="2667000"/>
            <a:ext cx="1482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7200" b="1" dirty="0">
                <a:solidFill>
                  <a:srgbClr val="FFFF00"/>
                </a:solidFill>
                <a:ea typeface="Times New Roman" pitchFamily="18" charset="0"/>
                <a:cs typeface="Majidi" pitchFamily="2" charset="-78"/>
              </a:rPr>
              <a:t>غ</a:t>
            </a:r>
            <a:r>
              <a:rPr lang="ar-EG" sz="7200" b="1" dirty="0">
                <a:solidFill>
                  <a:srgbClr val="FFFF00"/>
                </a:solidFill>
                <a:ea typeface="Times New Roman" pitchFamily="18" charset="0"/>
                <a:cs typeface="Majidi" pitchFamily="2" charset="-78"/>
              </a:rPr>
              <a:t>َ</a:t>
            </a:r>
            <a:r>
              <a:rPr lang="ar-SA" sz="7200" b="1" dirty="0">
                <a:solidFill>
                  <a:srgbClr val="FFFF00"/>
                </a:solidFill>
                <a:ea typeface="Times New Roman" pitchFamily="18" charset="0"/>
                <a:cs typeface="Majidi" pitchFamily="2" charset="-78"/>
              </a:rPr>
              <a:t>ف</a:t>
            </a:r>
            <a:r>
              <a:rPr lang="ar-EG" sz="7200" b="1" dirty="0">
                <a:solidFill>
                  <a:srgbClr val="FFFF00"/>
                </a:solidFill>
                <a:ea typeface="Times New Roman" pitchFamily="18" charset="0"/>
                <a:cs typeface="Majidi" pitchFamily="2" charset="-78"/>
              </a:rPr>
              <a:t>َ</a:t>
            </a:r>
            <a:r>
              <a:rPr lang="ar-SA" sz="7200" b="1" dirty="0">
                <a:solidFill>
                  <a:srgbClr val="FFFF00"/>
                </a:solidFill>
                <a:ea typeface="Times New Roman" pitchFamily="18" charset="0"/>
                <a:cs typeface="Majidi" pitchFamily="2" charset="-78"/>
              </a:rPr>
              <a:t>ر</a:t>
            </a:r>
            <a:r>
              <a:rPr lang="ar-EG" sz="7200" b="1" dirty="0">
                <a:solidFill>
                  <a:srgbClr val="FFFF00"/>
                </a:solidFill>
                <a:ea typeface="Times New Roman" pitchFamily="18" charset="0"/>
                <a:cs typeface="Majidi" pitchFamily="2" charset="-78"/>
              </a:rPr>
              <a:t>َ</a:t>
            </a:r>
            <a:endParaRPr lang="en-US" sz="7200" b="1" dirty="0">
              <a:solidFill>
                <a:srgbClr val="FFFF00"/>
              </a:solidFill>
              <a:ea typeface="Times New Roman" pitchFamily="18" charset="0"/>
              <a:cs typeface="Majidi" pitchFamily="2" charset="-78"/>
            </a:endParaRPr>
          </a:p>
        </p:txBody>
      </p:sp>
      <p:sp>
        <p:nvSpPr>
          <p:cNvPr id="24599" name="Text Box 27"/>
          <p:cNvSpPr txBox="1">
            <a:spLocks noChangeArrowheads="1"/>
          </p:cNvSpPr>
          <p:nvPr/>
        </p:nvSpPr>
        <p:spPr bwMode="auto">
          <a:xfrm>
            <a:off x="6359525" y="3933825"/>
            <a:ext cx="137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7200" b="1">
                <a:solidFill>
                  <a:srgbClr val="FFFF00"/>
                </a:solidFill>
                <a:ea typeface="Times New Roman" pitchFamily="18" charset="0"/>
                <a:cs typeface="Majidi" pitchFamily="2" charset="-78"/>
              </a:rPr>
              <a:t>يَغْفِرُ</a:t>
            </a:r>
            <a:endParaRPr lang="en-US" sz="7200" b="1">
              <a:solidFill>
                <a:srgbClr val="FFFF00"/>
              </a:solidFill>
              <a:ea typeface="Times New Roman" pitchFamily="18" charset="0"/>
              <a:cs typeface="Majidi" pitchFamily="2" charset="-78"/>
            </a:endParaRPr>
          </a:p>
        </p:txBody>
      </p:sp>
      <p:sp>
        <p:nvSpPr>
          <p:cNvPr id="24600" name="Text Box 28"/>
          <p:cNvSpPr txBox="1">
            <a:spLocks noChangeArrowheads="1"/>
          </p:cNvSpPr>
          <p:nvPr/>
        </p:nvSpPr>
        <p:spPr bwMode="auto">
          <a:xfrm>
            <a:off x="3236912" y="3030538"/>
            <a:ext cx="2640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He forgave</a:t>
            </a:r>
          </a:p>
        </p:txBody>
      </p:sp>
      <p:sp>
        <p:nvSpPr>
          <p:cNvPr id="24601" name="Text Box 29"/>
          <p:cNvSpPr txBox="1">
            <a:spLocks noChangeArrowheads="1"/>
          </p:cNvSpPr>
          <p:nvPr/>
        </p:nvSpPr>
        <p:spPr bwMode="auto">
          <a:xfrm>
            <a:off x="3303587" y="4197350"/>
            <a:ext cx="27162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He forgives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504290" name="Group 34"/>
          <p:cNvGraphicFramePr>
            <a:graphicFrameLocks noGrp="1"/>
          </p:cNvGraphicFramePr>
          <p:nvPr/>
        </p:nvGraphicFramePr>
        <p:xfrm>
          <a:off x="76200" y="107950"/>
          <a:ext cx="8966200" cy="2058353"/>
        </p:xfrm>
        <a:graphic>
          <a:graphicData uri="http://schemas.openxmlformats.org/drawingml/2006/table">
            <a:tbl>
              <a:tblPr rtl="1"/>
              <a:tblGrid>
                <a:gridCol w="1422400"/>
                <a:gridCol w="1447800"/>
                <a:gridCol w="3733800"/>
                <a:gridCol w="2362200"/>
              </a:tblGrid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فَاغْفِرْ</a:t>
                      </a:r>
                    </a:p>
                  </a:txBody>
                  <a:tcPr marL="0" marR="0"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لِي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مَغْفِرَةً مِّنْ عِنْدِكَ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وَارْحَمْنِي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So forgive</a:t>
                      </a:r>
                    </a:p>
                  </a:txBody>
                  <a:tcPr marL="0" marR="0"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me (my sins)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out of Your forgiveness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have mercy on me.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5620" name="Rectangle 30"/>
          <p:cNvSpPr>
            <a:spLocks noChangeArrowheads="1"/>
          </p:cNvSpPr>
          <p:nvPr/>
        </p:nvSpPr>
        <p:spPr bwMode="auto">
          <a:xfrm>
            <a:off x="-457200" y="2514600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sz="10800" dirty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Majidi" pitchFamily="2" charset="-78"/>
              </a:rPr>
              <a:t>فَـ 	</a:t>
            </a:r>
            <a:r>
              <a:rPr lang="ar-SA" sz="10800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Majidi" pitchFamily="2" charset="-78"/>
              </a:rPr>
              <a:t>  </a:t>
            </a:r>
            <a:r>
              <a:rPr lang="ar-SA" sz="10800" dirty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Majidi" pitchFamily="2" charset="-78"/>
              </a:rPr>
              <a:t>اغْفِرْ  	</a:t>
            </a:r>
            <a:r>
              <a:rPr lang="en-US" sz="10800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Majidi" pitchFamily="2" charset="-78"/>
              </a:rPr>
              <a:t> </a:t>
            </a:r>
            <a:r>
              <a:rPr lang="ar-SA" sz="10800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Majidi" pitchFamily="2" charset="-78"/>
              </a:rPr>
              <a:t> </a:t>
            </a:r>
            <a:r>
              <a:rPr lang="ar-SA" sz="10800" dirty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Majidi" pitchFamily="2" charset="-78"/>
              </a:rPr>
              <a:t>لِيْ</a:t>
            </a:r>
            <a:endParaRPr lang="en-US" sz="10800" dirty="0"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Majidi" pitchFamily="2" charset="-78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685800" y="5029200"/>
            <a:ext cx="7795681" cy="1323439"/>
            <a:chOff x="1214437" y="4954588"/>
            <a:chExt cx="7795681" cy="1323439"/>
          </a:xfrm>
        </p:grpSpPr>
        <p:sp>
          <p:nvSpPr>
            <p:cNvPr id="25623" name="Text Box 31"/>
            <p:cNvSpPr txBox="1">
              <a:spLocks noChangeArrowheads="1"/>
            </p:cNvSpPr>
            <p:nvPr/>
          </p:nvSpPr>
          <p:spPr bwMode="auto">
            <a:xfrm>
              <a:off x="6248400" y="4954588"/>
              <a:ext cx="2761718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4000" dirty="0" smtClean="0"/>
                <a:t>So / Then /</a:t>
              </a:r>
              <a:endParaRPr lang="en-US" sz="4000" dirty="0"/>
            </a:p>
            <a:p>
              <a:pPr algn="ctr"/>
              <a:r>
                <a:rPr lang="en-US" sz="4000" dirty="0"/>
                <a:t>Hence</a:t>
              </a:r>
            </a:p>
          </p:txBody>
        </p:sp>
        <p:sp>
          <p:nvSpPr>
            <p:cNvPr id="25624" name="Text Box 32"/>
            <p:cNvSpPr txBox="1">
              <a:spLocks noChangeArrowheads="1"/>
            </p:cNvSpPr>
            <p:nvPr/>
          </p:nvSpPr>
          <p:spPr bwMode="auto">
            <a:xfrm>
              <a:off x="3276600" y="5259388"/>
              <a:ext cx="2468562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 dirty="0"/>
                <a:t>Forgive..!!</a:t>
              </a:r>
            </a:p>
          </p:txBody>
        </p:sp>
        <p:sp>
          <p:nvSpPr>
            <p:cNvPr id="25625" name="Text Box 33"/>
            <p:cNvSpPr txBox="1">
              <a:spLocks noChangeArrowheads="1"/>
            </p:cNvSpPr>
            <p:nvPr/>
          </p:nvSpPr>
          <p:spPr bwMode="auto">
            <a:xfrm>
              <a:off x="1214437" y="5259388"/>
              <a:ext cx="885179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 dirty="0" smtClean="0"/>
                <a:t>me</a:t>
              </a:r>
              <a:endParaRPr lang="en-US" sz="4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036311" name="Group 23"/>
          <p:cNvGraphicFramePr>
            <a:graphicFrameLocks noGrp="1"/>
          </p:cNvGraphicFramePr>
          <p:nvPr/>
        </p:nvGraphicFramePr>
        <p:xfrm>
          <a:off x="76200" y="107950"/>
          <a:ext cx="8966200" cy="2058353"/>
        </p:xfrm>
        <a:graphic>
          <a:graphicData uri="http://schemas.openxmlformats.org/drawingml/2006/table">
            <a:tbl>
              <a:tblPr rtl="1"/>
              <a:tblGrid>
                <a:gridCol w="1422400"/>
                <a:gridCol w="1447800"/>
                <a:gridCol w="3733800"/>
                <a:gridCol w="2362200"/>
              </a:tblGrid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فَاغْفِرْ</a:t>
                      </a:r>
                    </a:p>
                  </a:txBody>
                  <a:tcPr marL="0" marR="0"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لِي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مَغْفِرَةً مِّنْ عِنْدِكَ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وَارْحَمْنِي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So forgive</a:t>
                      </a:r>
                    </a:p>
                  </a:txBody>
                  <a:tcPr marL="0" marR="0"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me (my sins)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out of Your forgiveness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have mercy on me.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6644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76200" y="3546475"/>
            <a:ext cx="8915400" cy="1635125"/>
          </a:xfrm>
          <a:noFill/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ar-SA" sz="10600" dirty="0" smtClean="0">
                <a:latin typeface="Times New Roman" pitchFamily="18" charset="0"/>
                <a:ea typeface="Times New Roman" pitchFamily="18" charset="0"/>
                <a:cs typeface="Majidi" pitchFamily="2" charset="-78"/>
              </a:rPr>
              <a:t>مَغْفِرَةً		   مِّنْ عِنْدِكَ</a:t>
            </a:r>
          </a:p>
        </p:txBody>
      </p:sp>
      <p:sp>
        <p:nvSpPr>
          <p:cNvPr id="26646" name="Rectangle 24"/>
          <p:cNvSpPr>
            <a:spLocks noChangeArrowheads="1"/>
          </p:cNvSpPr>
          <p:nvPr/>
        </p:nvSpPr>
        <p:spPr bwMode="auto">
          <a:xfrm>
            <a:off x="3581400" y="6172200"/>
            <a:ext cx="1830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ar-SA" sz="2400">
                <a:solidFill>
                  <a:srgbClr val="FFFFFF"/>
                </a:solidFill>
                <a:latin typeface="Alvi Nastaleeq" pitchFamily="2" charset="-78"/>
                <a:ea typeface="Times New Roman" pitchFamily="18" charset="0"/>
                <a:cs typeface="Alvi Nastaleeq" pitchFamily="2" charset="-78"/>
              </a:rPr>
              <a:t>(</a:t>
            </a:r>
            <a:r>
              <a:rPr lang="ur-PK" sz="2400">
                <a:solidFill>
                  <a:srgbClr val="FFFFFF"/>
                </a:solidFill>
                <a:latin typeface="Alvi Nastaleeq" pitchFamily="2" charset="-78"/>
                <a:ea typeface="Times New Roman" pitchFamily="18" charset="0"/>
                <a:cs typeface="Alvi Nastaleeq" pitchFamily="2" charset="-78"/>
              </a:rPr>
              <a:t>اپنی خاص بخشش سے</a:t>
            </a:r>
            <a:r>
              <a:rPr lang="ar-SA" sz="2400">
                <a:solidFill>
                  <a:srgbClr val="FFFFFF"/>
                </a:solidFill>
                <a:latin typeface="Alvi Nastaleeq" pitchFamily="2" charset="-78"/>
                <a:ea typeface="Times New Roman" pitchFamily="18" charset="0"/>
                <a:cs typeface="Alvi Nastaleeq" pitchFamily="2" charset="-78"/>
              </a:rPr>
              <a:t>)</a:t>
            </a:r>
            <a:endParaRPr lang="en-IN" sz="2400">
              <a:solidFill>
                <a:srgbClr val="FFFFFF"/>
              </a:solidFill>
              <a:latin typeface="Alvi Nastaleeq" pitchFamily="2" charset="-78"/>
              <a:ea typeface="Times New Roman" pitchFamily="18" charset="0"/>
              <a:cs typeface="Alvi Nastaleeq" pitchFamily="2" charset="-7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" y="5486400"/>
            <a:ext cx="9144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buClr>
                <a:srgbClr val="FFFFFF"/>
              </a:buClr>
              <a:buSzPct val="90000"/>
              <a:defRPr/>
            </a:pPr>
            <a:r>
              <a:rPr lang="en-US" sz="4000" kern="0" dirty="0" smtClean="0">
                <a:solidFill>
                  <a:srgbClr val="FFFFFF"/>
                </a:solidFill>
                <a:ea typeface="Times New Roman" pitchFamily="18" charset="0"/>
                <a:cs typeface="Nafees Web Naskh" pitchFamily="2" charset="-78"/>
              </a:rPr>
              <a:t>From your</a:t>
            </a:r>
            <a:r>
              <a:rPr lang="en-US" sz="4000" kern="0" dirty="0" smtClean="0">
                <a:solidFill>
                  <a:srgbClr val="FFFFFF"/>
                </a:solidFill>
                <a:latin typeface="+mn-lt"/>
                <a:ea typeface="Times New Roman" pitchFamily="18" charset="0"/>
                <a:cs typeface="Nafees Web Naskh" pitchFamily="2" charset="-78"/>
              </a:rPr>
              <a:t>                 Forgiveness</a:t>
            </a:r>
            <a:r>
              <a:rPr lang="ur-PK" sz="4000" kern="0" dirty="0" smtClean="0">
                <a:solidFill>
                  <a:srgbClr val="FFFFFF"/>
                </a:solidFill>
                <a:latin typeface="+mn-lt"/>
                <a:ea typeface="Times New Roman" pitchFamily="18" charset="0"/>
                <a:cs typeface="Nafees Web Naskh" pitchFamily="2" charset="-78"/>
              </a:rPr>
              <a:t> </a:t>
            </a:r>
            <a:endParaRPr lang="ar-SA" sz="4000" kern="0" dirty="0">
              <a:solidFill>
                <a:srgbClr val="FFFF00"/>
              </a:solidFill>
              <a:latin typeface="+mn-lt"/>
              <a:ea typeface="Times New Roman" pitchFamily="18" charset="0"/>
              <a:cs typeface="Majidi" pitchFamily="2" charset="-78"/>
            </a:endParaRPr>
          </a:p>
        </p:txBody>
      </p:sp>
      <p:sp>
        <p:nvSpPr>
          <p:cNvPr id="27" name="Oval 26"/>
          <p:cNvSpPr/>
          <p:nvPr/>
        </p:nvSpPr>
        <p:spPr>
          <a:xfrm rot="19569243">
            <a:off x="-35070" y="2765232"/>
            <a:ext cx="1374775" cy="8064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*197</a:t>
            </a:r>
            <a:endParaRPr lang="en-IN" sz="2800" b="1" baseline="30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116"/>
          <p:cNvGraphicFramePr>
            <a:graphicFrameLocks noGrp="1"/>
          </p:cNvGraphicFramePr>
          <p:nvPr/>
        </p:nvGraphicFramePr>
        <p:xfrm>
          <a:off x="685800" y="2286000"/>
          <a:ext cx="6781800" cy="4465320"/>
        </p:xfrm>
        <a:graphic>
          <a:graphicData uri="http://schemas.openxmlformats.org/drawingml/2006/table">
            <a:tbl>
              <a:tblPr/>
              <a:tblGrid>
                <a:gridCol w="2057400"/>
                <a:gridCol w="1432560"/>
                <a:gridCol w="1645920"/>
                <a:gridCol w="1645920"/>
              </a:tblGrid>
              <a:tr h="1295400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69875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يَغْفِرُ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Majidi" pitchFamily="2" charset="-78"/>
                      </a:endParaRPr>
                    </a:p>
                    <a:p>
                      <a:pPr marL="0" marR="0" lvl="0" indent="269875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يَغْفِرُونَ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87325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غَفَرَ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Majidi" pitchFamily="2" charset="-78"/>
                      </a:endParaRPr>
                    </a:p>
                    <a:p>
                      <a:pPr marL="0" marR="0" lvl="0" indent="187325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غَفَرُوا</a:t>
                      </a:r>
                      <a:endParaRPr kumimoji="0" lang="ar-S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8255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لاَ تَغْفِرْ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  </a:t>
                      </a:r>
                    </a:p>
                    <a:p>
                      <a:pPr marL="0" marR="0" lvl="0" indent="8255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لاَ تَغْفِرُوا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87325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اِغْفِرْ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  <a:p>
                      <a:pPr marL="0" marR="0" lvl="0" indent="187325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اِغْفِرُوا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69875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تَغْفِرُ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Majidi" pitchFamily="2" charset="-78"/>
                      </a:endParaRPr>
                    </a:p>
                    <a:p>
                      <a:pPr marL="0" marR="0" lvl="0" indent="269875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تَغْفِرُونَ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87325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غَفَرْتَ</a:t>
                      </a: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Majidi" pitchFamily="2" charset="-78"/>
                      </a:endParaRPr>
                    </a:p>
                    <a:p>
                      <a:pPr marL="0" marR="0" lvl="0" indent="187325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غَفَرْتُرْ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ar-SA" sz="32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Nafees Web Naskh" pitchFamily="2" charset="-78"/>
                          <a:cs typeface="Majidi" pitchFamily="2" charset="-78"/>
                        </a:rPr>
                        <a:t>غَافِر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269875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أَغْفِرُ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Majidi" pitchFamily="2" charset="-78"/>
                      </a:endParaRPr>
                    </a:p>
                    <a:p>
                      <a:pPr marL="0" marR="0" lvl="0" indent="269875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نَغْفِرُ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187325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غَفَرْتُ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Majidi" pitchFamily="2" charset="-78"/>
                      </a:endParaRPr>
                    </a:p>
                    <a:p>
                      <a:pPr marL="0" marR="0" lvl="0" indent="187325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غَفَرْنَا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0">
                <a:tc rowSpan="2"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ar-SA" sz="32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Nafees Web Naskh" pitchFamily="2" charset="-78"/>
                          <a:cs typeface="Majidi" pitchFamily="2" charset="-78"/>
                        </a:rPr>
                        <a:t>مَغْفُور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269875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تَغْفِر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187325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Majidi" pitchFamily="2" charset="-78"/>
                        </a:rPr>
                        <a:t>غَفَرَتْ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ar-SA" sz="32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Nafees Web Naskh" pitchFamily="2" charset="-78"/>
                          <a:cs typeface="Majidi" pitchFamily="2" charset="-78"/>
                        </a:rPr>
                        <a:t> مَغْفِرَة</a:t>
                      </a:r>
                      <a:endParaRPr lang="en-US" sz="5400" dirty="0" smtClean="0">
                        <a:solidFill>
                          <a:srgbClr val="FFFFFF"/>
                        </a:solidFill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506307" name="Group 3"/>
          <p:cNvGraphicFramePr>
            <a:graphicFrameLocks noGrp="1"/>
          </p:cNvGraphicFramePr>
          <p:nvPr/>
        </p:nvGraphicFramePr>
        <p:xfrm>
          <a:off x="76200" y="107950"/>
          <a:ext cx="8966200" cy="2058353"/>
        </p:xfrm>
        <a:graphic>
          <a:graphicData uri="http://schemas.openxmlformats.org/drawingml/2006/table">
            <a:tbl>
              <a:tblPr rtl="1"/>
              <a:tblGrid>
                <a:gridCol w="1422400"/>
                <a:gridCol w="1447800"/>
                <a:gridCol w="3733800"/>
                <a:gridCol w="2362200"/>
              </a:tblGrid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فَاغْفِرْ</a:t>
                      </a:r>
                    </a:p>
                  </a:txBody>
                  <a:tcPr marL="0" marR="0"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لِي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مَغْفِرَةً مِّنْ عِنْدِكَ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وَارْحَمْنِي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So forgive</a:t>
                      </a:r>
                    </a:p>
                  </a:txBody>
                  <a:tcPr marL="0" marR="0"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me (my sins)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out of Your forgiveness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have mercy on me.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7694" name="Freeform 86"/>
          <p:cNvSpPr>
            <a:spLocks/>
          </p:cNvSpPr>
          <p:nvPr/>
        </p:nvSpPr>
        <p:spPr bwMode="auto">
          <a:xfrm rot="11547255">
            <a:off x="3466810" y="911889"/>
            <a:ext cx="2590800" cy="5580000"/>
          </a:xfrm>
          <a:custGeom>
            <a:avLst/>
            <a:gdLst>
              <a:gd name="T0" fmla="*/ 2147483647 w 1632"/>
              <a:gd name="T1" fmla="*/ 0 h 3168"/>
              <a:gd name="T2" fmla="*/ 2147483647 w 1632"/>
              <a:gd name="T3" fmla="*/ 2147483647 h 3168"/>
              <a:gd name="T4" fmla="*/ 2147483647 w 1632"/>
              <a:gd name="T5" fmla="*/ 2147483647 h 3168"/>
              <a:gd name="T6" fmla="*/ 0 60000 65536"/>
              <a:gd name="T7" fmla="*/ 0 60000 65536"/>
              <a:gd name="T8" fmla="*/ 0 60000 65536"/>
              <a:gd name="T9" fmla="*/ 0 w 1632"/>
              <a:gd name="T10" fmla="*/ 0 h 3168"/>
              <a:gd name="T11" fmla="*/ 1632 w 1632"/>
              <a:gd name="T12" fmla="*/ 3168 h 31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2" h="3168">
                <a:moveTo>
                  <a:pt x="1632" y="0"/>
                </a:moveTo>
                <a:cubicBezTo>
                  <a:pt x="960" y="576"/>
                  <a:pt x="288" y="1152"/>
                  <a:pt x="144" y="1680"/>
                </a:cubicBezTo>
                <a:cubicBezTo>
                  <a:pt x="0" y="2208"/>
                  <a:pt x="664" y="2920"/>
                  <a:pt x="768" y="316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27695" name="Straight Arrow Connector 8"/>
          <p:cNvCxnSpPr>
            <a:cxnSpLocks noChangeShapeType="1"/>
          </p:cNvCxnSpPr>
          <p:nvPr/>
        </p:nvCxnSpPr>
        <p:spPr bwMode="auto">
          <a:xfrm rot="10800000" flipV="1">
            <a:off x="4038600" y="1141800"/>
            <a:ext cx="3886200" cy="25920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696" name="Oval 85"/>
          <p:cNvSpPr>
            <a:spLocks noChangeArrowheads="1"/>
          </p:cNvSpPr>
          <p:nvPr/>
        </p:nvSpPr>
        <p:spPr bwMode="auto">
          <a:xfrm rot="-5400000" flipH="1" flipV="1">
            <a:off x="2074069" y="5622131"/>
            <a:ext cx="609600" cy="1557337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97" name="Oval 85"/>
          <p:cNvSpPr>
            <a:spLocks noChangeArrowheads="1"/>
          </p:cNvSpPr>
          <p:nvPr/>
        </p:nvSpPr>
        <p:spPr bwMode="auto">
          <a:xfrm rot="-5400000" flipH="1" flipV="1">
            <a:off x="3369469" y="3183730"/>
            <a:ext cx="609600" cy="1557338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4" grpId="0" animBg="1"/>
      <p:bldP spid="27696" grpId="0" animBg="1"/>
      <p:bldP spid="2769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84" name="Rectangle 4"/>
          <p:cNvSpPr>
            <a:spLocks noChangeArrowheads="1"/>
          </p:cNvSpPr>
          <p:nvPr/>
        </p:nvSpPr>
        <p:spPr bwMode="auto">
          <a:xfrm>
            <a:off x="76200" y="2209800"/>
            <a:ext cx="8661345" cy="20774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  <a:defRPr/>
            </a:pPr>
            <a:r>
              <a:rPr lang="ar-SA" sz="1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afees Web Naskh" pitchFamily="2" charset="-78"/>
                <a:cs typeface="Tajweed" pitchFamily="2" charset="-78"/>
              </a:rPr>
              <a:t>كَمْ  رِيَال  عِنْدِكَ </a:t>
            </a:r>
            <a:r>
              <a:rPr lang="ar-SA" sz="1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afees Web Naskh" pitchFamily="2" charset="-78"/>
                <a:cs typeface="Tajweed" pitchFamily="2" charset="-78"/>
              </a:rPr>
              <a:t>؟</a:t>
            </a:r>
            <a:endParaRPr lang="ur-PK" sz="129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Nafees Web Naskh" pitchFamily="2" charset="-78"/>
              <a:cs typeface="Tajwee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DD8FF-F75F-4CC8-8341-84F739EBF667}" type="slidenum">
              <a:rPr lang="ar-SY" smtClean="0"/>
              <a:pPr/>
              <a:t>27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199" y="76200"/>
          <a:ext cx="7162801" cy="6858003"/>
        </p:xfrm>
        <a:graphic>
          <a:graphicData uri="http://schemas.openxmlformats.org/drawingml/2006/table">
            <a:tbl>
              <a:tblPr/>
              <a:tblGrid>
                <a:gridCol w="2325585"/>
                <a:gridCol w="2325585"/>
                <a:gridCol w="2511631"/>
              </a:tblGrid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Alvi Nastaleeq" pitchFamily="2" charset="-78"/>
                        </a:rPr>
                        <a:t>He has;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Alvi Nastaleeq" pitchFamily="2" charset="-78"/>
                        </a:rPr>
                        <a:t>Near him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عِنْدَهٗ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Alvi Nastaleeq" pitchFamily="2" charset="-78"/>
                        </a:rPr>
                        <a:t>They have;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Alvi Nastaleeq" pitchFamily="2" charset="-78"/>
                        </a:rPr>
                        <a:t>Near them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عِنْدَهُمْ</a:t>
                      </a:r>
                      <a:endParaRPr kumimoji="0" lang="ar-SA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ت"/>
                          <a:cs typeface="Alvi Nastaleeq" pitchFamily="2" charset="-78"/>
                        </a:rPr>
                        <a:t>You have;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ت"/>
                          <a:cs typeface="Alvi Nastaleeq" pitchFamily="2" charset="-78"/>
                        </a:rPr>
                        <a:t>Near you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عِنْدَكَ</a:t>
                      </a:r>
                      <a:endParaRPr kumimoji="0" lang="ar-SA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ت"/>
                          <a:cs typeface="Alvi Nastaleeq" pitchFamily="2" charset="-78"/>
                        </a:rPr>
                        <a:t>You have;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ت"/>
                          <a:cs typeface="Alvi Nastaleeq" pitchFamily="2" charset="-78"/>
                        </a:rPr>
                        <a:t>Near you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عِنْدَكُمْ</a:t>
                      </a:r>
                      <a:endParaRPr kumimoji="0" lang="ar-SA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Alvi Nastaleeq" pitchFamily="2" charset="-78"/>
                        </a:rPr>
                        <a:t>I have;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Alvi Nastaleeq" pitchFamily="2" charset="-78"/>
                        </a:rPr>
                        <a:t>Near me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عِنْدِي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Alvi Nastaleeq" pitchFamily="2" charset="-78"/>
                        </a:rPr>
                        <a:t>We have;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Alvi Nastaleeq" pitchFamily="2" charset="-78"/>
                        </a:rPr>
                        <a:t>Near us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عِنْدَنَا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Alvi Nastaleeq" pitchFamily="2" charset="-78"/>
                        </a:rPr>
                        <a:t>She has;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Alvi Nastaleeq" pitchFamily="2" charset="-78"/>
                        </a:rPr>
                        <a:t>Near her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عِنْدَهَا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 bwMode="auto">
          <a:xfrm rot="18858945">
            <a:off x="-93078" y="268444"/>
            <a:ext cx="1772195" cy="908864"/>
          </a:xfrm>
          <a:prstGeom prst="ellipse">
            <a:avLst/>
          </a:prstGeom>
          <a:solidFill>
            <a:srgbClr val="FF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/>
              <a:t>197</a:t>
            </a:r>
            <a:r>
              <a:rPr lang="en-US" sz="3600" baseline="30000" dirty="0" smtClean="0"/>
              <a:t>*</a:t>
            </a:r>
            <a:endParaRPr kumimoji="0" lang="en-US" sz="3200" b="1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lvi Nastaleeq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463328" name="Group 32"/>
          <p:cNvGraphicFramePr>
            <a:graphicFrameLocks noGrp="1"/>
          </p:cNvGraphicFramePr>
          <p:nvPr/>
        </p:nvGraphicFramePr>
        <p:xfrm>
          <a:off x="76200" y="107950"/>
          <a:ext cx="8966200" cy="2058353"/>
        </p:xfrm>
        <a:graphic>
          <a:graphicData uri="http://schemas.openxmlformats.org/drawingml/2006/table">
            <a:tbl>
              <a:tblPr rtl="1"/>
              <a:tblGrid>
                <a:gridCol w="1422400"/>
                <a:gridCol w="1447800"/>
                <a:gridCol w="3733800"/>
                <a:gridCol w="2362200"/>
              </a:tblGrid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فَاغْفِرْ</a:t>
                      </a:r>
                    </a:p>
                  </a:txBody>
                  <a:tcPr marL="0" marR="0"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لِي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مَغْفِرَةً مِّنْ عِنْدِكَ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وَارْحَمْنِي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So forgive</a:t>
                      </a:r>
                    </a:p>
                  </a:txBody>
                  <a:tcPr marL="0" marR="0"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me (my sins)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out of Your forgiveness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have mercy on me.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9716" name="Rectangle 33"/>
          <p:cNvSpPr>
            <a:spLocks noChangeArrowheads="1"/>
          </p:cNvSpPr>
          <p:nvPr/>
        </p:nvSpPr>
        <p:spPr bwMode="auto">
          <a:xfrm>
            <a:off x="914400" y="2743200"/>
            <a:ext cx="74612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To add emphasis: Verb is followed by its </a:t>
            </a:r>
            <a:r>
              <a:rPr lang="en-US" sz="2800" dirty="0" smtClean="0">
                <a:solidFill>
                  <a:srgbClr val="FFFF00"/>
                </a:solidFill>
              </a:rPr>
              <a:t>Noun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9717" name="AutoShape 34"/>
          <p:cNvSpPr>
            <a:spLocks/>
          </p:cNvSpPr>
          <p:nvPr/>
        </p:nvSpPr>
        <p:spPr bwMode="auto">
          <a:xfrm>
            <a:off x="7543800" y="3581400"/>
            <a:ext cx="1447800" cy="609600"/>
          </a:xfrm>
          <a:prstGeom prst="borderCallout1">
            <a:avLst>
              <a:gd name="adj1" fmla="val 18750"/>
              <a:gd name="adj2" fmla="val -5264"/>
              <a:gd name="adj3" fmla="val 156250"/>
              <a:gd name="adj4" fmla="val -7894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cs typeface="Arial" pitchFamily="34" charset="0"/>
              </a:rPr>
              <a:t>Verb</a:t>
            </a:r>
            <a:endParaRPr lang="en-US" sz="3200" b="1" dirty="0">
              <a:cs typeface="Arial" pitchFamily="34" charset="0"/>
            </a:endParaRPr>
          </a:p>
        </p:txBody>
      </p:sp>
      <p:sp>
        <p:nvSpPr>
          <p:cNvPr id="29718" name="AutoShape 35"/>
          <p:cNvSpPr>
            <a:spLocks/>
          </p:cNvSpPr>
          <p:nvPr/>
        </p:nvSpPr>
        <p:spPr bwMode="auto">
          <a:xfrm>
            <a:off x="304800" y="3581400"/>
            <a:ext cx="1447800" cy="609600"/>
          </a:xfrm>
          <a:prstGeom prst="borderCallout1">
            <a:avLst>
              <a:gd name="adj1" fmla="val 18750"/>
              <a:gd name="adj2" fmla="val 105264"/>
              <a:gd name="adj3" fmla="val 173699"/>
              <a:gd name="adj4" fmla="val 18179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cs typeface="Arial" pitchFamily="34" charset="0"/>
              </a:rPr>
              <a:t>Noun</a:t>
            </a:r>
            <a:endParaRPr lang="en-US" sz="3200" b="1" dirty="0">
              <a:cs typeface="Arial" pitchFamily="34" charset="0"/>
            </a:endParaRPr>
          </a:p>
        </p:txBody>
      </p:sp>
      <p:sp>
        <p:nvSpPr>
          <p:cNvPr id="29719" name="Text Box 38"/>
          <p:cNvSpPr txBox="1">
            <a:spLocks noChangeArrowheads="1"/>
          </p:cNvSpPr>
          <p:nvPr/>
        </p:nvSpPr>
        <p:spPr bwMode="auto">
          <a:xfrm>
            <a:off x="1219200" y="5622925"/>
            <a:ext cx="27432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n-US" sz="4000" dirty="0">
                <a:cs typeface="Arial" pitchFamily="34" charset="0"/>
              </a:rPr>
              <a:t>forgiveness</a:t>
            </a:r>
          </a:p>
        </p:txBody>
      </p:sp>
      <p:sp>
        <p:nvSpPr>
          <p:cNvPr id="29720" name="Text Box 39"/>
          <p:cNvSpPr txBox="1">
            <a:spLocks noChangeArrowheads="1"/>
          </p:cNvSpPr>
          <p:nvPr/>
        </p:nvSpPr>
        <p:spPr bwMode="auto">
          <a:xfrm>
            <a:off x="4419600" y="5627688"/>
            <a:ext cx="3714981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cs typeface="Arial" pitchFamily="34" charset="0"/>
              </a:rPr>
              <a:t>Forgive me</a:t>
            </a:r>
          </a:p>
        </p:txBody>
      </p:sp>
      <p:sp>
        <p:nvSpPr>
          <p:cNvPr id="29721" name="Rectangle 41"/>
          <p:cNvSpPr>
            <a:spLocks noChangeArrowheads="1"/>
          </p:cNvSpPr>
          <p:nvPr/>
        </p:nvSpPr>
        <p:spPr bwMode="auto">
          <a:xfrm>
            <a:off x="2117799" y="4419600"/>
            <a:ext cx="45768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SA" sz="8000" dirty="0">
                <a:solidFill>
                  <a:srgbClr val="FFFF00"/>
                </a:solidFill>
                <a:cs typeface="Tajweed" pitchFamily="2" charset="-78"/>
              </a:rPr>
              <a:t>اغْفِرْ </a:t>
            </a:r>
            <a:r>
              <a:rPr lang="ar-SA" sz="8000" dirty="0" smtClean="0">
                <a:solidFill>
                  <a:srgbClr val="FFFF00"/>
                </a:solidFill>
                <a:cs typeface="Tajweed" pitchFamily="2" charset="-78"/>
              </a:rPr>
              <a:t>لِي</a:t>
            </a:r>
            <a:r>
              <a:rPr lang="en-US" sz="8000" dirty="0" smtClean="0">
                <a:solidFill>
                  <a:srgbClr val="FFFF00"/>
                </a:solidFill>
                <a:cs typeface="Tajweed" pitchFamily="2" charset="-78"/>
              </a:rPr>
              <a:t> </a:t>
            </a:r>
            <a:r>
              <a:rPr lang="ar-SA" sz="8000" dirty="0" smtClean="0">
                <a:solidFill>
                  <a:srgbClr val="FFFF00"/>
                </a:solidFill>
                <a:cs typeface="Tajweed" pitchFamily="2" charset="-78"/>
              </a:rPr>
              <a:t> </a:t>
            </a:r>
            <a:r>
              <a:rPr lang="ar-SA" sz="8000" dirty="0">
                <a:solidFill>
                  <a:srgbClr val="FFFF00"/>
                </a:solidFill>
                <a:cs typeface="Tajweed" pitchFamily="2" charset="-78"/>
              </a:rPr>
              <a:t>مَغْفِرةً</a:t>
            </a:r>
            <a:endParaRPr lang="en-US" sz="8000" dirty="0">
              <a:solidFill>
                <a:srgbClr val="FFFF00"/>
              </a:solidFill>
              <a:cs typeface="Tajwee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508355" name="Group 3"/>
          <p:cNvGraphicFramePr>
            <a:graphicFrameLocks noGrp="1"/>
          </p:cNvGraphicFramePr>
          <p:nvPr/>
        </p:nvGraphicFramePr>
        <p:xfrm>
          <a:off x="76200" y="107950"/>
          <a:ext cx="8966200" cy="2058353"/>
        </p:xfrm>
        <a:graphic>
          <a:graphicData uri="http://schemas.openxmlformats.org/drawingml/2006/table">
            <a:tbl>
              <a:tblPr rtl="1"/>
              <a:tblGrid>
                <a:gridCol w="1422400"/>
                <a:gridCol w="1447800"/>
                <a:gridCol w="3733800"/>
                <a:gridCol w="2362200"/>
              </a:tblGrid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فَاغْفِرْ</a:t>
                      </a:r>
                    </a:p>
                  </a:txBody>
                  <a:tcPr marL="0" marR="0"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لِي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مَغْفِرَةً مِّنْ عِنْدِكَ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وَارْحَمْنِي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So forgive</a:t>
                      </a:r>
                    </a:p>
                  </a:txBody>
                  <a:tcPr marL="0" marR="0"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me (my sins)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out of Your forgiveness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have mercy on me.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0740" name="Rectangle 33"/>
          <p:cNvSpPr>
            <a:spLocks noChangeArrowheads="1"/>
          </p:cNvSpPr>
          <p:nvPr/>
        </p:nvSpPr>
        <p:spPr bwMode="auto">
          <a:xfrm>
            <a:off x="0" y="2193925"/>
            <a:ext cx="856297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1560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Majidi" pitchFamily="2" charset="-78"/>
              </a:rPr>
              <a:t>وَ   ارْحَمْـ   نِيْ</a:t>
            </a:r>
            <a:endParaRPr lang="en-US" sz="15600"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Majidi" pitchFamily="2" charset="-78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762000" y="5715000"/>
            <a:ext cx="7766531" cy="707886"/>
            <a:chOff x="762000" y="5715000"/>
            <a:chExt cx="7767200" cy="707747"/>
          </a:xfrm>
        </p:grpSpPr>
        <p:sp>
          <p:nvSpPr>
            <p:cNvPr id="30743" name="Text Box 34"/>
            <p:cNvSpPr txBox="1">
              <a:spLocks noChangeArrowheads="1"/>
            </p:cNvSpPr>
            <p:nvPr/>
          </p:nvSpPr>
          <p:spPr bwMode="auto">
            <a:xfrm>
              <a:off x="7467600" y="5715000"/>
              <a:ext cx="1061600" cy="707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 dirty="0" smtClean="0"/>
                <a:t>and</a:t>
              </a:r>
              <a:endParaRPr lang="en-US" sz="4000" dirty="0"/>
            </a:p>
          </p:txBody>
        </p:sp>
        <p:sp>
          <p:nvSpPr>
            <p:cNvPr id="30744" name="Text Box 35"/>
            <p:cNvSpPr txBox="1">
              <a:spLocks noChangeArrowheads="1"/>
            </p:cNvSpPr>
            <p:nvPr/>
          </p:nvSpPr>
          <p:spPr bwMode="auto">
            <a:xfrm>
              <a:off x="3352800" y="5715000"/>
              <a:ext cx="3457655" cy="707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 dirty="0"/>
                <a:t>Have mercy..!!</a:t>
              </a:r>
            </a:p>
          </p:txBody>
        </p:sp>
        <p:sp>
          <p:nvSpPr>
            <p:cNvPr id="30745" name="Text Box 36"/>
            <p:cNvSpPr txBox="1">
              <a:spLocks noChangeArrowheads="1"/>
            </p:cNvSpPr>
            <p:nvPr/>
          </p:nvSpPr>
          <p:spPr bwMode="auto">
            <a:xfrm>
              <a:off x="762000" y="5715000"/>
              <a:ext cx="885255" cy="707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 dirty="0" smtClean="0"/>
                <a:t>me</a:t>
              </a:r>
              <a:endParaRPr lang="en-US" sz="4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Advice from the Prophet (</a:t>
            </a:r>
            <a:r>
              <a:rPr lang="en-US" sz="3600" dirty="0" err="1" smtClean="0"/>
              <a:t>pbuh</a:t>
            </a:r>
            <a:r>
              <a:rPr lang="en-US" sz="3600" dirty="0" smtClean="0"/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1524000"/>
            <a:ext cx="8001000" cy="399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>
              <a:spcBef>
                <a:spcPct val="20000"/>
              </a:spcBef>
              <a:buClr>
                <a:srgbClr val="FFFFFF"/>
              </a:buClr>
              <a:buSzPct val="90000"/>
              <a:defRPr/>
            </a:pPr>
            <a:r>
              <a:rPr lang="en-US" sz="3200" kern="0" dirty="0" smtClean="0">
                <a:solidFill>
                  <a:srgbClr val="FFFF00"/>
                </a:solidFill>
                <a:latin typeface="Tahoma"/>
                <a:cs typeface="Arial"/>
              </a:rPr>
              <a:t>Abu </a:t>
            </a:r>
            <a:r>
              <a:rPr lang="en-US" sz="3200" kern="0" dirty="0" err="1" smtClean="0">
                <a:solidFill>
                  <a:srgbClr val="FFFF00"/>
                </a:solidFill>
                <a:latin typeface="Tahoma"/>
                <a:cs typeface="Arial"/>
              </a:rPr>
              <a:t>Bakr</a:t>
            </a:r>
            <a:r>
              <a:rPr lang="en-US" sz="3200" kern="0" dirty="0" smtClean="0">
                <a:solidFill>
                  <a:srgbClr val="FFFF00"/>
                </a:solidFill>
                <a:latin typeface="Tahoma"/>
                <a:cs typeface="Arial"/>
              </a:rPr>
              <a:t> As-</a:t>
            </a:r>
            <a:r>
              <a:rPr lang="en-US" sz="3200" kern="0" dirty="0" err="1" smtClean="0">
                <a:solidFill>
                  <a:srgbClr val="FFFF00"/>
                </a:solidFill>
                <a:latin typeface="Tahoma"/>
                <a:cs typeface="Arial"/>
              </a:rPr>
              <a:t>Siddiq</a:t>
            </a:r>
            <a:r>
              <a:rPr lang="en-US" sz="3200" kern="0" dirty="0" smtClean="0">
                <a:solidFill>
                  <a:srgbClr val="FFFF00"/>
                </a:solidFill>
                <a:latin typeface="Tahoma"/>
                <a:cs typeface="Arial"/>
              </a:rPr>
              <a:t> (may Allah be pleased with him) reported: I requested the Messenger of Allah (PBUH) to teach me a supplication which I could recite in my </a:t>
            </a:r>
            <a:r>
              <a:rPr lang="en-US" sz="3200" kern="0" dirty="0" err="1" smtClean="0">
                <a:solidFill>
                  <a:srgbClr val="FFFF00"/>
                </a:solidFill>
                <a:latin typeface="Tahoma"/>
                <a:cs typeface="Arial"/>
              </a:rPr>
              <a:t>Salat</a:t>
            </a:r>
            <a:r>
              <a:rPr lang="en-US" sz="3200" kern="0" dirty="0" smtClean="0">
                <a:solidFill>
                  <a:srgbClr val="FFFF00"/>
                </a:solidFill>
                <a:latin typeface="Tahoma"/>
                <a:cs typeface="Arial"/>
              </a:rPr>
              <a:t> (prayer). Thereupon he said: </a:t>
            </a:r>
          </a:p>
          <a:p>
            <a:pPr marL="342900" lvl="0" indent="-342900" algn="r" rtl="1">
              <a:spcBef>
                <a:spcPct val="20000"/>
              </a:spcBef>
              <a:buClr>
                <a:srgbClr val="FFFFFF"/>
              </a:buClr>
              <a:buSzPct val="90000"/>
              <a:defRPr/>
            </a:pPr>
            <a:r>
              <a:rPr lang="ar-SA" sz="6000" kern="0" dirty="0" smtClean="0">
                <a:solidFill>
                  <a:srgbClr val="FFFF00"/>
                </a:solidFill>
                <a:latin typeface="Tahoma"/>
                <a:cs typeface="Tajweed" pitchFamily="2" charset="-78"/>
              </a:rPr>
              <a:t>اللهمّ إني ظلمت نفسي .... </a:t>
            </a:r>
            <a:endParaRPr lang="en-US" sz="6000" kern="0" dirty="0" smtClean="0">
              <a:solidFill>
                <a:srgbClr val="FFFF00"/>
              </a:solidFill>
              <a:latin typeface="Tahoma"/>
              <a:cs typeface="Tajweed" pitchFamily="2" charset="-78"/>
            </a:endParaRPr>
          </a:p>
          <a:p>
            <a:pPr marL="342900" lvl="0" indent="-342900">
              <a:spcBef>
                <a:spcPct val="20000"/>
              </a:spcBef>
              <a:buClr>
                <a:srgbClr val="FFFFFF"/>
              </a:buClr>
              <a:buSzPct val="90000"/>
              <a:defRPr/>
            </a:pPr>
            <a:r>
              <a:rPr lang="en-US" sz="1800" i="1" kern="0" dirty="0" smtClean="0">
                <a:latin typeface="Tahoma"/>
                <a:cs typeface="Arial"/>
              </a:rPr>
              <a:t>[</a:t>
            </a:r>
            <a:r>
              <a:rPr lang="en-US" sz="1800" i="1" kern="0" dirty="0" err="1" smtClean="0">
                <a:latin typeface="Tahoma"/>
                <a:cs typeface="Arial"/>
              </a:rPr>
              <a:t>Bukhari</a:t>
            </a:r>
            <a:r>
              <a:rPr lang="en-US" sz="1800" i="1" kern="0" dirty="0" smtClean="0">
                <a:latin typeface="Tahoma"/>
                <a:cs typeface="Arial"/>
              </a:rPr>
              <a:t> and Muslim]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038360" name="Group 24"/>
          <p:cNvGraphicFramePr>
            <a:graphicFrameLocks noGrp="1"/>
          </p:cNvGraphicFramePr>
          <p:nvPr/>
        </p:nvGraphicFramePr>
        <p:xfrm>
          <a:off x="76200" y="107950"/>
          <a:ext cx="8966200" cy="2058353"/>
        </p:xfrm>
        <a:graphic>
          <a:graphicData uri="http://schemas.openxmlformats.org/drawingml/2006/table">
            <a:tbl>
              <a:tblPr rtl="1"/>
              <a:tblGrid>
                <a:gridCol w="1422400"/>
                <a:gridCol w="1447800"/>
                <a:gridCol w="3733800"/>
                <a:gridCol w="2362200"/>
              </a:tblGrid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فَاغْفِرْ</a:t>
                      </a:r>
                    </a:p>
                  </a:txBody>
                  <a:tcPr marL="0" marR="0"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لِي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مَغْفِرَةً مِّنْ عِنْدِكَ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وَارْحَمْنِي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So forgive</a:t>
                      </a:r>
                    </a:p>
                  </a:txBody>
                  <a:tcPr marL="0" marR="0"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me (my sins)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out of Your forgiveness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have mercy on me.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1764" name="Rectangle 25"/>
          <p:cNvSpPr>
            <a:spLocks noRot="1" noChangeArrowheads="1"/>
          </p:cNvSpPr>
          <p:nvPr/>
        </p:nvSpPr>
        <p:spPr bwMode="auto">
          <a:xfrm>
            <a:off x="835025" y="2209800"/>
            <a:ext cx="7623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/>
              <a:t>Excellent Examples for </a:t>
            </a:r>
            <a:r>
              <a:rPr lang="ar-SA" sz="4000" dirty="0">
                <a:cs typeface="Tajweed" pitchFamily="2" charset="-78"/>
              </a:rPr>
              <a:t>اِفْعَلْ</a:t>
            </a:r>
            <a:r>
              <a:rPr lang="ar-SA" sz="3200" dirty="0">
                <a:cs typeface="Traditional Arabic" pitchFamily="2" charset="-78"/>
              </a:rPr>
              <a:t> </a:t>
            </a:r>
            <a:r>
              <a:rPr lang="en-US" sz="2400" dirty="0"/>
              <a:t> …….Can you translate??</a:t>
            </a:r>
          </a:p>
        </p:txBody>
      </p:sp>
      <p:sp>
        <p:nvSpPr>
          <p:cNvPr id="31765" name="Rectangle 26"/>
          <p:cNvSpPr>
            <a:spLocks noGrp="1" noRot="1" noChangeArrowheads="1"/>
          </p:cNvSpPr>
          <p:nvPr>
            <p:ph type="body" idx="1"/>
          </p:nvPr>
        </p:nvSpPr>
        <p:spPr>
          <a:xfrm>
            <a:off x="6324600" y="3124200"/>
            <a:ext cx="2441575" cy="37338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ar-SA" sz="5000" dirty="0" smtClean="0">
                <a:cs typeface="Tajweed" pitchFamily="2" charset="-78"/>
              </a:rPr>
              <a:t>اِغْفِرْ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ar-SA" sz="5000" dirty="0" smtClean="0">
                <a:solidFill>
                  <a:srgbClr val="FF0000"/>
                </a:solidFill>
                <a:cs typeface="Tajweed" pitchFamily="2" charset="-78"/>
              </a:rPr>
              <a:t>اِرْحَمْ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ar-SA" sz="5000" dirty="0" smtClean="0">
                <a:cs typeface="Tajweed" pitchFamily="2" charset="-78"/>
              </a:rPr>
              <a:t>اِهْدِ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ar-SA" sz="5000" dirty="0" smtClean="0">
                <a:cs typeface="Tajweed" pitchFamily="2" charset="-78"/>
              </a:rPr>
              <a:t>اِرْفَعْ</a:t>
            </a:r>
            <a:endParaRPr lang="en-US" sz="5000" dirty="0" smtClean="0">
              <a:solidFill>
                <a:srgbClr val="FF33CC"/>
              </a:solidFill>
              <a:cs typeface="Tajweed" pitchFamily="2" charset="-78"/>
            </a:endParaRPr>
          </a:p>
        </p:txBody>
      </p:sp>
      <p:sp>
        <p:nvSpPr>
          <p:cNvPr id="31766" name="Rectangle 27"/>
          <p:cNvSpPr>
            <a:spLocks noRot="1" noChangeArrowheads="1"/>
          </p:cNvSpPr>
          <p:nvPr/>
        </p:nvSpPr>
        <p:spPr bwMode="auto">
          <a:xfrm>
            <a:off x="2282825" y="3276600"/>
            <a:ext cx="2441575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§"/>
            </a:pPr>
            <a:r>
              <a:rPr lang="ar-SA" sz="6000" dirty="0">
                <a:solidFill>
                  <a:srgbClr val="FF33CC"/>
                </a:solidFill>
                <a:cs typeface="Tajweed" pitchFamily="2" charset="-78"/>
              </a:rPr>
              <a:t>اُجْبُرْ</a:t>
            </a:r>
          </a:p>
          <a:p>
            <a:pPr marL="342900" indent="-342900" algn="r" rtl="1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§"/>
            </a:pPr>
            <a:r>
              <a:rPr lang="ar-SA" sz="6000" dirty="0">
                <a:solidFill>
                  <a:srgbClr val="FF33CC"/>
                </a:solidFill>
                <a:cs typeface="Tajweed" pitchFamily="2" charset="-78"/>
              </a:rPr>
              <a:t>اُرْزُقْ</a:t>
            </a:r>
          </a:p>
          <a:p>
            <a:pPr marL="342900" indent="-342900" algn="r" rtl="1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§"/>
            </a:pPr>
            <a:r>
              <a:rPr lang="ar-SA" sz="6000" dirty="0">
                <a:solidFill>
                  <a:srgbClr val="FF33CC"/>
                </a:solidFill>
                <a:cs typeface="Tajweed" pitchFamily="2" charset="-78"/>
              </a:rPr>
              <a:t>عَافِ</a:t>
            </a:r>
          </a:p>
        </p:txBody>
      </p:sp>
      <p:sp>
        <p:nvSpPr>
          <p:cNvPr id="31767" name="Text Box 28"/>
          <p:cNvSpPr txBox="1">
            <a:spLocks noChangeArrowheads="1"/>
          </p:cNvSpPr>
          <p:nvPr/>
        </p:nvSpPr>
        <p:spPr bwMode="auto">
          <a:xfrm>
            <a:off x="381000" y="3930650"/>
            <a:ext cx="12192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 dirty="0">
                <a:latin typeface="Verdana" pitchFamily="34" charset="0"/>
                <a:cs typeface="Arial" pitchFamily="34" charset="0"/>
              </a:rPr>
              <a:t>Other types</a:t>
            </a:r>
          </a:p>
        </p:txBody>
      </p:sp>
      <p:sp>
        <p:nvSpPr>
          <p:cNvPr id="31768" name="Text Box 29"/>
          <p:cNvSpPr txBox="1">
            <a:spLocks noChangeArrowheads="1"/>
          </p:cNvSpPr>
          <p:nvPr/>
        </p:nvSpPr>
        <p:spPr bwMode="auto">
          <a:xfrm>
            <a:off x="457200" y="5562600"/>
            <a:ext cx="1905000" cy="91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 dirty="0">
                <a:latin typeface="Verdana" pitchFamily="34" charset="0"/>
                <a:cs typeface="Arial" pitchFamily="34" charset="0"/>
              </a:rPr>
              <a:t>Another advanced type</a:t>
            </a:r>
          </a:p>
        </p:txBody>
      </p:sp>
      <p:sp>
        <p:nvSpPr>
          <p:cNvPr id="31769" name="Line 30"/>
          <p:cNvSpPr>
            <a:spLocks noChangeShapeType="1"/>
          </p:cNvSpPr>
          <p:nvPr/>
        </p:nvSpPr>
        <p:spPr bwMode="auto">
          <a:xfrm flipV="1">
            <a:off x="1600200" y="3886200"/>
            <a:ext cx="1524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1770" name="Line 31"/>
          <p:cNvSpPr>
            <a:spLocks noChangeShapeType="1"/>
          </p:cNvSpPr>
          <p:nvPr/>
        </p:nvSpPr>
        <p:spPr bwMode="auto">
          <a:xfrm>
            <a:off x="1600200" y="43434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1771" name="Line 32"/>
          <p:cNvSpPr>
            <a:spLocks noChangeShapeType="1"/>
          </p:cNvSpPr>
          <p:nvPr/>
        </p:nvSpPr>
        <p:spPr bwMode="auto">
          <a:xfrm flipV="1">
            <a:off x="2362200" y="5943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0387" name="Group 3"/>
          <p:cNvGraphicFramePr>
            <a:graphicFrameLocks noGrp="1"/>
          </p:cNvGraphicFramePr>
          <p:nvPr/>
        </p:nvGraphicFramePr>
        <p:xfrm>
          <a:off x="76200" y="762000"/>
          <a:ext cx="8966200" cy="2058353"/>
        </p:xfrm>
        <a:graphic>
          <a:graphicData uri="http://schemas.openxmlformats.org/drawingml/2006/table">
            <a:tbl>
              <a:tblPr rtl="1"/>
              <a:tblGrid>
                <a:gridCol w="1422400"/>
                <a:gridCol w="1447800"/>
                <a:gridCol w="3733800"/>
                <a:gridCol w="2362200"/>
              </a:tblGrid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فَاغْفِرْ</a:t>
                      </a:r>
                    </a:p>
                  </a:txBody>
                  <a:tcPr marL="0" marR="0"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لِي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مَغْفِرَةً مِّنْ عِنْدِكَ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وَارْحَمْنِي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So forgive</a:t>
                      </a:r>
                    </a:p>
                  </a:txBody>
                  <a:tcPr marL="0" marR="0"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me (my sins)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out of Your forgiveness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have mercy on me.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2788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229600" cy="2895600"/>
          </a:xfrm>
        </p:spPr>
        <p:txBody>
          <a:bodyPr/>
          <a:lstStyle/>
          <a:p>
            <a:pPr algn="l" rtl="0" eaLnBrk="1" hangingPunct="1">
              <a:spcBef>
                <a:spcPts val="1200"/>
              </a:spcBef>
            </a:pPr>
            <a:r>
              <a:rPr lang="en-US" sz="4000" dirty="0" smtClean="0">
                <a:ea typeface="Tahoma" pitchFamily="34" charset="0"/>
                <a:cs typeface="Tahoma" pitchFamily="34" charset="0"/>
              </a:rPr>
              <a:t>Whatever I do, I can neither erase my sins, nor justify them</a:t>
            </a:r>
          </a:p>
          <a:p>
            <a:pPr algn="l" rtl="0" eaLnBrk="1" hangingPunct="1">
              <a:spcBef>
                <a:spcPts val="1200"/>
              </a:spcBef>
            </a:pPr>
            <a:r>
              <a:rPr lang="en-US" sz="4000" dirty="0" smtClean="0">
                <a:ea typeface="Tahoma" pitchFamily="34" charset="0"/>
                <a:cs typeface="Tahoma" pitchFamily="34" charset="0"/>
              </a:rPr>
              <a:t>I can only hope </a:t>
            </a:r>
            <a:r>
              <a:rPr lang="en-US" sz="4000" smtClean="0">
                <a:ea typeface="Tahoma" pitchFamily="34" charset="0"/>
                <a:cs typeface="Tahoma" pitchFamily="34" charset="0"/>
              </a:rPr>
              <a:t>for Your </a:t>
            </a:r>
            <a:r>
              <a:rPr lang="en-US" sz="4000" dirty="0" smtClean="0">
                <a:ea typeface="Tahoma" pitchFamily="34" charset="0"/>
                <a:cs typeface="Tahoma" pitchFamily="34" charset="0"/>
              </a:rPr>
              <a:t>forgiveness and mercy</a:t>
            </a: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0387" name="Group 3"/>
          <p:cNvGraphicFramePr>
            <a:graphicFrameLocks noGrp="1"/>
          </p:cNvGraphicFramePr>
          <p:nvPr/>
        </p:nvGraphicFramePr>
        <p:xfrm>
          <a:off x="609600" y="1811337"/>
          <a:ext cx="8204200" cy="1846263"/>
        </p:xfrm>
        <a:graphic>
          <a:graphicData uri="http://schemas.openxmlformats.org/drawingml/2006/table">
            <a:tbl>
              <a:tblPr rtl="1"/>
              <a:tblGrid>
                <a:gridCol w="4065798"/>
                <a:gridCol w="4138402"/>
              </a:tblGrid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فَاغْفِرْ</a:t>
                      </a:r>
                    </a:p>
                  </a:txBody>
                  <a:tcPr marL="0" marR="0"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لِي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9144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 eaLnBrk="0" hangingPunct="0">
              <a:defRPr/>
            </a:pPr>
            <a:r>
              <a:rPr lang="en-US" sz="2800" b="1" kern="0" dirty="0">
                <a:latin typeface="+mj-lt"/>
                <a:ea typeface="+mj-ea"/>
                <a:cs typeface="+mj-cs"/>
              </a:rPr>
              <a:t>Practice with imagination, feelings and prayer</a:t>
            </a:r>
            <a:endParaRPr lang="ar-SA" sz="2800" b="1" kern="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533400" y="4343400"/>
          <a:ext cx="8305801" cy="2086923"/>
        </p:xfrm>
        <a:graphic>
          <a:graphicData uri="http://schemas.openxmlformats.org/drawingml/2006/table">
            <a:tbl>
              <a:tblPr rtl="1"/>
              <a:tblGrid>
                <a:gridCol w="5087303"/>
                <a:gridCol w="3218498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مَغْفِرَةً مِّنْ عِنْدِكَ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وَارْحَمْنِي</a:t>
                      </a:r>
                    </a:p>
                  </a:txBody>
                  <a:tcPr marL="0" marR="0"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8108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736023" y="2951202"/>
            <a:ext cx="18839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en-US" sz="3000" dirty="0" smtClean="0">
                <a:solidFill>
                  <a:srgbClr val="FFFFFF"/>
                </a:solidFill>
                <a:ea typeface="Times New Roman" pitchFamily="18" charset="0"/>
              </a:rPr>
              <a:t>So forgive</a:t>
            </a:r>
          </a:p>
        </p:txBody>
      </p:sp>
      <p:sp>
        <p:nvSpPr>
          <p:cNvPr id="8" name="Rectangle 7"/>
          <p:cNvSpPr/>
          <p:nvPr/>
        </p:nvSpPr>
        <p:spPr>
          <a:xfrm>
            <a:off x="1545023" y="2951202"/>
            <a:ext cx="240463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en-US" sz="3000" dirty="0" smtClean="0">
                <a:solidFill>
                  <a:srgbClr val="FFFFFF"/>
                </a:solidFill>
                <a:ea typeface="Times New Roman" pitchFamily="18" charset="0"/>
              </a:rPr>
              <a:t>me (my sins)</a:t>
            </a:r>
          </a:p>
        </p:txBody>
      </p:sp>
      <p:sp>
        <p:nvSpPr>
          <p:cNvPr id="9" name="Rectangle 8"/>
          <p:cNvSpPr/>
          <p:nvPr/>
        </p:nvSpPr>
        <p:spPr>
          <a:xfrm>
            <a:off x="4204676" y="5542002"/>
            <a:ext cx="41011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en-US" sz="3000" dirty="0" smtClean="0">
                <a:solidFill>
                  <a:srgbClr val="FFFFFF"/>
                </a:solidFill>
                <a:ea typeface="Times New Roman" pitchFamily="18" charset="0"/>
              </a:rPr>
              <a:t>out of Your forgiveness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0" y="5308937"/>
            <a:ext cx="289265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en-US" sz="3000" dirty="0" smtClean="0">
                <a:solidFill>
                  <a:srgbClr val="FFFFFF"/>
                </a:solidFill>
                <a:ea typeface="Times New Roman" pitchFamily="18" charset="0"/>
              </a:rPr>
              <a:t>and have mercy</a:t>
            </a:r>
            <a:endParaRPr lang="ur-PK" sz="3000" dirty="0" smtClean="0">
              <a:solidFill>
                <a:srgbClr val="FFFFFF"/>
              </a:solidFill>
              <a:ea typeface="Times New Roman" pitchFamily="18" charset="0"/>
            </a:endParaRPr>
          </a:p>
          <a:p>
            <a:pPr lvl="0" algn="ctr" rtl="1"/>
            <a:r>
              <a:rPr lang="en-US" sz="3000" dirty="0" smtClean="0">
                <a:solidFill>
                  <a:srgbClr val="FFFFFF"/>
                </a:solidFill>
                <a:ea typeface="Times New Roman" pitchFamily="18" charset="0"/>
              </a:rPr>
              <a:t> on me.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042499" name="Group 67"/>
          <p:cNvGraphicFramePr>
            <a:graphicFrameLocks noGrp="1"/>
          </p:cNvGraphicFramePr>
          <p:nvPr/>
        </p:nvGraphicFramePr>
        <p:xfrm>
          <a:off x="177800" y="2144713"/>
          <a:ext cx="8763000" cy="2199640"/>
        </p:xfrm>
        <a:graphic>
          <a:graphicData uri="http://schemas.openxmlformats.org/drawingml/2006/table">
            <a:tbl>
              <a:tblPr rtl="1"/>
              <a:tblGrid>
                <a:gridCol w="1701800"/>
                <a:gridCol w="1600200"/>
                <a:gridCol w="2819400"/>
                <a:gridCol w="2641600"/>
              </a:tblGrid>
              <a:tr h="1193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إِنَّكَ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أَنْتَ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الْغَفُورُ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الرَّحِيمُ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Indeed You!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You (Alone)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(are) the Oft-Forgiving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Most Merciful.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044506" name="Group 26"/>
          <p:cNvGraphicFramePr>
            <a:graphicFrameLocks noGrp="1"/>
          </p:cNvGraphicFramePr>
          <p:nvPr/>
        </p:nvGraphicFramePr>
        <p:xfrm>
          <a:off x="177800" y="101600"/>
          <a:ext cx="8763000" cy="2199640"/>
        </p:xfrm>
        <a:graphic>
          <a:graphicData uri="http://schemas.openxmlformats.org/drawingml/2006/table">
            <a:tbl>
              <a:tblPr rtl="1"/>
              <a:tblGrid>
                <a:gridCol w="1701800"/>
                <a:gridCol w="1600200"/>
                <a:gridCol w="2819400"/>
                <a:gridCol w="2641600"/>
              </a:tblGrid>
              <a:tr h="1193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إِنَّكَ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أَنْتَ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الْغَفُورُ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الرَّحِيمُ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Indeed You!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You (Alone)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(are) the Oft-Forgiving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Most Merciful.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5860" name="Rectangle 22"/>
          <p:cNvSpPr>
            <a:spLocks noChangeArrowheads="1"/>
          </p:cNvSpPr>
          <p:nvPr/>
        </p:nvSpPr>
        <p:spPr bwMode="auto">
          <a:xfrm>
            <a:off x="-381000" y="2894012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sz="10800" dirty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Majidi" pitchFamily="2" charset="-78"/>
              </a:rPr>
              <a:t>إِنَّـ		 </a:t>
            </a:r>
            <a:r>
              <a:rPr lang="ar-SA" sz="10800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Majidi" pitchFamily="2" charset="-78"/>
              </a:rPr>
              <a:t> </a:t>
            </a:r>
            <a:r>
              <a:rPr lang="ar-SA" sz="10800" dirty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Majidi" pitchFamily="2" charset="-78"/>
              </a:rPr>
              <a:t>	كَ		</a:t>
            </a:r>
            <a:r>
              <a:rPr lang="en-US" sz="10800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Majidi" pitchFamily="2" charset="-78"/>
              </a:rPr>
              <a:t> </a:t>
            </a:r>
            <a:r>
              <a:rPr lang="ar-SA" sz="10800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Majidi" pitchFamily="2" charset="-78"/>
              </a:rPr>
              <a:t>  </a:t>
            </a:r>
            <a:r>
              <a:rPr lang="ar-SA" sz="10800" dirty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Majidi" pitchFamily="2" charset="-78"/>
              </a:rPr>
              <a:t>أَنْتَ</a:t>
            </a:r>
            <a:endParaRPr lang="en-US" sz="10800" dirty="0"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Majidi" pitchFamily="2" charset="-78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295400" y="4724400"/>
            <a:ext cx="7061322" cy="1323439"/>
            <a:chOff x="1302633" y="5181600"/>
            <a:chExt cx="7723833" cy="1323439"/>
          </a:xfrm>
        </p:grpSpPr>
        <p:sp>
          <p:nvSpPr>
            <p:cNvPr id="35863" name="Text Box 23"/>
            <p:cNvSpPr txBox="1">
              <a:spLocks noChangeArrowheads="1"/>
            </p:cNvSpPr>
            <p:nvPr/>
          </p:nvSpPr>
          <p:spPr bwMode="auto">
            <a:xfrm>
              <a:off x="6662531" y="5181600"/>
              <a:ext cx="2363935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 dirty="0" smtClean="0"/>
                <a:t>Indeed /</a:t>
              </a:r>
              <a:endParaRPr lang="en-US" sz="4000" dirty="0"/>
            </a:p>
            <a:p>
              <a:r>
                <a:rPr lang="en-US" sz="4000" dirty="0"/>
                <a:t>Certainly</a:t>
              </a:r>
            </a:p>
          </p:txBody>
        </p:sp>
        <p:sp>
          <p:nvSpPr>
            <p:cNvPr id="35864" name="Text Box 24"/>
            <p:cNvSpPr txBox="1">
              <a:spLocks noChangeArrowheads="1"/>
            </p:cNvSpPr>
            <p:nvPr/>
          </p:nvSpPr>
          <p:spPr bwMode="auto">
            <a:xfrm>
              <a:off x="1302633" y="5486400"/>
              <a:ext cx="103505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 dirty="0"/>
                <a:t>You</a:t>
              </a:r>
            </a:p>
          </p:txBody>
        </p:sp>
        <p:sp>
          <p:nvSpPr>
            <p:cNvPr id="35865" name="Text Box 25"/>
            <p:cNvSpPr txBox="1">
              <a:spLocks noChangeArrowheads="1"/>
            </p:cNvSpPr>
            <p:nvPr/>
          </p:nvSpPr>
          <p:spPr bwMode="auto">
            <a:xfrm>
              <a:off x="4495800" y="5410200"/>
              <a:ext cx="103505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 dirty="0"/>
                <a:t>You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048596" name="Group 20"/>
          <p:cNvGraphicFramePr>
            <a:graphicFrameLocks noGrp="1"/>
          </p:cNvGraphicFramePr>
          <p:nvPr/>
        </p:nvGraphicFramePr>
        <p:xfrm>
          <a:off x="177800" y="101600"/>
          <a:ext cx="8763000" cy="2199640"/>
        </p:xfrm>
        <a:graphic>
          <a:graphicData uri="http://schemas.openxmlformats.org/drawingml/2006/table">
            <a:tbl>
              <a:tblPr rtl="1"/>
              <a:tblGrid>
                <a:gridCol w="1701800"/>
                <a:gridCol w="1600200"/>
                <a:gridCol w="2819400"/>
                <a:gridCol w="2641600"/>
              </a:tblGrid>
              <a:tr h="1193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إِنَّكَ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أَنْتَ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الْغَفُورُ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الرَّحِيمُ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Indeed You!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You (Alone)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(are) the Oft-Forgiving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Most Merciful.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048605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775854" y="4191000"/>
            <a:ext cx="7086600" cy="1330325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8800" dirty="0" smtClean="0">
                <a:solidFill>
                  <a:srgbClr val="FFFFFF"/>
                </a:solidFill>
                <a:ea typeface="Times New Roman" pitchFamily="18" charset="0"/>
                <a:cs typeface="Nafees Web Naskh" pitchFamily="2" charset="-78"/>
              </a:rPr>
              <a:t>Oft-forgiving</a:t>
            </a:r>
          </a:p>
        </p:txBody>
      </p:sp>
      <p:sp>
        <p:nvSpPr>
          <p:cNvPr id="28" name="Oval 27"/>
          <p:cNvSpPr/>
          <p:nvPr/>
        </p:nvSpPr>
        <p:spPr>
          <a:xfrm rot="19100033">
            <a:off x="381000" y="2743200"/>
            <a:ext cx="1828800" cy="1219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*91</a:t>
            </a:r>
            <a:endParaRPr lang="en-IN" sz="3600" b="1" baseline="30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48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4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050644" name="Group 20"/>
          <p:cNvGraphicFramePr>
            <a:graphicFrameLocks noGrp="1"/>
          </p:cNvGraphicFramePr>
          <p:nvPr/>
        </p:nvGraphicFramePr>
        <p:xfrm>
          <a:off x="177800" y="101600"/>
          <a:ext cx="8763000" cy="2199640"/>
        </p:xfrm>
        <a:graphic>
          <a:graphicData uri="http://schemas.openxmlformats.org/drawingml/2006/table">
            <a:tbl>
              <a:tblPr rtl="1"/>
              <a:tblGrid>
                <a:gridCol w="1701800"/>
                <a:gridCol w="1600200"/>
                <a:gridCol w="2819400"/>
                <a:gridCol w="2641600"/>
              </a:tblGrid>
              <a:tr h="1193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إِنَّكَ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أَنْتَ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الْغَفُورُ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الرَّحِيمُ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Indeed You!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You (Alone)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(are) the Oft-Forgiving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Most Merciful.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050646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0" y="3276600"/>
            <a:ext cx="9144000" cy="2743200"/>
          </a:xfrm>
          <a:noFill/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8000" dirty="0" smtClean="0">
                <a:solidFill>
                  <a:srgbClr val="FFFFFF"/>
                </a:solidFill>
                <a:ea typeface="Times New Roman" pitchFamily="18" charset="0"/>
                <a:cs typeface="Nafees Nastaleeq v1.01" pitchFamily="2" charset="-78"/>
              </a:rPr>
              <a:t>Continuously Merciful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50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35000" y="13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0646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17526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052675" name="Group 3"/>
          <p:cNvGraphicFramePr>
            <a:graphicFrameLocks noGrp="1"/>
          </p:cNvGraphicFramePr>
          <p:nvPr/>
        </p:nvGraphicFramePr>
        <p:xfrm>
          <a:off x="177800" y="838200"/>
          <a:ext cx="8763000" cy="2199640"/>
        </p:xfrm>
        <a:graphic>
          <a:graphicData uri="http://schemas.openxmlformats.org/drawingml/2006/table">
            <a:tbl>
              <a:tblPr rtl="1"/>
              <a:tblGrid>
                <a:gridCol w="1701800"/>
                <a:gridCol w="1600200"/>
                <a:gridCol w="2819400"/>
                <a:gridCol w="2641600"/>
              </a:tblGrid>
              <a:tr h="1193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إِنَّكَ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أَنْتَ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الْغَفُورُ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الرَّحِيمُ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Indeed You!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You (Alone)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(are) the Oft-Forgiving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Most Merciful.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89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52800"/>
            <a:ext cx="8229600" cy="1828800"/>
          </a:xfrm>
        </p:spPr>
        <p:txBody>
          <a:bodyPr/>
          <a:lstStyle/>
          <a:p>
            <a:pPr algn="l" rtl="0" eaLnBrk="1" hangingPunct="1"/>
            <a:r>
              <a:rPr lang="en-US" sz="4000" dirty="0" smtClean="0">
                <a:cs typeface="Alvi Nastaleeq" pitchFamily="2" charset="-78"/>
              </a:rPr>
              <a:t>Despite my sins, my survival till today  is evidence of Your mercy</a:t>
            </a: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052675" name="Group 3"/>
          <p:cNvGraphicFramePr>
            <a:graphicFrameLocks noGrp="1"/>
          </p:cNvGraphicFramePr>
          <p:nvPr/>
        </p:nvGraphicFramePr>
        <p:xfrm>
          <a:off x="177800" y="2676525"/>
          <a:ext cx="8763000" cy="2108200"/>
        </p:xfrm>
        <a:graphic>
          <a:graphicData uri="http://schemas.openxmlformats.org/drawingml/2006/table">
            <a:tbl>
              <a:tblPr rtl="1"/>
              <a:tblGrid>
                <a:gridCol w="1701800"/>
                <a:gridCol w="1600200"/>
                <a:gridCol w="2819400"/>
                <a:gridCol w="2641600"/>
              </a:tblGrid>
              <a:tr h="1193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إِنَّكَ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أَنْتَ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الْغَفُورُ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الرَّحِيمُ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8600" y="15240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 eaLnBrk="0" hangingPunct="0">
              <a:defRPr/>
            </a:pPr>
            <a:r>
              <a:rPr lang="en-US" sz="2800" b="1" kern="0" dirty="0">
                <a:latin typeface="+mj-lt"/>
                <a:ea typeface="+mj-ea"/>
                <a:cs typeface="+mj-cs"/>
              </a:rPr>
              <a:t>Practice with imagination, feelings and prayer</a:t>
            </a:r>
            <a:endParaRPr lang="ar-SA" sz="28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70540" y="3861137"/>
            <a:ext cx="14924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en-US" sz="3000" dirty="0" smtClean="0">
                <a:solidFill>
                  <a:srgbClr val="FFFFFF"/>
                </a:solidFill>
                <a:ea typeface="Times New Roman" pitchFamily="18" charset="0"/>
              </a:rPr>
              <a:t>Indeed </a:t>
            </a:r>
            <a:endParaRPr lang="ur-PK" sz="3000" dirty="0" smtClean="0">
              <a:solidFill>
                <a:srgbClr val="FFFFFF"/>
              </a:solidFill>
              <a:ea typeface="Times New Roman" pitchFamily="18" charset="0"/>
            </a:endParaRPr>
          </a:p>
          <a:p>
            <a:pPr lvl="0" algn="ctr" rtl="1"/>
            <a:r>
              <a:rPr lang="en-US" sz="3000" dirty="0" smtClean="0">
                <a:solidFill>
                  <a:srgbClr val="FFFFFF"/>
                </a:solidFill>
                <a:ea typeface="Times New Roman" pitchFamily="18" charset="0"/>
              </a:rPr>
              <a:t>You!</a:t>
            </a:r>
          </a:p>
        </p:txBody>
      </p:sp>
      <p:sp>
        <p:nvSpPr>
          <p:cNvPr id="7" name="Rectangle 6"/>
          <p:cNvSpPr/>
          <p:nvPr/>
        </p:nvSpPr>
        <p:spPr>
          <a:xfrm>
            <a:off x="5618788" y="3861137"/>
            <a:ext cx="154401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en-US" sz="3000" dirty="0" smtClean="0">
                <a:solidFill>
                  <a:srgbClr val="FFFFFF"/>
                </a:solidFill>
                <a:ea typeface="Times New Roman" pitchFamily="18" charset="0"/>
              </a:rPr>
              <a:t>You</a:t>
            </a:r>
            <a:endParaRPr lang="ur-PK" sz="3000" dirty="0" smtClean="0">
              <a:solidFill>
                <a:srgbClr val="FFFFFF"/>
              </a:solidFill>
              <a:ea typeface="Times New Roman" pitchFamily="18" charset="0"/>
            </a:endParaRPr>
          </a:p>
          <a:p>
            <a:pPr lvl="0" algn="ctr" rtl="1"/>
            <a:r>
              <a:rPr lang="en-US" sz="3000" dirty="0" smtClean="0">
                <a:solidFill>
                  <a:srgbClr val="FFFFFF"/>
                </a:solidFill>
                <a:ea typeface="Times New Roman" pitchFamily="18" charset="0"/>
              </a:rPr>
              <a:t> (Alone)</a:t>
            </a:r>
          </a:p>
        </p:txBody>
      </p:sp>
      <p:sp>
        <p:nvSpPr>
          <p:cNvPr id="8" name="Rectangle 7"/>
          <p:cNvSpPr/>
          <p:nvPr/>
        </p:nvSpPr>
        <p:spPr>
          <a:xfrm>
            <a:off x="2950306" y="3861137"/>
            <a:ext cx="24597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en-US" sz="3000" dirty="0" smtClean="0">
                <a:solidFill>
                  <a:srgbClr val="FFFFFF"/>
                </a:solidFill>
                <a:ea typeface="Times New Roman" pitchFamily="18" charset="0"/>
              </a:rPr>
              <a:t>(are) the Oft-</a:t>
            </a:r>
            <a:endParaRPr lang="ur-PK" sz="3000" dirty="0" smtClean="0">
              <a:solidFill>
                <a:srgbClr val="FFFFFF"/>
              </a:solidFill>
              <a:ea typeface="Times New Roman" pitchFamily="18" charset="0"/>
            </a:endParaRPr>
          </a:p>
          <a:p>
            <a:pPr lvl="0" algn="ctr" rtl="1"/>
            <a:r>
              <a:rPr lang="en-US" sz="3000" dirty="0" smtClean="0">
                <a:solidFill>
                  <a:srgbClr val="FFFFFF"/>
                </a:solidFill>
                <a:ea typeface="Times New Roman" pitchFamily="18" charset="0"/>
              </a:rPr>
              <a:t>Forgiving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3789402"/>
            <a:ext cx="177484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en-US" sz="3000" dirty="0" smtClean="0">
                <a:solidFill>
                  <a:srgbClr val="FFFFFF"/>
                </a:solidFill>
                <a:ea typeface="Times New Roman" pitchFamily="18" charset="0"/>
              </a:rPr>
              <a:t>the Most </a:t>
            </a:r>
            <a:endParaRPr lang="ur-PK" sz="3000" dirty="0" smtClean="0">
              <a:solidFill>
                <a:srgbClr val="FFFFFF"/>
              </a:solidFill>
              <a:ea typeface="Times New Roman" pitchFamily="18" charset="0"/>
            </a:endParaRPr>
          </a:p>
          <a:p>
            <a:pPr lvl="0" algn="ctr" rtl="1"/>
            <a:r>
              <a:rPr lang="en-US" sz="3000" dirty="0" smtClean="0">
                <a:solidFill>
                  <a:srgbClr val="FFFFFF"/>
                </a:solidFill>
                <a:ea typeface="Times New Roman" pitchFamily="18" charset="0"/>
              </a:rPr>
              <a:t>Merciful.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sp>
        <p:nvSpPr>
          <p:cNvPr id="4096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220200" cy="2667000"/>
          </a:xfrm>
          <a:noFill/>
        </p:spPr>
        <p:txBody>
          <a:bodyPr/>
          <a:lstStyle/>
          <a:p>
            <a:pPr marL="806450" indent="-806450" algn="ctr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000" dirty="0" smtClean="0">
                <a:cs typeface="Tahoma" pitchFamily="34" charset="0"/>
              </a:rPr>
              <a:t>Any plural that doesn’t follow the law of “</a:t>
            </a:r>
            <a:r>
              <a:rPr lang="ar-SA" sz="5000" dirty="0" smtClean="0">
                <a:solidFill>
                  <a:schemeClr val="tx1"/>
                </a:solidFill>
                <a:cs typeface="Majidi" pitchFamily="2" charset="-78"/>
              </a:rPr>
              <a:t>ون</a:t>
            </a:r>
            <a:r>
              <a:rPr lang="en-US" sz="3000" dirty="0" smtClean="0">
                <a:cs typeface="Tahoma" pitchFamily="34" charset="0"/>
              </a:rPr>
              <a:t>” or “</a:t>
            </a:r>
            <a:r>
              <a:rPr lang="ar-SA" sz="5000" dirty="0" smtClean="0">
                <a:solidFill>
                  <a:schemeClr val="tx1"/>
                </a:solidFill>
                <a:cs typeface="Majidi" pitchFamily="2" charset="-78"/>
              </a:rPr>
              <a:t>ين</a:t>
            </a:r>
            <a:r>
              <a:rPr lang="en-US" sz="3000" dirty="0" smtClean="0">
                <a:cs typeface="Tahoma" pitchFamily="34" charset="0"/>
              </a:rPr>
              <a:t>” (as we studied earlier, for example: </a:t>
            </a:r>
            <a:br>
              <a:rPr lang="en-US" sz="3000" dirty="0" smtClean="0">
                <a:cs typeface="Tahoma" pitchFamily="34" charset="0"/>
              </a:rPr>
            </a:br>
            <a:r>
              <a:rPr lang="en-US" sz="3000" dirty="0" smtClean="0">
                <a:cs typeface="Tahoma" pitchFamily="34" charset="0"/>
              </a:rPr>
              <a:t>plural of  </a:t>
            </a:r>
            <a:r>
              <a:rPr lang="ar-SA" sz="5000" dirty="0" smtClean="0">
                <a:cs typeface="Majidi" pitchFamily="2" charset="-78"/>
              </a:rPr>
              <a:t>مُسْلِم</a:t>
            </a:r>
            <a:r>
              <a:rPr lang="en-US" sz="3000" dirty="0" smtClean="0">
                <a:cs typeface="Tahoma" pitchFamily="34" charset="0"/>
              </a:rPr>
              <a:t> is  </a:t>
            </a:r>
            <a:r>
              <a:rPr lang="ar-SA" sz="5000" dirty="0" smtClean="0">
                <a:cs typeface="Majidi" pitchFamily="2" charset="-78"/>
              </a:rPr>
              <a:t>مُسلِمُ</a:t>
            </a:r>
            <a:r>
              <a:rPr lang="ar-SA" sz="5000" dirty="0" smtClean="0">
                <a:solidFill>
                  <a:schemeClr val="tx1"/>
                </a:solidFill>
                <a:cs typeface="Majidi" pitchFamily="2" charset="-78"/>
              </a:rPr>
              <a:t>ون</a:t>
            </a:r>
            <a:r>
              <a:rPr lang="ar-SA" sz="3000" dirty="0" smtClean="0">
                <a:cs typeface="Tahoma" pitchFamily="34" charset="0"/>
              </a:rPr>
              <a:t>، </a:t>
            </a:r>
            <a:r>
              <a:rPr lang="ar-SA" sz="5000" dirty="0" smtClean="0">
                <a:cs typeface="Majidi" pitchFamily="2" charset="-78"/>
              </a:rPr>
              <a:t>مُسْلِمِ</a:t>
            </a:r>
            <a:r>
              <a:rPr lang="ar-SA" sz="5000" dirty="0" smtClean="0">
                <a:solidFill>
                  <a:schemeClr val="tx1"/>
                </a:solidFill>
                <a:cs typeface="Majidi" pitchFamily="2" charset="-78"/>
              </a:rPr>
              <a:t>ين</a:t>
            </a:r>
            <a:r>
              <a:rPr lang="en-US" sz="3000" dirty="0" smtClean="0">
                <a:cs typeface="Tahoma" pitchFamily="34" charset="0"/>
              </a:rPr>
              <a:t> )</a:t>
            </a:r>
          </a:p>
          <a:p>
            <a:pPr marL="806450" indent="-806450" algn="ctr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800" dirty="0" smtClean="0">
              <a:cs typeface="Tahoma" pitchFamily="34" charset="0"/>
            </a:endParaRPr>
          </a:p>
          <a:p>
            <a:pPr marL="806450" indent="-806450" algn="ctr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000" dirty="0" smtClean="0">
                <a:cs typeface="Tahoma" pitchFamily="34" charset="0"/>
              </a:rPr>
              <a:t>It has broken the law!  Therefore, it is called </a:t>
            </a:r>
            <a:r>
              <a:rPr lang="en-US" sz="3000" b="1" dirty="0" smtClean="0">
                <a:solidFill>
                  <a:srgbClr val="FF0000"/>
                </a:solidFill>
                <a:cs typeface="Tahoma" pitchFamily="34" charset="0"/>
              </a:rPr>
              <a:t>“Broken Plural.”</a:t>
            </a:r>
          </a:p>
        </p:txBody>
      </p:sp>
      <p:sp>
        <p:nvSpPr>
          <p:cNvPr id="40964" name="Rectangle 21"/>
          <p:cNvSpPr>
            <a:spLocks noChangeArrowheads="1"/>
          </p:cNvSpPr>
          <p:nvPr/>
        </p:nvSpPr>
        <p:spPr bwMode="auto">
          <a:xfrm>
            <a:off x="228600" y="4038600"/>
            <a:ext cx="8686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6450" indent="-806450" algn="l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ar-SA" sz="4600" dirty="0">
                <a:solidFill>
                  <a:srgbClr val="FFFF00"/>
                </a:solidFill>
                <a:cs typeface="Majidi" pitchFamily="2" charset="-78"/>
              </a:rPr>
              <a:t>نَفْس</a:t>
            </a:r>
            <a:r>
              <a:rPr lang="en-US" sz="4600" dirty="0">
                <a:solidFill>
                  <a:srgbClr val="FFFF00"/>
                </a:solidFill>
                <a:cs typeface="Majidi" pitchFamily="2" charset="-78"/>
              </a:rPr>
              <a:t> : </a:t>
            </a:r>
            <a:r>
              <a:rPr lang="en-US" sz="4600" dirty="0" smtClean="0">
                <a:solidFill>
                  <a:srgbClr val="FFFF00"/>
                </a:solidFill>
                <a:cs typeface="Majidi" pitchFamily="2" charset="-78"/>
              </a:rPr>
              <a:t>soul</a:t>
            </a:r>
            <a:r>
              <a:rPr lang="en-US" sz="4600" b="1" dirty="0" smtClean="0">
                <a:solidFill>
                  <a:srgbClr val="FFFF00"/>
                </a:solidFill>
                <a:cs typeface="Majidi" pitchFamily="2" charset="-78"/>
              </a:rPr>
              <a:t>  </a:t>
            </a:r>
            <a:r>
              <a:rPr lang="en-US" sz="4600" b="1" dirty="0">
                <a:solidFill>
                  <a:srgbClr val="FFFF00"/>
                </a:solidFill>
                <a:cs typeface="Majidi" pitchFamily="2" charset="-78"/>
              </a:rPr>
              <a:t>(</a:t>
            </a:r>
            <a:r>
              <a:rPr lang="ar-SA" sz="4600" dirty="0">
                <a:solidFill>
                  <a:srgbClr val="FFFF00"/>
                </a:solidFill>
                <a:cs typeface="Majidi" pitchFamily="2" charset="-78"/>
              </a:rPr>
              <a:t>أَنْفُس، نُفُوس</a:t>
            </a:r>
            <a:r>
              <a:rPr lang="en-US" sz="4600" b="1" dirty="0">
                <a:solidFill>
                  <a:srgbClr val="FFFF00"/>
                </a:solidFill>
                <a:cs typeface="Majidi" pitchFamily="2" charset="-78"/>
              </a:rPr>
              <a:t>) </a:t>
            </a:r>
            <a:r>
              <a:rPr lang="ar-SA" sz="4600" b="1" dirty="0">
                <a:solidFill>
                  <a:srgbClr val="FFFF00"/>
                </a:solidFill>
                <a:cs typeface="Majidi" pitchFamily="2" charset="-78"/>
              </a:rPr>
              <a:t>نفسون، نفسين</a:t>
            </a:r>
          </a:p>
          <a:p>
            <a:pPr marL="806450" indent="-806450" algn="l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endParaRPr lang="en-US" sz="4600" b="1" dirty="0">
              <a:solidFill>
                <a:srgbClr val="FFFF00"/>
              </a:solidFill>
              <a:cs typeface="Majidi" pitchFamily="2" charset="-78"/>
            </a:endParaRPr>
          </a:p>
          <a:p>
            <a:pPr marL="806450" indent="-806450" algn="l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ar-SA" sz="4600" dirty="0">
                <a:solidFill>
                  <a:srgbClr val="FFFF00"/>
                </a:solidFill>
                <a:cs typeface="Majidi" pitchFamily="2" charset="-78"/>
              </a:rPr>
              <a:t>ذَنْب</a:t>
            </a:r>
            <a:r>
              <a:rPr lang="en-US" sz="4600" dirty="0">
                <a:solidFill>
                  <a:srgbClr val="FFFF00"/>
                </a:solidFill>
                <a:cs typeface="Majidi" pitchFamily="2" charset="-78"/>
              </a:rPr>
              <a:t> : sin</a:t>
            </a:r>
            <a:r>
              <a:rPr lang="en-US" sz="4600" b="1" dirty="0">
                <a:solidFill>
                  <a:srgbClr val="FFFF00"/>
                </a:solidFill>
                <a:cs typeface="Majidi" pitchFamily="2" charset="-78"/>
              </a:rPr>
              <a:t>  (</a:t>
            </a:r>
            <a:r>
              <a:rPr lang="ar-SA" sz="4600" dirty="0">
                <a:solidFill>
                  <a:srgbClr val="FFFF00"/>
                </a:solidFill>
                <a:cs typeface="Majidi" pitchFamily="2" charset="-78"/>
              </a:rPr>
              <a:t>ذُنُوب</a:t>
            </a:r>
            <a:r>
              <a:rPr lang="en-US" sz="4600" b="1" dirty="0">
                <a:solidFill>
                  <a:srgbClr val="FFFF00"/>
                </a:solidFill>
                <a:cs typeface="Majidi" pitchFamily="2" charset="-78"/>
              </a:rPr>
              <a:t>) </a:t>
            </a:r>
            <a:r>
              <a:rPr lang="ar-SA" sz="4600" b="1" dirty="0">
                <a:solidFill>
                  <a:srgbClr val="FFFF00"/>
                </a:solidFill>
                <a:cs typeface="Majidi" pitchFamily="2" charset="-78"/>
              </a:rPr>
              <a:t>ذنبون، ذبنين</a:t>
            </a:r>
          </a:p>
        </p:txBody>
      </p:sp>
      <p:sp>
        <p:nvSpPr>
          <p:cNvPr id="40965" name="Line 22"/>
          <p:cNvSpPr>
            <a:spLocks noChangeShapeType="1"/>
          </p:cNvSpPr>
          <p:nvPr/>
        </p:nvSpPr>
        <p:spPr bwMode="auto">
          <a:xfrm flipH="1">
            <a:off x="6172200" y="39624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966" name="Line 23"/>
          <p:cNvSpPr>
            <a:spLocks noChangeShapeType="1"/>
          </p:cNvSpPr>
          <p:nvPr/>
        </p:nvSpPr>
        <p:spPr bwMode="auto">
          <a:xfrm flipH="1">
            <a:off x="4648200" y="5791200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967" name="Line 24"/>
          <p:cNvSpPr>
            <a:spLocks noChangeShapeType="1"/>
          </p:cNvSpPr>
          <p:nvPr/>
        </p:nvSpPr>
        <p:spPr bwMode="auto">
          <a:xfrm rot="5400000" flipH="1">
            <a:off x="5257800" y="5257800"/>
            <a:ext cx="762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968" name="Line 25"/>
          <p:cNvSpPr>
            <a:spLocks noChangeShapeType="1"/>
          </p:cNvSpPr>
          <p:nvPr/>
        </p:nvSpPr>
        <p:spPr bwMode="auto">
          <a:xfrm rot="5400000" flipH="1">
            <a:off x="6667500" y="3467100"/>
            <a:ext cx="838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rtl="0" eaLnBrk="1" hangingPunct="1">
              <a:buFont typeface="Wingdings" pitchFamily="2" charset="2"/>
              <a:buNone/>
            </a:pPr>
            <a:r>
              <a:rPr lang="en-US" dirty="0" smtClean="0"/>
              <a:t>Look at the status of Abu </a:t>
            </a:r>
            <a:r>
              <a:rPr lang="en-US" dirty="0" err="1" smtClean="0"/>
              <a:t>Bakr</a:t>
            </a:r>
            <a:r>
              <a:rPr lang="en-US" dirty="0" smtClean="0"/>
              <a:t> (R), the noblest man of this </a:t>
            </a:r>
            <a:r>
              <a:rPr lang="en-US" dirty="0" err="1" smtClean="0"/>
              <a:t>Ummah</a:t>
            </a:r>
            <a:r>
              <a:rPr lang="en-US" dirty="0" smtClean="0"/>
              <a:t> and then look at the wordings of this </a:t>
            </a:r>
            <a:r>
              <a:rPr lang="en-US" dirty="0" err="1" smtClean="0"/>
              <a:t>Du’aa</a:t>
            </a:r>
            <a:r>
              <a:rPr lang="en-US" dirty="0" smtClean="0"/>
              <a:t>. </a:t>
            </a:r>
          </a:p>
          <a:p>
            <a:pPr marL="0" indent="0" algn="l" rtl="0" eaLnBrk="1" hangingPunct="1">
              <a:buFont typeface="Wingdings" pitchFamily="2" charset="2"/>
              <a:buNone/>
            </a:pPr>
            <a:endParaRPr lang="en-US" dirty="0" smtClean="0"/>
          </a:p>
          <a:p>
            <a:pPr marL="0" indent="0" algn="just" rtl="0" eaLnBrk="1" hangingPunct="1">
              <a:buFont typeface="Wingdings" pitchFamily="2" charset="2"/>
              <a:buNone/>
            </a:pPr>
            <a:r>
              <a:rPr lang="en-US" dirty="0" smtClean="0"/>
              <a:t>How humbly and sincerely should we be, when we recite this </a:t>
            </a:r>
            <a:r>
              <a:rPr lang="en-US" dirty="0" err="1" smtClean="0"/>
              <a:t>Du’aa</a:t>
            </a:r>
            <a:r>
              <a:rPr lang="en-US" dirty="0" smtClean="0"/>
              <a:t>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4302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Advice from the Prophet (pbuh)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Two Types of Plurals</a:t>
            </a:r>
          </a:p>
        </p:txBody>
      </p:sp>
      <p:sp>
        <p:nvSpPr>
          <p:cNvPr id="1469443" name="AutoShape 3"/>
          <p:cNvSpPr>
            <a:spLocks noChangeArrowheads="1"/>
          </p:cNvSpPr>
          <p:nvPr/>
        </p:nvSpPr>
        <p:spPr bwMode="auto">
          <a:xfrm>
            <a:off x="4874036" y="3418960"/>
            <a:ext cx="4075878" cy="2621994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2"/>
                </a:solidFill>
                <a:cs typeface="Traditional Arabic_bs" pitchFamily="2" charset="-78"/>
              </a:rPr>
              <a:t>Broken Plural </a:t>
            </a:r>
            <a:r>
              <a:rPr lang="ar-SA" sz="2800" b="1" dirty="0">
                <a:solidFill>
                  <a:schemeClr val="bg2"/>
                </a:solidFill>
                <a:cs typeface="Traditional Arabic_bs" pitchFamily="2" charset="-78"/>
              </a:rPr>
              <a:t>جمع مُكَسَّر </a:t>
            </a:r>
            <a:endParaRPr lang="en-US" sz="2800" b="1" dirty="0">
              <a:solidFill>
                <a:schemeClr val="bg2"/>
              </a:solidFill>
              <a:cs typeface="Traditional Arabic_bs" pitchFamily="2" charset="-78"/>
            </a:endParaRPr>
          </a:p>
          <a:p>
            <a:pPr marL="342900" indent="-342900" algn="ctr">
              <a:spcBef>
                <a:spcPct val="50000"/>
              </a:spcBef>
              <a:defRPr/>
            </a:pPr>
            <a:r>
              <a:rPr lang="ar-SA" sz="4000" b="1" dirty="0">
                <a:solidFill>
                  <a:schemeClr val="bg2"/>
                </a:solidFill>
                <a:cs typeface="Traditional Arabic_bs" pitchFamily="2" charset="-78"/>
              </a:rPr>
              <a:t>أَنْفُس، نُفُوس</a:t>
            </a:r>
            <a:endParaRPr lang="en-US" sz="4000" b="1" dirty="0">
              <a:solidFill>
                <a:schemeClr val="bg2"/>
              </a:solidFill>
              <a:cs typeface="Traditional Arabic_bs" pitchFamily="2" charset="-78"/>
            </a:endParaRPr>
          </a:p>
          <a:p>
            <a:pPr marL="342900" indent="-342900" algn="ctr">
              <a:spcBef>
                <a:spcPct val="50000"/>
              </a:spcBef>
              <a:defRPr/>
            </a:pPr>
            <a:r>
              <a:rPr lang="ar-SA" sz="4000" b="1" dirty="0">
                <a:solidFill>
                  <a:schemeClr val="bg2"/>
                </a:solidFill>
                <a:cs typeface="Traditional Arabic_bs" pitchFamily="2" charset="-78"/>
              </a:rPr>
              <a:t>ذُنُوب</a:t>
            </a:r>
            <a:endParaRPr lang="en-IN" sz="8000" b="1" dirty="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1469444" name="AutoShape 4"/>
          <p:cNvSpPr>
            <a:spLocks noChangeArrowheads="1"/>
          </p:cNvSpPr>
          <p:nvPr/>
        </p:nvSpPr>
        <p:spPr bwMode="auto">
          <a:xfrm>
            <a:off x="292585" y="3418960"/>
            <a:ext cx="3859829" cy="2621994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2"/>
                </a:solidFill>
                <a:cs typeface="Traditional Arabic_bs" pitchFamily="2" charset="-78"/>
              </a:rPr>
              <a:t>Solid Plural  </a:t>
            </a:r>
            <a:r>
              <a:rPr lang="ar-SA" sz="2800" b="1" dirty="0">
                <a:solidFill>
                  <a:schemeClr val="bg2"/>
                </a:solidFill>
                <a:cs typeface="Traditional Arabic_bs" pitchFamily="2" charset="-78"/>
              </a:rPr>
              <a:t>جمع سَالِم</a:t>
            </a:r>
            <a:r>
              <a:rPr lang="en-US" sz="2800" b="1" dirty="0">
                <a:solidFill>
                  <a:schemeClr val="bg2"/>
                </a:solidFill>
                <a:cs typeface="Traditional Arabic_bs" pitchFamily="2" charset="-78"/>
              </a:rPr>
              <a:t> </a:t>
            </a:r>
            <a:r>
              <a:rPr lang="ar-SA" sz="2800" b="1" dirty="0">
                <a:solidFill>
                  <a:schemeClr val="bg2"/>
                </a:solidFill>
                <a:cs typeface="Traditional Arabic_bs" pitchFamily="2" charset="-78"/>
              </a:rPr>
              <a:t>  </a:t>
            </a:r>
            <a:endParaRPr lang="en-US" sz="2800" b="1" dirty="0">
              <a:solidFill>
                <a:schemeClr val="bg2"/>
              </a:solidFill>
              <a:cs typeface="Traditional Arabic_bs" pitchFamily="2" charset="-78"/>
            </a:endParaRPr>
          </a:p>
          <a:p>
            <a:pPr marL="342900" indent="-342900" algn="ctr">
              <a:spcBef>
                <a:spcPct val="50000"/>
              </a:spcBef>
              <a:defRPr/>
            </a:pPr>
            <a:r>
              <a:rPr lang="ar-SA" sz="4000" b="1" dirty="0">
                <a:solidFill>
                  <a:schemeClr val="bg2"/>
                </a:solidFill>
                <a:cs typeface="Traditional Arabic_bs" pitchFamily="2" charset="-78"/>
              </a:rPr>
              <a:t>مُسْلِمُون، مُسْلِمِين،</a:t>
            </a:r>
            <a:endParaRPr lang="en-US" sz="4000" b="1" dirty="0">
              <a:solidFill>
                <a:schemeClr val="bg2"/>
              </a:solidFill>
              <a:cs typeface="Traditional Arabic_bs" pitchFamily="2" charset="-78"/>
            </a:endParaRPr>
          </a:p>
          <a:p>
            <a:pPr marL="342900" indent="-342900" algn="ctr">
              <a:spcBef>
                <a:spcPct val="50000"/>
              </a:spcBef>
              <a:defRPr/>
            </a:pPr>
            <a:r>
              <a:rPr lang="ar-SA" sz="4000" b="1" dirty="0">
                <a:solidFill>
                  <a:schemeClr val="bg2"/>
                </a:solidFill>
                <a:cs typeface="Traditional Arabic_bs" pitchFamily="2" charset="-78"/>
              </a:rPr>
              <a:t>كَافِرون، كَافِرِين،</a:t>
            </a:r>
            <a:r>
              <a:rPr lang="ar-SA" sz="2800" b="1" dirty="0">
                <a:solidFill>
                  <a:schemeClr val="bg2"/>
                </a:solidFill>
                <a:cs typeface="Traditional Arabic_bs" pitchFamily="2" charset="-78"/>
              </a:rPr>
              <a:t> </a:t>
            </a:r>
            <a:endParaRPr lang="en-US" sz="2800" b="1" dirty="0">
              <a:solidFill>
                <a:schemeClr val="bg2"/>
              </a:solidFill>
              <a:cs typeface="Traditional Arabic_bs" pitchFamily="2" charset="-78"/>
            </a:endParaRP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>
            <a:off x="2514600" y="1295400"/>
            <a:ext cx="2057400" cy="175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4876800" y="1295400"/>
            <a:ext cx="1524000" cy="175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905000" y="2438400"/>
            <a:ext cx="685800" cy="109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>
                <a:solidFill>
                  <a:srgbClr val="FFFF00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6324600" y="2438400"/>
            <a:ext cx="685800" cy="109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>
                <a:solidFill>
                  <a:srgbClr val="FFFF00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5105400" y="6172200"/>
            <a:ext cx="3886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cs typeface="Arial" pitchFamily="34" charset="0"/>
              </a:rPr>
              <a:t>The tense for broken plural is singular feminine!!! (Later)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As we complete the Salah…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2800" dirty="0" smtClean="0"/>
              <a:t>Ask for forgiveness as we end the </a:t>
            </a:r>
            <a:r>
              <a:rPr lang="en-US" sz="2800" dirty="0" err="1" smtClean="0"/>
              <a:t>Salah</a:t>
            </a:r>
            <a:endParaRPr lang="en-US" sz="2800" dirty="0" smtClean="0"/>
          </a:p>
          <a:p>
            <a:pPr algn="l" rtl="0" eaLnBrk="1" hangingPunct="1"/>
            <a:r>
              <a:rPr lang="en-US" sz="2800" dirty="0" smtClean="0"/>
              <a:t>That includes determination to stick to the right path after the </a:t>
            </a:r>
            <a:r>
              <a:rPr lang="en-US" sz="2800" dirty="0" err="1" smtClean="0"/>
              <a:t>Salah</a:t>
            </a:r>
            <a:r>
              <a:rPr lang="en-US" sz="2800" dirty="0" smtClean="0"/>
              <a:t>.</a:t>
            </a:r>
          </a:p>
          <a:p>
            <a:pPr algn="l" rtl="0" eaLnBrk="1" hangingPunct="1"/>
            <a:r>
              <a:rPr lang="en-US" sz="2800" dirty="0" smtClean="0"/>
              <a:t>This prayer was taught by the Prophet </a:t>
            </a:r>
            <a:r>
              <a:rPr lang="en-US" sz="2800" dirty="0" err="1" smtClean="0"/>
              <a:t>pbuh</a:t>
            </a:r>
            <a:r>
              <a:rPr lang="en-US" sz="2800" dirty="0" smtClean="0"/>
              <a:t> to Abu </a:t>
            </a:r>
            <a:r>
              <a:rPr lang="en-US" sz="2800" dirty="0" err="1" smtClean="0"/>
              <a:t>Bakr</a:t>
            </a:r>
            <a:r>
              <a:rPr lang="en-US" sz="2800" dirty="0" smtClean="0"/>
              <a:t> (R), the best person of the </a:t>
            </a:r>
            <a:r>
              <a:rPr lang="en-US" sz="2800" dirty="0" err="1" smtClean="0"/>
              <a:t>Ummah</a:t>
            </a:r>
            <a:r>
              <a:rPr lang="en-US" sz="2800" dirty="0" smtClean="0"/>
              <a:t>.  And look at the message…</a:t>
            </a:r>
            <a:endParaRPr lang="ar-SA" sz="2800" dirty="0" smtClean="0"/>
          </a:p>
          <a:p>
            <a:pPr algn="l" rtl="0" eaLnBrk="1" hangingPunct="1"/>
            <a:r>
              <a:rPr lang="en-US" sz="2800" dirty="0" smtClean="0"/>
              <a:t>Let us live from “</a:t>
            </a:r>
            <a:r>
              <a:rPr lang="en-US" sz="2800" dirty="0" err="1" smtClean="0"/>
              <a:t>Salah</a:t>
            </a:r>
            <a:r>
              <a:rPr lang="en-US" sz="2800" dirty="0" smtClean="0"/>
              <a:t> to </a:t>
            </a:r>
            <a:r>
              <a:rPr lang="en-US" sz="2800" dirty="0" err="1" smtClean="0"/>
              <a:t>Salah</a:t>
            </a:r>
            <a:r>
              <a:rPr lang="en-US" sz="2800" dirty="0" smtClean="0"/>
              <a:t>”.  We will come again in the next </a:t>
            </a:r>
            <a:r>
              <a:rPr lang="en-US" sz="2800" dirty="0" err="1" smtClean="0"/>
              <a:t>Salah</a:t>
            </a:r>
            <a:r>
              <a:rPr lang="en-US" sz="2800" dirty="0" smtClean="0"/>
              <a:t> and ask again.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229600" cy="1828800"/>
          </a:xfrm>
        </p:spPr>
        <p:txBody>
          <a:bodyPr/>
          <a:lstStyle/>
          <a:p>
            <a:pPr eaLnBrk="1" hangingPunct="1"/>
            <a:r>
              <a:rPr lang="en-US" smtClean="0"/>
              <a:t>Practice with imagination, feelings and prayer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162800" cy="762000"/>
          </a:xfrm>
        </p:spPr>
        <p:txBody>
          <a:bodyPr/>
          <a:lstStyle/>
          <a:p>
            <a:pPr eaLnBrk="1" hangingPunct="1"/>
            <a:r>
              <a:rPr lang="en-US" altLang="zh-TW" sz="3600" dirty="0" smtClean="0">
                <a:ea typeface="新細明體" pitchFamily="18" charset="-120"/>
                <a:cs typeface="Nafees Web Naskh" pitchFamily="2" charset="-78"/>
              </a:rPr>
              <a:t>Prayer after </a:t>
            </a:r>
            <a:r>
              <a:rPr lang="en-US" altLang="zh-TW" sz="3600" dirty="0" err="1" smtClean="0">
                <a:ea typeface="新細明體" pitchFamily="18" charset="-120"/>
                <a:cs typeface="Nafees Web Naskh" pitchFamily="2" charset="-78"/>
              </a:rPr>
              <a:t>Durood</a:t>
            </a:r>
            <a:endParaRPr lang="en-US" sz="2400" dirty="0" smtClean="0">
              <a:ea typeface="新細明體" pitchFamily="18" charset="-120"/>
              <a:cs typeface="Nafees Web Naskh" pitchFamily="2" charset="-78"/>
            </a:endParaRPr>
          </a:p>
        </p:txBody>
      </p:sp>
      <p:graphicFrame>
        <p:nvGraphicFramePr>
          <p:cNvPr id="1510465" name="Group 65"/>
          <p:cNvGraphicFramePr>
            <a:graphicFrameLocks noGrp="1"/>
          </p:cNvGraphicFramePr>
          <p:nvPr/>
        </p:nvGraphicFramePr>
        <p:xfrm>
          <a:off x="152400" y="1725613"/>
          <a:ext cx="8839200" cy="2057400"/>
        </p:xfrm>
        <a:graphic>
          <a:graphicData uri="http://schemas.openxmlformats.org/drawingml/2006/table">
            <a:tbl>
              <a:tblPr rtl="1"/>
              <a:tblGrid>
                <a:gridCol w="1295400"/>
                <a:gridCol w="1577788"/>
                <a:gridCol w="2030506"/>
                <a:gridCol w="1608231"/>
                <a:gridCol w="2327275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اَللّهُمَّ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إِنِّي</a:t>
                      </a:r>
                      <a:endParaRPr kumimoji="0" lang="ar-S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ظَلَمْتُ</a:t>
                      </a:r>
                      <a:endParaRPr kumimoji="0" lang="ar-S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نَفْسِي</a:t>
                      </a:r>
                      <a:endParaRPr kumimoji="0" lang="ar-S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ظُلْمًا كَثِيرًا</a:t>
                      </a:r>
                      <a:endParaRPr kumimoji="0" lang="ar-S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Allah!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Indeed, 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[I] have wronged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Myself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with excessive wrongs;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46103" name="Rectangle 31"/>
          <p:cNvSpPr>
            <a:spLocks noChangeArrowheads="1"/>
          </p:cNvSpPr>
          <p:nvPr/>
        </p:nvSpPr>
        <p:spPr bwMode="auto">
          <a:xfrm>
            <a:off x="4543425" y="1252538"/>
            <a:ext cx="6889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C215"/>
                </a:solidFill>
                <a:cs typeface="Arial" pitchFamily="34" charset="0"/>
              </a:rPr>
              <a:t>266</a:t>
            </a:r>
            <a:r>
              <a:rPr lang="en-US" sz="2000" baseline="30000">
                <a:solidFill>
                  <a:srgbClr val="FFC215"/>
                </a:solidFill>
                <a:cs typeface="Arial" pitchFamily="34" charset="0"/>
              </a:rPr>
              <a:t>*</a:t>
            </a:r>
          </a:p>
        </p:txBody>
      </p:sp>
      <p:sp>
        <p:nvSpPr>
          <p:cNvPr id="46104" name="Rectangle 32"/>
          <p:cNvSpPr>
            <a:spLocks noChangeArrowheads="1"/>
          </p:cNvSpPr>
          <p:nvPr/>
        </p:nvSpPr>
        <p:spPr bwMode="auto">
          <a:xfrm>
            <a:off x="381000" y="1252538"/>
            <a:ext cx="5508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C215"/>
                </a:solidFill>
                <a:cs typeface="Arial" pitchFamily="34" charset="0"/>
              </a:rPr>
              <a:t>74</a:t>
            </a:r>
            <a:r>
              <a:rPr lang="en-US" sz="2000" baseline="30000">
                <a:solidFill>
                  <a:srgbClr val="FFC215"/>
                </a:solidFill>
                <a:cs typeface="Arial" pitchFamily="34" charset="0"/>
              </a:rPr>
              <a:t>*</a:t>
            </a:r>
          </a:p>
        </p:txBody>
      </p:sp>
      <p:sp>
        <p:nvSpPr>
          <p:cNvPr id="46105" name="Rectangle 33"/>
          <p:cNvSpPr>
            <a:spLocks noChangeArrowheads="1"/>
          </p:cNvSpPr>
          <p:nvPr/>
        </p:nvSpPr>
        <p:spPr bwMode="auto">
          <a:xfrm>
            <a:off x="2978150" y="1252538"/>
            <a:ext cx="6889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C215"/>
                </a:solidFill>
                <a:cs typeface="Arial" pitchFamily="34" charset="0"/>
              </a:rPr>
              <a:t>293</a:t>
            </a:r>
            <a:r>
              <a:rPr lang="en-US" sz="2000" baseline="30000">
                <a:solidFill>
                  <a:srgbClr val="FFC215"/>
                </a:solidFill>
                <a:cs typeface="Arial" pitchFamily="34" charset="0"/>
              </a:rPr>
              <a:t>*</a:t>
            </a:r>
          </a:p>
        </p:txBody>
      </p:sp>
      <p:graphicFrame>
        <p:nvGraphicFramePr>
          <p:cNvPr id="1510463" name="Group 63"/>
          <p:cNvGraphicFramePr>
            <a:graphicFrameLocks noGrp="1"/>
          </p:cNvGraphicFramePr>
          <p:nvPr/>
        </p:nvGraphicFramePr>
        <p:xfrm>
          <a:off x="152400" y="4392613"/>
          <a:ext cx="8839200" cy="2133600"/>
        </p:xfrm>
        <a:graphic>
          <a:graphicData uri="http://schemas.openxmlformats.org/drawingml/2006/table">
            <a:tbl>
              <a:tblPr rtl="1"/>
              <a:tblGrid>
                <a:gridCol w="2214562"/>
                <a:gridCol w="2189163"/>
                <a:gridCol w="2201862"/>
                <a:gridCol w="2233613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وَّلاَ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يَغْفِرُ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الذُّنُوبَ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إِلاَّ أَنْتَ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none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can forgive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sins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You;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46123" name="Rectangle 61"/>
          <p:cNvSpPr>
            <a:spLocks noChangeArrowheads="1"/>
          </p:cNvSpPr>
          <p:nvPr/>
        </p:nvSpPr>
        <p:spPr bwMode="auto">
          <a:xfrm>
            <a:off x="5389563" y="4011613"/>
            <a:ext cx="5508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C215"/>
                </a:solidFill>
                <a:cs typeface="Arial" pitchFamily="34" charset="0"/>
              </a:rPr>
              <a:t>95</a:t>
            </a:r>
            <a:r>
              <a:rPr lang="en-US" sz="2000" baseline="30000">
                <a:solidFill>
                  <a:srgbClr val="FFC215"/>
                </a:solidFill>
                <a:cs typeface="Arial" pitchFamily="34" charset="0"/>
              </a:rPr>
              <a:t>*</a:t>
            </a: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24309B-A24A-4ADF-97AE-2D21C19434FB}" type="slidenum">
              <a:rPr lang="ar-SY"/>
              <a:pPr>
                <a:defRPr/>
              </a:pPr>
              <a:t>43</a:t>
            </a:fld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2514" name="Group 66"/>
          <p:cNvGraphicFramePr>
            <a:graphicFrameLocks noGrp="1"/>
          </p:cNvGraphicFramePr>
          <p:nvPr/>
        </p:nvGraphicFramePr>
        <p:xfrm>
          <a:off x="152400" y="1920875"/>
          <a:ext cx="8839200" cy="1950720"/>
        </p:xfrm>
        <a:graphic>
          <a:graphicData uri="http://schemas.openxmlformats.org/drawingml/2006/table">
            <a:tbl>
              <a:tblPr rtl="1"/>
              <a:tblGrid>
                <a:gridCol w="2941637"/>
                <a:gridCol w="3649663"/>
                <a:gridCol w="22479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فَاغْفِرْ لِي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مَغْفِرَةً مِّنْ عِنْدِكَ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وَارْحَمْنِي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</a:gra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So forgive me</a:t>
                      </a:r>
                      <a:endParaRPr kumimoji="0" lang="ur-PK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out of Your forgiveness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and have mercy on me.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47121" name="Rectangle 25"/>
          <p:cNvSpPr>
            <a:spLocks noChangeArrowheads="1"/>
          </p:cNvSpPr>
          <p:nvPr/>
        </p:nvSpPr>
        <p:spPr bwMode="auto">
          <a:xfrm>
            <a:off x="2906713" y="1447800"/>
            <a:ext cx="5984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>
                <a:solidFill>
                  <a:srgbClr val="FFC215"/>
                </a:solidFill>
              </a:rPr>
              <a:t>197</a:t>
            </a:r>
            <a:endParaRPr lang="en-US" sz="2000" baseline="30000">
              <a:solidFill>
                <a:srgbClr val="FFC215"/>
              </a:solidFill>
            </a:endParaRPr>
          </a:p>
        </p:txBody>
      </p:sp>
      <p:graphicFrame>
        <p:nvGraphicFramePr>
          <p:cNvPr id="1512512" name="Group 64"/>
          <p:cNvGraphicFramePr>
            <a:graphicFrameLocks noGrp="1"/>
          </p:cNvGraphicFramePr>
          <p:nvPr/>
        </p:nvGraphicFramePr>
        <p:xfrm>
          <a:off x="152400" y="4343400"/>
          <a:ext cx="8915400" cy="2026920"/>
        </p:xfrm>
        <a:graphic>
          <a:graphicData uri="http://schemas.openxmlformats.org/drawingml/2006/table">
            <a:tbl>
              <a:tblPr rtl="1"/>
              <a:tblGrid>
                <a:gridCol w="2182812"/>
                <a:gridCol w="2001838"/>
                <a:gridCol w="2633662"/>
                <a:gridCol w="2097088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إِنَّكَ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أَنْتَ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الْغَفُورُ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الرَّحِيمُ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Indeed You!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You (Alone)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(are) the Oft-Forgiving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Most Merciful.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47139" name="Rectangle 48"/>
          <p:cNvSpPr>
            <a:spLocks noChangeArrowheads="1"/>
          </p:cNvSpPr>
          <p:nvPr/>
        </p:nvSpPr>
        <p:spPr bwMode="auto">
          <a:xfrm>
            <a:off x="6854825" y="3962400"/>
            <a:ext cx="460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C215"/>
                </a:solidFill>
                <a:cs typeface="Arial" pitchFamily="34" charset="0"/>
              </a:rPr>
              <a:t>81</a:t>
            </a:r>
          </a:p>
        </p:txBody>
      </p:sp>
      <p:sp>
        <p:nvSpPr>
          <p:cNvPr id="47140" name="Rectangle 49"/>
          <p:cNvSpPr>
            <a:spLocks noChangeArrowheads="1"/>
          </p:cNvSpPr>
          <p:nvPr/>
        </p:nvSpPr>
        <p:spPr bwMode="auto">
          <a:xfrm>
            <a:off x="4343400" y="3962400"/>
            <a:ext cx="460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C215"/>
                </a:solidFill>
                <a:cs typeface="Arial" pitchFamily="34" charset="0"/>
              </a:rPr>
              <a:t>91</a:t>
            </a:r>
            <a:endParaRPr lang="en-US" sz="2000" baseline="30000">
              <a:solidFill>
                <a:srgbClr val="FFC215"/>
              </a:solidFill>
              <a:cs typeface="Arial" pitchFamily="34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162800" cy="762000"/>
          </a:xfrm>
        </p:spPr>
        <p:txBody>
          <a:bodyPr/>
          <a:lstStyle/>
          <a:p>
            <a:pPr eaLnBrk="1" hangingPunct="1"/>
            <a:r>
              <a:rPr lang="en-US" altLang="zh-TW" sz="3600" dirty="0" smtClean="0">
                <a:ea typeface="新細明體" pitchFamily="18" charset="-120"/>
                <a:cs typeface="Nafees Web Naskh" pitchFamily="2" charset="-78"/>
              </a:rPr>
              <a:t>Prayer after </a:t>
            </a:r>
            <a:r>
              <a:rPr lang="en-US" altLang="zh-TW" sz="3600" dirty="0" err="1" smtClean="0">
                <a:ea typeface="新細明體" pitchFamily="18" charset="-120"/>
                <a:cs typeface="Nafees Web Naskh" pitchFamily="2" charset="-78"/>
              </a:rPr>
              <a:t>Durood</a:t>
            </a:r>
            <a:endParaRPr lang="en-US" sz="2400" dirty="0" smtClean="0">
              <a:ea typeface="新細明體" pitchFamily="18" charset="-120"/>
              <a:cs typeface="Nafees Web Naskh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r>
              <a:rPr lang="en-US" sz="4400" smtClean="0"/>
              <a:t>After the Break, </a:t>
            </a:r>
            <a:br>
              <a:rPr lang="en-US" sz="4400" smtClean="0"/>
            </a:br>
            <a:r>
              <a:rPr lang="en-US" sz="4400" smtClean="0"/>
              <a:t>we will study: 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2936875"/>
            <a:ext cx="8229600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7200" b="1" smtClean="0"/>
              <a:t>Grammar &amp; Learning tips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457200" y="990600"/>
            <a:ext cx="8229600" cy="76200"/>
          </a:xfrm>
          <a:noFill/>
        </p:spPr>
        <p:txBody>
          <a:bodyPr/>
          <a:lstStyle/>
          <a:p>
            <a:pPr eaLnBrk="1" hangingPunct="1"/>
            <a:r>
              <a:rPr lang="en-US" sz="4400" dirty="0" smtClean="0">
                <a:cs typeface="Majidi" pitchFamily="2" charset="-78"/>
              </a:rPr>
              <a:t>Prayer of forgiveness</a:t>
            </a:r>
            <a:br>
              <a:rPr lang="en-US" sz="4400" dirty="0" smtClean="0">
                <a:cs typeface="Majidi" pitchFamily="2" charset="-78"/>
              </a:rPr>
            </a:br>
            <a:r>
              <a:rPr lang="en-US" sz="4400" dirty="0" smtClean="0">
                <a:cs typeface="Majidi" pitchFamily="2" charset="-78"/>
              </a:rPr>
              <a:t>after </a:t>
            </a:r>
            <a:r>
              <a:rPr lang="en-US" sz="4400" dirty="0" err="1" smtClean="0">
                <a:cs typeface="Majidi" pitchFamily="2" charset="-78"/>
              </a:rPr>
              <a:t>Durood</a:t>
            </a:r>
            <a:endParaRPr lang="en-US" sz="4400" dirty="0" smtClean="0">
              <a:cs typeface="Majidi" pitchFamily="2" charset="-78"/>
            </a:endParaRPr>
          </a:p>
        </p:txBody>
      </p:sp>
      <p:graphicFrame>
        <p:nvGraphicFramePr>
          <p:cNvPr id="989324" name="Group 140"/>
          <p:cNvGraphicFramePr>
            <a:graphicFrameLocks noGrp="1"/>
          </p:cNvGraphicFramePr>
          <p:nvPr/>
        </p:nvGraphicFramePr>
        <p:xfrm>
          <a:off x="41565" y="2362200"/>
          <a:ext cx="9016999" cy="2164080"/>
        </p:xfrm>
        <a:graphic>
          <a:graphicData uri="http://schemas.openxmlformats.org/drawingml/2006/table">
            <a:tbl>
              <a:tblPr rtl="1"/>
              <a:tblGrid>
                <a:gridCol w="1515678"/>
                <a:gridCol w="1322196"/>
                <a:gridCol w="1787236"/>
                <a:gridCol w="1641764"/>
                <a:gridCol w="2750125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اَللّهُمَّ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إِنِّي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ظَلَمْتُ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نَفْسِي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ظُلْمًا</a:t>
                      </a:r>
                      <a:r>
                        <a:rPr kumimoji="0" lang="ar-SA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كَثِيرًا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Allah!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Indeed, I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[I] have wronged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myself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with excessive wrongs;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003543" name="Group 23"/>
          <p:cNvGraphicFramePr>
            <a:graphicFrameLocks noGrp="1"/>
          </p:cNvGraphicFramePr>
          <p:nvPr/>
        </p:nvGraphicFramePr>
        <p:xfrm>
          <a:off x="62346" y="139700"/>
          <a:ext cx="9017000" cy="2164080"/>
        </p:xfrm>
        <a:graphic>
          <a:graphicData uri="http://schemas.openxmlformats.org/drawingml/2006/table">
            <a:tbl>
              <a:tblPr rtl="1"/>
              <a:tblGrid>
                <a:gridCol w="1515678"/>
                <a:gridCol w="1301414"/>
                <a:gridCol w="1821872"/>
                <a:gridCol w="1648692"/>
                <a:gridCol w="2729344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اَللّهُمَّ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إِنِّي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ظَلَمْتُ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نَفْسِي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ظُلْمًا</a:t>
                      </a:r>
                      <a:r>
                        <a:rPr kumimoji="0" lang="ar-SA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كَثِيرًا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Allah!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Indeed, I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[I] have wronged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myself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with excessive wrongs;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003545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1524000" y="3429000"/>
            <a:ext cx="6324600" cy="1600200"/>
          </a:xfrm>
          <a:noFill/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3800" dirty="0" smtClean="0">
                <a:solidFill>
                  <a:schemeClr val="tx1"/>
                </a:solidFill>
                <a:ea typeface="Times New Roman" pitchFamily="18" charset="0"/>
                <a:cs typeface="Tahoma" pitchFamily="34" charset="0"/>
              </a:rPr>
              <a:t>O Allah!</a:t>
            </a:r>
            <a:endParaRPr lang="en-US" sz="13800" dirty="0" smtClean="0">
              <a:solidFill>
                <a:srgbClr val="FFFFFF"/>
              </a:solidFill>
              <a:latin typeface="Nafees Web Naskh" pitchFamily="2" charset="-78"/>
              <a:ea typeface="Times New Roman" pitchFamily="18" charset="0"/>
              <a:cs typeface="Nafees Web Naskh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03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005610" name="Group 42"/>
          <p:cNvGraphicFramePr>
            <a:graphicFrameLocks noGrp="1"/>
          </p:cNvGraphicFramePr>
          <p:nvPr/>
        </p:nvGraphicFramePr>
        <p:xfrm>
          <a:off x="152400" y="0"/>
          <a:ext cx="8915400" cy="1828800"/>
        </p:xfrm>
        <a:graphic>
          <a:graphicData uri="http://schemas.openxmlformats.org/drawingml/2006/table">
            <a:tbl>
              <a:tblPr rtl="1"/>
              <a:tblGrid>
                <a:gridCol w="1485900"/>
                <a:gridCol w="1485900"/>
                <a:gridCol w="1714500"/>
                <a:gridCol w="1676400"/>
                <a:gridCol w="2552700"/>
              </a:tblGrid>
              <a:tr h="9874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اَللّهُمَّ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إِنِّي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ظَلَمْتُ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نَفْسِي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ظُلْمًا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كَثِيرًا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Allah!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Indeed, I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[I] have wronged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myself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with excessive wrongs;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5592" name="Group 24"/>
          <p:cNvGraphicFramePr>
            <a:graphicFrameLocks noGrp="1"/>
          </p:cNvGraphicFramePr>
          <p:nvPr/>
        </p:nvGraphicFramePr>
        <p:xfrm>
          <a:off x="228600" y="2133600"/>
          <a:ext cx="1600200" cy="4648201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إِنَّه</a:t>
                      </a:r>
                      <a:r>
                        <a:rPr kumimoji="0" lang="ar-SA" sz="4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،</a:t>
                      </a:r>
                      <a:endParaRPr kumimoji="0" lang="ar-SA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إِنَّهُمْ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إِنَّكَ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إِنَّكُمْ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إِنَّنَا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إِنَّهَا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1005613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1981200" y="3581400"/>
            <a:ext cx="7010400" cy="1828800"/>
          </a:xfrm>
          <a:noFill/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3800" dirty="0" smtClean="0">
                <a:solidFill>
                  <a:schemeClr val="tx1"/>
                </a:solidFill>
                <a:ea typeface="Times New Roman" pitchFamily="18" charset="0"/>
                <a:cs typeface="Nafees Web Naskh" pitchFamily="2" charset="-78"/>
              </a:rPr>
              <a:t>Indeed I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655638" y="4724400"/>
            <a:ext cx="708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>
              <a:buSzPct val="100000"/>
            </a:pPr>
            <a:r>
              <a:rPr lang="ar-SA" sz="4000" dirty="0">
                <a:solidFill>
                  <a:srgbClr val="FFFFFF"/>
                </a:solidFill>
                <a:cs typeface="Majidi" pitchFamily="2" charset="-78"/>
              </a:rPr>
              <a:t>إ</a:t>
            </a:r>
            <a:r>
              <a:rPr lang="ur-PK" sz="4000" dirty="0">
                <a:solidFill>
                  <a:srgbClr val="FFFFFF"/>
                </a:solidFill>
                <a:cs typeface="Majidi" pitchFamily="2" charset="-78"/>
              </a:rPr>
              <a:t>ِ</a:t>
            </a:r>
            <a:r>
              <a:rPr lang="ar-SA" sz="4000" dirty="0">
                <a:solidFill>
                  <a:srgbClr val="FFFFFF"/>
                </a:solidFill>
                <a:cs typeface="Majidi" pitchFamily="2" charset="-78"/>
              </a:rPr>
              <a:t>نِّ</a:t>
            </a:r>
            <a:r>
              <a:rPr lang="ur-PK" sz="4000" dirty="0">
                <a:solidFill>
                  <a:srgbClr val="FFFFFF"/>
                </a:solidFill>
                <a:cs typeface="Majidi" pitchFamily="2" charset="-78"/>
              </a:rPr>
              <a:t>ي</a:t>
            </a:r>
            <a:endParaRPr lang="en-US" sz="4000" dirty="0">
              <a:solidFill>
                <a:srgbClr val="FFFFFF"/>
              </a:solidFill>
              <a:cs typeface="Majidi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0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56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007639" name="Group 23"/>
          <p:cNvGraphicFramePr>
            <a:graphicFrameLocks noGrp="1"/>
          </p:cNvGraphicFramePr>
          <p:nvPr/>
        </p:nvGraphicFramePr>
        <p:xfrm>
          <a:off x="41564" y="139700"/>
          <a:ext cx="9017000" cy="2164080"/>
        </p:xfrm>
        <a:graphic>
          <a:graphicData uri="http://schemas.openxmlformats.org/drawingml/2006/table">
            <a:tbl>
              <a:tblPr rtl="1"/>
              <a:tblGrid>
                <a:gridCol w="1544390"/>
                <a:gridCol w="1335046"/>
                <a:gridCol w="1787238"/>
                <a:gridCol w="1641762"/>
                <a:gridCol w="2708564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اَللّهُمَّ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إِنِّي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ظَلَمْتُ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نَفْسِي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ظُلْمًا</a:t>
                      </a:r>
                      <a:r>
                        <a:rPr kumimoji="0" lang="ar-SA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كَثِيرًا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Allah!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Indeed, I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[I] have wronged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myself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with excessive wrongs;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7644" name="Group 28"/>
          <p:cNvGraphicFramePr>
            <a:graphicFrameLocks noGrp="1"/>
          </p:cNvGraphicFramePr>
          <p:nvPr/>
        </p:nvGraphicFramePr>
        <p:xfrm>
          <a:off x="838200" y="2286000"/>
          <a:ext cx="7543801" cy="4572000"/>
        </p:xfrm>
        <a:graphic>
          <a:graphicData uri="http://schemas.openxmlformats.org/drawingml/2006/table">
            <a:tbl>
              <a:tblPr/>
              <a:tblGrid>
                <a:gridCol w="864394"/>
                <a:gridCol w="888207"/>
                <a:gridCol w="1772097"/>
                <a:gridCol w="1211461"/>
                <a:gridCol w="1478309"/>
                <a:gridCol w="1329333"/>
              </a:tblGrid>
              <a:tr h="114306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تَظْلِم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ظَلَمَتْ</a:t>
                      </a:r>
                      <a:endParaRPr kumimoji="0" lang="en-US" sz="3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182563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يَظْلِمُ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Majidi" pitchFamily="2" charset="-78"/>
                      </a:endParaRPr>
                    </a:p>
                    <a:p>
                      <a:pPr marL="0" marR="0" lvl="0" indent="182563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يَظْلِمُونَ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182563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ظَلَمَ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Majidi" pitchFamily="2" charset="-78"/>
                      </a:endParaRPr>
                    </a:p>
                    <a:p>
                      <a:pPr marL="0" marR="0" lvl="0" indent="182563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ظَلَمُوا</a:t>
                      </a:r>
                      <a:endParaRPr kumimoji="0" lang="ar-S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50163">
                <a:tc rowSpan="3"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360787"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 ماَ تَظْلِمْ</a:t>
                      </a:r>
                      <a:r>
                        <a:rPr kumimoji="0" lang="en-IN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  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ماَ تَظْلِمُوا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92075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اِظْلِمْ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  <a:p>
                      <a:pPr marL="0" marR="0" lvl="0" indent="92075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اِظْلِمُوا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82563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تَظْلِمُ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Majidi" pitchFamily="2" charset="-78"/>
                      </a:endParaRPr>
                    </a:p>
                    <a:p>
                      <a:pPr marL="0" marR="0" lvl="0" indent="182563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تَظْلِمُونَ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82563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ظَلَمْتَ</a:t>
                      </a:r>
                      <a:r>
                        <a:rPr kumimoji="0" lang="en-IN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 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Majidi" pitchFamily="2" charset="-78"/>
                      </a:endParaRPr>
                    </a:p>
                    <a:p>
                      <a:pPr marL="0" marR="0" lvl="0" indent="182563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ظَلَمْتُمْ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60787"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82563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أَظْلِمُ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Majidi" pitchFamily="2" charset="-78"/>
                      </a:endParaRPr>
                    </a:p>
                    <a:p>
                      <a:pPr marL="0" marR="0" lvl="0" indent="182563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نَظْلِمُ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82563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ظَلَمْتُ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Majidi" pitchFamily="2" charset="-78"/>
                      </a:endParaRPr>
                    </a:p>
                    <a:p>
                      <a:pPr marL="0" marR="0" lvl="0" indent="182563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ظَلَمْنَا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0289" name="Oval 54"/>
          <p:cNvSpPr>
            <a:spLocks noChangeArrowheads="1"/>
          </p:cNvSpPr>
          <p:nvPr/>
        </p:nvSpPr>
        <p:spPr bwMode="auto">
          <a:xfrm>
            <a:off x="7010400" y="5334000"/>
            <a:ext cx="1600200" cy="838200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0290" name="Freeform 55"/>
          <p:cNvSpPr>
            <a:spLocks/>
          </p:cNvSpPr>
          <p:nvPr/>
        </p:nvSpPr>
        <p:spPr bwMode="auto">
          <a:xfrm rot="-2532890">
            <a:off x="5607050" y="711200"/>
            <a:ext cx="1849438" cy="4648200"/>
          </a:xfrm>
          <a:custGeom>
            <a:avLst/>
            <a:gdLst>
              <a:gd name="T0" fmla="*/ 2147483647 w 1360"/>
              <a:gd name="T1" fmla="*/ 0 h 2784"/>
              <a:gd name="T2" fmla="*/ 2147483647 w 1360"/>
              <a:gd name="T3" fmla="*/ 2147483647 h 2784"/>
              <a:gd name="T4" fmla="*/ 0 w 1360"/>
              <a:gd name="T5" fmla="*/ 2147483647 h 2784"/>
              <a:gd name="T6" fmla="*/ 0 60000 65536"/>
              <a:gd name="T7" fmla="*/ 0 60000 65536"/>
              <a:gd name="T8" fmla="*/ 0 60000 65536"/>
              <a:gd name="T9" fmla="*/ 0 w 1360"/>
              <a:gd name="T10" fmla="*/ 0 h 2784"/>
              <a:gd name="T11" fmla="*/ 1360 w 1360"/>
              <a:gd name="T12" fmla="*/ 2784 h 27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0" h="2784">
                <a:moveTo>
                  <a:pt x="960" y="0"/>
                </a:moveTo>
                <a:cubicBezTo>
                  <a:pt x="1160" y="464"/>
                  <a:pt x="1360" y="928"/>
                  <a:pt x="1200" y="1392"/>
                </a:cubicBezTo>
                <a:cubicBezTo>
                  <a:pt x="1040" y="1856"/>
                  <a:pt x="520" y="2320"/>
                  <a:pt x="0" y="2784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9" grpId="0" animBg="1"/>
      <p:bldP spid="102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Majidi" pitchFamily="2" charset="-78"/>
              </a:rPr>
              <a:t> </a:t>
            </a:r>
            <a:endParaRPr lang="en-IN" sz="4400" smtClean="0">
              <a:cs typeface="Majidi" pitchFamily="2" charset="-78"/>
            </a:endParaRPr>
          </a:p>
        </p:txBody>
      </p:sp>
      <p:graphicFrame>
        <p:nvGraphicFramePr>
          <p:cNvPr id="1009687" name="Group 23"/>
          <p:cNvGraphicFramePr>
            <a:graphicFrameLocks noGrp="1"/>
          </p:cNvGraphicFramePr>
          <p:nvPr/>
        </p:nvGraphicFramePr>
        <p:xfrm>
          <a:off x="62346" y="139700"/>
          <a:ext cx="9017000" cy="2164080"/>
        </p:xfrm>
        <a:graphic>
          <a:graphicData uri="http://schemas.openxmlformats.org/drawingml/2006/table">
            <a:tbl>
              <a:tblPr rtl="1"/>
              <a:tblGrid>
                <a:gridCol w="1517189"/>
                <a:gridCol w="1299903"/>
                <a:gridCol w="1780308"/>
                <a:gridCol w="1690256"/>
                <a:gridCol w="2729344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اَللّهُمَّ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إِنِّي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ظَلَمْتُ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نَفْسِي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ظُلْمًا</a:t>
                      </a:r>
                      <a:r>
                        <a:rPr kumimoji="0" lang="ar-SA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كَثِيرًا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Allah!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Indeed, I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[I] have wronged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myself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with excessive wrongs;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1288" name="Text Box 27"/>
          <p:cNvSpPr txBox="1">
            <a:spLocks noChangeArrowheads="1"/>
          </p:cNvSpPr>
          <p:nvPr/>
        </p:nvSpPr>
        <p:spPr bwMode="auto">
          <a:xfrm>
            <a:off x="1676400" y="5959475"/>
            <a:ext cx="13970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cs typeface="Arial" pitchFamily="34" charset="0"/>
              </a:rPr>
              <a:t>Broken plural</a:t>
            </a:r>
          </a:p>
        </p:txBody>
      </p:sp>
      <p:graphicFrame>
        <p:nvGraphicFramePr>
          <p:cNvPr id="10" name="Group 89"/>
          <p:cNvGraphicFramePr>
            <a:graphicFrameLocks noGrp="1"/>
          </p:cNvGraphicFramePr>
          <p:nvPr/>
        </p:nvGraphicFramePr>
        <p:xfrm>
          <a:off x="990600" y="2971800"/>
          <a:ext cx="7924800" cy="2286000"/>
        </p:xfrm>
        <a:graphic>
          <a:graphicData uri="http://schemas.openxmlformats.org/drawingml/2006/table">
            <a:tbl>
              <a:tblPr/>
              <a:tblGrid>
                <a:gridCol w="4953000"/>
                <a:gridCol w="533400"/>
                <a:gridCol w="243840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نَفْس</a:t>
                      </a:r>
                      <a:endParaRPr kumimoji="0" lang="en-US" sz="1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11303" name="Oval 83"/>
          <p:cNvSpPr>
            <a:spLocks noChangeArrowheads="1"/>
          </p:cNvSpPr>
          <p:nvPr/>
        </p:nvSpPr>
        <p:spPr bwMode="auto">
          <a:xfrm>
            <a:off x="3124200" y="274320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0" bIns="18288" anchor="ctr"/>
          <a:lstStyle/>
          <a:p>
            <a:pPr algn="ctr"/>
            <a:r>
              <a:rPr lang="ur-PK" sz="540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 sz="5400">
              <a:solidFill>
                <a:srgbClr val="800000"/>
              </a:solidFill>
              <a:latin typeface="Arial" pitchFamily="34" charset="0"/>
            </a:endParaRPr>
          </a:p>
        </p:txBody>
      </p:sp>
      <p:sp>
        <p:nvSpPr>
          <p:cNvPr id="11304" name="Text Box 90"/>
          <p:cNvSpPr txBox="1">
            <a:spLocks noChangeArrowheads="1"/>
          </p:cNvSpPr>
          <p:nvPr/>
        </p:nvSpPr>
        <p:spPr bwMode="auto">
          <a:xfrm>
            <a:off x="355600" y="6096000"/>
            <a:ext cx="1397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400">
                <a:latin typeface="Alvi Nastaleeq" pitchFamily="2" charset="-78"/>
                <a:cs typeface="Majidi" pitchFamily="2" charset="-78"/>
              </a:rPr>
              <a:t>جمع مكسّر</a:t>
            </a:r>
            <a:endParaRPr lang="en-US" sz="2400">
              <a:latin typeface="Alvi Nastaleeq" pitchFamily="2" charset="-78"/>
              <a:cs typeface="Majidi" pitchFamily="2" charset="-7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28700" y="3292475"/>
            <a:ext cx="49149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20000"/>
              </a:spcBef>
              <a:buClr>
                <a:srgbClr val="FFFFFF"/>
              </a:buClr>
              <a:buSzPct val="90000"/>
            </a:pPr>
            <a:r>
              <a:rPr lang="ar-SA" sz="9200" dirty="0">
                <a:solidFill>
                  <a:srgbClr val="FFFF00"/>
                </a:solidFill>
                <a:cs typeface="Majidi" pitchFamily="2" charset="-78"/>
              </a:rPr>
              <a:t>نُفُوس، أَنْفُس</a:t>
            </a:r>
            <a:endParaRPr lang="en-US" sz="9200" dirty="0">
              <a:solidFill>
                <a:srgbClr val="FFFF00"/>
              </a:solidFill>
              <a:cs typeface="Majidi" pitchFamily="2" charset="-78"/>
            </a:endParaRPr>
          </a:p>
        </p:txBody>
      </p:sp>
      <p:sp>
        <p:nvSpPr>
          <p:cNvPr id="28" name="Oval 27"/>
          <p:cNvSpPr/>
          <p:nvPr/>
        </p:nvSpPr>
        <p:spPr>
          <a:xfrm rot="20088581">
            <a:off x="-20102" y="2541020"/>
            <a:ext cx="1828800" cy="1219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*293</a:t>
            </a:r>
            <a:endParaRPr lang="en-IN" sz="3600" b="1" baseline="30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eam">
  <a:themeElements>
    <a:clrScheme name="2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2_Beam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10180</TotalTime>
  <Words>1494</Words>
  <Application>Microsoft Office PowerPoint</Application>
  <PresentationFormat>On-screen Show (4:3)</PresentationFormat>
  <Paragraphs>606</Paragraphs>
  <Slides>45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2_Beam</vt:lpstr>
      <vt:lpstr> Let’s Understand the Qur’an   Lesson – 18a   </vt:lpstr>
      <vt:lpstr>In this lesson…</vt:lpstr>
      <vt:lpstr>Advice from the Prophet (pbuh)</vt:lpstr>
      <vt:lpstr>PowerPoint Presentation</vt:lpstr>
      <vt:lpstr>Prayer of forgiveness after Durood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PowerPoint Presentation</vt:lpstr>
      <vt:lpstr> </vt:lpstr>
      <vt:lpstr> </vt:lpstr>
      <vt:lpstr> </vt:lpstr>
      <vt:lpstr> </vt:lpstr>
      <vt:lpstr> </vt:lpstr>
      <vt:lpstr> </vt:lpstr>
      <vt:lpstr> </vt:lpstr>
      <vt:lpstr> </vt:lpstr>
      <vt:lpstr>PowerPoint Presentation</vt:lpstr>
      <vt:lpstr>PowerPoint Presentation</vt:lpstr>
      <vt:lpstr> </vt:lpstr>
      <vt:lpstr> </vt:lpstr>
      <vt:lpstr> </vt:lpstr>
      <vt:lpstr>PowerPoint Presentation</vt:lpstr>
      <vt:lpstr>PowerPoint Presentation</vt:lpstr>
      <vt:lpstr> </vt:lpstr>
      <vt:lpstr> </vt:lpstr>
      <vt:lpstr> </vt:lpstr>
      <vt:lpstr> </vt:lpstr>
      <vt:lpstr> </vt:lpstr>
      <vt:lpstr> </vt:lpstr>
      <vt:lpstr> </vt:lpstr>
      <vt:lpstr>Two Types of Plurals</vt:lpstr>
      <vt:lpstr>As we complete the Salah…</vt:lpstr>
      <vt:lpstr>Practice with imagination, feelings and prayer</vt:lpstr>
      <vt:lpstr>Prayer after Durood</vt:lpstr>
      <vt:lpstr>Prayer after Durood</vt:lpstr>
      <vt:lpstr>After the Break,  we will study: </vt:lpstr>
    </vt:vector>
  </TitlesOfParts>
  <Company>KFUPM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سُورَةُ الْفِيل</dc:title>
  <dc:creator>ITC</dc:creator>
  <cp:lastModifiedBy>Dr.Abdul Aziz</cp:lastModifiedBy>
  <cp:revision>386</cp:revision>
  <dcterms:created xsi:type="dcterms:W3CDTF">2008-10-07T02:53:58Z</dcterms:created>
  <dcterms:modified xsi:type="dcterms:W3CDTF">2011-05-24T07:24:33Z</dcterms:modified>
</cp:coreProperties>
</file>