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964" r:id="rId2"/>
    <p:sldId id="886" r:id="rId3"/>
    <p:sldId id="965" r:id="rId4"/>
    <p:sldId id="955" r:id="rId5"/>
    <p:sldId id="888" r:id="rId6"/>
    <p:sldId id="957" r:id="rId7"/>
    <p:sldId id="904" r:id="rId8"/>
    <p:sldId id="905" r:id="rId9"/>
    <p:sldId id="919" r:id="rId10"/>
    <p:sldId id="891" r:id="rId11"/>
    <p:sldId id="958" r:id="rId12"/>
    <p:sldId id="959" r:id="rId13"/>
    <p:sldId id="917" r:id="rId14"/>
    <p:sldId id="918" r:id="rId15"/>
    <p:sldId id="89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00"/>
    <a:srgbClr val="006600"/>
    <a:srgbClr val="000066"/>
    <a:srgbClr val="660033"/>
    <a:srgbClr val="FF0000"/>
    <a:srgbClr val="DB0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71813" autoAdjust="0"/>
  </p:normalViewPr>
  <p:slideViewPr>
    <p:cSldViewPr>
      <p:cViewPr>
        <p:scale>
          <a:sx n="40" d="100"/>
          <a:sy n="40" d="100"/>
        </p:scale>
        <p:origin x="-216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725104-13B3-4846-86E3-4FC5992FF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0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3A15C-4001-4569-A5F5-83B7C5C3C73A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770C1-4E69-4101-B12A-F74280490D78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Make sure everyone takes one or two deep breaths before they continue with Grammar!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52322-7D99-437E-8F75-59E6EFFC17FD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349AA-9B22-4CB8-B209-42C0675CB50A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91263-6FA0-47A2-8120-66A9E07E9BFF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04C66-2F1A-4128-B33C-5083586B0416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299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149299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76B4-F518-4295-8FED-3113C35D7485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C982F-0556-413A-ADC4-FC61169031C4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D44D-E36B-4BD2-86D8-0C16213D259A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C74A-96A0-4AEB-A061-057FFAB1B991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24ABE-F7BD-4CEA-B11F-F0AE5BE0C9F8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D43C-0B78-4D57-B23F-9D4DC8B0180C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063D-49CA-49AF-89DE-439E52719A7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D018-3E78-4B0E-8870-F484C8B328E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2586-BEF6-4862-8375-C63F835E8435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70FC-C355-4E01-9C31-8022EA23C4E9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88A56-F2F4-4D92-A967-10FE19D7906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47C1-785F-4D36-AA72-9E24DF76FF0F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676B-F921-4F7F-93EA-D79A9FD6CFBA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03AF-E4A8-4DD9-BB1C-7CFC4E4C1608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491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7891D4-A71B-472D-8865-53A1D17C7C20}" type="slidenum">
              <a:rPr lang="ar-SY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82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Flash Document" r:id="rId4" imgW="1895400" imgH="1117440" progId="">
                  <p:embed/>
                </p:oleObj>
              </mc:Choice>
              <mc:Fallback>
                <p:oleObj name="Flash Document" r:id="rId4" imgW="1895400" imgH="1117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1950"/>
                        <a:ext cx="1066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mtClean="0">
                <a:solidFill>
                  <a:srgbClr val="FFFFFF"/>
                </a:solidFill>
                <a:cs typeface="Tahoma" pitchFamily="34" charset="0"/>
              </a:rPr>
              <a:t>Lesson – 17b</a:t>
            </a:r>
            <a:r>
              <a:rPr lang="en-US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71600" y="5105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400">
                <a:solidFill>
                  <a:srgbClr val="FFFF00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Dr. Abdulazeez Abdulraheem</a:t>
            </a:r>
            <a:br>
              <a:rPr lang="en-US" sz="2800" smtClean="0">
                <a:cs typeface="Tahoma" pitchFamily="34" charset="0"/>
              </a:rPr>
            </a:br>
            <a:r>
              <a:rPr lang="en-US" b="1" u="sng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  <a:endParaRPr lang="en-US" b="1" u="sng" dirty="0" smtClean="0">
              <a:solidFill>
                <a:schemeClr val="accent1">
                  <a:lumMod val="20000"/>
                  <a:lumOff val="80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7200" smtClean="0">
                <a:solidFill>
                  <a:srgbClr val="FFFF00"/>
                </a:solidFill>
              </a:rPr>
              <a:t>Learning Tip</a:t>
            </a:r>
            <a:endParaRPr lang="ur-PK" sz="7200" smtClean="0">
              <a:solidFill>
                <a:srgbClr val="FFFF00"/>
              </a:solidFill>
            </a:endParaRPr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80901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2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03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04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05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07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08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‘CRIMES’ </a:t>
            </a:r>
            <a:br>
              <a:rPr lang="en-US" dirty="0" smtClean="0"/>
            </a:br>
            <a:r>
              <a:rPr lang="en-US" b="0" dirty="0" smtClean="0"/>
              <a:t>(of Traditional Muslims)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2475"/>
            <a:ext cx="7620000" cy="3463925"/>
          </a:xfrm>
        </p:spPr>
        <p:txBody>
          <a:bodyPr/>
          <a:lstStyle/>
          <a:p>
            <a:pPr algn="l" rtl="0"/>
            <a:r>
              <a:rPr lang="en-US" dirty="0" smtClean="0"/>
              <a:t>High speed recitation</a:t>
            </a:r>
          </a:p>
          <a:p>
            <a:pPr algn="l" rtl="0"/>
            <a:r>
              <a:rPr lang="en-US" dirty="0" smtClean="0"/>
              <a:t>Mind is somewhere else</a:t>
            </a:r>
          </a:p>
          <a:p>
            <a:pPr algn="l" rtl="0"/>
            <a:r>
              <a:rPr lang="en-US" dirty="0" smtClean="0"/>
              <a:t>Without Understanding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Solution: Understand, Imagine, Feel, </a:t>
            </a:r>
            <a:br>
              <a:rPr lang="en-US" dirty="0" smtClean="0"/>
            </a:br>
            <a:r>
              <a:rPr lang="en-US" dirty="0" smtClean="0"/>
              <a:t>           and have VARIETY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4530725"/>
          </a:xfrm>
        </p:spPr>
        <p:txBody>
          <a:bodyPr/>
          <a:lstStyle/>
          <a:p>
            <a:pPr marL="742950" indent="-742950" algn="l" rtl="0" eaLnBrk="1" hangingPunct="1"/>
            <a:r>
              <a:rPr lang="en-US" sz="4000" dirty="0" smtClean="0"/>
              <a:t>2 on Recitation (</a:t>
            </a:r>
            <a:r>
              <a:rPr lang="en-US" sz="4000" dirty="0" err="1" smtClean="0"/>
              <a:t>Mushaf</a:t>
            </a:r>
            <a:r>
              <a:rPr lang="en-US" sz="4000" dirty="0" smtClean="0"/>
              <a:t>; Memory)</a:t>
            </a:r>
          </a:p>
          <a:p>
            <a:pPr marL="742950" indent="-742950" algn="l" rtl="0" eaLnBrk="1" hangingPunct="1"/>
            <a:r>
              <a:rPr lang="en-US" sz="4000" dirty="0" smtClean="0"/>
              <a:t>2 on Study (Book; </a:t>
            </a:r>
            <a:r>
              <a:rPr lang="en-US" sz="4000" dirty="0" err="1" smtClean="0"/>
              <a:t>Vocab</a:t>
            </a:r>
            <a:r>
              <a:rPr lang="en-US" sz="4000" dirty="0" smtClean="0"/>
              <a:t> card)</a:t>
            </a:r>
          </a:p>
          <a:p>
            <a:pPr marL="742950" indent="-742950" algn="l" rtl="0" eaLnBrk="1" hangingPunct="1"/>
            <a:r>
              <a:rPr lang="en-US" sz="4000" dirty="0" smtClean="0"/>
              <a:t>Listen to the mp3 recording </a:t>
            </a:r>
          </a:p>
          <a:p>
            <a:pPr marL="742950" indent="-742950" algn="l" rtl="0" eaLnBrk="1" hangingPunct="1"/>
            <a:r>
              <a:rPr lang="en-US" sz="4000" dirty="0" smtClean="0"/>
              <a:t>Talk about it / Teach it</a:t>
            </a:r>
          </a:p>
          <a:p>
            <a:pPr marL="742950" indent="-742950" algn="l" rtl="0" eaLnBrk="1" hangingPunct="1"/>
            <a:r>
              <a:rPr lang="en-US" sz="4000" dirty="0" smtClean="0"/>
              <a:t>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426" name="Group 2"/>
          <p:cNvGraphicFramePr>
            <a:graphicFrameLocks noGrp="1"/>
          </p:cNvGraphicFramePr>
          <p:nvPr/>
        </p:nvGraphicFramePr>
        <p:xfrm>
          <a:off x="1574800" y="1371600"/>
          <a:ext cx="6273800" cy="5334000"/>
        </p:xfrm>
        <a:graphic>
          <a:graphicData uri="http://schemas.openxmlformats.org/drawingml/2006/table">
            <a:tbl>
              <a:tblPr/>
              <a:tblGrid>
                <a:gridCol w="3644900"/>
                <a:gridCol w="1511300"/>
                <a:gridCol w="1117600"/>
              </a:tblGrid>
              <a:tr h="72642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وَعَلَىٰ ا ٰلِ مُحَمَّدٍ كَمَا صَلَّيْتَ</a:t>
                      </a:r>
                      <a:r>
                        <a:rPr kumimoji="0" lang="en-I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اٰلِ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2642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وَعَلَىٰ ا ٰلِ مُحَمَّدٍ كَمَا صَلَّيْتَ</a:t>
                      </a:r>
                      <a:r>
                        <a:rPr kumimoji="0" lang="en-I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كَمَا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2642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عَلَىٰ إِبْرَاهِيمَ وَعَلَىٰ ا ٰلِ إِبْرَاهِيمَ</a:t>
                      </a:r>
                      <a:r>
                        <a:rPr kumimoji="0" lang="en-I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إِبْرَاهِيمَ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2642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jidi"/>
                        </a:rPr>
                        <a:t>إِنَّكَ حَمِيدٌ مَّجِيدٌ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حَمِيد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2642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وَلَد</a:t>
                      </a:r>
                      <a:r>
                        <a:rPr kumimoji="0" lang="ar-S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7947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وَجَدَ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7947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وعَدَ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9124" name="Rectangle 28"/>
          <p:cNvSpPr>
            <a:spLocks noChangeArrowheads="1"/>
          </p:cNvSpPr>
          <p:nvPr/>
        </p:nvSpPr>
        <p:spPr bwMode="auto">
          <a:xfrm>
            <a:off x="1371600" y="228600"/>
            <a:ext cx="6705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 dirty="0" smtClean="0">
                <a:latin typeface="+mj-lt"/>
                <a:cs typeface="Alvi Nastaleeq" pitchFamily="2" charset="-78"/>
              </a:rPr>
              <a:t>New Words</a:t>
            </a:r>
            <a:endParaRPr lang="ar-SA" sz="8000" b="1" dirty="0">
              <a:latin typeface="+mj-lt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190500" y="4191000"/>
            <a:ext cx="914400" cy="268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90119" name="AutoShape 6"/>
          <p:cNvSpPr>
            <a:spLocks noChangeArrowheads="1"/>
          </p:cNvSpPr>
          <p:nvPr/>
        </p:nvSpPr>
        <p:spPr bwMode="auto">
          <a:xfrm>
            <a:off x="190500" y="4210050"/>
            <a:ext cx="900000" cy="2684463"/>
          </a:xfrm>
          <a:prstGeom prst="upArrow">
            <a:avLst>
              <a:gd name="adj1" fmla="val 45833"/>
              <a:gd name="adj2" fmla="val 9600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IN"/>
          </a:p>
        </p:txBody>
      </p:sp>
      <p:sp>
        <p:nvSpPr>
          <p:cNvPr id="90120" name="Text Box 7"/>
          <p:cNvSpPr txBox="1">
            <a:spLocks noChangeArrowheads="1"/>
          </p:cNvSpPr>
          <p:nvPr/>
        </p:nvSpPr>
        <p:spPr bwMode="auto">
          <a:xfrm>
            <a:off x="133350" y="3802063"/>
            <a:ext cx="1219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35,656</a:t>
            </a:r>
          </a:p>
        </p:txBody>
      </p:sp>
      <p:sp>
        <p:nvSpPr>
          <p:cNvPr id="90121" name="Text Box 8"/>
          <p:cNvSpPr txBox="1">
            <a:spLocks noChangeArrowheads="1"/>
          </p:cNvSpPr>
          <p:nvPr/>
        </p:nvSpPr>
        <p:spPr bwMode="auto">
          <a:xfrm>
            <a:off x="152400" y="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027238"/>
            <a:ext cx="7086600" cy="4525962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600" b="1" dirty="0" smtClean="0"/>
              <a:t>110 words that occur </a:t>
            </a: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3600" b="1" dirty="0" smtClean="0"/>
              <a:t>35,656 times in the Qur’an</a:t>
            </a:r>
            <a:endParaRPr lang="en-US" sz="2800" dirty="0" smtClean="0">
              <a:cs typeface="Alvi Nastaleeq" pitchFamily="2" charset="-78"/>
            </a:endParaRPr>
          </a:p>
          <a:p>
            <a:pPr algn="ctr" rtl="0" eaLnBrk="1" hangingPunct="1">
              <a:buFont typeface="Wingdings" pitchFamily="2" charset="2"/>
              <a:buNone/>
            </a:pPr>
            <a:endParaRPr lang="en-US" sz="4000" dirty="0" smtClean="0">
              <a:cs typeface="Alvi Nastaleeq" pitchFamily="2" charset="-78"/>
            </a:endParaRP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4000" dirty="0" smtClean="0">
                <a:cs typeface="Alvi Nastaleeq" pitchFamily="2" charset="-78"/>
              </a:rPr>
              <a:t>Total: 4,500 words</a:t>
            </a: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4000" dirty="0" smtClean="0">
                <a:cs typeface="Alvi Nastaleeq" pitchFamily="2" charset="-78"/>
              </a:rPr>
              <a:t>78,000 times</a:t>
            </a:r>
            <a:endParaRPr lang="ur-PK" sz="4000" dirty="0" smtClean="0">
              <a:cs typeface="Alvi Nastaleeq" pitchFamily="2" charset="-78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828800" y="228600"/>
            <a:ext cx="617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 dirty="0" smtClean="0">
                <a:latin typeface="+mj-lt"/>
                <a:cs typeface="Alvi Nastaleeq" pitchFamily="2" charset="-78"/>
              </a:rPr>
              <a:t>In 17 lessons, </a:t>
            </a:r>
            <a:br>
              <a:rPr lang="en-US" sz="5400" b="1" dirty="0" smtClean="0">
                <a:latin typeface="+mj-lt"/>
                <a:cs typeface="Alvi Nastaleeq" pitchFamily="2" charset="-78"/>
              </a:rPr>
            </a:br>
            <a:r>
              <a:rPr lang="en-US" sz="5400" b="1" dirty="0" smtClean="0">
                <a:latin typeface="+mj-lt"/>
                <a:cs typeface="Alvi Nastaleeq" pitchFamily="2" charset="-78"/>
              </a:rPr>
              <a:t>we learnt</a:t>
            </a:r>
            <a:endParaRPr lang="en-US" sz="4400" b="1" dirty="0">
              <a:latin typeface="+mj-lt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Be ready for the next lesson!</a:t>
            </a:r>
            <a:endParaRPr lang="ar-SA" dirty="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noFill/>
        </p:spPr>
        <p:txBody>
          <a:bodyPr lIns="0" rIns="0"/>
          <a:lstStyle/>
          <a:p>
            <a:pPr marL="114300" lvl="1" indent="0" algn="l" rtl="0" eaLnBrk="1" hangingPunct="1">
              <a:buFont typeface="Symbol" pitchFamily="18" charset="2"/>
              <a:buNone/>
            </a:pPr>
            <a:r>
              <a:rPr lang="ar-SA" b="1" smtClean="0">
                <a:solidFill>
                  <a:srgbClr val="FFFF66"/>
                </a:solidFill>
              </a:rPr>
              <a:t> </a:t>
            </a:r>
            <a:r>
              <a:rPr lang="en-US" smtClean="0">
                <a:solidFill>
                  <a:srgbClr val="FFFF66"/>
                </a:solidFill>
              </a:rPr>
              <a:t>  </a:t>
            </a:r>
            <a:endParaRPr lang="en-US" b="1" smtClean="0">
              <a:solidFill>
                <a:srgbClr val="FFFF66"/>
              </a:solidFill>
            </a:endParaRPr>
          </a:p>
          <a:p>
            <a:pPr marL="114300" lvl="1" indent="0" algn="l" rtl="0" eaLnBrk="1" hangingPunct="1">
              <a:buFont typeface="Symbol" pitchFamily="18" charset="2"/>
              <a:buNone/>
            </a:pPr>
            <a:endParaRPr lang="en-US" sz="3200" b="1" smtClean="0">
              <a:cs typeface="Tahoma" pitchFamily="34" charset="0"/>
            </a:endParaRPr>
          </a:p>
          <a:p>
            <a:pPr marL="114300" lvl="1" indent="0" algn="ctr" rtl="0" eaLnBrk="1" hangingPunct="1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4800">
                <a:cs typeface="Traditional Arabic_bs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/>
            <a:r>
              <a:rPr lang="ar-SA" sz="4800">
                <a:cs typeface="Traditional Arabic_bs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r" eaLnBrk="1" hangingPunct="1"/>
            <a:r>
              <a:rPr lang="ur-PK" sz="8000" dirty="0" smtClean="0">
                <a:cs typeface="Traditional Arabic_bs" pitchFamily="2" charset="-78"/>
              </a:rPr>
              <a:t>قواعد</a:t>
            </a:r>
            <a:r>
              <a:rPr lang="ur-PK" sz="8000" dirty="0" smtClean="0"/>
              <a:t>– </a:t>
            </a:r>
            <a:r>
              <a:rPr lang="en-US" sz="8000" dirty="0" smtClean="0"/>
              <a:t>Grammar</a:t>
            </a:r>
          </a:p>
        </p:txBody>
      </p:sp>
      <p:pic>
        <p:nvPicPr>
          <p:cNvPr id="73731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728999" flipV="1">
            <a:off x="-540544" y="2480469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419600" y="5029200"/>
            <a:ext cx="3962400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cs typeface="Arial" pitchFamily="34" charset="0"/>
              </a:rPr>
              <a:t>Take a deep breath now and do all the exercises with TPI.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4800600"/>
          </a:xfrm>
        </p:spPr>
        <p:txBody>
          <a:bodyPr/>
          <a:lstStyle/>
          <a:p>
            <a:pPr eaLnBrk="1" hangingPunct="1"/>
            <a:r>
              <a:rPr lang="en-US" sz="9600" b="0" dirty="0" smtClean="0">
                <a:latin typeface="+mn-lt"/>
                <a:cs typeface="Alvi Nastaleeq" pitchFamily="2" charset="-78"/>
              </a:rPr>
              <a:t>Do it with Love and Enthusiasm!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cs typeface="Arial" pitchFamily="34" charset="0"/>
              </a:rPr>
              <a:t>S</a:t>
            </a:r>
            <a:r>
              <a:rPr lang="en-US" sz="4000" b="1" dirty="0" smtClean="0">
                <a:cs typeface="Arial" pitchFamily="34" charset="0"/>
              </a:rPr>
              <a:t>tyles of Verb </a:t>
            </a:r>
            <a:r>
              <a:rPr lang="ar-SA" sz="6000" b="1" dirty="0">
                <a:cs typeface="Tajweed" pitchFamily="2" charset="-78"/>
              </a:rPr>
              <a:t>فَعَلَ</a:t>
            </a:r>
            <a:endParaRPr lang="en-IN" sz="6000" b="1" dirty="0">
              <a:cs typeface="Tajweed" pitchFamily="2" charset="-78"/>
            </a:endParaRPr>
          </a:p>
        </p:txBody>
      </p:sp>
      <p:pic>
        <p:nvPicPr>
          <p:cNvPr id="76803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114426" y="514350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044825" y="5029200"/>
            <a:ext cx="2955925" cy="914400"/>
          </a:xfrm>
          <a:prstGeom prst="rect">
            <a:avLst/>
          </a:prstGeom>
          <a:solidFill>
            <a:srgbClr val="3366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>
              <a:spcBef>
                <a:spcPct val="50000"/>
              </a:spcBef>
            </a:pPr>
            <a:r>
              <a:rPr lang="en-US" sz="4800">
                <a:solidFill>
                  <a:srgbClr val="000000"/>
                </a:solidFill>
                <a:latin typeface="Arial" pitchFamily="34" charset="0"/>
                <a:cs typeface="Traditional Arabic_bs" pitchFamily="2" charset="-78"/>
              </a:rPr>
              <a:t>d</a:t>
            </a:r>
            <a:r>
              <a:rPr lang="ar-SA" sz="4800">
                <a:solidFill>
                  <a:srgbClr val="000000"/>
                </a:solidFill>
                <a:latin typeface="Arial" pitchFamily="34" charset="0"/>
                <a:cs typeface="Traditional Arabic_bs" pitchFamily="2" charset="-78"/>
              </a:rPr>
              <a:t>. سَمِعَ، يَسْمَعُ</a:t>
            </a:r>
            <a:endParaRPr lang="en-IN" sz="4800">
              <a:solidFill>
                <a:srgbClr val="000000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016250" y="3179763"/>
            <a:ext cx="2955925" cy="914400"/>
          </a:xfrm>
          <a:prstGeom prst="rect">
            <a:avLst/>
          </a:prstGeom>
          <a:solidFill>
            <a:srgbClr val="800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>
              <a:spcBef>
                <a:spcPct val="50000"/>
              </a:spcBef>
            </a:pPr>
            <a:r>
              <a:rPr lang="en-US" sz="5400">
                <a:latin typeface="Arial" pitchFamily="34" charset="0"/>
                <a:cs typeface="Traditional Arabic_bs" pitchFamily="2" charset="-78"/>
              </a:rPr>
              <a:t>b</a:t>
            </a:r>
            <a:r>
              <a:rPr lang="ar-SA" sz="5400">
                <a:latin typeface="Arial" pitchFamily="34" charset="0"/>
                <a:cs typeface="Traditional Arabic_bs" pitchFamily="2" charset="-78"/>
              </a:rPr>
              <a:t>. نَصَر، يَنْصُرُ</a:t>
            </a:r>
            <a:endParaRPr lang="en-IN" sz="40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016250" y="4090988"/>
            <a:ext cx="2955925" cy="914400"/>
          </a:xfrm>
          <a:prstGeom prst="rect">
            <a:avLst/>
          </a:prstGeom>
          <a:solidFill>
            <a:srgbClr val="66FF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>
              <a:spcBef>
                <a:spcPct val="50000"/>
              </a:spcBef>
            </a:pPr>
            <a:r>
              <a:rPr lang="en-US" sz="5400" b="1">
                <a:solidFill>
                  <a:srgbClr val="000000"/>
                </a:solidFill>
                <a:latin typeface="Arial" pitchFamily="34" charset="0"/>
                <a:cs typeface="Traditional Arabic_bs" pitchFamily="2" charset="-78"/>
              </a:rPr>
              <a:t>c</a:t>
            </a:r>
            <a:r>
              <a:rPr lang="ar-SA" sz="5400" b="1">
                <a:solidFill>
                  <a:srgbClr val="000000"/>
                </a:solidFill>
                <a:latin typeface="Arial" pitchFamily="34" charset="0"/>
                <a:cs typeface="Traditional Arabic_bs" pitchFamily="2" charset="-78"/>
              </a:rPr>
              <a:t>.</a:t>
            </a:r>
            <a:r>
              <a:rPr lang="ar-SA" sz="4000" b="1">
                <a:solidFill>
                  <a:srgbClr val="000000"/>
                </a:solidFill>
                <a:latin typeface="Arial" pitchFamily="34" charset="0"/>
                <a:cs typeface="Traditional Arabic_bs" pitchFamily="2" charset="-78"/>
              </a:rPr>
              <a:t> ضَرَبَ، يَضْرِبُ ... </a:t>
            </a:r>
            <a:endParaRPr lang="en-IN" sz="4000" b="1">
              <a:solidFill>
                <a:srgbClr val="000000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016250" y="2254250"/>
            <a:ext cx="2955925" cy="914400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>
              <a:spcBef>
                <a:spcPct val="50000"/>
              </a:spcBef>
            </a:pPr>
            <a:r>
              <a:rPr lang="en-US" sz="5400">
                <a:latin typeface="Arial" pitchFamily="34" charset="0"/>
                <a:cs typeface="Traditional Arabic_bs" pitchFamily="2" charset="-78"/>
              </a:rPr>
              <a:t>a</a:t>
            </a:r>
            <a:r>
              <a:rPr lang="ar-SA" sz="5400">
                <a:latin typeface="Arial" pitchFamily="34" charset="0"/>
                <a:cs typeface="Traditional Arabic_bs" pitchFamily="2" charset="-78"/>
              </a:rPr>
              <a:t>. فَتَحَ، يَفْتَحُ</a:t>
            </a:r>
            <a:endParaRPr lang="en-IN" sz="5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1580040" name="Line 8"/>
          <p:cNvSpPr>
            <a:spLocks noChangeShapeType="1"/>
          </p:cNvSpPr>
          <p:nvPr/>
        </p:nvSpPr>
        <p:spPr bwMode="auto">
          <a:xfrm>
            <a:off x="2057400" y="46482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800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800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00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530725"/>
          </a:xfrm>
        </p:spPr>
        <p:txBody>
          <a:bodyPr/>
          <a:lstStyle/>
          <a:p>
            <a:pPr marL="0" indent="0" algn="l" rt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 smtClean="0"/>
              <a:t>Weak or ‘sick’ letters (</a:t>
            </a:r>
            <a:r>
              <a:rPr lang="ar-SA" sz="4000" dirty="0" smtClean="0">
                <a:cs typeface="Tajweed" pitchFamily="2" charset="-78"/>
              </a:rPr>
              <a:t>حروف علت </a:t>
            </a:r>
            <a:r>
              <a:rPr lang="en-US" sz="2800" dirty="0" smtClean="0"/>
              <a:t>).  Why ‘sick’ (</a:t>
            </a:r>
            <a:r>
              <a:rPr lang="ar-SA" sz="4000" dirty="0" smtClean="0">
                <a:cs typeface="Tajweed" pitchFamily="2" charset="-78"/>
              </a:rPr>
              <a:t>عِلَة</a:t>
            </a:r>
            <a:r>
              <a:rPr lang="en-US" sz="2800" dirty="0" smtClean="0"/>
              <a:t>)?  Because the sounds of these 3 letters are that of a sick person!! (</a:t>
            </a:r>
            <a:r>
              <a:rPr lang="en-US" sz="2800" dirty="0" err="1" smtClean="0"/>
              <a:t>ooo</a:t>
            </a:r>
            <a:r>
              <a:rPr lang="en-US" sz="2800" dirty="0" smtClean="0"/>
              <a:t>!, </a:t>
            </a:r>
            <a:r>
              <a:rPr lang="en-US" sz="2800" dirty="0" err="1" smtClean="0"/>
              <a:t>aaa</a:t>
            </a:r>
            <a:r>
              <a:rPr lang="en-US" sz="2800" dirty="0" smtClean="0"/>
              <a:t>!, </a:t>
            </a:r>
            <a:r>
              <a:rPr lang="en-US" sz="2800" dirty="0" err="1" smtClean="0"/>
              <a:t>eee</a:t>
            </a:r>
            <a:r>
              <a:rPr lang="en-US" sz="2800" dirty="0" smtClean="0"/>
              <a:t>!). 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They are weak because they get ‘tired’.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Beauty is that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they work in a team! 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They keep replacing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each other!!!</a:t>
            </a:r>
          </a:p>
          <a:p>
            <a:pPr algn="l" rtl="0" eaLnBrk="1" hangingPunct="1">
              <a:defRPr/>
            </a:pPr>
            <a:endParaRPr lang="en-US" sz="2800" dirty="0" smtClean="0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8077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ur-PK" sz="4800">
                <a:latin typeface="Arial" pitchFamily="34" charset="0"/>
                <a:cs typeface="Traditional Arabic_bs" pitchFamily="2" charset="-78"/>
              </a:rPr>
              <a:t> </a:t>
            </a:r>
            <a:endParaRPr lang="en-IN" sz="4800">
              <a:latin typeface="AGA Arabesque" pitchFamily="2" charset="2"/>
              <a:cs typeface="Traditional Arabic_bs" pitchFamily="2" charset="-78"/>
              <a:sym typeface="AGA Arabesque" pitchFamily="2" charset="2"/>
            </a:endParaRPr>
          </a:p>
        </p:txBody>
      </p:sp>
      <p:sp>
        <p:nvSpPr>
          <p:cNvPr id="1532931" name="Line 3"/>
          <p:cNvSpPr>
            <a:spLocks noChangeShapeType="1"/>
          </p:cNvSpPr>
          <p:nvPr/>
        </p:nvSpPr>
        <p:spPr bwMode="auto">
          <a:xfrm>
            <a:off x="5567363" y="4362450"/>
            <a:ext cx="915987" cy="13033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lg" len="lg"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048250" y="2117725"/>
            <a:ext cx="819150" cy="2682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17000" dirty="0">
                <a:solidFill>
                  <a:srgbClr val="FF3300"/>
                </a:solidFill>
                <a:latin typeface="AGA Arabesque" pitchFamily="2" charset="2"/>
                <a:cs typeface="Nafees Web Naskh" pitchFamily="2" charset="-78"/>
              </a:rPr>
              <a:t>و</a:t>
            </a:r>
            <a:endParaRPr lang="en-US" sz="17000" dirty="0">
              <a:solidFill>
                <a:srgbClr val="FF3300"/>
              </a:solidFill>
              <a:latin typeface="AGA Arabesque" pitchFamily="2" charset="2"/>
              <a:cs typeface="Nafees Web Naskh" pitchFamily="2" charset="-78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943600" y="4114800"/>
            <a:ext cx="1547813" cy="270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7000" dirty="0">
                <a:solidFill>
                  <a:srgbClr val="FF3300"/>
                </a:solidFill>
                <a:latin typeface="AGA Arabesque" pitchFamily="2" charset="2"/>
                <a:cs typeface="Nafees Web Naskh" pitchFamily="2" charset="-78"/>
              </a:rPr>
              <a:t>ي</a:t>
            </a:r>
            <a:endParaRPr lang="en-US" sz="17000" dirty="0">
              <a:solidFill>
                <a:srgbClr val="FF3300"/>
              </a:solidFill>
              <a:latin typeface="AGA Arabesque" pitchFamily="2" charset="2"/>
              <a:cs typeface="Nafees Web Naskh" pitchFamily="2" charset="-78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625850" y="4724400"/>
            <a:ext cx="565150" cy="270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7000" dirty="0">
                <a:solidFill>
                  <a:srgbClr val="FF3300"/>
                </a:solidFill>
                <a:latin typeface="AGA Arabesque" pitchFamily="2" charset="2"/>
                <a:cs typeface="Nafees Web Naskh" pitchFamily="2" charset="-78"/>
              </a:rPr>
              <a:t>ا</a:t>
            </a:r>
            <a:endParaRPr lang="en-US" sz="17000" dirty="0">
              <a:solidFill>
                <a:srgbClr val="FF3300"/>
              </a:solidFill>
              <a:latin typeface="AGA Arabesque" pitchFamily="2" charset="2"/>
              <a:cs typeface="Nafees Web Naskh" pitchFamily="2" charset="-78"/>
            </a:endParaRPr>
          </a:p>
        </p:txBody>
      </p:sp>
      <p:sp>
        <p:nvSpPr>
          <p:cNvPr id="1532935" name="Line 7"/>
          <p:cNvSpPr>
            <a:spLocks noChangeShapeType="1"/>
          </p:cNvSpPr>
          <p:nvPr/>
        </p:nvSpPr>
        <p:spPr bwMode="auto">
          <a:xfrm>
            <a:off x="4389438" y="6140450"/>
            <a:ext cx="1736725" cy="174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lg" len="lg"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2936" name="Line 8"/>
          <p:cNvSpPr>
            <a:spLocks noChangeShapeType="1"/>
          </p:cNvSpPr>
          <p:nvPr/>
        </p:nvSpPr>
        <p:spPr bwMode="auto">
          <a:xfrm flipH="1">
            <a:off x="4217988" y="4437063"/>
            <a:ext cx="835025" cy="1317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lg" len="lg"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Weak Letters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53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153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153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2931" grpId="0" animBg="1"/>
      <p:bldP spid="1532935" grpId="0" animBg="1"/>
      <p:bldP spid="15329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771AA-00F4-41A0-810E-B7AD595AEE70}" type="slidenum">
              <a:rPr lang="ar-SY"/>
              <a:pPr>
                <a:defRPr/>
              </a:pPr>
              <a:t>7</a:t>
            </a:fld>
            <a:endParaRPr lang="en-IN"/>
          </a:p>
        </p:txBody>
      </p:sp>
      <p:sp>
        <p:nvSpPr>
          <p:cNvPr id="41" name="Oval 40"/>
          <p:cNvSpPr/>
          <p:nvPr/>
        </p:nvSpPr>
        <p:spPr>
          <a:xfrm rot="19751321">
            <a:off x="-286630" y="166732"/>
            <a:ext cx="19812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/>
              <a:t>*124</a:t>
            </a:r>
            <a:endParaRPr lang="en-IN" sz="4000" b="1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0" y="0"/>
          <a:ext cx="9144001" cy="6858003"/>
        </p:xfrm>
        <a:graphic>
          <a:graphicData uri="http://schemas.openxmlformats.org/drawingml/2006/table">
            <a:tbl>
              <a:tblPr/>
              <a:tblGrid>
                <a:gridCol w="1143001"/>
                <a:gridCol w="1469110"/>
                <a:gridCol w="321266"/>
                <a:gridCol w="648024"/>
                <a:gridCol w="1042260"/>
                <a:gridCol w="1015140"/>
                <a:gridCol w="1246644"/>
                <a:gridCol w="697424"/>
                <a:gridCol w="1561132"/>
              </a:tblGrid>
              <a:tr h="979488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He promises / will promise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يَعِدُ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 Condensed" pitchFamily="34" charset="0"/>
                          <a:ea typeface="Times New Roman"/>
                          <a:cs typeface="Majidi"/>
                        </a:rPr>
                        <a:t>He Promised</a:t>
                      </a:r>
                      <a:endParaRPr lang="en-IN" sz="1600" dirty="0">
                        <a:latin typeface="Gill Sans MT Condensed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وَعَدَ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They promise / Will promise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يَعِدُوْنَ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They Promised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وَعَدُوْا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Gill Sans MT" pitchFamily="34" charset="0"/>
                          <a:ea typeface="Times New Roman"/>
                          <a:cs typeface="Majidi"/>
                        </a:rPr>
                        <a:t>Don’t Promise!</a:t>
                      </a:r>
                      <a:endParaRPr kumimoji="0" lang="e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uLnTx/>
                        <a:uFillTx/>
                        <a:latin typeface="Gill Sans MT" pitchFamily="34" charset="0"/>
                        <a:ea typeface="Times New Roman"/>
                        <a:cs typeface="Majidi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لاَتَعِدْ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Gill Sans MT" pitchFamily="34" charset="0"/>
                          <a:cs typeface="Alvi Nastaleeq" pitchFamily="2" charset="-78"/>
                        </a:rPr>
                        <a:t>Promise!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عِدْ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You promise / Will promise</a:t>
                      </a:r>
                      <a:endParaRPr lang="en-IN" sz="1600" kern="1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You Promised</a:t>
                      </a:r>
                      <a:endParaRPr lang="en-IN" sz="1600" kern="1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وَعَدْتَ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Gill Sans MT" pitchFamily="34" charset="0"/>
                          <a:ea typeface="Times New Roman" pitchFamily="18" charset="0"/>
                          <a:cs typeface="Majidi" pitchFamily="2" charset="-78"/>
                        </a:rPr>
                        <a:t>Don’t Find! ( You all)</a:t>
                      </a:r>
                      <a:endParaRPr kumimoji="0" lang="en-IN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uLnTx/>
                        <a:uFillTx/>
                        <a:latin typeface="Gill Sans MT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لاَتَعِدْوا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Gill Sans MT" pitchFamily="34" charset="0"/>
                          <a:cs typeface="Alvi Nastaleeq" pitchFamily="2" charset="-78"/>
                        </a:rPr>
                        <a:t> Promise! (You all)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عِدُوا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You all promise / Will promise</a:t>
                      </a:r>
                      <a:endParaRPr lang="en-IN" sz="1600" kern="1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تَعِدُوْنَ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You all Promised</a:t>
                      </a:r>
                      <a:endParaRPr lang="en-IN" sz="1600" kern="1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وَعَدْتُمْ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ill Sans MT Condensed" pitchFamily="34" charset="0"/>
                          <a:ea typeface="Times New Roman"/>
                          <a:cs typeface="Majidi"/>
                        </a:rPr>
                        <a:t>The one who promises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وَاعِد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I promise / Will promise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اَعِدُ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I Promised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وَعَدْتُ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The  thing which is promised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مَوْعُود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We promise / Will promise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نَعِدُ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We Promised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وَعَدْنَا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:</a:t>
                      </a: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وعده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To promise 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وعد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She promise / Will promise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 Condensed" pitchFamily="34" charset="0"/>
                          <a:ea typeface="Times New Roman"/>
                          <a:cs typeface="Majidi"/>
                        </a:rPr>
                        <a:t>He Promised</a:t>
                      </a:r>
                      <a:endParaRPr lang="en-IN" sz="1600" kern="1200" dirty="0">
                        <a:solidFill>
                          <a:schemeClr val="tx1"/>
                        </a:solidFill>
                        <a:latin typeface="Gill Sans MT Condensed" pitchFamily="34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وَعَدَتْ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رِب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1E335-A7F8-44E2-94B9-BCEBB4063720}" type="slidenum">
              <a:rPr lang="ar-SY"/>
              <a:pPr>
                <a:defRPr/>
              </a:pPr>
              <a:t>8</a:t>
            </a:fld>
            <a:endParaRPr lang="en-IN"/>
          </a:p>
        </p:txBody>
      </p:sp>
      <p:sp>
        <p:nvSpPr>
          <p:cNvPr id="45" name="Oval 44"/>
          <p:cNvSpPr/>
          <p:nvPr/>
        </p:nvSpPr>
        <p:spPr>
          <a:xfrm rot="19104071">
            <a:off x="-285240" y="363247"/>
            <a:ext cx="1853419" cy="533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/>
              <a:t>*107</a:t>
            </a:r>
            <a:endParaRPr lang="en-IN" sz="4000" b="1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0" y="0"/>
          <a:ext cx="9123683" cy="6858003"/>
        </p:xfrm>
        <a:graphic>
          <a:graphicData uri="http://schemas.openxmlformats.org/drawingml/2006/table">
            <a:tbl>
              <a:tblPr/>
              <a:tblGrid>
                <a:gridCol w="773221"/>
                <a:gridCol w="1828195"/>
                <a:gridCol w="210034"/>
                <a:gridCol w="445043"/>
                <a:gridCol w="1384753"/>
                <a:gridCol w="768954"/>
                <a:gridCol w="1473865"/>
                <a:gridCol w="691576"/>
                <a:gridCol w="1548042"/>
              </a:tblGrid>
              <a:tr h="979488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He finds / will find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يَجِدُ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He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وَجَدَ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They Find / will find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يَجِدُوْنَ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They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وَجَدُوا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Don’t Find!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تَجِدْ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Find!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جِدْ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find / Will find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وَجَدْتَ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Don’t Find! ( You all)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تَجِدُوا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Find! (you all)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جِدُوا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all find / Will find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تَجِدُوْنَ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They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وَجَدْتُمْ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The one who finds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وَاجِد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I find / will find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اَجِدُ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I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وَجَدْتُ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cs typeface="Times New Roman" pitchFamily="18" charset="0"/>
                        </a:rPr>
                        <a:t>The one who is found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مَوْجُود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We find / will find</a:t>
                      </a:r>
                      <a:endParaRPr kumimoji="0" lang="en-I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نَجِدُ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We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وَجَدْنَا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cs typeface="Times New Roman" pitchFamily="18" charset="0"/>
                        </a:rPr>
                        <a:t>To find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وُجُود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She finds / will find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She found</a:t>
                      </a:r>
                      <a:endParaRPr kumimoji="0" lang="en-I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وَجَدَتْ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رِب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D5C07-794F-43B3-99BA-1BF765EC3D56}" type="slidenum">
              <a:rPr lang="ar-SY"/>
              <a:pPr>
                <a:defRPr/>
              </a:pPr>
              <a:t>9</a:t>
            </a:fld>
            <a:endParaRPr lang="en-IN"/>
          </a:p>
        </p:txBody>
      </p:sp>
      <p:sp>
        <p:nvSpPr>
          <p:cNvPr id="4" name="Oval 3"/>
          <p:cNvSpPr/>
          <p:nvPr/>
        </p:nvSpPr>
        <p:spPr>
          <a:xfrm rot="19488958">
            <a:off x="-358546" y="328613"/>
            <a:ext cx="2344737" cy="990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800" b="1" dirty="0"/>
              <a:t>*54</a:t>
            </a:r>
            <a:endParaRPr lang="en-IN" sz="4800" b="1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0" y="0"/>
          <a:ext cx="9123683" cy="6858003"/>
        </p:xfrm>
        <a:graphic>
          <a:graphicData uri="http://schemas.openxmlformats.org/drawingml/2006/table">
            <a:tbl>
              <a:tblPr/>
              <a:tblGrid>
                <a:gridCol w="773221"/>
                <a:gridCol w="1828195"/>
                <a:gridCol w="318572"/>
                <a:gridCol w="336505"/>
                <a:gridCol w="934507"/>
                <a:gridCol w="1447800"/>
                <a:gridCol w="1219200"/>
                <a:gridCol w="914400"/>
                <a:gridCol w="1351283"/>
              </a:tblGrid>
              <a:tr h="979488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He gives birth / will give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يَلِدُ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He gave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وَلَدَ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They give birth / will give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يَلِدُونَ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They gave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وَلَدُوا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Don’t give birth!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لاَ تَ</a:t>
                      </a:r>
                      <a:r>
                        <a:rPr kumimoji="0" lang="ur-PK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لِ</a:t>
                      </a:r>
                      <a:r>
                        <a:rPr kumimoji="0" lang="ar-SA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دْ </a:t>
                      </a:r>
                      <a:endParaRPr kumimoji="0" lang="en-US" sz="5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Give birth!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لِ</a:t>
                      </a:r>
                      <a:r>
                        <a:rPr kumimoji="0" lang="ar-SA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دْ </a:t>
                      </a:r>
                      <a:endParaRPr kumimoji="0" lang="en-US" sz="5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give birth / will give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تَلِدُ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gave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وَلَدْتَ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Don’t give birth!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(you all)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لَا تَلِدُوْا</a:t>
                      </a:r>
                      <a:endParaRPr kumimoji="0" lang="en-US" sz="5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Give birth! (you all)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لِدُوْا </a:t>
                      </a:r>
                      <a:endParaRPr kumimoji="0" lang="en-US" sz="5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all give birth / will give birth 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تَلِدُون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You all gave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وَلَدْتُمْ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The one gives birth 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ea typeface="+mn-ea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وَ</a:t>
                      </a:r>
                      <a:r>
                        <a:rPr kumimoji="0" lang="ur-PK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الِد</a:t>
                      </a:r>
                      <a:endParaRPr kumimoji="0" lang="en-US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I give birth /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will give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اَلِدُ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I gave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وَلَدْتُ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The one who is born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ea typeface="+mn-ea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مَ</a:t>
                      </a:r>
                      <a:r>
                        <a:rPr kumimoji="0" lang="ur-PK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وْ</a:t>
                      </a:r>
                      <a:r>
                        <a:rPr kumimoji="0" lang="ar-SA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ل</a:t>
                      </a:r>
                      <a:r>
                        <a:rPr kumimoji="0" lang="ur-PK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ُود</a:t>
                      </a:r>
                      <a:endParaRPr kumimoji="0" lang="en-US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We give birth / will give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نَلِدُ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We gave birth</a:t>
                      </a:r>
                      <a:endParaRPr kumimoji="0" lang="en-I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وَلَدْنَا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To give birth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ea typeface="+mn-ea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r-PK" sz="4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وِلاَدَة</a:t>
                      </a:r>
                      <a:endParaRPr kumimoji="0" lang="en-US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ea typeface="+mn-ea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She gives birth /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will give birth</a:t>
                      </a:r>
                      <a:endParaRPr kumimoji="0" lang="en-I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تَلِدُ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 Condensed" pitchFamily="34" charset="0"/>
                          <a:ea typeface="Times New Roman" pitchFamily="18" charset="0"/>
                          <a:cs typeface="Majidi" pitchFamily="2" charset="-78"/>
                        </a:rPr>
                        <a:t>She gave birth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 Condensed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وَلَدَتْ</a:t>
                      </a:r>
                      <a:endParaRPr kumimoji="0" lang="en-US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0574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رِب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9050</TotalTime>
  <Words>673</Words>
  <Application>Microsoft Office PowerPoint</Application>
  <PresentationFormat>On-screen Show (4:3)</PresentationFormat>
  <Paragraphs>220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2_Beam</vt:lpstr>
      <vt:lpstr>Flash Document</vt:lpstr>
      <vt:lpstr>PowerPoint Presentation</vt:lpstr>
      <vt:lpstr>قواعد– Grammar</vt:lpstr>
      <vt:lpstr>Use TPI (Total Physical Interaction)</vt:lpstr>
      <vt:lpstr>Do it with Love and Enthusiasm!</vt:lpstr>
      <vt:lpstr>PowerPoint Presentation</vt:lpstr>
      <vt:lpstr>Weak Letters </vt:lpstr>
      <vt:lpstr>PowerPoint Presentation</vt:lpstr>
      <vt:lpstr>PowerPoint Presentation</vt:lpstr>
      <vt:lpstr>PowerPoint Presentation</vt:lpstr>
      <vt:lpstr>Learning Tip</vt:lpstr>
      <vt:lpstr>3 ‘CRIMES’  (of Traditional Muslims)</vt:lpstr>
      <vt:lpstr>Homework</vt:lpstr>
      <vt:lpstr>PowerPoint Presentation</vt:lpstr>
      <vt:lpstr>PowerPoint Presentation</vt:lpstr>
      <vt:lpstr>Be ready for the next lesson!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Dr.Abdul Aziz</cp:lastModifiedBy>
  <cp:revision>339</cp:revision>
  <dcterms:created xsi:type="dcterms:W3CDTF">2008-10-07T02:53:58Z</dcterms:created>
  <dcterms:modified xsi:type="dcterms:W3CDTF">2011-05-24T07:24:47Z</dcterms:modified>
</cp:coreProperties>
</file>