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4"/>
  </p:notesMasterIdLst>
  <p:sldIdLst>
    <p:sldId id="874" r:id="rId2"/>
    <p:sldId id="875" r:id="rId3"/>
    <p:sldId id="919" r:id="rId4"/>
    <p:sldId id="620" r:id="rId5"/>
    <p:sldId id="621" r:id="rId6"/>
    <p:sldId id="622" r:id="rId7"/>
    <p:sldId id="623" r:id="rId8"/>
    <p:sldId id="624" r:id="rId9"/>
    <p:sldId id="625" r:id="rId10"/>
    <p:sldId id="626" r:id="rId11"/>
    <p:sldId id="627" r:id="rId12"/>
    <p:sldId id="628" r:id="rId13"/>
    <p:sldId id="629" r:id="rId14"/>
    <p:sldId id="909" r:id="rId15"/>
    <p:sldId id="632" r:id="rId16"/>
    <p:sldId id="910" r:id="rId17"/>
    <p:sldId id="877" r:id="rId18"/>
    <p:sldId id="911" r:id="rId19"/>
    <p:sldId id="635" r:id="rId20"/>
    <p:sldId id="636" r:id="rId21"/>
    <p:sldId id="637" r:id="rId22"/>
    <p:sldId id="638" r:id="rId23"/>
    <p:sldId id="639" r:id="rId24"/>
    <p:sldId id="640" r:id="rId25"/>
    <p:sldId id="641" r:id="rId26"/>
    <p:sldId id="642" r:id="rId27"/>
    <p:sldId id="643" r:id="rId28"/>
    <p:sldId id="878" r:id="rId29"/>
    <p:sldId id="644" r:id="rId30"/>
    <p:sldId id="645" r:id="rId31"/>
    <p:sldId id="912" r:id="rId32"/>
    <p:sldId id="646" r:id="rId33"/>
    <p:sldId id="879" r:id="rId34"/>
    <p:sldId id="647" r:id="rId35"/>
    <p:sldId id="888" r:id="rId36"/>
    <p:sldId id="653" r:id="rId37"/>
    <p:sldId id="654" r:id="rId38"/>
    <p:sldId id="655" r:id="rId39"/>
    <p:sldId id="880" r:id="rId40"/>
    <p:sldId id="881" r:id="rId41"/>
    <p:sldId id="656" r:id="rId42"/>
    <p:sldId id="657" r:id="rId43"/>
    <p:sldId id="658" r:id="rId44"/>
    <p:sldId id="913" r:id="rId45"/>
    <p:sldId id="659" r:id="rId46"/>
    <p:sldId id="895" r:id="rId47"/>
    <p:sldId id="876" r:id="rId48"/>
    <p:sldId id="882" r:id="rId49"/>
    <p:sldId id="883" r:id="rId50"/>
    <p:sldId id="884" r:id="rId51"/>
    <p:sldId id="885" r:id="rId52"/>
    <p:sldId id="920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8384" autoAdjust="0"/>
  </p:normalViewPr>
  <p:slideViewPr>
    <p:cSldViewPr>
      <p:cViewPr>
        <p:scale>
          <a:sx n="60" d="100"/>
          <a:sy n="60" d="100"/>
        </p:scale>
        <p:origin x="-156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C626C0-A334-469B-BCA5-6B268B22B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093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5653CE-E054-44CD-9BC3-BC695AF43F7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2CDE7-2BF1-4C8A-B797-0A60DC9C579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ECFAB-3B44-4E54-8A54-BB4087D1FEB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FD4AAB-E08A-41A6-BB31-7F85D1F2052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9967AC-48BC-4B2B-A1BB-35256B33238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3EE131-5467-4DB4-B26C-76A20BCD609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7674B-E159-44BF-AA45-C95E8AFDD34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9B24C-F69E-4FC3-928B-1F2866F1696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1D38FA-AB7F-4967-852D-C2FAD84A0AC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3EC2C-1EAB-4091-954D-F35F72235EB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37AD0-480E-49C5-8290-3786B73264E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BA987-028E-4948-B086-C02CA259766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With intention, Du’aa, and then support of Allah… NO PROBLEM INSHA-ALLAH.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C2422-1500-4C51-935F-48C6DECDFAB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397A6-E25C-428D-995C-7AC1704CA5A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EDD35D-7EB2-46B7-BD2D-511C7A3C4F2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B4715-B485-4873-90F8-462DB8C12B2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E4C35-DD56-43DB-AE58-B8BB1B2221F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C64DD-37DD-44B9-8BEA-D65364AA395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B11753-3605-487D-B7E8-06464835C5B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DD554-7D84-400A-8BD7-F07E0417B963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A51C6-8513-4565-A9B6-9DE1DB8AED75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04381-5B05-48C5-A91D-E4BDD5036DD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A7DA9A-5537-4202-8B8D-7D79C873207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1793E3-0514-426E-887F-761FF7042A8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79CF0-9561-4B79-AD78-1512ABAD9CB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A94408-4AFA-444C-AFE2-DB622F2F69C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C2EA-814B-48F2-A83A-7737EEF7E110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0D532-C180-47CE-9BEF-55AA45B638E7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74AD20-0226-45BA-8BDE-1E1EF75A6EB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34A013-A4F2-457C-9133-3677410DB66B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69C8B-650D-4C89-B496-37FB19701104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F2B91-3B19-4C75-8C7D-E85910D358B7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1AA5D-F0DC-415B-AB5F-D40A168856C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02F831-D2D8-45E1-8F46-EE026DB7361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D6FF7D-6F85-4976-98FB-5270B432AE9D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613F8-7E98-4455-B68C-86BC7918FC1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51780-18A7-4AE8-A08B-C3BD5A98F86F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2D028-8A3C-4E37-9C14-EB451BD5A1DF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801F1-C161-491E-BB7C-C01E339E42A2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8BE5B-ADB8-4912-995E-C348EEABD113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8EB21-E8BB-4086-9093-9EE9E953A0C7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A1350-570B-40C9-BD5E-50729AE110BB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770D8-6F29-42CC-A30A-0E64D574EC93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F39FD-E988-419F-AC77-68E2F3971510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8E537C-AB49-45C3-964B-766F4587BA6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7E4FC-A389-4F30-AABB-107E3940458F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F883C-2FED-4BF0-89D0-B6126645882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695F-3B33-4453-A690-EB33D59DD31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F4BC9-1F57-463A-A16B-6152A6226F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3567C-D867-4EFF-9A93-EE01C6D487C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9094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094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4944-1A61-4B59-92CB-712E1E71929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B6A8F-1CFC-4C91-BA52-7FDC3DF0DEB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BB381-7422-46A4-A3B0-3335C56B19A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FB59-B3C5-409B-83D7-50EEF893CED2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B78F5-1714-4D0C-B857-540F4912BA1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929A-C8DE-4FBF-8965-161FD1F6F27C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A6843-C6B9-4024-846A-22C34E6103F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4F6B2-9283-4881-BB33-863ECC9C142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4E644-9DDB-4EBE-935A-0ABE947FCBA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C1CD4-F65E-486A-997A-D3F71C0DAE15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4E364-F453-4CD0-8AB2-4C7FD5D32E79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5C1AE-DADD-4D4B-8130-17A720B83045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25EB-EE2F-4BE7-916C-95E709B4B6C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99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A2C03EF-BEFB-4710-B0CF-72A460B0E86D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37" r:id="rId1"/>
    <p:sldLayoutId id="2147483913" r:id="rId2"/>
    <p:sldLayoutId id="2147483914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  <p:sldLayoutId id="2147483923" r:id="rId12"/>
    <p:sldLayoutId id="2147483924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3DEFC0-75C1-4AFF-8707-09A18519397A}" type="slidenum">
              <a:rPr lang="ar-SY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i="1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- 16a</a:t>
            </a:r>
            <a:br>
              <a:rPr lang="en-US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5658" name="Group 74"/>
          <p:cNvGraphicFramePr>
            <a:graphicFrameLocks noGrp="1"/>
          </p:cNvGraphicFramePr>
          <p:nvPr/>
        </p:nvGraphicFramePr>
        <p:xfrm>
          <a:off x="177800" y="1371600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89"/>
          <p:cNvGraphicFramePr>
            <a:graphicFrameLocks noGrp="1"/>
          </p:cNvGraphicFramePr>
          <p:nvPr/>
        </p:nvGraphicFramePr>
        <p:xfrm>
          <a:off x="177800" y="381000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وَرَحْمَتُ 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mercy of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blessings.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7649" name="Group 17"/>
          <p:cNvGraphicFramePr>
            <a:graphicFrameLocks noGrp="1"/>
          </p:cNvGraphicFramePr>
          <p:nvPr/>
        </p:nvGraphicFramePr>
        <p:xfrm>
          <a:off x="177800" y="166688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332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2133600" y="2874963"/>
            <a:ext cx="5791200" cy="1849437"/>
          </a:xfrm>
          <a:noFill/>
        </p:spPr>
        <p:txBody>
          <a:bodyPr/>
          <a:lstStyle/>
          <a:p>
            <a:pPr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72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r-PK" sz="66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  </a:t>
            </a:r>
            <a:r>
              <a:rPr lang="en-US" sz="166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Peace</a:t>
            </a:r>
          </a:p>
        </p:txBody>
      </p:sp>
      <p:sp>
        <p:nvSpPr>
          <p:cNvPr id="13330" name="Text Box 23"/>
          <p:cNvSpPr txBox="1">
            <a:spLocks noChangeArrowheads="1"/>
          </p:cNvSpPr>
          <p:nvPr/>
        </p:nvSpPr>
        <p:spPr bwMode="auto">
          <a:xfrm>
            <a:off x="304800" y="5419725"/>
            <a:ext cx="4800600" cy="1189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7200" b="1">
                <a:solidFill>
                  <a:srgbClr val="66FFFF"/>
                </a:solidFill>
                <a:cs typeface="Tajweed" pitchFamily="2" charset="-78"/>
              </a:rPr>
              <a:t>السَّلَامُ عَلَيْكُمْ</a:t>
            </a:r>
            <a:endParaRPr lang="en-US" sz="6600" b="1">
              <a:solidFill>
                <a:srgbClr val="66FFFF"/>
              </a:solidFill>
              <a:cs typeface="Tajweed" pitchFamily="2" charset="-78"/>
            </a:endParaRPr>
          </a:p>
        </p:txBody>
      </p:sp>
      <p:sp>
        <p:nvSpPr>
          <p:cNvPr id="13331" name="Oval 5"/>
          <p:cNvSpPr>
            <a:spLocks noChangeArrowheads="1"/>
          </p:cNvSpPr>
          <p:nvPr/>
        </p:nvSpPr>
        <p:spPr bwMode="auto">
          <a:xfrm rot="-2741055">
            <a:off x="-5556" y="2629694"/>
            <a:ext cx="2305050" cy="1169988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4800"/>
              <a:t>42</a:t>
            </a:r>
            <a:r>
              <a:rPr lang="en-US" sz="4800" baseline="30000"/>
              <a:t>*</a:t>
            </a:r>
            <a:endParaRPr lang="en-US" sz="6000" baseline="30000"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9697" name="Group 17"/>
          <p:cNvGraphicFramePr>
            <a:graphicFrameLocks noGrp="1"/>
          </p:cNvGraphicFramePr>
          <p:nvPr/>
        </p:nvGraphicFramePr>
        <p:xfrm>
          <a:off x="177800" y="166688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39698" name="Group 18"/>
          <p:cNvGraphicFramePr>
            <a:graphicFrameLocks noGrp="1"/>
          </p:cNvGraphicFramePr>
          <p:nvPr/>
        </p:nvGraphicFramePr>
        <p:xfrm>
          <a:off x="457200" y="20574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َّ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14371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886200" y="2741613"/>
            <a:ext cx="4572000" cy="2287587"/>
          </a:xfrm>
          <a:noFill/>
        </p:spPr>
        <p:txBody>
          <a:bodyPr anchor="ctr" anchorCtr="1"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عَلَى	</a:t>
            </a:r>
            <a:r>
              <a:rPr lang="ar-SA" sz="80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+	  </a:t>
            </a:r>
            <a:r>
              <a:rPr lang="ar-SA" sz="10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كَ</a:t>
            </a:r>
            <a:endParaRPr lang="ur-PK" sz="102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48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r-PK" sz="26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		      </a:t>
            </a:r>
            <a:endParaRPr lang="en-US" sz="5600" smtClean="0">
              <a:solidFill>
                <a:srgbClr val="FFFFFF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  <p:sp>
        <p:nvSpPr>
          <p:cNvPr id="14372" name="Text Box 38"/>
          <p:cNvSpPr txBox="1">
            <a:spLocks noChangeArrowheads="1"/>
          </p:cNvSpPr>
          <p:nvPr/>
        </p:nvSpPr>
        <p:spPr bwMode="auto">
          <a:xfrm>
            <a:off x="6842125" y="4630738"/>
            <a:ext cx="1352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On</a:t>
            </a:r>
          </a:p>
        </p:txBody>
      </p:sp>
      <p:sp>
        <p:nvSpPr>
          <p:cNvPr id="14373" name="Text Box 39"/>
          <p:cNvSpPr txBox="1">
            <a:spLocks noChangeArrowheads="1"/>
          </p:cNvSpPr>
          <p:nvPr/>
        </p:nvSpPr>
        <p:spPr bwMode="auto">
          <a:xfrm>
            <a:off x="3810000" y="4649788"/>
            <a:ext cx="16779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/>
              <a:t>You</a:t>
            </a:r>
          </a:p>
        </p:txBody>
      </p:sp>
      <p:sp>
        <p:nvSpPr>
          <p:cNvPr id="14374" name="Oval 45"/>
          <p:cNvSpPr>
            <a:spLocks noChangeArrowheads="1"/>
          </p:cNvSpPr>
          <p:nvPr/>
        </p:nvSpPr>
        <p:spPr bwMode="auto">
          <a:xfrm>
            <a:off x="228600" y="3429000"/>
            <a:ext cx="20574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37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437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2" grpId="0"/>
      <p:bldP spid="143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41745" name="Group 17"/>
          <p:cNvGraphicFramePr>
            <a:graphicFrameLocks noGrp="1"/>
          </p:cNvGraphicFramePr>
          <p:nvPr/>
        </p:nvGraphicFramePr>
        <p:xfrm>
          <a:off x="177800" y="166688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377" name="AutoShape 18"/>
          <p:cNvSpPr>
            <a:spLocks/>
          </p:cNvSpPr>
          <p:nvPr/>
        </p:nvSpPr>
        <p:spPr bwMode="auto">
          <a:xfrm>
            <a:off x="5330825" y="2362200"/>
            <a:ext cx="1295400" cy="4191000"/>
          </a:xfrm>
          <a:prstGeom prst="leftBrace">
            <a:avLst>
              <a:gd name="adj1" fmla="val 26961"/>
              <a:gd name="adj2" fmla="val 4939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378" name="Oval 19"/>
          <p:cNvSpPr>
            <a:spLocks noChangeArrowheads="1"/>
          </p:cNvSpPr>
          <p:nvPr/>
        </p:nvSpPr>
        <p:spPr bwMode="auto">
          <a:xfrm>
            <a:off x="2800350" y="3251200"/>
            <a:ext cx="2173288" cy="23876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600">
                <a:cs typeface="Nafees Web Naskh" pitchFamily="2" charset="-78"/>
              </a:rPr>
              <a:t>O!</a:t>
            </a:r>
            <a:endParaRPr lang="ar-SA" sz="10600">
              <a:cs typeface="Nafees Web Naskh" pitchFamily="2" charset="-78"/>
            </a:endParaRPr>
          </a:p>
        </p:txBody>
      </p:sp>
      <p:sp>
        <p:nvSpPr>
          <p:cNvPr id="15379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3959225" y="2174875"/>
            <a:ext cx="4876800" cy="4683125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66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يَا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أيُّهَا</a:t>
            </a:r>
          </a:p>
          <a:p>
            <a:pPr eaLnBrk="1" hangingPunct="1">
              <a:buFont typeface="Wingdings" pitchFamily="2" charset="2"/>
              <a:buNone/>
            </a:pP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يَا أَيُّهَا</a:t>
            </a:r>
            <a:endParaRPr lang="en-US" sz="88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41745" name="Group 17"/>
          <p:cNvGraphicFramePr>
            <a:graphicFrameLocks noGrp="1"/>
          </p:cNvGraphicFramePr>
          <p:nvPr/>
        </p:nvGraphicFramePr>
        <p:xfrm>
          <a:off x="177800" y="166688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72"/>
          <p:cNvGraphicFramePr>
            <a:graphicFrameLocks noGrp="1"/>
          </p:cNvGraphicFramePr>
          <p:nvPr/>
        </p:nvGraphicFramePr>
        <p:xfrm>
          <a:off x="1524000" y="33528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أَنْبِيَاء</a:t>
                      </a:r>
                      <a:endParaRPr kumimoji="0" lang="en-US" sz="1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110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Tajweed" pitchFamily="2" charset="-78"/>
                        </a:rPr>
                        <a:t>نَبِيُّ</a:t>
                      </a:r>
                      <a:endParaRPr kumimoji="0" lang="en-US" sz="110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6413" name="Oval 70"/>
          <p:cNvSpPr>
            <a:spLocks noChangeArrowheads="1"/>
          </p:cNvSpPr>
          <p:nvPr/>
        </p:nvSpPr>
        <p:spPr bwMode="auto">
          <a:xfrm>
            <a:off x="2971800" y="3152274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Oval 9"/>
          <p:cNvSpPr>
            <a:spLocks noChangeArrowheads="1"/>
          </p:cNvSpPr>
          <p:nvPr/>
        </p:nvSpPr>
        <p:spPr bwMode="auto">
          <a:xfrm rot="-3439310">
            <a:off x="-381000" y="2667000"/>
            <a:ext cx="2305050" cy="1168400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4800"/>
              <a:t>75</a:t>
            </a:r>
            <a:r>
              <a:rPr lang="en-US" sz="4800" baseline="30000"/>
              <a:t>*</a:t>
            </a:r>
            <a:endParaRPr lang="en-US" sz="6000" baseline="30000">
              <a:cs typeface="Alvi Nastaleeq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792787" y="5715000"/>
            <a:ext cx="2894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4000" dirty="0" smtClean="0">
                <a:solidFill>
                  <a:srgbClr val="FFFFFF"/>
                </a:solidFill>
                <a:cs typeface="Times New Roman" pitchFamily="18" charset="0"/>
              </a:rPr>
              <a:t>Prophet</a:t>
            </a:r>
            <a:endParaRPr lang="en-US" sz="40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905000" y="5715000"/>
            <a:ext cx="28940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 eaLnBrk="0" hangingPunct="0"/>
            <a:r>
              <a:rPr lang="en-US" sz="4000" dirty="0" smtClean="0">
                <a:solidFill>
                  <a:srgbClr val="FFFFFF"/>
                </a:solidFill>
                <a:cs typeface="Times New Roman" pitchFamily="18" charset="0"/>
              </a:rPr>
              <a:t>Prophets</a:t>
            </a:r>
            <a:endParaRPr lang="en-US" sz="4000" dirty="0">
              <a:solidFill>
                <a:srgbClr val="FFFF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47886" name="Group 14"/>
          <p:cNvGraphicFramePr>
            <a:graphicFrameLocks noGrp="1"/>
          </p:cNvGraphicFramePr>
          <p:nvPr/>
        </p:nvGraphicFramePr>
        <p:xfrm>
          <a:off x="177800" y="1206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وَرَحْمَتُ 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mercy of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blessings.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42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-152400" y="2971800"/>
            <a:ext cx="8458200" cy="17526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4000" dirty="0" smtClean="0"/>
              <a:t> </a:t>
            </a:r>
            <a:r>
              <a:rPr lang="ar-SA" sz="10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		رَحْمَتُ	 </a:t>
            </a:r>
            <a:r>
              <a:rPr lang="en-US" sz="10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</a:t>
            </a:r>
            <a:r>
              <a:rPr lang="ar-SA" sz="10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اﷲِ</a:t>
            </a:r>
            <a:endParaRPr lang="ur-PK" sz="106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4724400"/>
            <a:ext cx="8153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rtl="1">
              <a:buClr>
                <a:srgbClr val="FFFFFF"/>
              </a:buClr>
              <a:buSzPct val="90000"/>
            </a:pPr>
            <a:r>
              <a:rPr lang="en-US" sz="5400" dirty="0">
                <a:solidFill>
                  <a:srgbClr val="FFFFFF"/>
                </a:solidFill>
                <a:cs typeface="Times New Roman" pitchFamily="18" charset="0"/>
              </a:rPr>
              <a:t>And</a:t>
            </a:r>
            <a:r>
              <a:rPr lang="ur-PK" sz="5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ur-PK" sz="5400" dirty="0" smtClean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ar-SA" sz="5400" dirty="0">
                <a:solidFill>
                  <a:srgbClr val="FFFFFF"/>
                </a:solidFill>
                <a:cs typeface="Times New Roman" pitchFamily="18" charset="0"/>
              </a:rPr>
              <a:t>	</a:t>
            </a:r>
            <a:r>
              <a:rPr lang="en-US" sz="5400" dirty="0" smtClean="0">
                <a:solidFill>
                  <a:srgbClr val="FFFFFF"/>
                </a:solidFill>
                <a:cs typeface="Times New Roman" pitchFamily="18" charset="0"/>
              </a:rPr>
              <a:t>    </a:t>
            </a:r>
            <a:r>
              <a:rPr lang="en-US" sz="5400" dirty="0">
                <a:solidFill>
                  <a:srgbClr val="FFFFFF"/>
                </a:solidFill>
                <a:cs typeface="Times New Roman" pitchFamily="18" charset="0"/>
              </a:rPr>
              <a:t>Mercy</a:t>
            </a:r>
            <a:r>
              <a:rPr lang="ur-PK" sz="5400" dirty="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ar-SA" sz="5400" dirty="0">
                <a:solidFill>
                  <a:srgbClr val="FFFFFF"/>
                </a:solidFill>
                <a:cs typeface="Times New Roman" pitchFamily="18" charset="0"/>
              </a:rPr>
              <a:t>	</a:t>
            </a:r>
            <a:r>
              <a:rPr lang="en-US" sz="5400" dirty="0">
                <a:solidFill>
                  <a:srgbClr val="FFFFFF"/>
                </a:solidFill>
                <a:cs typeface="Times New Roman" pitchFamily="18" charset="0"/>
              </a:rPr>
              <a:t>Allah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1971" name="Group 3"/>
          <p:cNvGraphicFramePr>
            <a:graphicFrameLocks noGrp="1"/>
          </p:cNvGraphicFramePr>
          <p:nvPr/>
        </p:nvGraphicFramePr>
        <p:xfrm>
          <a:off x="177800" y="1206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وَرَحْمَتُ 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mercy of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blessings.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066800" y="3094038"/>
          <a:ext cx="7315200" cy="231648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بَرَكَات</a:t>
                      </a:r>
                      <a:endParaRPr kumimoji="0" lang="en-US" sz="10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بَرَكَة</a:t>
                      </a:r>
                      <a:endParaRPr kumimoji="0" lang="en-US" sz="10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8458" name="Oval 42"/>
          <p:cNvSpPr>
            <a:spLocks noChangeArrowheads="1"/>
          </p:cNvSpPr>
          <p:nvPr/>
        </p:nvSpPr>
        <p:spPr bwMode="auto">
          <a:xfrm>
            <a:off x="2387600" y="2890838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90600" y="5334000"/>
            <a:ext cx="3657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dirty="0"/>
              <a:t>blessings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5334000"/>
            <a:ext cx="3200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600" dirty="0" smtClean="0"/>
              <a:t>blessing</a:t>
            </a:r>
            <a:endParaRPr lang="en-US" sz="6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1971" name="Group 3"/>
          <p:cNvGraphicFramePr>
            <a:graphicFrameLocks noGrp="1"/>
          </p:cNvGraphicFramePr>
          <p:nvPr/>
        </p:nvGraphicFramePr>
        <p:xfrm>
          <a:off x="177800" y="1206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وَرَحْمَتُ 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mercy of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blessings.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9470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152400" y="3317875"/>
            <a:ext cx="8229600" cy="2549525"/>
          </a:xfrm>
          <a:noFill/>
        </p:spPr>
        <p:txBody>
          <a:bodyPr/>
          <a:lstStyle/>
          <a:p>
            <a:pPr eaLnBrk="1" hangingPunct="1">
              <a:lnSpc>
                <a:spcPct val="5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17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		  	بَرَكَاتُ	</a:t>
            </a: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	</a:t>
            </a:r>
            <a:r>
              <a:rPr lang="ar-SA" sz="117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هٗ</a:t>
            </a:r>
          </a:p>
          <a:p>
            <a:pPr eaLnBrk="1" hangingPunct="1">
              <a:lnSpc>
                <a:spcPct val="55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5400" baseline="300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7527925" y="5375275"/>
            <a:ext cx="1370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And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2895600" y="5334000"/>
            <a:ext cx="2976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Blessings</a:t>
            </a:r>
          </a:p>
        </p:txBody>
      </p:sp>
      <p:sp>
        <p:nvSpPr>
          <p:cNvPr id="19473" name="Text Box 20"/>
          <p:cNvSpPr txBox="1">
            <a:spLocks noChangeArrowheads="1"/>
          </p:cNvSpPr>
          <p:nvPr/>
        </p:nvSpPr>
        <p:spPr bwMode="auto">
          <a:xfrm>
            <a:off x="609600" y="5394325"/>
            <a:ext cx="112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/>
              <a:t>His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7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947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947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/>
      <p:bldP spid="19472" grpId="0"/>
      <p:bldP spid="194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5658" name="Group 74"/>
          <p:cNvGraphicFramePr>
            <a:graphicFrameLocks noGrp="1"/>
          </p:cNvGraphicFramePr>
          <p:nvPr/>
        </p:nvGraphicFramePr>
        <p:xfrm>
          <a:off x="177800" y="1371600"/>
          <a:ext cx="8763000" cy="1767840"/>
        </p:xfrm>
        <a:graphic>
          <a:graphicData uri="http://schemas.openxmlformats.org/drawingml/2006/table">
            <a:tbl>
              <a:tblPr rtl="1"/>
              <a:tblGrid>
                <a:gridCol w="2921000"/>
                <a:gridCol w="2514600"/>
                <a:gridCol w="3327400"/>
              </a:tblGrid>
              <a:tr h="11064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89"/>
          <p:cNvGraphicFramePr>
            <a:graphicFrameLocks noGrp="1"/>
          </p:cNvGraphicFramePr>
          <p:nvPr/>
        </p:nvGraphicFramePr>
        <p:xfrm>
          <a:off x="177800" y="381000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وَرَحْمَتُ اﷲ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8950" y="2514600"/>
            <a:ext cx="123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Peace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15337" y="2514600"/>
            <a:ext cx="23054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 dirty="0">
                <a:solidFill>
                  <a:srgbClr val="FFFFFF"/>
                </a:solidFill>
                <a:cs typeface="Times New Roman" pitchFamily="18" charset="0"/>
              </a:rPr>
              <a:t>(be) </a:t>
            </a:r>
            <a:r>
              <a:rPr lang="en-US" sz="3200" dirty="0" smtClean="0">
                <a:solidFill>
                  <a:srgbClr val="FFFFFF"/>
                </a:solidFill>
                <a:cs typeface="Times New Roman" pitchFamily="18" charset="0"/>
              </a:rPr>
              <a:t>on </a:t>
            </a:r>
            <a:r>
              <a:rPr lang="en-US" sz="3200" dirty="0">
                <a:solidFill>
                  <a:srgbClr val="FFFFFF"/>
                </a:solidFill>
                <a:cs typeface="Times New Roman" pitchFamily="18" charset="0"/>
              </a:rPr>
              <a:t>you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2514600"/>
            <a:ext cx="213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O Prophet,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49775" y="5207000"/>
            <a:ext cx="4289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and the mercy of Allah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5800" y="5181600"/>
            <a:ext cx="3430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and His blessings.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-762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54148" name="Group 132"/>
          <p:cNvGraphicFramePr>
            <a:graphicFrameLocks noGrp="1"/>
          </p:cNvGraphicFramePr>
          <p:nvPr/>
        </p:nvGraphicFramePr>
        <p:xfrm>
          <a:off x="177800" y="2133600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76200" y="3200400"/>
            <a:ext cx="9000000" cy="1080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" y="2286000"/>
            <a:ext cx="9000000" cy="990600"/>
          </a:xfrm>
          <a:prstGeom prst="rect">
            <a:avLst/>
          </a:prstGeom>
          <a:solidFill>
            <a:srgbClr val="A4007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76200" y="1447800"/>
            <a:ext cx="9000000" cy="990600"/>
          </a:xfrm>
          <a:prstGeom prst="rect">
            <a:avLst/>
          </a:prstGeom>
          <a:solidFill>
            <a:srgbClr val="0033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FFFF00"/>
                </a:solidFill>
              </a:rPr>
              <a:t>In this lesson…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1939925"/>
          </a:xfrm>
        </p:spPr>
        <p:txBody>
          <a:bodyPr/>
          <a:lstStyle/>
          <a:p>
            <a:pPr marL="566738" indent="-566738" algn="l" rtl="0" eaLnBrk="1" hangingPunct="1">
              <a:lnSpc>
                <a:spcPct val="140000"/>
              </a:lnSpc>
            </a:pPr>
            <a:endParaRPr lang="ar-SA" b="1" dirty="0" smtClean="0">
              <a:cs typeface="Nafees Web Naskh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Nafees Web Naskh" pitchFamily="2" charset="-78"/>
              </a:rPr>
              <a:t>Qur</a:t>
            </a:r>
            <a:r>
              <a:rPr lang="en-US" sz="3600" b="1" dirty="0" smtClean="0">
                <a:latin typeface="Nafees Web Naskh" pitchFamily="2" charset="-78"/>
                <a:cs typeface="Nafees Web Naskh" pitchFamily="2" charset="-78"/>
              </a:rPr>
              <a:t>’</a:t>
            </a:r>
            <a:r>
              <a:rPr lang="en-US" sz="3600" b="1" dirty="0" smtClean="0">
                <a:cs typeface="Nafees Web Naskh" pitchFamily="2" charset="-78"/>
              </a:rPr>
              <a:t>an		:</a:t>
            </a:r>
            <a:r>
              <a:rPr lang="en-US" sz="3600" dirty="0" smtClean="0">
                <a:cs typeface="Nafees Web Naskh" pitchFamily="2" charset="-78"/>
              </a:rPr>
              <a:t>Tasha-</a:t>
            </a:r>
            <a:r>
              <a:rPr lang="en-US" sz="3600" dirty="0" err="1" smtClean="0">
                <a:cs typeface="Nafees Web Naskh" pitchFamily="2" charset="-78"/>
              </a:rPr>
              <a:t>hud</a:t>
            </a:r>
            <a:endParaRPr lang="en-US" sz="2700" dirty="0" smtClean="0">
              <a:cs typeface="Nafees Web Naskh" pitchFamily="2" charset="-78"/>
            </a:endParaRP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Nafees Web Naskh" pitchFamily="2" charset="-78"/>
              </a:rPr>
              <a:t>Grammar		:</a:t>
            </a:r>
            <a:r>
              <a:rPr lang="en-US" b="1" dirty="0" smtClean="0">
                <a:cs typeface="Nafees Web Naskh" pitchFamily="2" charset="-78"/>
              </a:rPr>
              <a:t>Forms of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ar-SA" sz="3600" b="1" dirty="0" smtClean="0">
                <a:cs typeface="Tajweed" pitchFamily="2" charset="-78"/>
              </a:rPr>
              <a:t>سَمِعَ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ar-QA" sz="3600" b="1" dirty="0" smtClean="0">
                <a:cs typeface="Tajweed" pitchFamily="2" charset="-78"/>
              </a:rPr>
              <a:t>عَلِمَ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ar-SA" sz="3600" b="1" dirty="0" smtClean="0">
                <a:cs typeface="Tajweed" pitchFamily="2" charset="-78"/>
              </a:rPr>
              <a:t>عَمِلَ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ar-SA" sz="3600" b="1" dirty="0" smtClean="0">
                <a:cs typeface="Tajweed" pitchFamily="2" charset="-78"/>
              </a:rPr>
              <a:t>&amp;</a:t>
            </a:r>
            <a:r>
              <a:rPr lang="en-US" sz="3600" b="1" dirty="0" smtClean="0">
                <a:cs typeface="Tajweed" pitchFamily="2" charset="-78"/>
              </a:rPr>
              <a:t> </a:t>
            </a:r>
            <a:r>
              <a:rPr lang="ar-SA" sz="3600" b="1" dirty="0" smtClean="0">
                <a:cs typeface="Tajweed" pitchFamily="2" charset="-78"/>
              </a:rPr>
              <a:t>رَحِمَ</a:t>
            </a:r>
          </a:p>
          <a:p>
            <a:pPr marL="566738" indent="-566738" algn="l" rtl="0" eaLnBrk="1" hangingPunct="1">
              <a:lnSpc>
                <a:spcPct val="140000"/>
              </a:lnSpc>
            </a:pPr>
            <a:r>
              <a:rPr lang="en-US" sz="3600" b="1" dirty="0" smtClean="0">
                <a:cs typeface="Nafees Web Naskh" pitchFamily="2" charset="-78"/>
              </a:rPr>
              <a:t>Educational tip: </a:t>
            </a:r>
            <a:r>
              <a:rPr lang="en-US" sz="3600" dirty="0" smtClean="0">
                <a:cs typeface="Nafees Web Naskh" pitchFamily="2" charset="-78"/>
              </a:rPr>
              <a:t>Talk about it &amp;</a:t>
            </a:r>
            <a:endParaRPr lang="ar-SA" dirty="0" smtClean="0">
              <a:cs typeface="Nafees Web Naskh" pitchFamily="2" charset="-78"/>
            </a:endParaRPr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152400" y="5353050"/>
            <a:ext cx="8610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In this lesson you will learn </a:t>
            </a:r>
            <a:r>
              <a:rPr lang="en-US" sz="3600" dirty="0">
                <a:solidFill>
                  <a:srgbClr val="FFFF00"/>
                </a:solidFill>
              </a:rPr>
              <a:t>8</a:t>
            </a:r>
            <a:r>
              <a:rPr lang="en-US" sz="3600" dirty="0"/>
              <a:t> new words which occur in </a:t>
            </a:r>
            <a:r>
              <a:rPr lang="en-US" sz="3600" dirty="0" smtClean="0"/>
              <a:t>Qur’an </a:t>
            </a:r>
            <a:r>
              <a:rPr lang="en-US" sz="3600" dirty="0"/>
              <a:t>almost </a:t>
            </a:r>
            <a:r>
              <a:rPr lang="en-US" sz="3600" dirty="0" smtClean="0">
                <a:solidFill>
                  <a:srgbClr val="FFFF00"/>
                </a:solidFill>
              </a:rPr>
              <a:t>1,387</a:t>
            </a:r>
            <a:r>
              <a:rPr lang="en-US" sz="3600" dirty="0" smtClean="0"/>
              <a:t> </a:t>
            </a:r>
            <a:r>
              <a:rPr lang="en-US" sz="3600" dirty="0"/>
              <a:t>times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345C58-3F61-43A8-BBB5-A7D532F7CDEB}" type="slidenum">
              <a:rPr lang="ar-SY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56087" name="Group 23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357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2438400" y="3352800"/>
            <a:ext cx="4648200" cy="1905000"/>
          </a:xfrm>
          <a:noFill/>
        </p:spPr>
        <p:txBody>
          <a:bodyPr/>
          <a:lstStyle/>
          <a:p>
            <a:pPr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66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138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Peace</a:t>
            </a:r>
          </a:p>
        </p:txBody>
      </p:sp>
      <p:sp>
        <p:nvSpPr>
          <p:cNvPr id="22552" name="Text Box 26"/>
          <p:cNvSpPr txBox="1">
            <a:spLocks noChangeArrowheads="1"/>
          </p:cNvSpPr>
          <p:nvPr/>
        </p:nvSpPr>
        <p:spPr bwMode="auto">
          <a:xfrm>
            <a:off x="228600" y="5334000"/>
            <a:ext cx="4800600" cy="1189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7200" b="1">
                <a:solidFill>
                  <a:srgbClr val="66FFFF"/>
                </a:solidFill>
                <a:cs typeface="Tajweed" pitchFamily="2" charset="-78"/>
              </a:rPr>
              <a:t>السَّلَامُ عَلَيْكُمْ</a:t>
            </a:r>
            <a:endParaRPr lang="en-US" sz="6600" b="1">
              <a:solidFill>
                <a:srgbClr val="66FFFF"/>
              </a:solidFill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58155" name="Group 43"/>
          <p:cNvGraphicFramePr>
            <a:graphicFrameLocks noGrp="1"/>
          </p:cNvGraphicFramePr>
          <p:nvPr/>
        </p:nvGraphicFramePr>
        <p:xfrm>
          <a:off x="152400" y="0"/>
          <a:ext cx="8763000" cy="2311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244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8136" name="Group 24"/>
          <p:cNvGraphicFramePr>
            <a:graphicFrameLocks noGrp="1"/>
          </p:cNvGraphicFramePr>
          <p:nvPr/>
        </p:nvGraphicFramePr>
        <p:xfrm>
          <a:off x="609600" y="2286000"/>
          <a:ext cx="1600200" cy="4648201"/>
        </p:xfrm>
        <a:graphic>
          <a:graphicData uri="http://schemas.openxmlformats.org/drawingml/2006/table">
            <a:tbl>
              <a:tblPr/>
              <a:tblGrid>
                <a:gridCol w="1600200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</a:t>
                      </a:r>
                      <a:r>
                        <a:rPr kumimoji="0" lang="ar-SA" sz="4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،</a:t>
                      </a:r>
                      <a:endParaRPr kumimoji="0" lang="ar-SA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عَلَيْكَ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عَلَيْكُمْ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َّ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عَلَيْنَا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عَلَيْهَا</a:t>
                      </a: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T="0" marB="0"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23593" name="Oval 42"/>
          <p:cNvSpPr>
            <a:spLocks noChangeArrowheads="1"/>
          </p:cNvSpPr>
          <p:nvPr/>
        </p:nvSpPr>
        <p:spPr bwMode="auto">
          <a:xfrm>
            <a:off x="381000" y="5549900"/>
            <a:ext cx="2057400" cy="685800"/>
          </a:xfrm>
          <a:prstGeom prst="ellips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94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3962400" y="2555875"/>
            <a:ext cx="4724400" cy="20161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17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عَلَى	 + 	نَا</a:t>
            </a:r>
            <a:endParaRPr lang="en-US" sz="9000" smtClean="0">
              <a:solidFill>
                <a:srgbClr val="FFFFFF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  <p:sp>
        <p:nvSpPr>
          <p:cNvPr id="24619" name="Text Box 46"/>
          <p:cNvSpPr txBox="1">
            <a:spLocks noChangeArrowheads="1"/>
          </p:cNvSpPr>
          <p:nvPr/>
        </p:nvSpPr>
        <p:spPr bwMode="auto">
          <a:xfrm>
            <a:off x="6994525" y="4630738"/>
            <a:ext cx="14827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On</a:t>
            </a:r>
          </a:p>
        </p:txBody>
      </p:sp>
      <p:sp>
        <p:nvSpPr>
          <p:cNvPr id="24620" name="Text Box 47"/>
          <p:cNvSpPr txBox="1">
            <a:spLocks noChangeArrowheads="1"/>
          </p:cNvSpPr>
          <p:nvPr/>
        </p:nvSpPr>
        <p:spPr bwMode="auto">
          <a:xfrm>
            <a:off x="4038600" y="4649788"/>
            <a:ext cx="13160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62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461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19" grpId="0"/>
      <p:bldP spid="246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60183" name="Group 23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4599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-228600" y="2784475"/>
            <a:ext cx="7772400" cy="2473325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5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			</a:t>
            </a:r>
            <a:r>
              <a:rPr lang="en-US" sz="15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 </a:t>
            </a:r>
            <a:r>
              <a:rPr lang="ar-SA" sz="15600" dirty="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عَلَىٰ</a:t>
            </a:r>
            <a:endParaRPr lang="en-US" sz="15600" dirty="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257800"/>
            <a:ext cx="69342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rgbClr val="FFFFFF"/>
              </a:buClr>
              <a:buSzPct val="90000"/>
              <a:defRPr/>
            </a:pPr>
            <a:r>
              <a:rPr lang="ur-PK" sz="9800" kern="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	</a:t>
            </a:r>
            <a:r>
              <a:rPr lang="en-US" sz="9800" kern="0" dirty="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On             And</a:t>
            </a:r>
            <a:endParaRPr lang="en-US" sz="9800" kern="0" dirty="0">
              <a:solidFill>
                <a:srgbClr val="FFFFFF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62231" name="Group 23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83"/>
          <p:cNvGraphicFramePr>
            <a:graphicFrameLocks noGrp="1"/>
          </p:cNvGraphicFramePr>
          <p:nvPr/>
        </p:nvGraphicFramePr>
        <p:xfrm>
          <a:off x="838200" y="2895600"/>
          <a:ext cx="8001000" cy="1778000"/>
        </p:xfrm>
        <a:graphic>
          <a:graphicData uri="http://schemas.openxmlformats.org/drawingml/2006/table">
            <a:tbl>
              <a:tblPr/>
              <a:tblGrid>
                <a:gridCol w="3917156"/>
                <a:gridCol w="1035844"/>
                <a:gridCol w="3048000"/>
              </a:tblGrid>
              <a:tr h="1778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عِبَادُ اﷲ</a:t>
                      </a:r>
                      <a:endParaRPr kumimoji="0" lang="en-US" sz="9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عَبْد</a:t>
                      </a:r>
                      <a:r>
                        <a:rPr kumimoji="0" lang="ur-PK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ُ</a:t>
                      </a:r>
                      <a:r>
                        <a:rPr kumimoji="0" lang="ar-SA" sz="9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اﷲ</a:t>
                      </a:r>
                      <a:endParaRPr kumimoji="0" lang="en-US" sz="38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5635" name="Oval 79"/>
          <p:cNvSpPr>
            <a:spLocks noChangeArrowheads="1"/>
          </p:cNvSpPr>
          <p:nvPr/>
        </p:nvSpPr>
        <p:spPr bwMode="auto">
          <a:xfrm>
            <a:off x="2017992" y="2711668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81000" y="4038600"/>
            <a:ext cx="44497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4000" dirty="0">
                <a:solidFill>
                  <a:srgbClr val="FFFFFF"/>
                </a:solidFill>
                <a:cs typeface="Times New Roman" pitchFamily="18" charset="0"/>
              </a:rPr>
              <a:t>the slaves of Allah</a:t>
            </a:r>
          </a:p>
        </p:txBody>
      </p:sp>
      <p:graphicFrame>
        <p:nvGraphicFramePr>
          <p:cNvPr id="9" name="Group 83"/>
          <p:cNvGraphicFramePr>
            <a:graphicFrameLocks noGrp="1"/>
          </p:cNvGraphicFramePr>
          <p:nvPr/>
        </p:nvGraphicFramePr>
        <p:xfrm>
          <a:off x="838200" y="4953000"/>
          <a:ext cx="8001000" cy="1600200"/>
        </p:xfrm>
        <a:graphic>
          <a:graphicData uri="http://schemas.openxmlformats.org/drawingml/2006/table">
            <a:tbl>
              <a:tblPr/>
              <a:tblGrid>
                <a:gridCol w="3917156"/>
                <a:gridCol w="1112044"/>
                <a:gridCol w="29718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عَابِدُون، عَابِدِين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7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85800" indent="-685800" algn="ctr" rtl="1">
                        <a:spcBef>
                          <a:spcPct val="20000"/>
                        </a:spcBef>
                        <a:buClr>
                          <a:srgbClr val="FFFFFF"/>
                        </a:buClr>
                        <a:buFont typeface="Wingdings" pitchFamily="2" charset="2"/>
                        <a:buNone/>
                      </a:pPr>
                      <a:r>
                        <a:rPr lang="ar-SA" sz="6000" dirty="0" smtClean="0">
                          <a:solidFill>
                            <a:srgbClr val="FFFF00"/>
                          </a:solidFill>
                          <a:latin typeface="Nafees Web Naskh" pitchFamily="2" charset="-78"/>
                          <a:cs typeface="Tajweed" pitchFamily="2" charset="-78"/>
                        </a:rPr>
                        <a:t>عَابِد</a:t>
                      </a:r>
                      <a:endParaRPr lang="en-US" sz="6000" dirty="0">
                        <a:solidFill>
                          <a:srgbClr val="FFFF00"/>
                        </a:solidFill>
                        <a:latin typeface="Nafees Web Naskh" pitchFamily="2" charset="-78"/>
                        <a:cs typeface="Tajweed" pitchFamily="2" charset="-78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5649" name="Oval 79"/>
          <p:cNvSpPr>
            <a:spLocks noChangeArrowheads="1"/>
          </p:cNvSpPr>
          <p:nvPr/>
        </p:nvSpPr>
        <p:spPr bwMode="auto">
          <a:xfrm>
            <a:off x="1981200" y="4749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00625" y="4041775"/>
            <a:ext cx="42195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4000">
                <a:solidFill>
                  <a:srgbClr val="FFFFFF"/>
                </a:solidFill>
                <a:cs typeface="Times New Roman" pitchFamily="18" charset="0"/>
              </a:rPr>
              <a:t>the slave of Allah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200150" y="5867400"/>
            <a:ext cx="29114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4000">
                <a:solidFill>
                  <a:srgbClr val="FFFFFF"/>
                </a:solidFill>
                <a:cs typeface="Times New Roman" pitchFamily="18" charset="0"/>
              </a:rPr>
              <a:t>worshippers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211888" y="5867400"/>
            <a:ext cx="2398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4000">
                <a:solidFill>
                  <a:srgbClr val="FFFFFF"/>
                </a:solidFill>
                <a:cs typeface="Times New Roman" pitchFamily="18" charset="0"/>
              </a:rPr>
              <a:t>worshiper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64279" name="Group 23"/>
          <p:cNvGraphicFramePr>
            <a:graphicFrameLocks noGrp="1"/>
          </p:cNvGraphicFramePr>
          <p:nvPr/>
        </p:nvGraphicFramePr>
        <p:xfrm>
          <a:off x="1778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1549400"/>
                <a:gridCol w="1295400"/>
                <a:gridCol w="1295400"/>
                <a:gridCol w="2133600"/>
                <a:gridCol w="2489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72"/>
          <p:cNvGraphicFramePr>
            <a:graphicFrameLocks noGrp="1"/>
          </p:cNvGraphicFramePr>
          <p:nvPr/>
        </p:nvGraphicFramePr>
        <p:xfrm>
          <a:off x="838200" y="32766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صَالِحُون، صَالِحِين</a:t>
                      </a:r>
                      <a:endParaRPr kumimoji="0" lang="en-US" sz="2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ur-PK" sz="1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صَالِح</a:t>
                      </a:r>
                      <a:endParaRPr kumimoji="0" lang="en-US" sz="1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6659" name="Oval 69"/>
          <p:cNvSpPr>
            <a:spLocks noChangeArrowheads="1"/>
          </p:cNvSpPr>
          <p:nvPr/>
        </p:nvSpPr>
        <p:spPr bwMode="auto">
          <a:xfrm>
            <a:off x="2159000" y="3124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66327" name="Group 23"/>
          <p:cNvGraphicFramePr>
            <a:graphicFrameLocks noGrp="1"/>
          </p:cNvGraphicFramePr>
          <p:nvPr/>
        </p:nvGraphicFramePr>
        <p:xfrm>
          <a:off x="381000" y="762000"/>
          <a:ext cx="8483600" cy="2438401"/>
        </p:xfrm>
        <a:graphic>
          <a:graphicData uri="http://schemas.openxmlformats.org/drawingml/2006/table">
            <a:tbl>
              <a:tblPr rtl="1"/>
              <a:tblGrid>
                <a:gridCol w="3174844"/>
                <a:gridCol w="2654378"/>
                <a:gridCol w="2654378"/>
              </a:tblGrid>
              <a:tr h="1385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وَعَلَ</a:t>
                      </a:r>
                      <a:r>
                        <a:rPr kumimoji="0" lang="ur-PK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ىٰ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23"/>
          <p:cNvGraphicFramePr>
            <a:graphicFrameLocks noGrp="1"/>
          </p:cNvGraphicFramePr>
          <p:nvPr/>
        </p:nvGraphicFramePr>
        <p:xfrm>
          <a:off x="457200" y="3962400"/>
          <a:ext cx="8229600" cy="2438401"/>
        </p:xfrm>
        <a:graphic>
          <a:graphicData uri="http://schemas.openxmlformats.org/drawingml/2006/table">
            <a:tbl>
              <a:tblPr rtl="1"/>
              <a:tblGrid>
                <a:gridCol w="3798277"/>
                <a:gridCol w="4431323"/>
              </a:tblGrid>
              <a:tr h="13858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marL="0" marR="0"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686550" y="2362200"/>
            <a:ext cx="1238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Peace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2362200"/>
            <a:ext cx="2063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(be) on us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0600" y="2362200"/>
            <a:ext cx="1436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and on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06975" y="5588000"/>
            <a:ext cx="3603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the slaves of Allah,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0600" y="5588000"/>
            <a:ext cx="3689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the righteous ones.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57200" y="-152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72451" name="Group 3"/>
          <p:cNvGraphicFramePr>
            <a:graphicFrameLocks noGrp="1"/>
          </p:cNvGraphicFramePr>
          <p:nvPr/>
        </p:nvGraphicFramePr>
        <p:xfrm>
          <a:off x="177800" y="1920875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74544" name="Group 48"/>
          <p:cNvGraphicFramePr>
            <a:graphicFrameLocks noGrp="1"/>
          </p:cNvGraphicFramePr>
          <p:nvPr/>
        </p:nvGraphicFramePr>
        <p:xfrm>
          <a:off x="228600" y="333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4516" name="Group 20"/>
          <p:cNvGraphicFramePr>
            <a:graphicFrameLocks noGrp="1"/>
          </p:cNvGraphicFramePr>
          <p:nvPr/>
        </p:nvGraphicFramePr>
        <p:xfrm>
          <a:off x="1143000" y="2286000"/>
          <a:ext cx="7239000" cy="4572000"/>
        </p:xfrm>
        <a:graphic>
          <a:graphicData uri="http://schemas.openxmlformats.org/drawingml/2006/table">
            <a:tbl>
              <a:tblPr/>
              <a:tblGrid>
                <a:gridCol w="885825"/>
                <a:gridCol w="792163"/>
                <a:gridCol w="1663700"/>
                <a:gridCol w="1174750"/>
                <a:gridCol w="1433512"/>
                <a:gridCol w="12890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3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فَعَلَتْ</a:t>
                      </a:r>
                      <a:endParaRPr kumimoji="0" lang="en-US" sz="3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يَفْعَلُونَ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فَعَلَ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فَعَلُوا</a:t>
                      </a:r>
                      <a:endParaRPr kumimoji="0" lang="ar-SA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62000">
                <a:tc rowSpan="3"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لاَ تَفْعَلْ</a:t>
                      </a:r>
                      <a:r>
                        <a:rPr kumimoji="0" lang="en-US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</a:t>
                      </a: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لاَ تَفْعَلُوا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اِفْعَلْ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اِفْعَلُوا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تَفْعَلُونَ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فَعَلْتَ</a:t>
                      </a:r>
                      <a:r>
                        <a:rPr kumimoji="0" lang="en-US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فَعَلْتُمْ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240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أَفْعَلُ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نَفْعَلُ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فَعَلْتُ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فَعَلْنَا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marL="0" marR="0" marT="13716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74542" name="Oval 46"/>
          <p:cNvSpPr>
            <a:spLocks noChangeArrowheads="1"/>
          </p:cNvSpPr>
          <p:nvPr/>
        </p:nvSpPr>
        <p:spPr bwMode="auto">
          <a:xfrm>
            <a:off x="3124200" y="5334000"/>
            <a:ext cx="2514600" cy="1600200"/>
          </a:xfrm>
          <a:prstGeom prst="ellipse">
            <a:avLst/>
          </a:prstGeom>
          <a:solidFill>
            <a:schemeClr val="bg2"/>
          </a:solidFill>
          <a:ln w="9525">
            <a:solidFill>
              <a:srgbClr val="996633"/>
            </a:solidFill>
            <a:round/>
            <a:headEnd/>
            <a:tailEnd/>
          </a:ln>
          <a:effectLst/>
        </p:spPr>
        <p:txBody>
          <a:bodyPr wrap="none" lIns="0" anchor="ctr"/>
          <a:lstStyle/>
          <a:p>
            <a:pPr algn="ctr" rtl="1">
              <a:defRPr/>
            </a:pPr>
            <a:r>
              <a:rPr lang="ar-SA" sz="4000" b="1"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Nafees Web Naskh" pitchFamily="2" charset="-78"/>
              </a:rPr>
              <a:t>فَاعِل، مَفْعُول</a:t>
            </a:r>
          </a:p>
          <a:p>
            <a:pPr algn="ctr" rtl="1">
              <a:defRPr/>
            </a:pPr>
            <a:r>
              <a:rPr lang="ar-SA" sz="4000" b="1"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Nafees Web Naskh" pitchFamily="2" charset="-78"/>
              </a:rPr>
              <a:t> </a:t>
            </a:r>
            <a:r>
              <a:rPr lang="ar-SA" sz="40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Nafees Web Naskh" pitchFamily="2" charset="-78"/>
                <a:cs typeface="Nafees Web Naskh" pitchFamily="2" charset="-78"/>
              </a:rPr>
              <a:t>فِعْل</a:t>
            </a:r>
            <a:endParaRPr lang="en-US" sz="4000" b="1">
              <a:solidFill>
                <a:srgbClr val="CC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Nafees Web Naskh" pitchFamily="2" charset="-78"/>
              <a:cs typeface="Nafees Web Naskh" pitchFamily="2" charset="-78"/>
            </a:endParaRPr>
          </a:p>
        </p:txBody>
      </p:sp>
      <p:sp>
        <p:nvSpPr>
          <p:cNvPr id="29743" name="Oval 47"/>
          <p:cNvSpPr>
            <a:spLocks noChangeArrowheads="1"/>
          </p:cNvSpPr>
          <p:nvPr/>
        </p:nvSpPr>
        <p:spPr bwMode="auto">
          <a:xfrm>
            <a:off x="5562600" y="5334000"/>
            <a:ext cx="1600200" cy="838200"/>
          </a:xfrm>
          <a:prstGeom prst="ellips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44" name="Freeform 49"/>
          <p:cNvSpPr>
            <a:spLocks/>
          </p:cNvSpPr>
          <p:nvPr/>
        </p:nvSpPr>
        <p:spPr bwMode="auto">
          <a:xfrm>
            <a:off x="6832600" y="838200"/>
            <a:ext cx="2311400" cy="4572000"/>
          </a:xfrm>
          <a:custGeom>
            <a:avLst/>
            <a:gdLst>
              <a:gd name="T0" fmla="*/ 2147483647 w 1360"/>
              <a:gd name="T1" fmla="*/ 0 h 2784"/>
              <a:gd name="T2" fmla="*/ 2147483647 w 1360"/>
              <a:gd name="T3" fmla="*/ 2147483647 h 2784"/>
              <a:gd name="T4" fmla="*/ 0 w 1360"/>
              <a:gd name="T5" fmla="*/ 2147483647 h 2784"/>
              <a:gd name="T6" fmla="*/ 0 60000 65536"/>
              <a:gd name="T7" fmla="*/ 0 60000 65536"/>
              <a:gd name="T8" fmla="*/ 0 60000 65536"/>
              <a:gd name="T9" fmla="*/ 0 w 1360"/>
              <a:gd name="T10" fmla="*/ 0 h 2784"/>
              <a:gd name="T11" fmla="*/ 1360 w 1360"/>
              <a:gd name="T12" fmla="*/ 2784 h 27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0" h="2784">
                <a:moveTo>
                  <a:pt x="960" y="0"/>
                </a:moveTo>
                <a:cubicBezTo>
                  <a:pt x="1160" y="464"/>
                  <a:pt x="1360" y="928"/>
                  <a:pt x="1200" y="1392"/>
                </a:cubicBezTo>
                <a:cubicBezTo>
                  <a:pt x="1040" y="1856"/>
                  <a:pt x="520" y="2320"/>
                  <a:pt x="0" y="2784"/>
                </a:cubicBezTo>
              </a:path>
            </a:pathLst>
          </a:custGeom>
          <a:noFill/>
          <a:ln w="76200">
            <a:solidFill>
              <a:srgbClr val="66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4019" name="Group 3"/>
          <p:cNvGraphicFramePr>
            <a:graphicFrameLocks noGrp="1"/>
          </p:cNvGraphicFramePr>
          <p:nvPr/>
        </p:nvGraphicFramePr>
        <p:xfrm>
          <a:off x="228600" y="333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0740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2286000" cy="4495800"/>
          </a:xfrm>
          <a:solidFill>
            <a:srgbClr val="FF3300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ar-SA" sz="8800" smtClean="0">
                <a:cs typeface="Tajweed" pitchFamily="2" charset="-78"/>
              </a:rPr>
              <a:t>أَفْعَلُ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ar-SA" sz="8800" smtClean="0">
                <a:cs typeface="Tajweed" pitchFamily="2" charset="-78"/>
              </a:rPr>
              <a:t>أَعْبُدُ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ar-SA" sz="8800" smtClean="0">
                <a:cs typeface="Tajweed" pitchFamily="2" charset="-78"/>
              </a:rPr>
              <a:t>أَعُوذُ</a:t>
            </a:r>
            <a:endParaRPr lang="en-US" sz="8800" smtClean="0">
              <a:cs typeface="Tajweed" pitchFamily="2" charset="-78"/>
            </a:endParaRPr>
          </a:p>
        </p:txBody>
      </p:sp>
      <p:sp>
        <p:nvSpPr>
          <p:cNvPr id="30741" name="Text Box 51"/>
          <p:cNvSpPr txBox="1">
            <a:spLocks noChangeArrowheads="1"/>
          </p:cNvSpPr>
          <p:nvPr/>
        </p:nvSpPr>
        <p:spPr bwMode="auto">
          <a:xfrm>
            <a:off x="2819400" y="3733800"/>
            <a:ext cx="6172200" cy="186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 rtl="1">
              <a:buClr>
                <a:srgbClr val="FFFFFF"/>
              </a:buClr>
              <a:buFont typeface="Wingdings" pitchFamily="2" charset="2"/>
              <a:buNone/>
            </a:pPr>
            <a:r>
              <a:rPr lang="ar-SA" sz="11500">
                <a:solidFill>
                  <a:srgbClr val="FFFF00"/>
                </a:solidFill>
                <a:latin typeface="Nafees Web Naskh" pitchFamily="2" charset="-78"/>
                <a:cs typeface="Nafees Web Naskh" pitchFamily="2" charset="-78"/>
              </a:rPr>
              <a:t> </a:t>
            </a:r>
            <a:r>
              <a:rPr lang="ur-PK" sz="1150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شهيد</a:t>
            </a:r>
            <a:endParaRPr lang="en-US" sz="11500">
              <a:solidFill>
                <a:srgbClr val="FFFF00"/>
              </a:solidFill>
              <a:latin typeface="Nafees Web Naskh" pitchFamily="2" charset="-78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76547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260600" y="3276600"/>
            <a:ext cx="44450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600"/>
              <a:t>That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8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7" name="Rectangle 4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8" name="Rectangle 5"/>
          <p:cNvSpPr>
            <a:spLocks noChangeArrowheads="1"/>
          </p:cNvSpPr>
          <p:nvPr/>
        </p:nvSpPr>
        <p:spPr bwMode="auto">
          <a:xfrm>
            <a:off x="190500" y="4213225"/>
            <a:ext cx="914400" cy="26447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AutoShape 6"/>
          <p:cNvSpPr>
            <a:spLocks noChangeArrowheads="1"/>
          </p:cNvSpPr>
          <p:nvPr/>
        </p:nvSpPr>
        <p:spPr bwMode="auto">
          <a:xfrm>
            <a:off x="333375" y="4191000"/>
            <a:ext cx="609600" cy="2644775"/>
          </a:xfrm>
          <a:prstGeom prst="upArrow">
            <a:avLst>
              <a:gd name="adj1" fmla="val 45833"/>
              <a:gd name="adj2" fmla="val 88538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72710" name="Text Box 7"/>
          <p:cNvSpPr txBox="1">
            <a:spLocks noChangeArrowheads="1"/>
          </p:cNvSpPr>
          <p:nvPr/>
        </p:nvSpPr>
        <p:spPr bwMode="auto">
          <a:xfrm>
            <a:off x="152400" y="384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31,877</a:t>
            </a:r>
          </a:p>
        </p:txBody>
      </p:sp>
      <p:sp>
        <p:nvSpPr>
          <p:cNvPr id="72711" name="Text Box 8"/>
          <p:cNvSpPr txBox="1">
            <a:spLocks noChangeArrowheads="1"/>
          </p:cNvSpPr>
          <p:nvPr/>
        </p:nvSpPr>
        <p:spPr bwMode="auto">
          <a:xfrm>
            <a:off x="1524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727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103438"/>
            <a:ext cx="7086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84 words that occur 31,877 times in the Qur’an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latin typeface="Alvi Nastaleeq" pitchFamily="2" charset="-78"/>
                <a:cs typeface="Alvi Nastaleeq" pitchFamily="2" charset="-78"/>
              </a:rPr>
              <a:t>Total: 4,500 words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>
                <a:latin typeface="Alvi Nastaleeq" pitchFamily="2" charset="-78"/>
                <a:cs typeface="Alvi Nastaleeq" pitchFamily="2" charset="-78"/>
              </a:rPr>
              <a:t>78,000 times</a:t>
            </a: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838200" y="3048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800" b="1" dirty="0" smtClean="0">
                <a:latin typeface="+mj-lt"/>
                <a:cs typeface="Alvi Nastaleeq" pitchFamily="2" charset="-78"/>
              </a:rPr>
              <a:t>By the end of this lesson, </a:t>
            </a:r>
            <a:r>
              <a:rPr lang="en-US" sz="4800" b="1" dirty="0">
                <a:latin typeface="+mj-lt"/>
                <a:cs typeface="Alvi Nastaleeq" pitchFamily="2" charset="-78"/>
              </a:rPr>
              <a:t>we </a:t>
            </a:r>
            <a:r>
              <a:rPr lang="en-US" sz="4800" b="1" dirty="0" smtClean="0">
                <a:latin typeface="+mj-lt"/>
                <a:cs typeface="Alvi Nastaleeq" pitchFamily="2" charset="-78"/>
              </a:rPr>
              <a:t>will learn</a:t>
            </a:r>
            <a:endParaRPr lang="en-US" sz="4800" b="1" dirty="0">
              <a:latin typeface="+mj-lt"/>
              <a:cs typeface="Alvi Nastaleeq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78631" name="Group 39"/>
          <p:cNvGraphicFramePr>
            <a:graphicFrameLocks noGrp="1"/>
          </p:cNvGraphicFramePr>
          <p:nvPr/>
        </p:nvGraphicFramePr>
        <p:xfrm>
          <a:off x="177800" y="1095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8630" name="Group 38"/>
          <p:cNvGraphicFramePr>
            <a:graphicFrameLocks noGrp="1"/>
          </p:cNvGraphicFramePr>
          <p:nvPr/>
        </p:nvGraphicFramePr>
        <p:xfrm>
          <a:off x="228600" y="2438400"/>
          <a:ext cx="6477000" cy="4389120"/>
        </p:xfrm>
        <a:graphic>
          <a:graphicData uri="http://schemas.openxmlformats.org/drawingml/2006/table">
            <a:tbl>
              <a:tblPr/>
              <a:tblGrid>
                <a:gridCol w="3238500"/>
                <a:gridCol w="32385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لاَ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Not, what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مَا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did not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لَمْ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ar-S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will not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6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ajweed" pitchFamily="2" charset="-78"/>
                        </a:rPr>
                        <a:t>لَنْ</a:t>
                      </a:r>
                      <a:endParaRPr kumimoji="0" lang="en-US" sz="6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78631" name="Group 39"/>
          <p:cNvGraphicFramePr>
            <a:graphicFrameLocks noGrp="1"/>
          </p:cNvGraphicFramePr>
          <p:nvPr/>
        </p:nvGraphicFramePr>
        <p:xfrm>
          <a:off x="177800" y="1095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64"/>
          <p:cNvGraphicFramePr>
            <a:graphicFrameLocks noGrp="1"/>
          </p:cNvGraphicFramePr>
          <p:nvPr/>
        </p:nvGraphicFramePr>
        <p:xfrm>
          <a:off x="838200" y="27432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0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آلِهَةٌ</a:t>
                      </a:r>
                      <a:endParaRPr kumimoji="0" lang="en-US" sz="16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3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إِلـٰـه</a:t>
                      </a:r>
                      <a:endParaRPr kumimoji="0" lang="en-US" sz="13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33824" name="Oval 78"/>
          <p:cNvSpPr>
            <a:spLocks noChangeArrowheads="1"/>
          </p:cNvSpPr>
          <p:nvPr/>
        </p:nvSpPr>
        <p:spPr bwMode="auto">
          <a:xfrm>
            <a:off x="2159000" y="25908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5181600"/>
            <a:ext cx="2362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gods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38800" y="5181600"/>
            <a:ext cx="2362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/>
              <a:t>god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80643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4836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6553200" y="3165475"/>
            <a:ext cx="2362200" cy="2854325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ar-SA" sz="18200" smtClean="0">
                <a:cs typeface="Tajweed" pitchFamily="2" charset="-78"/>
              </a:rPr>
              <a:t>إ</a:t>
            </a:r>
            <a:r>
              <a:rPr lang="ur-PK" sz="18200" smtClean="0">
                <a:cs typeface="Tajweed" pitchFamily="2" charset="-78"/>
              </a:rPr>
              <a:t>ِ</a:t>
            </a:r>
            <a:r>
              <a:rPr lang="ar-SA" sz="18200" smtClean="0">
                <a:cs typeface="Tajweed" pitchFamily="2" charset="-78"/>
              </a:rPr>
              <a:t>لاَّ</a:t>
            </a:r>
            <a:r>
              <a:rPr lang="ar-SA" sz="2800" smtClean="0"/>
              <a:t>		</a:t>
            </a:r>
            <a:endParaRPr lang="ar-SA" sz="4000" smtClean="0">
              <a:cs typeface="Nafees Nastaleeq v1.01" pitchFamily="2" charset="-78"/>
            </a:endParaRPr>
          </a:p>
        </p:txBody>
      </p:sp>
      <p:sp>
        <p:nvSpPr>
          <p:cNvPr id="34837" name="Rectangle 2"/>
          <p:cNvSpPr>
            <a:spLocks noChangeArrowheads="1"/>
          </p:cNvSpPr>
          <p:nvPr/>
        </p:nvSpPr>
        <p:spPr bwMode="auto">
          <a:xfrm>
            <a:off x="1600200" y="5729288"/>
            <a:ext cx="5867400" cy="823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4800">
                <a:solidFill>
                  <a:srgbClr val="FFFF00"/>
                </a:solidFill>
                <a:cs typeface="Tajweed" pitchFamily="2" charset="-78"/>
              </a:rPr>
              <a:t>إِلاَّ الَّذِينَ اٰمَنُوا وَعَمِلُوا الصَّالِحَات</a:t>
            </a:r>
            <a:endParaRPr lang="en-US" sz="4800">
              <a:cs typeface="Tajwee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382963"/>
            <a:ext cx="3792538" cy="15700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kern="0" dirty="0">
                <a:solidFill>
                  <a:srgbClr val="FFFF00"/>
                </a:solidFill>
                <a:latin typeface="Tahoma"/>
                <a:cs typeface="Arial"/>
              </a:rPr>
              <a:t>Except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1496067" name="Group 3"/>
          <p:cNvGraphicFramePr>
            <a:graphicFrameLocks noGrp="1"/>
          </p:cNvGraphicFramePr>
          <p:nvPr/>
        </p:nvGraphicFramePr>
        <p:xfrm>
          <a:off x="177800" y="166688"/>
          <a:ext cx="8763000" cy="2424113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(there is) no god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5860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76200" y="2895600"/>
            <a:ext cx="8686800" cy="2743200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ar-SA" sz="126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إِلاَّ اﷲ ُ</a:t>
            </a:r>
            <a:r>
              <a:rPr lang="ar-SA" sz="6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	</a:t>
            </a:r>
            <a:r>
              <a:rPr lang="en-US" sz="6800" smtClean="0">
                <a:ea typeface="Times New Roman" pitchFamily="18" charset="0"/>
                <a:cs typeface="Tahoma" pitchFamily="34" charset="0"/>
              </a:rPr>
              <a:t>Except Allah</a:t>
            </a:r>
            <a:endParaRPr lang="en-US" sz="6800" smtClean="0">
              <a:solidFill>
                <a:srgbClr val="FFFFFF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35861" name="Rectangle 36"/>
          <p:cNvSpPr>
            <a:spLocks noChangeArrowheads="1"/>
          </p:cNvSpPr>
          <p:nvPr/>
        </p:nvSpPr>
        <p:spPr bwMode="auto">
          <a:xfrm>
            <a:off x="2133600" y="5592763"/>
            <a:ext cx="5791200" cy="11985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4800">
                <a:solidFill>
                  <a:srgbClr val="CCFFFF"/>
                </a:solidFill>
                <a:cs typeface="Tajweed" pitchFamily="2" charset="-78"/>
              </a:rPr>
              <a:t>أَن لاَّ تَعْبُدُواْ</a:t>
            </a:r>
            <a:r>
              <a:rPr lang="ar-SA" sz="4800">
                <a:cs typeface="Tajweed" pitchFamily="2" charset="-78"/>
              </a:rPr>
              <a:t>  </a:t>
            </a:r>
            <a:r>
              <a:rPr lang="ar-SA" sz="7200">
                <a:cs typeface="Tajweed" pitchFamily="2" charset="-78"/>
              </a:rPr>
              <a:t>إِلاَّ </a:t>
            </a:r>
            <a:r>
              <a:rPr lang="ar-SA" sz="7200">
                <a:solidFill>
                  <a:srgbClr val="FFFF00"/>
                </a:solidFill>
                <a:cs typeface="Tajweed" pitchFamily="2" charset="-78"/>
              </a:rPr>
              <a:t>اللّهَ</a:t>
            </a:r>
            <a:r>
              <a:rPr lang="ar-SA" sz="4800">
                <a:solidFill>
                  <a:srgbClr val="FFFF00"/>
                </a:solidFill>
                <a:cs typeface="Tajweed" pitchFamily="2" charset="-78"/>
              </a:rPr>
              <a:t> </a:t>
            </a:r>
            <a:r>
              <a:rPr lang="ar-SA" sz="4800">
                <a:cs typeface="Tajweed" pitchFamily="2" charset="-78"/>
              </a:rPr>
              <a:t> </a:t>
            </a:r>
            <a:endParaRPr lang="en-US" sz="4800">
              <a:cs typeface="Tajweed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82691" name="Group 3"/>
          <p:cNvGraphicFramePr>
            <a:graphicFrameLocks noGrp="1"/>
          </p:cNvGraphicFramePr>
          <p:nvPr/>
        </p:nvGraphicFramePr>
        <p:xfrm>
          <a:off x="177800" y="701675"/>
          <a:ext cx="8763000" cy="2351088"/>
        </p:xfrm>
        <a:graphic>
          <a:graphicData uri="http://schemas.openxmlformats.org/drawingml/2006/table">
            <a:tbl>
              <a:tblPr rtl="1"/>
              <a:tblGrid>
                <a:gridCol w="2286000"/>
                <a:gridCol w="2133600"/>
                <a:gridCol w="2171700"/>
                <a:gridCol w="2171700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لاَّ إِل</a:t>
                      </a:r>
                      <a:r>
                        <a:rPr kumimoji="0" lang="ur-PK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ـٰـ</a:t>
                      </a:r>
                      <a:r>
                        <a:rPr kumimoji="0" lang="ar-SA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هَ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229475" y="2057400"/>
            <a:ext cx="15335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I bear </a:t>
            </a:r>
          </a:p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witness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038725" y="2286000"/>
            <a:ext cx="904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that</a:t>
            </a: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8400" y="2057400"/>
            <a:ext cx="19780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(there is) </a:t>
            </a:r>
          </a:p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no god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" y="1981200"/>
            <a:ext cx="1500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except </a:t>
            </a:r>
          </a:p>
          <a:p>
            <a:pPr algn="ctr" rtl="1"/>
            <a:r>
              <a:rPr lang="en-US" sz="3200">
                <a:solidFill>
                  <a:srgbClr val="FFFFFF"/>
                </a:solidFill>
                <a:cs typeface="Times New Roman" pitchFamily="18" charset="0"/>
              </a:rPr>
              <a:t>Allah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-152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Bringing </a:t>
            </a:r>
            <a:r>
              <a:rPr lang="en-US" sz="3600" dirty="0" smtClean="0">
                <a:solidFill>
                  <a:srgbClr val="FFFF00"/>
                </a:solidFill>
              </a:rPr>
              <a:t>La-</a:t>
            </a:r>
            <a:r>
              <a:rPr lang="en-US" sz="3600" dirty="0" err="1" smtClean="0">
                <a:solidFill>
                  <a:srgbClr val="FFFF00"/>
                </a:solidFill>
              </a:rPr>
              <a:t>ilaha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Illallah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in our life!</a:t>
            </a:r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3429000" y="2819400"/>
            <a:ext cx="2133600" cy="2286000"/>
            <a:chOff x="144" y="0"/>
            <a:chExt cx="816" cy="816"/>
          </a:xfrm>
        </p:grpSpPr>
        <p:sp>
          <p:nvSpPr>
            <p:cNvPr id="37897" name="WordArt 4"/>
            <p:cNvSpPr>
              <a:spLocks noChangeArrowheads="1" noChangeShapeType="1" noTextEdit="1"/>
            </p:cNvSpPr>
            <p:nvPr/>
          </p:nvSpPr>
          <p:spPr bwMode="auto">
            <a:xfrm>
              <a:off x="399" y="0"/>
              <a:ext cx="365" cy="86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en-GB" sz="3600" b="1" kern="10"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Tahoma"/>
                  <a:ea typeface="Tahoma"/>
                  <a:cs typeface="Tahoma"/>
                </a:rPr>
                <a:t>DPPR</a:t>
              </a:r>
            </a:p>
          </p:txBody>
        </p:sp>
        <p:sp>
          <p:nvSpPr>
            <p:cNvPr id="37898" name="Freeform 5"/>
            <p:cNvSpPr>
              <a:spLocks/>
            </p:cNvSpPr>
            <p:nvPr/>
          </p:nvSpPr>
          <p:spPr bwMode="auto">
            <a:xfrm flipV="1">
              <a:off x="548" y="450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accent1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899" name="Freeform 6"/>
            <p:cNvSpPr>
              <a:spLocks/>
            </p:cNvSpPr>
            <p:nvPr/>
          </p:nvSpPr>
          <p:spPr bwMode="auto">
            <a:xfrm flipH="1" flipV="1">
              <a:off x="144" y="449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FF99"/>
                </a:gs>
                <a:gs pos="100000">
                  <a:srgbClr val="FFFF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0" name="Oval 7"/>
            <p:cNvSpPr>
              <a:spLocks noChangeArrowheads="1"/>
            </p:cNvSpPr>
            <p:nvPr/>
          </p:nvSpPr>
          <p:spPr bwMode="auto">
            <a:xfrm>
              <a:off x="338" y="249"/>
              <a:ext cx="440" cy="392"/>
            </a:xfrm>
            <a:prstGeom prst="ellipse">
              <a:avLst/>
            </a:prstGeom>
            <a:gradFill rotWithShape="1">
              <a:gsLst>
                <a:gs pos="0">
                  <a:srgbClr val="3399FF"/>
                </a:gs>
                <a:gs pos="100000">
                  <a:srgbClr val="0033CC">
                    <a:alpha val="39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1" name="Freeform 8"/>
            <p:cNvSpPr>
              <a:spLocks/>
            </p:cNvSpPr>
            <p:nvPr/>
          </p:nvSpPr>
          <p:spPr bwMode="auto">
            <a:xfrm flipH="1">
              <a:off x="144" y="86"/>
              <a:ext cx="408" cy="372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CC3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2" name="Freeform 9"/>
            <p:cNvSpPr>
              <a:spLocks/>
            </p:cNvSpPr>
            <p:nvPr/>
          </p:nvSpPr>
          <p:spPr bwMode="auto">
            <a:xfrm>
              <a:off x="552" y="85"/>
              <a:ext cx="408" cy="366"/>
            </a:xfrm>
            <a:custGeom>
              <a:avLst/>
              <a:gdLst>
                <a:gd name="T0" fmla="*/ 0 w 1717"/>
                <a:gd name="T1" fmla="*/ 0 h 1702"/>
                <a:gd name="T2" fmla="*/ 0 w 1717"/>
                <a:gd name="T3" fmla="*/ 0 h 1702"/>
                <a:gd name="T4" fmla="*/ 0 w 1717"/>
                <a:gd name="T5" fmla="*/ 0 h 1702"/>
                <a:gd name="T6" fmla="*/ 0 w 1717"/>
                <a:gd name="T7" fmla="*/ 0 h 1702"/>
                <a:gd name="T8" fmla="*/ 0 w 1717"/>
                <a:gd name="T9" fmla="*/ 0 h 1702"/>
                <a:gd name="T10" fmla="*/ 0 w 1717"/>
                <a:gd name="T11" fmla="*/ 0 h 1702"/>
                <a:gd name="T12" fmla="*/ 0 w 1717"/>
                <a:gd name="T13" fmla="*/ 0 h 1702"/>
                <a:gd name="T14" fmla="*/ 0 w 1717"/>
                <a:gd name="T15" fmla="*/ 0 h 1702"/>
                <a:gd name="T16" fmla="*/ 0 w 1717"/>
                <a:gd name="T17" fmla="*/ 0 h 1702"/>
                <a:gd name="T18" fmla="*/ 0 w 1717"/>
                <a:gd name="T19" fmla="*/ 0 h 1702"/>
                <a:gd name="T20" fmla="*/ 0 w 1717"/>
                <a:gd name="T21" fmla="*/ 0 h 1702"/>
                <a:gd name="T22" fmla="*/ 0 w 1717"/>
                <a:gd name="T23" fmla="*/ 0 h 1702"/>
                <a:gd name="T24" fmla="*/ 0 w 1717"/>
                <a:gd name="T25" fmla="*/ 0 h 1702"/>
                <a:gd name="T26" fmla="*/ 0 w 1717"/>
                <a:gd name="T27" fmla="*/ 0 h 1702"/>
                <a:gd name="T28" fmla="*/ 0 w 1717"/>
                <a:gd name="T29" fmla="*/ 0 h 1702"/>
                <a:gd name="T30" fmla="*/ 0 w 1717"/>
                <a:gd name="T31" fmla="*/ 0 h 1702"/>
                <a:gd name="T32" fmla="*/ 0 w 1717"/>
                <a:gd name="T33" fmla="*/ 0 h 1702"/>
                <a:gd name="T34" fmla="*/ 0 w 1717"/>
                <a:gd name="T35" fmla="*/ 0 h 1702"/>
                <a:gd name="T36" fmla="*/ 0 w 1717"/>
                <a:gd name="T37" fmla="*/ 0 h 1702"/>
                <a:gd name="T38" fmla="*/ 0 w 1717"/>
                <a:gd name="T39" fmla="*/ 0 h 1702"/>
                <a:gd name="T40" fmla="*/ 0 w 1717"/>
                <a:gd name="T41" fmla="*/ 0 h 1702"/>
                <a:gd name="T42" fmla="*/ 0 w 1717"/>
                <a:gd name="T43" fmla="*/ 0 h 1702"/>
                <a:gd name="T44" fmla="*/ 0 w 1717"/>
                <a:gd name="T45" fmla="*/ 0 h 1702"/>
                <a:gd name="T46" fmla="*/ 0 w 1717"/>
                <a:gd name="T47" fmla="*/ 0 h 1702"/>
                <a:gd name="T48" fmla="*/ 0 w 1717"/>
                <a:gd name="T49" fmla="*/ 0 h 1702"/>
                <a:gd name="T50" fmla="*/ 0 w 1717"/>
                <a:gd name="T51" fmla="*/ 0 h 1702"/>
                <a:gd name="T52" fmla="*/ 0 w 1717"/>
                <a:gd name="T53" fmla="*/ 0 h 1702"/>
                <a:gd name="T54" fmla="*/ 0 w 1717"/>
                <a:gd name="T55" fmla="*/ 0 h 17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717"/>
                <a:gd name="T85" fmla="*/ 0 h 1702"/>
                <a:gd name="T86" fmla="*/ 1717 w 1717"/>
                <a:gd name="T87" fmla="*/ 1702 h 17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717" h="1702">
                  <a:moveTo>
                    <a:pt x="4" y="791"/>
                  </a:moveTo>
                  <a:lnTo>
                    <a:pt x="0" y="0"/>
                  </a:lnTo>
                  <a:lnTo>
                    <a:pt x="165" y="3"/>
                  </a:lnTo>
                  <a:lnTo>
                    <a:pt x="319" y="26"/>
                  </a:lnTo>
                  <a:lnTo>
                    <a:pt x="457" y="56"/>
                  </a:lnTo>
                  <a:lnTo>
                    <a:pt x="604" y="105"/>
                  </a:lnTo>
                  <a:lnTo>
                    <a:pt x="817" y="195"/>
                  </a:lnTo>
                  <a:lnTo>
                    <a:pt x="986" y="300"/>
                  </a:lnTo>
                  <a:lnTo>
                    <a:pt x="1144" y="427"/>
                  </a:lnTo>
                  <a:lnTo>
                    <a:pt x="1301" y="588"/>
                  </a:lnTo>
                  <a:lnTo>
                    <a:pt x="1432" y="761"/>
                  </a:lnTo>
                  <a:lnTo>
                    <a:pt x="1530" y="915"/>
                  </a:lnTo>
                  <a:lnTo>
                    <a:pt x="1609" y="1106"/>
                  </a:lnTo>
                  <a:lnTo>
                    <a:pt x="1665" y="1282"/>
                  </a:lnTo>
                  <a:lnTo>
                    <a:pt x="1702" y="1477"/>
                  </a:lnTo>
                  <a:lnTo>
                    <a:pt x="1714" y="1593"/>
                  </a:lnTo>
                  <a:lnTo>
                    <a:pt x="1717" y="1702"/>
                  </a:lnTo>
                  <a:lnTo>
                    <a:pt x="919" y="1702"/>
                  </a:lnTo>
                  <a:lnTo>
                    <a:pt x="919" y="1593"/>
                  </a:lnTo>
                  <a:lnTo>
                    <a:pt x="885" y="1447"/>
                  </a:lnTo>
                  <a:lnTo>
                    <a:pt x="829" y="1290"/>
                  </a:lnTo>
                  <a:lnTo>
                    <a:pt x="757" y="1177"/>
                  </a:lnTo>
                  <a:lnTo>
                    <a:pt x="649" y="1050"/>
                  </a:lnTo>
                  <a:lnTo>
                    <a:pt x="547" y="967"/>
                  </a:lnTo>
                  <a:lnTo>
                    <a:pt x="416" y="888"/>
                  </a:lnTo>
                  <a:lnTo>
                    <a:pt x="225" y="806"/>
                  </a:lnTo>
                  <a:lnTo>
                    <a:pt x="94" y="787"/>
                  </a:lnTo>
                  <a:lnTo>
                    <a:pt x="4" y="791"/>
                  </a:lnTo>
                  <a:close/>
                </a:path>
              </a:pathLst>
            </a:custGeom>
            <a:gradFill rotWithShape="1">
              <a:gsLst>
                <a:gs pos="0">
                  <a:srgbClr val="FF71B8"/>
                </a:gs>
                <a:gs pos="100000">
                  <a:srgbClr val="FF00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03" name="WordArt 10"/>
            <p:cNvSpPr>
              <a:spLocks noChangeArrowheads="1" noChangeShapeType="1" noTextEdit="1"/>
            </p:cNvSpPr>
            <p:nvPr/>
          </p:nvSpPr>
          <p:spPr bwMode="auto">
            <a:xfrm rot="2429723">
              <a:off x="691" y="224"/>
              <a:ext cx="167" cy="7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  <a:ea typeface="Verdana"/>
                  <a:cs typeface="Verdana"/>
                </a:rPr>
                <a:t>Ask</a:t>
              </a:r>
            </a:p>
          </p:txBody>
        </p:sp>
        <p:sp>
          <p:nvSpPr>
            <p:cNvPr id="37904" name="WordArt 11"/>
            <p:cNvSpPr>
              <a:spLocks noChangeArrowheads="1" noChangeShapeType="1" noTextEdit="1"/>
            </p:cNvSpPr>
            <p:nvPr/>
          </p:nvSpPr>
          <p:spPr bwMode="auto">
            <a:xfrm rot="8117826">
              <a:off x="587" y="609"/>
              <a:ext cx="342" cy="8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  <a:ea typeface="Verdana"/>
                  <a:cs typeface="Verdana"/>
                </a:rPr>
                <a:t>Evaluate</a:t>
              </a:r>
            </a:p>
          </p:txBody>
        </p:sp>
        <p:sp>
          <p:nvSpPr>
            <p:cNvPr id="37905" name="WordArt 12"/>
            <p:cNvSpPr>
              <a:spLocks noChangeArrowheads="1" noChangeShapeType="1" noTextEdit="1"/>
            </p:cNvSpPr>
            <p:nvPr/>
          </p:nvSpPr>
          <p:spPr bwMode="auto">
            <a:xfrm rot="-7906890">
              <a:off x="214" y="622"/>
              <a:ext cx="136" cy="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  <a:ea typeface="Verdana"/>
                  <a:cs typeface="Verdana"/>
                </a:rPr>
                <a:t>Plan</a:t>
              </a:r>
            </a:p>
          </p:txBody>
        </p:sp>
        <p:sp>
          <p:nvSpPr>
            <p:cNvPr id="37906" name="WordArt 13"/>
            <p:cNvSpPr>
              <a:spLocks noChangeArrowheads="1" noChangeShapeType="1" noTextEdit="1"/>
            </p:cNvSpPr>
            <p:nvPr/>
          </p:nvSpPr>
          <p:spPr bwMode="auto">
            <a:xfrm rot="-2858097">
              <a:off x="154" y="231"/>
              <a:ext cx="394" cy="1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  <a:ea typeface="Verdana"/>
                  <a:cs typeface="Verdana"/>
                </a:rPr>
                <a:t>Propagate</a:t>
              </a:r>
            </a:p>
          </p:txBody>
        </p:sp>
        <p:sp>
          <p:nvSpPr>
            <p:cNvPr id="3790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360" y="405"/>
              <a:ext cx="387" cy="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3600" kern="10">
                  <a:ln w="9525">
                    <a:solidFill>
                      <a:schemeClr val="tx2"/>
                    </a:solidFill>
                    <a:round/>
                    <a:headEnd/>
                    <a:tailEnd/>
                  </a:ln>
                  <a:latin typeface="Verdana"/>
                  <a:ea typeface="Verdana"/>
                  <a:cs typeface="Verdana"/>
                </a:rPr>
                <a:t>Understand</a:t>
              </a:r>
            </a:p>
          </p:txBody>
        </p:sp>
        <p:sp>
          <p:nvSpPr>
            <p:cNvPr id="37908" name="WordArt 15"/>
            <p:cNvSpPr>
              <a:spLocks noChangeArrowheads="1" noChangeShapeType="1" noTextEdit="1"/>
            </p:cNvSpPr>
            <p:nvPr/>
          </p:nvSpPr>
          <p:spPr bwMode="auto">
            <a:xfrm rot="-7779624">
              <a:off x="292" y="585"/>
              <a:ext cx="108" cy="4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GB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Verdana"/>
                  <a:ea typeface="Verdana"/>
                  <a:cs typeface="Verdana"/>
                </a:rPr>
                <a:t>I+G</a:t>
              </a:r>
            </a:p>
          </p:txBody>
        </p:sp>
        <p:sp>
          <p:nvSpPr>
            <p:cNvPr id="37909" name="Freeform 16"/>
            <p:cNvSpPr>
              <a:spLocks/>
            </p:cNvSpPr>
            <p:nvPr/>
          </p:nvSpPr>
          <p:spPr bwMode="auto">
            <a:xfrm>
              <a:off x="717" y="117"/>
              <a:ext cx="175" cy="134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0" name="Freeform 17"/>
            <p:cNvSpPr>
              <a:spLocks/>
            </p:cNvSpPr>
            <p:nvPr/>
          </p:nvSpPr>
          <p:spPr bwMode="auto">
            <a:xfrm rot="-5400000">
              <a:off x="188" y="140"/>
              <a:ext cx="147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1" name="Freeform 18"/>
            <p:cNvSpPr>
              <a:spLocks/>
            </p:cNvSpPr>
            <p:nvPr/>
          </p:nvSpPr>
          <p:spPr bwMode="auto">
            <a:xfrm rot="10800000">
              <a:off x="144" y="528"/>
              <a:ext cx="100" cy="16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7912" name="Freeform 19"/>
            <p:cNvSpPr>
              <a:spLocks/>
            </p:cNvSpPr>
            <p:nvPr/>
          </p:nvSpPr>
          <p:spPr bwMode="auto">
            <a:xfrm rot="5087251">
              <a:off x="791" y="578"/>
              <a:ext cx="155" cy="146"/>
            </a:xfrm>
            <a:custGeom>
              <a:avLst/>
              <a:gdLst>
                <a:gd name="T0" fmla="*/ 0 w 522"/>
                <a:gd name="T1" fmla="*/ 0 h 441"/>
                <a:gd name="T2" fmla="*/ 0 w 522"/>
                <a:gd name="T3" fmla="*/ 0 h 441"/>
                <a:gd name="T4" fmla="*/ 0 w 522"/>
                <a:gd name="T5" fmla="*/ 0 h 441"/>
                <a:gd name="T6" fmla="*/ 0 w 522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2"/>
                <a:gd name="T13" fmla="*/ 0 h 441"/>
                <a:gd name="T14" fmla="*/ 522 w 522"/>
                <a:gd name="T15" fmla="*/ 441 h 44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2" h="441">
                  <a:moveTo>
                    <a:pt x="0" y="0"/>
                  </a:moveTo>
                  <a:lnTo>
                    <a:pt x="180" y="99"/>
                  </a:lnTo>
                  <a:lnTo>
                    <a:pt x="405" y="291"/>
                  </a:lnTo>
                  <a:lnTo>
                    <a:pt x="522" y="441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7913" name="Group 20"/>
            <p:cNvGrpSpPr>
              <a:grpSpLocks/>
            </p:cNvGrpSpPr>
            <p:nvPr/>
          </p:nvGrpSpPr>
          <p:grpSpPr bwMode="auto">
            <a:xfrm>
              <a:off x="351" y="659"/>
              <a:ext cx="191" cy="129"/>
              <a:chOff x="3984" y="3120"/>
              <a:chExt cx="768" cy="435"/>
            </a:xfrm>
          </p:grpSpPr>
          <p:sp>
            <p:nvSpPr>
              <p:cNvPr id="37914" name="AutoShape 21"/>
              <p:cNvSpPr>
                <a:spLocks noChangeArrowheads="1"/>
              </p:cNvSpPr>
              <p:nvPr/>
            </p:nvSpPr>
            <p:spPr bwMode="auto">
              <a:xfrm>
                <a:off x="3984" y="3120"/>
                <a:ext cx="768" cy="435"/>
              </a:xfrm>
              <a:prstGeom prst="flowChartDecision">
                <a:avLst/>
              </a:prstGeom>
              <a:noFill/>
              <a:ln w="28575" algn="ctr">
                <a:solidFill>
                  <a:srgbClr val="FF33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7915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3264"/>
                <a:ext cx="528" cy="144"/>
              </a:xfrm>
              <a:prstGeom prst="rect">
                <a:avLst/>
              </a:prstGeom>
            </p:spPr>
            <p:txBody>
              <a:bodyPr wrap="none" fromWordArt="1">
                <a:prstTxWarp prst="textDeflate">
                  <a:avLst>
                    <a:gd name="adj" fmla="val 0"/>
                  </a:avLst>
                </a:prstTxWarp>
              </a:bodyPr>
              <a:lstStyle/>
              <a:p>
                <a:pPr algn="ctr"/>
                <a:r>
                  <a:rPr lang="en-GB" sz="3600" b="1" kern="10"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latin typeface="Tahoma"/>
                    <a:ea typeface="Tahoma"/>
                    <a:cs typeface="Tahoma"/>
                  </a:rPr>
                  <a:t>Check</a:t>
                </a:r>
              </a:p>
            </p:txBody>
          </p:sp>
        </p:grpSp>
      </p:grpSp>
      <p:sp>
        <p:nvSpPr>
          <p:cNvPr id="37892" name="AutoShape 23"/>
          <p:cNvSpPr>
            <a:spLocks noChangeArrowheads="1"/>
          </p:cNvSpPr>
          <p:nvPr/>
        </p:nvSpPr>
        <p:spPr bwMode="auto">
          <a:xfrm>
            <a:off x="5562600" y="5105400"/>
            <a:ext cx="3429000" cy="1752600"/>
          </a:xfrm>
          <a:prstGeom prst="wedgeRectCallout">
            <a:avLst>
              <a:gd name="adj1" fmla="val -58194"/>
              <a:gd name="adj2" fmla="val -715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How many times did I make my nafs as my Ilaah (god), i.e., do I obey it? Why is it happening? Bad friends? Bad gadgets? Bad habits?</a:t>
            </a:r>
          </a:p>
        </p:txBody>
      </p:sp>
      <p:sp>
        <p:nvSpPr>
          <p:cNvPr id="37893" name="AutoShape 24"/>
          <p:cNvSpPr>
            <a:spLocks noChangeArrowheads="1"/>
          </p:cNvSpPr>
          <p:nvPr/>
        </p:nvSpPr>
        <p:spPr bwMode="auto">
          <a:xfrm>
            <a:off x="533400" y="5867400"/>
            <a:ext cx="3505200" cy="762000"/>
          </a:xfrm>
          <a:prstGeom prst="wedgeRectCallout">
            <a:avLst>
              <a:gd name="adj1" fmla="val 36458"/>
              <a:gd name="adj2" fmla="val -2060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Plan accordingly.  Be with good people.  </a:t>
            </a:r>
          </a:p>
        </p:txBody>
      </p:sp>
      <p:sp>
        <p:nvSpPr>
          <p:cNvPr id="37894" name="AutoShape 25"/>
          <p:cNvSpPr>
            <a:spLocks noChangeArrowheads="1"/>
          </p:cNvSpPr>
          <p:nvPr/>
        </p:nvSpPr>
        <p:spPr bwMode="auto">
          <a:xfrm>
            <a:off x="6172200" y="2057400"/>
            <a:ext cx="2667000" cy="914400"/>
          </a:xfrm>
          <a:prstGeom prst="wedgeRectCallout">
            <a:avLst>
              <a:gd name="adj1" fmla="val -78690"/>
              <a:gd name="adj2" fmla="val 12048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>
                <a:cs typeface="Arial" pitchFamily="34" charset="0"/>
              </a:rPr>
              <a:t>O Allah! Help me worship you </a:t>
            </a:r>
            <a:r>
              <a:rPr lang="en-US" sz="2000" dirty="0" smtClean="0">
                <a:cs typeface="Arial" pitchFamily="34" charset="0"/>
              </a:rPr>
              <a:t>alone!</a:t>
            </a:r>
            <a:endParaRPr lang="en-US" sz="2000" b="1" dirty="0">
              <a:cs typeface="Arial" pitchFamily="34" charset="0"/>
            </a:endParaRPr>
          </a:p>
        </p:txBody>
      </p:sp>
      <p:sp>
        <p:nvSpPr>
          <p:cNvPr id="37895" name="AutoShape 26"/>
          <p:cNvSpPr>
            <a:spLocks noChangeArrowheads="1"/>
          </p:cNvSpPr>
          <p:nvPr/>
        </p:nvSpPr>
        <p:spPr bwMode="auto">
          <a:xfrm>
            <a:off x="304800" y="2362200"/>
            <a:ext cx="3352800" cy="762000"/>
          </a:xfrm>
          <a:prstGeom prst="wedgeRectCallout">
            <a:avLst>
              <a:gd name="adj1" fmla="val 46449"/>
              <a:gd name="adj2" fmla="val 11104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>
                <a:cs typeface="Arial" pitchFamily="34" charset="0"/>
              </a:rPr>
              <a:t>Propagate the message to billions of non-Muslims. </a:t>
            </a:r>
            <a:endParaRPr lang="en-US" sz="2000" b="1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94979" name="Group 3"/>
          <p:cNvGraphicFramePr>
            <a:graphicFrameLocks noGrp="1"/>
          </p:cNvGraphicFramePr>
          <p:nvPr/>
        </p:nvGraphicFramePr>
        <p:xfrm>
          <a:off x="177800" y="21478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97027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995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124200" y="3124200"/>
            <a:ext cx="5867400" cy="2057400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88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وَ 	أَشْهَدُ</a:t>
            </a: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endParaRPr lang="ar-SA" sz="2800" smtClean="0">
              <a:solidFill>
                <a:schemeClr val="hlink"/>
              </a:solidFill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r-PK" sz="38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</a:t>
            </a:r>
            <a:r>
              <a:rPr lang="ar-SA" sz="3800" smtClean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</a:t>
            </a:r>
            <a:r>
              <a:rPr lang="en-US" sz="4100" smtClean="0">
                <a:solidFill>
                  <a:schemeClr val="tx1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And</a:t>
            </a:r>
            <a:r>
              <a:rPr lang="ur-PK" sz="4600" smtClean="0">
                <a:solidFill>
                  <a:schemeClr val="tx1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	</a:t>
            </a:r>
            <a:r>
              <a:rPr lang="en-US" sz="4600" smtClean="0">
                <a:solidFill>
                  <a:schemeClr val="tx1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I bear witness</a:t>
            </a:r>
            <a:endParaRPr lang="en-US" sz="4100" smtClean="0">
              <a:solidFill>
                <a:schemeClr val="tx1"/>
              </a:solidFill>
              <a:latin typeface="Nafees Web Naskh" pitchFamily="2" charset="-78"/>
              <a:ea typeface="Times New Roman" pitchFamily="18" charset="0"/>
              <a:cs typeface="Nafees Web Naskh" pitchFamily="2" charset="-78"/>
            </a:endParaRPr>
          </a:p>
        </p:txBody>
      </p:sp>
      <p:sp>
        <p:nvSpPr>
          <p:cNvPr id="39960" name="Rectangle 27"/>
          <p:cNvSpPr>
            <a:spLocks noChangeArrowheads="1"/>
          </p:cNvSpPr>
          <p:nvPr/>
        </p:nvSpPr>
        <p:spPr bwMode="auto">
          <a:xfrm>
            <a:off x="381000" y="2438400"/>
            <a:ext cx="2286000" cy="441960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8800">
                <a:solidFill>
                  <a:srgbClr val="FFFF00"/>
                </a:solidFill>
                <a:cs typeface="Tajweed" pitchFamily="2" charset="-78"/>
              </a:rPr>
              <a:t>أَفْعَلُ</a:t>
            </a:r>
          </a:p>
          <a:p>
            <a:pPr marL="342900" indent="-342900" algn="ct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8800">
                <a:solidFill>
                  <a:srgbClr val="FFFF00"/>
                </a:solidFill>
                <a:cs typeface="Tajweed" pitchFamily="2" charset="-78"/>
              </a:rPr>
              <a:t>أَعْبُدُ</a:t>
            </a:r>
          </a:p>
          <a:p>
            <a:pPr marL="342900" indent="-342900" algn="ctr" rtl="1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ar-SA" sz="8800">
                <a:solidFill>
                  <a:srgbClr val="FFFF00"/>
                </a:solidFill>
                <a:cs typeface="Tajweed" pitchFamily="2" charset="-78"/>
              </a:rPr>
              <a:t>أَعُوذُ</a:t>
            </a:r>
            <a:endParaRPr lang="en-US" sz="8800">
              <a:solidFill>
                <a:srgbClr val="FFFF00"/>
              </a:solidFill>
              <a:cs typeface="Tajweed" pitchFamily="2" charset="-78"/>
            </a:endParaRPr>
          </a:p>
        </p:txBody>
      </p:sp>
      <p:sp>
        <p:nvSpPr>
          <p:cNvPr id="39961" name="Text Box 28"/>
          <p:cNvSpPr txBox="1">
            <a:spLocks noChangeArrowheads="1"/>
          </p:cNvSpPr>
          <p:nvPr/>
        </p:nvSpPr>
        <p:spPr bwMode="auto">
          <a:xfrm>
            <a:off x="2819400" y="5613400"/>
            <a:ext cx="6172200" cy="1108075"/>
          </a:xfrm>
          <a:prstGeom prst="rect">
            <a:avLst/>
          </a:prstGeom>
          <a:noFill/>
          <a:ln w="9525" algn="ctr">
            <a:solidFill>
              <a:srgbClr val="99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85800" indent="-685800" algn="ctr" rtl="1">
              <a:buClr>
                <a:srgbClr val="FFFFFF"/>
              </a:buClr>
              <a:buFont typeface="Wingdings" pitchFamily="2" charset="2"/>
              <a:buNone/>
            </a:pPr>
            <a:r>
              <a:rPr lang="ur-PK" sz="6600">
                <a:solidFill>
                  <a:srgbClr val="FFFF00"/>
                </a:solidFill>
                <a:latin typeface="Nafees Web Naskh" pitchFamily="2" charset="-78"/>
                <a:cs typeface="Majidi" pitchFamily="2" charset="-78"/>
              </a:rPr>
              <a:t>شهيد</a:t>
            </a:r>
            <a:endParaRPr lang="en-US" sz="6600">
              <a:solidFill>
                <a:srgbClr val="FFFF00"/>
              </a:solidFill>
              <a:latin typeface="Nafees Web Naskh" pitchFamily="2" charset="-78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99075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9095" name="Group 23"/>
          <p:cNvGraphicFramePr>
            <a:graphicFrameLocks noGrp="1"/>
          </p:cNvGraphicFramePr>
          <p:nvPr/>
        </p:nvGraphicFramePr>
        <p:xfrm>
          <a:off x="407988" y="2900363"/>
          <a:ext cx="2182812" cy="3424238"/>
        </p:xfrm>
        <a:graphic>
          <a:graphicData uri="http://schemas.openxmlformats.org/drawingml/2006/table">
            <a:tbl>
              <a:tblPr/>
              <a:tblGrid>
                <a:gridCol w="2182812"/>
              </a:tblGrid>
              <a:tr h="17129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أَنْ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71132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8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  <a:endParaRPr kumimoji="0" lang="en-US" sz="8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40991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733800" y="4156075"/>
            <a:ext cx="4724400" cy="1101725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ur-PK" sz="13800" smtClean="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 </a:t>
            </a:r>
            <a:r>
              <a:rPr lang="en-US" sz="13800" smtClean="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That</a:t>
            </a:r>
            <a:r>
              <a:rPr lang="ur-PK" sz="13800" smtClean="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 </a:t>
            </a:r>
            <a:endParaRPr lang="en-US" sz="13800" smtClean="0">
              <a:solidFill>
                <a:srgbClr val="FFFFFF"/>
              </a:solidFill>
              <a:latin typeface="Nafees Nastaleeq v1.01" pitchFamily="2" charset="-78"/>
              <a:ea typeface="Times New Roman" pitchFamily="18" charset="0"/>
              <a:cs typeface="Nafees Nastaleeq v1.01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4" name="AutoShape 2"/>
          <p:cNvSpPr>
            <a:spLocks noChangeArrowheads="1"/>
          </p:cNvSpPr>
          <p:nvPr/>
        </p:nvSpPr>
        <p:spPr bwMode="auto">
          <a:xfrm>
            <a:off x="5453063" y="4610100"/>
            <a:ext cx="1628775" cy="22082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ct val="20000"/>
              </a:spcBef>
              <a:defRPr/>
            </a:pPr>
            <a:endParaRPr lang="ar-SA" sz="8600"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1498116" name="AutoShape 4"/>
          <p:cNvSpPr>
            <a:spLocks noChangeArrowheads="1"/>
          </p:cNvSpPr>
          <p:nvPr/>
        </p:nvSpPr>
        <p:spPr bwMode="auto">
          <a:xfrm>
            <a:off x="5357813" y="233363"/>
            <a:ext cx="1628775" cy="22082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ct val="20000"/>
              </a:spcBef>
              <a:defRPr/>
            </a:pPr>
            <a:endParaRPr lang="ar-SA" sz="8600"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311275" y="0"/>
            <a:ext cx="783272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6600">
                <a:latin typeface="Arial" pitchFamily="34" charset="0"/>
                <a:cs typeface="Traditional Arabic_bs" pitchFamily="2" charset="-78"/>
              </a:rPr>
              <a:t>أَشْهَدُ  </a:t>
            </a:r>
            <a:r>
              <a:rPr lang="ar-SA" sz="24800" baseline="-14000">
                <a:latin typeface="Arial" pitchFamily="34" charset="0"/>
                <a:cs typeface="Traditional Arabic_bs" pitchFamily="2" charset="-78"/>
              </a:rPr>
              <a:t>أَنْ</a:t>
            </a:r>
            <a:r>
              <a:rPr lang="ar-SA" sz="6600">
                <a:latin typeface="Arial" pitchFamily="34" charset="0"/>
                <a:cs typeface="Traditional Arabic_bs" pitchFamily="2" charset="-78"/>
              </a:rPr>
              <a:t> لاَّ إِل</a:t>
            </a:r>
            <a:r>
              <a:rPr lang="ur-PK" sz="6600">
                <a:latin typeface="Arial" pitchFamily="34" charset="0"/>
                <a:cs typeface="Traditional Arabic_bs" pitchFamily="2" charset="-78"/>
              </a:rPr>
              <a:t>ـٰـ</a:t>
            </a:r>
            <a:r>
              <a:rPr lang="ar-SA" sz="6600">
                <a:latin typeface="Arial" pitchFamily="34" charset="0"/>
                <a:cs typeface="Traditional Arabic_bs" pitchFamily="2" charset="-78"/>
              </a:rPr>
              <a:t>هَ إِلاَّ الله</a:t>
            </a:r>
            <a:endParaRPr lang="en-US" sz="66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41989" name="Text Box 7"/>
          <p:cNvSpPr txBox="1">
            <a:spLocks noChangeArrowheads="1"/>
          </p:cNvSpPr>
          <p:nvPr/>
        </p:nvSpPr>
        <p:spPr bwMode="auto">
          <a:xfrm>
            <a:off x="1066800" y="4292600"/>
            <a:ext cx="80772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Bef>
                <a:spcPct val="50000"/>
              </a:spcBef>
            </a:pPr>
            <a:r>
              <a:rPr lang="ar-SA" sz="6600">
                <a:latin typeface="Arial" pitchFamily="34" charset="0"/>
                <a:cs typeface="Traditional Arabic_bs" pitchFamily="2" charset="-78"/>
              </a:rPr>
              <a:t>أَشْهَدُ </a:t>
            </a:r>
            <a:r>
              <a:rPr lang="ar-SA" sz="6000">
                <a:latin typeface="Arial" pitchFamily="34" charset="0"/>
                <a:cs typeface="Traditional Arabic_bs" pitchFamily="2" charset="-78"/>
              </a:rPr>
              <a:t> </a:t>
            </a:r>
            <a:r>
              <a:rPr lang="ar-SA" sz="24800" baseline="-14000">
                <a:latin typeface="Arial" pitchFamily="34" charset="0"/>
                <a:cs typeface="Traditional Arabic_bs" pitchFamily="2" charset="-78"/>
              </a:rPr>
              <a:t>أَنَّ</a:t>
            </a:r>
            <a:r>
              <a:rPr lang="ar-SA" sz="6600">
                <a:latin typeface="Arial" pitchFamily="34" charset="0"/>
                <a:cs typeface="Traditional Arabic_bs" pitchFamily="2" charset="-78"/>
              </a:rPr>
              <a:t> مُحَمَّدًا </a:t>
            </a:r>
            <a:r>
              <a:rPr lang="ur-PK" sz="6600">
                <a:latin typeface="Arial" pitchFamily="34" charset="0"/>
                <a:cs typeface="Traditional Arabic_bs" pitchFamily="2" charset="-78"/>
              </a:rPr>
              <a:t>رَّسُولُ اللهِ</a:t>
            </a:r>
            <a:endParaRPr lang="en-US" sz="66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1498122" name="AutoShape 10"/>
          <p:cNvSpPr>
            <a:spLocks noChangeArrowheads="1"/>
          </p:cNvSpPr>
          <p:nvPr/>
        </p:nvSpPr>
        <p:spPr bwMode="auto">
          <a:xfrm>
            <a:off x="2362200" y="2209800"/>
            <a:ext cx="3244850" cy="2797175"/>
          </a:xfrm>
          <a:prstGeom prst="roundRect">
            <a:avLst>
              <a:gd name="adj" fmla="val 16667"/>
            </a:avLst>
          </a:prstGeom>
          <a:solidFill>
            <a:srgbClr val="33CC33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 anchorCtr="1"/>
          <a:lstStyle/>
          <a:p>
            <a:pPr algn="ctr" rt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sz="9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endParaRPr lang="ar-SA" sz="9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 bwMode="auto">
          <a:xfrm rot="18858945">
            <a:off x="-260350" y="830262"/>
            <a:ext cx="2776538" cy="1081088"/>
          </a:xfrm>
          <a:prstGeom prst="ellipse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576</a:t>
            </a:r>
            <a:r>
              <a:rPr lang="en-US" sz="4800" baseline="30000" dirty="0"/>
              <a:t>*</a:t>
            </a:r>
            <a:endParaRPr lang="en-US" sz="6000" baseline="30000" dirty="0">
              <a:cs typeface="Alvi Nastaleeq" pitchFamily="2" charset="-78"/>
            </a:endParaRPr>
          </a:p>
        </p:txBody>
      </p:sp>
      <p:sp>
        <p:nvSpPr>
          <p:cNvPr id="12" name="Oval 11"/>
          <p:cNvSpPr/>
          <p:nvPr/>
        </p:nvSpPr>
        <p:spPr bwMode="auto">
          <a:xfrm rot="18858945">
            <a:off x="-260350" y="4564063"/>
            <a:ext cx="2776537" cy="1081088"/>
          </a:xfrm>
          <a:prstGeom prst="ellipse">
            <a:avLst/>
          </a:prstGeom>
          <a:solidFill>
            <a:srgbClr val="FF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263</a:t>
            </a:r>
            <a:r>
              <a:rPr lang="en-US" sz="4800" baseline="30000" dirty="0"/>
              <a:t>*</a:t>
            </a:r>
            <a:endParaRPr lang="en-US" sz="6000" baseline="30000" dirty="0"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457200" y="533400"/>
            <a:ext cx="8229600" cy="533400"/>
          </a:xfrm>
          <a:noFill/>
        </p:spPr>
        <p:txBody>
          <a:bodyPr/>
          <a:lstStyle/>
          <a:p>
            <a:pPr eaLnBrk="1" hangingPunct="1"/>
            <a:r>
              <a:rPr lang="en-US" sz="4400" dirty="0" smtClean="0">
                <a:cs typeface="Tajweed" pitchFamily="2" charset="-78"/>
              </a:rPr>
              <a:t>Tasha-</a:t>
            </a:r>
            <a:r>
              <a:rPr lang="en-US" sz="4400" dirty="0" err="1" smtClean="0">
                <a:cs typeface="Tajweed" pitchFamily="2" charset="-78"/>
              </a:rPr>
              <a:t>hud</a:t>
            </a:r>
            <a:endParaRPr lang="en-US" sz="4400" dirty="0" smtClean="0">
              <a:cs typeface="Tajweed" pitchFamily="2" charset="-78"/>
            </a:endParaRPr>
          </a:p>
        </p:txBody>
      </p:sp>
      <p:graphicFrame>
        <p:nvGraphicFramePr>
          <p:cNvPr id="821368" name="Group 120"/>
          <p:cNvGraphicFramePr>
            <a:graphicFrameLocks noGrp="1"/>
          </p:cNvGraphicFramePr>
          <p:nvPr/>
        </p:nvGraphicFramePr>
        <p:xfrm>
          <a:off x="177800" y="1798638"/>
          <a:ext cx="8763000" cy="1935162"/>
        </p:xfrm>
        <a:graphic>
          <a:graphicData uri="http://schemas.openxmlformats.org/drawingml/2006/table">
            <a:tbl>
              <a:tblPr rtl="1"/>
              <a:tblGrid>
                <a:gridCol w="2082800"/>
                <a:gridCol w="1447800"/>
                <a:gridCol w="2362200"/>
                <a:gridCol w="2870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82649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the compliments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(are due) to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prayers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pure words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162" name="AutoShape 2"/>
          <p:cNvSpPr>
            <a:spLocks noChangeArrowheads="1"/>
          </p:cNvSpPr>
          <p:nvPr/>
        </p:nvSpPr>
        <p:spPr bwMode="auto">
          <a:xfrm>
            <a:off x="5151438" y="411163"/>
            <a:ext cx="1979612" cy="64484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ct val="20000"/>
              </a:spcBef>
              <a:defRPr/>
            </a:pPr>
            <a:endParaRPr lang="ar-SA" sz="27000">
              <a:effectLst>
                <a:outerShdw blurRad="38100" dist="38100" dir="2700000" algn="tl">
                  <a:srgbClr val="000000"/>
                </a:outerShdw>
              </a:effectLst>
              <a:latin typeface="Nafees Nastaleeq" pitchFamily="2" charset="-78"/>
              <a:cs typeface="Nafees Nastaleeq" pitchFamily="2" charset="-78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81000" y="712788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8000">
                <a:latin typeface="Arial" pitchFamily="34" charset="0"/>
                <a:cs typeface="Tajweed" pitchFamily="2" charset="-78"/>
              </a:rPr>
              <a:t>أَشْهَدُ  </a:t>
            </a:r>
            <a:r>
              <a:rPr lang="ar-SA" sz="30000" baseline="-14000">
                <a:latin typeface="Arial" pitchFamily="34" charset="0"/>
                <a:cs typeface="Tajweed" pitchFamily="2" charset="-78"/>
              </a:rPr>
              <a:t>أَنْ</a:t>
            </a:r>
            <a:r>
              <a:rPr lang="ar-SA" sz="8000">
                <a:latin typeface="Arial" pitchFamily="34" charset="0"/>
                <a:cs typeface="Tajweed" pitchFamily="2" charset="-78"/>
              </a:rPr>
              <a:t> لاَّ إِل</a:t>
            </a:r>
            <a:r>
              <a:rPr lang="ur-PK" sz="8000">
                <a:latin typeface="Arial" pitchFamily="34" charset="0"/>
                <a:cs typeface="Tajweed" pitchFamily="2" charset="-78"/>
              </a:rPr>
              <a:t>ـٰـ</a:t>
            </a:r>
            <a:r>
              <a:rPr lang="ar-SA" sz="8000">
                <a:latin typeface="Arial" pitchFamily="34" charset="0"/>
                <a:cs typeface="Tajweed" pitchFamily="2" charset="-78"/>
              </a:rPr>
              <a:t>هَ إِلاَّ الله</a:t>
            </a:r>
            <a:endParaRPr lang="en-US" sz="800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0800" y="25400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0165" name="Text Box 5"/>
          <p:cNvSpPr txBox="1">
            <a:spLocks noChangeArrowheads="1"/>
          </p:cNvSpPr>
          <p:nvPr/>
        </p:nvSpPr>
        <p:spPr bwMode="auto">
          <a:xfrm>
            <a:off x="385763" y="466725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576</a:t>
            </a:r>
            <a:endParaRPr lang="en-US" sz="4000" b="1" baseline="30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0" y="3779838"/>
            <a:ext cx="91440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15000"/>
              </a:lnSpc>
              <a:spcBef>
                <a:spcPct val="50000"/>
              </a:spcBef>
            </a:pPr>
            <a:r>
              <a:rPr lang="ar-SA" sz="8000">
                <a:latin typeface="Arial" pitchFamily="34" charset="0"/>
                <a:cs typeface="Tajweed" pitchFamily="2" charset="-78"/>
              </a:rPr>
              <a:t>أَشْهَدُ </a:t>
            </a:r>
            <a:r>
              <a:rPr lang="ar-SA" sz="7200">
                <a:latin typeface="Arial" pitchFamily="34" charset="0"/>
                <a:cs typeface="Tajweed" pitchFamily="2" charset="-78"/>
              </a:rPr>
              <a:t> </a:t>
            </a:r>
            <a:r>
              <a:rPr lang="ar-SA" sz="30000" baseline="-14000">
                <a:latin typeface="Arial" pitchFamily="34" charset="0"/>
                <a:cs typeface="Tajweed" pitchFamily="2" charset="-78"/>
              </a:rPr>
              <a:t>أَنَّ</a:t>
            </a:r>
            <a:r>
              <a:rPr lang="ar-SA" sz="8000">
                <a:latin typeface="Arial" pitchFamily="34" charset="0"/>
                <a:cs typeface="Tajweed" pitchFamily="2" charset="-78"/>
              </a:rPr>
              <a:t> مُحَمَّدًا </a:t>
            </a:r>
            <a:r>
              <a:rPr lang="ur-PK" sz="8000">
                <a:latin typeface="Arial" pitchFamily="34" charset="0"/>
                <a:cs typeface="Tajweed" pitchFamily="2" charset="-78"/>
              </a:rPr>
              <a:t>رَّسُولُ اللهِ</a:t>
            </a:r>
            <a:endParaRPr lang="en-US" sz="800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279400" y="3379788"/>
            <a:ext cx="2362200" cy="1752600"/>
          </a:xfrm>
          <a:prstGeom prst="irregularSeal1">
            <a:avLst/>
          </a:prstGeom>
          <a:solidFill>
            <a:srgbClr val="FF3399"/>
          </a:solidFill>
          <a:ln w="254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00168" name="Text Box 8"/>
          <p:cNvSpPr txBox="1">
            <a:spLocks noChangeArrowheads="1"/>
          </p:cNvSpPr>
          <p:nvPr/>
        </p:nvSpPr>
        <p:spPr bwMode="auto">
          <a:xfrm>
            <a:off x="614363" y="3821113"/>
            <a:ext cx="1700212" cy="7016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4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263</a:t>
            </a:r>
            <a:endParaRPr lang="en-US" sz="4000" b="1" baseline="300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0169" name="AutoShape 9"/>
          <p:cNvSpPr>
            <a:spLocks noChangeArrowheads="1"/>
          </p:cNvSpPr>
          <p:nvPr/>
        </p:nvSpPr>
        <p:spPr bwMode="auto">
          <a:xfrm>
            <a:off x="5106988" y="471488"/>
            <a:ext cx="2055812" cy="6386512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 w="9525" algn="ctr">
            <a:noFill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rtl="1">
              <a:lnSpc>
                <a:spcPct val="150000"/>
              </a:lnSpc>
              <a:spcBef>
                <a:spcPct val="20000"/>
              </a:spcBef>
              <a:defRPr/>
            </a:pPr>
            <a:endParaRPr lang="en-US" sz="5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endParaRPr lang="ar-SA" sz="5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rtl="1">
              <a:spcBef>
                <a:spcPct val="20000"/>
              </a:spcBef>
              <a:defRPr/>
            </a:pPr>
            <a:endParaRPr lang="ur-PK" sz="4400" dirty="0">
              <a:effectLst>
                <a:outerShdw blurRad="38100" dist="38100" dir="2700000" algn="tl">
                  <a:srgbClr val="000000"/>
                </a:outerShdw>
              </a:effectLst>
              <a:cs typeface="Nafees Nastaleeq v1.01" pitchFamily="2" charset="-78"/>
            </a:endParaRPr>
          </a:p>
          <a:p>
            <a:pPr algn="ctr" rtl="1">
              <a:spcBef>
                <a:spcPct val="20000"/>
              </a:spcBef>
              <a:defRPr/>
            </a:pPr>
            <a:endParaRPr lang="ur-PK" sz="4400" dirty="0">
              <a:effectLst>
                <a:outerShdw blurRad="38100" dist="38100" dir="2700000" algn="tl">
                  <a:srgbClr val="000000"/>
                </a:outerShdw>
              </a:effectLst>
              <a:cs typeface="Nafees Nastaleeq v1.01" pitchFamily="2" charset="-78"/>
            </a:endParaRPr>
          </a:p>
          <a:p>
            <a:pPr algn="ctr" rtl="1">
              <a:spcBef>
                <a:spcPct val="20000"/>
              </a:spcBef>
              <a:defRPr/>
            </a:pPr>
            <a:endParaRPr lang="ar-SA" sz="4400" dirty="0">
              <a:effectLst>
                <a:outerShdw blurRad="38100" dist="38100" dir="2700000" algn="tl">
                  <a:srgbClr val="000000"/>
                </a:outerShdw>
              </a:effectLst>
              <a:cs typeface="Nafees Nastaleeq v1.01" pitchFamily="2" charset="-78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5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That</a:t>
            </a:r>
            <a:endParaRPr lang="ar-SA" sz="5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50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016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901123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pbuh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4055" name="Rectangle 25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3886200"/>
            <a:ext cx="5562600" cy="2362200"/>
          </a:xfrm>
          <a:noFill/>
        </p:spPr>
        <p:txBody>
          <a:bodyPr/>
          <a:lstStyle/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6000" b="1" smtClean="0">
                <a:solidFill>
                  <a:schemeClr val="tx1"/>
                </a:solidFill>
                <a:ea typeface="Times New Roman" pitchFamily="18" charset="0"/>
                <a:cs typeface="Tahoma" pitchFamily="34" charset="0"/>
              </a:rPr>
              <a:t>One who is praised a lot</a:t>
            </a:r>
          </a:p>
        </p:txBody>
      </p:sp>
      <p:sp>
        <p:nvSpPr>
          <p:cNvPr id="44056" name="Rectangle 26"/>
          <p:cNvSpPr>
            <a:spLocks noChangeArrowheads="1"/>
          </p:cNvSpPr>
          <p:nvPr/>
        </p:nvSpPr>
        <p:spPr bwMode="auto">
          <a:xfrm>
            <a:off x="1524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 algn="r" rtl="1"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ur-PK" sz="9800">
                <a:solidFill>
                  <a:srgbClr val="FFFFFF"/>
                </a:solidFill>
                <a:latin typeface="Alvi Nastaleeq" pitchFamily="2" charset="-78"/>
                <a:ea typeface="Times New Roman" pitchFamily="18" charset="0"/>
                <a:cs typeface="Tajweed" pitchFamily="2" charset="-78"/>
              </a:rPr>
              <a:t>ﷺ</a:t>
            </a:r>
            <a:endParaRPr lang="en-US" sz="9800">
              <a:solidFill>
                <a:srgbClr val="FFFFFF"/>
              </a:solidFill>
              <a:latin typeface="Alvi Nastaleeq" pitchFamily="2" charset="-78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44058" name="Rectangle 6"/>
          <p:cNvSpPr>
            <a:spLocks noChangeArrowheads="1"/>
          </p:cNvSpPr>
          <p:nvPr/>
        </p:nvSpPr>
        <p:spPr bwMode="auto">
          <a:xfrm>
            <a:off x="3771900" y="2667000"/>
            <a:ext cx="22717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9600" b="1">
                <a:solidFill>
                  <a:srgbClr val="FFFF00"/>
                </a:solidFill>
                <a:ea typeface="Times New Roman" pitchFamily="18" charset="0"/>
                <a:cs typeface="Tajweed" pitchFamily="2" charset="-78"/>
              </a:rPr>
              <a:t>مُحَمَّد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4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903171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5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590800"/>
            <a:ext cx="5867400" cy="2362200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عَبْدُ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en-US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 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هٗ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ur-PK" sz="7400" smtClean="0">
                <a:solidFill>
                  <a:srgbClr val="FFFFFF"/>
                </a:solidFill>
                <a:latin typeface="Nafees Nastaleeq v1.01" pitchFamily="2" charset="-78"/>
                <a:ea typeface="Times New Roman" pitchFamily="18" charset="0"/>
                <a:cs typeface="Nafees Nastaleeq v1.01" pitchFamily="2" charset="-78"/>
              </a:rPr>
              <a:t>  </a:t>
            </a:r>
            <a:endParaRPr lang="ur-PK" sz="6200" smtClean="0">
              <a:solidFill>
                <a:srgbClr val="FFFFFF"/>
              </a:solidFill>
              <a:latin typeface="Alvi Nastaleeq" pitchFamily="2" charset="-78"/>
              <a:ea typeface="Times New Roman" pitchFamily="18" charset="0"/>
              <a:cs typeface="Alvi Nastaleeq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8600" y="5064125"/>
            <a:ext cx="86169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His </a:t>
            </a:r>
            <a:r>
              <a:rPr lang="ur-PK" sz="660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   </a:t>
            </a:r>
            <a:r>
              <a:rPr lang="ur-PK" sz="660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slave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905219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6103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395288" y="2286000"/>
            <a:ext cx="8610600" cy="2590800"/>
          </a:xfrm>
        </p:spPr>
        <p:txBody>
          <a:bodyPr anchor="ctr"/>
          <a:lstStyle/>
          <a:p>
            <a:pPr algn="ctr">
              <a:spcBef>
                <a:spcPct val="0"/>
              </a:spcBef>
              <a:buFont typeface="Wingdings" pitchFamily="2" charset="2"/>
              <a:buNone/>
            </a:pP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وَ  </a:t>
            </a:r>
            <a:r>
              <a:rPr lang="en-US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رَسُولُ  </a:t>
            </a:r>
            <a:r>
              <a:rPr lang="ur-PK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r>
              <a:rPr lang="ar-SA" sz="14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ه</a:t>
            </a:r>
            <a:r>
              <a:rPr lang="ar-SA" sz="14200" baseline="300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،</a:t>
            </a:r>
            <a:endParaRPr lang="ur-PK" sz="14200" baseline="300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27050" y="5064125"/>
            <a:ext cx="86169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His</a:t>
            </a:r>
            <a:r>
              <a:rPr lang="ur-PK" sz="660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  </a:t>
            </a:r>
            <a:r>
              <a:rPr lang="ur-PK" sz="660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messenger </a:t>
            </a:r>
            <a:r>
              <a:rPr lang="ur-PK" sz="6600">
                <a:solidFill>
                  <a:srgbClr val="FFFFFF"/>
                </a:solidFill>
                <a:cs typeface="Times New Roman" pitchFamily="18" charset="0"/>
              </a:rPr>
              <a:t> </a:t>
            </a:r>
            <a:r>
              <a:rPr lang="en-US" sz="6600">
                <a:solidFill>
                  <a:srgbClr val="FFFFFF"/>
                </a:solidFill>
                <a:cs typeface="Times New Roman" pitchFamily="18" charset="0"/>
              </a:rPr>
              <a:t>and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905219" name="Group 3"/>
          <p:cNvGraphicFramePr>
            <a:graphicFrameLocks noGrp="1"/>
          </p:cNvGraphicFramePr>
          <p:nvPr/>
        </p:nvGraphicFramePr>
        <p:xfrm>
          <a:off x="177800" y="166688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1930400"/>
                <a:gridCol w="990600"/>
                <a:gridCol w="2209800"/>
                <a:gridCol w="1524000"/>
                <a:gridCol w="2108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37"/>
          <p:cNvGraphicFramePr>
            <a:graphicFrameLocks noGrp="1"/>
          </p:cNvGraphicFramePr>
          <p:nvPr/>
        </p:nvGraphicFramePr>
        <p:xfrm>
          <a:off x="1143000" y="3251200"/>
          <a:ext cx="7315200" cy="230124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رُسُل</a:t>
                      </a:r>
                      <a:endParaRPr kumimoji="0" lang="en-US" sz="14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4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رَسُول</a:t>
                      </a:r>
                      <a:endParaRPr kumimoji="0" lang="en-US" sz="14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47139" name="Oval 51"/>
          <p:cNvSpPr>
            <a:spLocks noChangeArrowheads="1"/>
          </p:cNvSpPr>
          <p:nvPr/>
        </p:nvSpPr>
        <p:spPr bwMode="auto">
          <a:xfrm>
            <a:off x="2463800" y="3048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907267" name="Group 3"/>
          <p:cNvGraphicFramePr>
            <a:graphicFrameLocks noGrp="1"/>
          </p:cNvGraphicFramePr>
          <p:nvPr/>
        </p:nvGraphicFramePr>
        <p:xfrm>
          <a:off x="50800" y="685800"/>
          <a:ext cx="8940800" cy="2195513"/>
        </p:xfrm>
        <a:graphic>
          <a:graphicData uri="http://schemas.openxmlformats.org/drawingml/2006/table">
            <a:tbl>
              <a:tblPr rtl="1"/>
              <a:tblGrid>
                <a:gridCol w="3363865"/>
                <a:gridCol w="1726194"/>
                <a:gridCol w="3850741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وَأَشْهَدُ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أَنَّ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52400" y="3657600"/>
          <a:ext cx="8763000" cy="2195513"/>
        </p:xfrm>
        <a:graphic>
          <a:graphicData uri="http://schemas.openxmlformats.org/drawingml/2006/table">
            <a:tbl>
              <a:tblPr rtl="1"/>
              <a:tblGrid>
                <a:gridCol w="3676783"/>
                <a:gridCol w="5086217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ur-PK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6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791200" y="2133600"/>
            <a:ext cx="3130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and I bear witness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17064" y="2057400"/>
            <a:ext cx="814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hat</a:t>
            </a:r>
            <a:endParaRPr lang="en-US" sz="28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04800" y="2133600"/>
            <a:ext cx="3228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Muhammad (pbuh)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948080" y="5114925"/>
            <a:ext cx="2205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(is) His 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slave</a:t>
            </a:r>
            <a:endParaRPr lang="en-US" sz="2800" dirty="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27325" y="5114925"/>
            <a:ext cx="32364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a</a:t>
            </a:r>
            <a:r>
              <a:rPr lang="en-US" sz="2800" dirty="0" smtClean="0">
                <a:solidFill>
                  <a:srgbClr val="FFFFFF"/>
                </a:solidFill>
                <a:cs typeface="Times New Roman" pitchFamily="18" charset="0"/>
              </a:rPr>
              <a:t>nd </a:t>
            </a:r>
            <a:r>
              <a:rPr lang="en-US" sz="2800" dirty="0">
                <a:solidFill>
                  <a:srgbClr val="FFFFFF"/>
                </a:solidFill>
                <a:cs typeface="Times New Roman" pitchFamily="18" charset="0"/>
              </a:rPr>
              <a:t>His Messenger.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15000" y="1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Real Stories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algn="l" rtl="0" eaLnBrk="1" hangingPunct="1"/>
            <a:r>
              <a:rPr lang="en-US" smtClean="0"/>
              <a:t>An emergency doctor in an Arab Muslim country saw more than 10 dying in front of him (in his career). Only 1 or 2 recited Kalimah.</a:t>
            </a:r>
          </a:p>
          <a:p>
            <a:pPr algn="l" rtl="0" eaLnBrk="1" hangingPunct="1"/>
            <a:r>
              <a:rPr lang="en-US" smtClean="0"/>
              <a:t>A girl (accident victim) when asked to say Lailaha illallah did not respond.  But after a while started singing with a low voice and then died.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0"/>
            <a:ext cx="8229600" cy="1828800"/>
          </a:xfrm>
        </p:spPr>
        <p:txBody>
          <a:bodyPr/>
          <a:lstStyle/>
          <a:p>
            <a:pPr eaLnBrk="1" hangingPunct="1"/>
            <a:r>
              <a:rPr lang="en-US" smtClean="0"/>
              <a:t>Revise….!!!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4800" b="0" smtClean="0">
                <a:latin typeface="Nafees Web Naskh" pitchFamily="2" charset="-78"/>
                <a:cs typeface="Nafees Web Naskh" pitchFamily="2" charset="-78"/>
              </a:rPr>
              <a:t>Tasha-hud</a:t>
            </a:r>
            <a:endParaRPr lang="en-US" sz="4400" b="0" smtClean="0">
              <a:latin typeface="Nafees Web Naskh" pitchFamily="2" charset="-78"/>
              <a:cs typeface="Nafees Web Naskh" pitchFamily="2" charset="-78"/>
            </a:endParaRPr>
          </a:p>
        </p:txBody>
      </p:sp>
      <p:pic>
        <p:nvPicPr>
          <p:cNvPr id="51203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28875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2241" name="Group 33"/>
          <p:cNvGraphicFramePr>
            <a:graphicFrameLocks noGrp="1"/>
          </p:cNvGraphicFramePr>
          <p:nvPr/>
        </p:nvGraphicFramePr>
        <p:xfrm>
          <a:off x="228600" y="2428875"/>
          <a:ext cx="8763000" cy="2057400"/>
        </p:xfrm>
        <a:graphic>
          <a:graphicData uri="http://schemas.openxmlformats.org/drawingml/2006/table">
            <a:tbl>
              <a:tblPr rtl="1"/>
              <a:tblGrid>
                <a:gridCol w="2022475"/>
                <a:gridCol w="1863725"/>
                <a:gridCol w="2209800"/>
                <a:gridCol w="2667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tongue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are due to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body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by spending wealth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1216" name="Picture 2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4034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7" name="Picture 2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4608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8" name="Picture 3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49567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4800" b="0" smtClean="0">
                <a:latin typeface="Nafees Web Naskh" pitchFamily="2" charset="-78"/>
                <a:cs typeface="Nafees Web Naskh" pitchFamily="2" charset="-78"/>
              </a:rPr>
              <a:t>Tasha-hud</a:t>
            </a:r>
          </a:p>
        </p:txBody>
      </p:sp>
      <p:pic>
        <p:nvPicPr>
          <p:cNvPr id="52227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1638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4260" name="Group 4"/>
          <p:cNvGraphicFramePr>
            <a:graphicFrameLocks noGrp="1"/>
          </p:cNvGraphicFramePr>
          <p:nvPr/>
        </p:nvGraphicFramePr>
        <p:xfrm>
          <a:off x="228600" y="1671638"/>
          <a:ext cx="8763000" cy="1905000"/>
        </p:xfrm>
        <a:graphic>
          <a:graphicData uri="http://schemas.openxmlformats.org/drawingml/2006/table">
            <a:tbl>
              <a:tblPr rtl="1"/>
              <a:tblGrid>
                <a:gridCol w="2962275"/>
                <a:gridCol w="2894012"/>
                <a:gridCol w="2906713"/>
              </a:tblGrid>
              <a:tr h="1092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عَلَيْكَ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أَيُّهَاالنَّبِيُّ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you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O Prophet,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2237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46238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8" name="Picture 2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551238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9" name="Picture 2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738438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40" name="Rectangle 26"/>
          <p:cNvSpPr>
            <a:spLocks noChangeArrowheads="1"/>
          </p:cNvSpPr>
          <p:nvPr/>
        </p:nvSpPr>
        <p:spPr bwMode="auto">
          <a:xfrm>
            <a:off x="1049338" y="1295400"/>
            <a:ext cx="5508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C215"/>
                </a:solidFill>
                <a:cs typeface="Arial" pitchFamily="34" charset="0"/>
              </a:rPr>
              <a:t>75</a:t>
            </a:r>
            <a:r>
              <a:rPr lang="en-US" sz="2000" baseline="30000">
                <a:solidFill>
                  <a:srgbClr val="FFC215"/>
                </a:solidFill>
                <a:cs typeface="Arial" pitchFamily="34" charset="0"/>
              </a:rPr>
              <a:t>*</a:t>
            </a:r>
          </a:p>
        </p:txBody>
      </p:sp>
      <p:pic>
        <p:nvPicPr>
          <p:cNvPr id="52241" name="Picture 27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3434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4284" name="Group 28"/>
          <p:cNvGraphicFramePr>
            <a:graphicFrameLocks noGrp="1"/>
          </p:cNvGraphicFramePr>
          <p:nvPr/>
        </p:nvGraphicFramePr>
        <p:xfrm>
          <a:off x="228600" y="4343400"/>
          <a:ext cx="8763000" cy="1828801"/>
        </p:xfrm>
        <a:graphic>
          <a:graphicData uri="http://schemas.openxmlformats.org/drawingml/2006/table">
            <a:tbl>
              <a:tblPr rtl="1"/>
              <a:tblGrid>
                <a:gridCol w="4375150"/>
                <a:gridCol w="4387850"/>
              </a:tblGrid>
              <a:tr h="103346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وَرَحْمَتُ اﷲِ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وَبَرَكَاتُه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the mercy of Allah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blessings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2248" name="Picture 4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318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49" name="Picture 4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146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50" name="Picture 4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25370" name="Group 26"/>
          <p:cNvGraphicFramePr>
            <a:graphicFrameLocks noGrp="1"/>
          </p:cNvGraphicFramePr>
          <p:nvPr/>
        </p:nvGraphicFramePr>
        <p:xfrm>
          <a:off x="177800" y="166688"/>
          <a:ext cx="8763000" cy="2105026"/>
        </p:xfrm>
        <a:graphic>
          <a:graphicData uri="http://schemas.openxmlformats.org/drawingml/2006/table">
            <a:tbl>
              <a:tblPr rtl="1"/>
              <a:tblGrid>
                <a:gridCol w="2082800"/>
                <a:gridCol w="1447800"/>
                <a:gridCol w="2362200"/>
                <a:gridCol w="2870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tongue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are due to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body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by spending wealth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53"/>
          <p:cNvGraphicFramePr>
            <a:graphicFrameLocks noGrp="1"/>
          </p:cNvGraphicFramePr>
          <p:nvPr/>
        </p:nvGraphicFramePr>
        <p:xfrm>
          <a:off x="1066800" y="28702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تَحِيَّات</a:t>
                      </a:r>
                      <a:endParaRPr kumimoji="0" lang="en-US" sz="1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تَحِيَّة</a:t>
                      </a:r>
                      <a:endParaRPr kumimoji="0" lang="en-US" sz="1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7200" name="Oval 50"/>
          <p:cNvSpPr>
            <a:spLocks noChangeArrowheads="1"/>
          </p:cNvSpPr>
          <p:nvPr/>
        </p:nvSpPr>
        <p:spPr bwMode="auto">
          <a:xfrm>
            <a:off x="2387600" y="26670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09600" y="5486400"/>
            <a:ext cx="7677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6000">
                <a:solidFill>
                  <a:srgbClr val="FFFFFF"/>
                </a:solidFill>
                <a:cs typeface="Times New Roman" pitchFamily="18" charset="0"/>
              </a:rPr>
              <a:t>all worships of tongue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4800" b="0" smtClean="0">
                <a:latin typeface="Nafees Web Naskh" pitchFamily="2" charset="-78"/>
                <a:cs typeface="Nafees Web Naskh" pitchFamily="2" charset="-78"/>
              </a:rPr>
              <a:t>Tasha-hud</a:t>
            </a:r>
          </a:p>
        </p:txBody>
      </p:sp>
      <p:pic>
        <p:nvPicPr>
          <p:cNvPr id="53251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4130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6343" name="Group 39"/>
          <p:cNvGraphicFramePr>
            <a:graphicFrameLocks noGrp="1"/>
          </p:cNvGraphicFramePr>
          <p:nvPr/>
        </p:nvGraphicFramePr>
        <p:xfrm>
          <a:off x="76200" y="2413000"/>
          <a:ext cx="8991600" cy="1950720"/>
        </p:xfrm>
        <a:graphic>
          <a:graphicData uri="http://schemas.openxmlformats.org/drawingml/2006/table">
            <a:tbl>
              <a:tblPr rtl="1"/>
              <a:tblGrid>
                <a:gridCol w="2012950"/>
                <a:gridCol w="1181100"/>
                <a:gridCol w="1377950"/>
                <a:gridCol w="2133600"/>
                <a:gridCol w="22860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اَلسَّلاَمُ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عَلَيْنَا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وَعَلَىٰ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عِبَادِ اﷲِ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الصَّالِحِينَ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Peace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(be) on 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slaves of Allah,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righteous ones.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3267" name="Picture 3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387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8" name="Picture 3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343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9" name="Picture 3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479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4800" b="0" smtClean="0">
                <a:latin typeface="Nafees Web Naskh" pitchFamily="2" charset="-78"/>
                <a:cs typeface="Nafees Web Naskh" pitchFamily="2" charset="-78"/>
              </a:rPr>
              <a:t>Tasha-hud</a:t>
            </a:r>
          </a:p>
        </p:txBody>
      </p:sp>
      <p:pic>
        <p:nvPicPr>
          <p:cNvPr id="54275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5494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8408" name="Group 56"/>
          <p:cNvGraphicFramePr>
            <a:graphicFrameLocks noGrp="1"/>
          </p:cNvGraphicFramePr>
          <p:nvPr/>
        </p:nvGraphicFramePr>
        <p:xfrm>
          <a:off x="152400" y="1549400"/>
          <a:ext cx="8763000" cy="2026920"/>
        </p:xfrm>
        <a:graphic>
          <a:graphicData uri="http://schemas.openxmlformats.org/drawingml/2006/table">
            <a:tbl>
              <a:tblPr rtl="1"/>
              <a:tblGrid>
                <a:gridCol w="2763837"/>
                <a:gridCol w="3219450"/>
                <a:gridCol w="2779713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أَشْهَدُ أَنْ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لاَّ إِلـٰـهَ 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إِلاَّ 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 bear witness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that (there is) no god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except Allah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4285" name="Picture 2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6" name="Picture 24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9563" y="3562350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87" name="Picture 2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667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08417" name="Group 65"/>
          <p:cNvGraphicFramePr>
            <a:graphicFrameLocks noGrp="1"/>
          </p:cNvGraphicFramePr>
          <p:nvPr/>
        </p:nvGraphicFramePr>
        <p:xfrm>
          <a:off x="152400" y="4419600"/>
          <a:ext cx="8728075" cy="1950720"/>
        </p:xfrm>
        <a:graphic>
          <a:graphicData uri="http://schemas.openxmlformats.org/drawingml/2006/table">
            <a:tbl>
              <a:tblPr rtl="1"/>
              <a:tblGrid>
                <a:gridCol w="2938462"/>
                <a:gridCol w="1979613"/>
                <a:gridCol w="1828800"/>
                <a:gridCol w="198120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وَأَشْهَدُ أَنَّ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مُحَمَّدًا</a:t>
                      </a: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عَبْدُه</a:t>
                      </a:r>
                      <a:r>
                        <a:rPr kumimoji="0" lang="ar-SA" sz="5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وَرَسُولُه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،</a:t>
                      </a:r>
                      <a:endParaRPr kumimoji="0" lang="ar-SA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I bear witness that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Muhammad (pbuh)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His slave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His Messenger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54300" name="Picture 5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196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1" name="Picture 51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3754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02" name="Picture 52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4610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z="4400" dirty="0" smtClean="0"/>
              <a:t>After the Break, </a:t>
            </a:r>
            <a:br>
              <a:rPr lang="en-US" sz="4400" dirty="0" smtClean="0"/>
            </a:br>
            <a:r>
              <a:rPr lang="en-US" sz="4400" dirty="0" smtClean="0"/>
              <a:t>we will study: 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2936875"/>
            <a:ext cx="8229600" cy="45307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7200" b="1" smtClean="0"/>
              <a:t>Grammar &amp; Learning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27418" name="Group 26"/>
          <p:cNvGraphicFramePr>
            <a:graphicFrameLocks noGrp="1"/>
          </p:cNvGraphicFramePr>
          <p:nvPr/>
        </p:nvGraphicFramePr>
        <p:xfrm>
          <a:off x="177800" y="166688"/>
          <a:ext cx="8763000" cy="2105026"/>
        </p:xfrm>
        <a:graphic>
          <a:graphicData uri="http://schemas.openxmlformats.org/drawingml/2006/table">
            <a:tbl>
              <a:tblPr rtl="1"/>
              <a:tblGrid>
                <a:gridCol w="2082800"/>
                <a:gridCol w="1447800"/>
                <a:gridCol w="2362200"/>
                <a:gridCol w="2870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tongue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are due to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body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by spending wealth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8212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533400" y="2819400"/>
            <a:ext cx="7696200" cy="1828800"/>
          </a:xfrm>
          <a:noFill/>
        </p:spPr>
        <p:txBody>
          <a:bodyPr/>
          <a:lstStyle/>
          <a:p>
            <a:pPr eaLnBrk="1" hangingPunct="1">
              <a:lnSpc>
                <a:spcPct val="75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ar-SA" sz="18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لِ  </a:t>
            </a:r>
            <a:r>
              <a:rPr lang="en-US" sz="18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    </a:t>
            </a:r>
            <a:r>
              <a:rPr lang="ar-SA" sz="182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اﷲ</a:t>
            </a:r>
            <a:r>
              <a:rPr lang="ar-SA" sz="11300" smtClean="0">
                <a:latin typeface="Times New Roman" pitchFamily="18" charset="0"/>
                <a:ea typeface="Times New Roman" pitchFamily="18" charset="0"/>
                <a:cs typeface="Tajweed" pitchFamily="2" charset="-78"/>
              </a:rPr>
              <a:t> </a:t>
            </a:r>
            <a:endParaRPr lang="ur-PK" sz="11300" smtClean="0">
              <a:latin typeface="Times New Roman" pitchFamily="18" charset="0"/>
              <a:ea typeface="Times New Roman" pitchFamily="18" charset="0"/>
              <a:cs typeface="Tajweed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638" y="5437188"/>
            <a:ext cx="7777162" cy="1192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r" rtl="1">
              <a:lnSpc>
                <a:spcPct val="75000"/>
              </a:lnSpc>
              <a:buClr>
                <a:srgbClr val="FFFFFF"/>
              </a:buClr>
              <a:buSzPct val="90000"/>
              <a:defRPr/>
            </a:pPr>
            <a:r>
              <a:rPr lang="en-US" sz="8800" kern="0" dirty="0">
                <a:solidFill>
                  <a:srgbClr val="FFFFFF"/>
                </a:solidFill>
                <a:latin typeface="Tahoma"/>
                <a:ea typeface="Times New Roman" pitchFamily="18" charset="0"/>
              </a:rPr>
              <a:t>For</a:t>
            </a:r>
            <a:r>
              <a:rPr lang="ar-SA" sz="8800" kern="0" dirty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	 </a:t>
            </a:r>
            <a:r>
              <a:rPr lang="en-US" sz="8800" kern="0" dirty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        </a:t>
            </a:r>
            <a:r>
              <a:rPr lang="ar-SA" sz="8800" kern="0" dirty="0">
                <a:solidFill>
                  <a:srgbClr val="FFFFFF"/>
                </a:solidFill>
                <a:latin typeface="Nafees Web Naskh" pitchFamily="2" charset="-78"/>
                <a:ea typeface="Times New Roman" pitchFamily="18" charset="0"/>
                <a:cs typeface="Nafees Web Naskh" pitchFamily="2" charset="-78"/>
              </a:rPr>
              <a:t>  </a:t>
            </a:r>
            <a:r>
              <a:rPr lang="en-US" sz="8800" kern="0" dirty="0">
                <a:solidFill>
                  <a:srgbClr val="FFFFFF"/>
                </a:solidFill>
                <a:latin typeface="Tahoma"/>
                <a:ea typeface="Times New Roman" pitchFamily="18" charset="0"/>
              </a:rPr>
              <a:t>Allah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29466" name="Group 26"/>
          <p:cNvGraphicFramePr>
            <a:graphicFrameLocks noGrp="1"/>
          </p:cNvGraphicFramePr>
          <p:nvPr/>
        </p:nvGraphicFramePr>
        <p:xfrm>
          <a:off x="177800" y="166688"/>
          <a:ext cx="8763000" cy="2105026"/>
        </p:xfrm>
        <a:graphic>
          <a:graphicData uri="http://schemas.openxmlformats.org/drawingml/2006/table">
            <a:tbl>
              <a:tblPr rtl="1"/>
              <a:tblGrid>
                <a:gridCol w="2082800"/>
                <a:gridCol w="1447800"/>
                <a:gridCol w="2362200"/>
                <a:gridCol w="2870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tongue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are due to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body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by spending wealth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72"/>
          <p:cNvGraphicFramePr>
            <a:graphicFrameLocks noGrp="1"/>
          </p:cNvGraphicFramePr>
          <p:nvPr/>
        </p:nvGraphicFramePr>
        <p:xfrm>
          <a:off x="914400" y="26670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صَلَوَات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صَلَوٰةِ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9248" name="Oval 70"/>
          <p:cNvSpPr>
            <a:spLocks noChangeArrowheads="1"/>
          </p:cNvSpPr>
          <p:nvPr/>
        </p:nvSpPr>
        <p:spPr bwMode="auto">
          <a:xfrm>
            <a:off x="2235200" y="25146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76400" y="5400675"/>
            <a:ext cx="62912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5400" dirty="0">
                <a:solidFill>
                  <a:srgbClr val="FFFFFF"/>
                </a:solidFill>
                <a:cs typeface="Times New Roman" pitchFamily="18" charset="0"/>
              </a:rPr>
              <a:t>all worships of body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1514" name="Group 26"/>
          <p:cNvGraphicFramePr>
            <a:graphicFrameLocks noGrp="1"/>
          </p:cNvGraphicFramePr>
          <p:nvPr/>
        </p:nvGraphicFramePr>
        <p:xfrm>
          <a:off x="177800" y="166688"/>
          <a:ext cx="8763000" cy="2105026"/>
        </p:xfrm>
        <a:graphic>
          <a:graphicData uri="http://schemas.openxmlformats.org/drawingml/2006/table">
            <a:tbl>
              <a:tblPr rtl="1"/>
              <a:tblGrid>
                <a:gridCol w="2082800"/>
                <a:gridCol w="1447800"/>
                <a:gridCol w="2362200"/>
                <a:gridCol w="2870200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tongue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are due to Allah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of body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 worships by spending wealth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Group 49"/>
          <p:cNvGraphicFramePr>
            <a:graphicFrameLocks noGrp="1"/>
          </p:cNvGraphicFramePr>
          <p:nvPr/>
        </p:nvGraphicFramePr>
        <p:xfrm>
          <a:off x="1676400" y="2946400"/>
          <a:ext cx="7315200" cy="2286000"/>
        </p:xfrm>
        <a:graphic>
          <a:graphicData uri="http://schemas.openxmlformats.org/drawingml/2006/table">
            <a:tbl>
              <a:tblPr/>
              <a:tblGrid>
                <a:gridCol w="3581400"/>
                <a:gridCol w="533400"/>
                <a:gridCol w="3200400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طَيِّبَات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ajweed" pitchFamily="2" charset="-78"/>
                        </a:rPr>
                        <a:t>طَيِّبَة</a:t>
                      </a:r>
                      <a:endParaRPr kumimoji="0" lang="en-US" sz="1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10272" name="Oval 48"/>
          <p:cNvSpPr>
            <a:spLocks noChangeArrowheads="1"/>
          </p:cNvSpPr>
          <p:nvPr/>
        </p:nvSpPr>
        <p:spPr bwMode="auto">
          <a:xfrm>
            <a:off x="3048000" y="2743200"/>
            <a:ext cx="914400" cy="406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45720" tIns="0" rIns="0" bIns="18288" anchor="ctr"/>
          <a:lstStyle/>
          <a:p>
            <a:pPr algn="ctr"/>
            <a:r>
              <a:rPr lang="ur-PK" sz="5400">
                <a:solidFill>
                  <a:srgbClr val="800000"/>
                </a:solidFill>
                <a:latin typeface="Arial" pitchFamily="34" charset="0"/>
                <a:cs typeface="Tajweed" pitchFamily="2" charset="-78"/>
              </a:rPr>
              <a:t>+</a:t>
            </a:r>
            <a:endParaRPr lang="en-US" sz="5400">
              <a:solidFill>
                <a:srgbClr val="8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10273" name="Oval 9"/>
          <p:cNvSpPr>
            <a:spLocks noChangeArrowheads="1"/>
          </p:cNvSpPr>
          <p:nvPr/>
        </p:nvSpPr>
        <p:spPr bwMode="auto">
          <a:xfrm rot="-3221414">
            <a:off x="-386556" y="3086894"/>
            <a:ext cx="2305050" cy="1169988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4800"/>
              <a:t>46</a:t>
            </a:r>
            <a:r>
              <a:rPr lang="en-US" sz="4800" baseline="30000"/>
              <a:t>*</a:t>
            </a:r>
            <a:endParaRPr lang="en-US" sz="6000" baseline="30000">
              <a:cs typeface="Alvi Nastaleeq" pitchFamily="2" charset="-7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66800" y="5715000"/>
            <a:ext cx="7389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4000" dirty="0">
                <a:solidFill>
                  <a:srgbClr val="FFFFFF"/>
                </a:solidFill>
                <a:cs typeface="Times New Roman" pitchFamily="18" charset="0"/>
              </a:rPr>
              <a:t>all worships by spending wealth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pPr eaLnBrk="1" hangingPunct="1"/>
            <a:r>
              <a:rPr lang="ar-SA" sz="4400" smtClean="0">
                <a:cs typeface="Tajweed" pitchFamily="2" charset="-78"/>
              </a:rPr>
              <a:t> </a:t>
            </a:r>
            <a:endParaRPr lang="en-US" sz="4400" smtClean="0">
              <a:cs typeface="Tajweed" pitchFamily="2" charset="-78"/>
            </a:endParaRPr>
          </a:p>
        </p:txBody>
      </p:sp>
      <p:graphicFrame>
        <p:nvGraphicFramePr>
          <p:cNvPr id="833561" name="Group 25"/>
          <p:cNvGraphicFramePr>
            <a:graphicFrameLocks noGrp="1"/>
          </p:cNvGraphicFramePr>
          <p:nvPr/>
        </p:nvGraphicFramePr>
        <p:xfrm>
          <a:off x="533400" y="638175"/>
          <a:ext cx="8178800" cy="2105026"/>
        </p:xfrm>
        <a:graphic>
          <a:graphicData uri="http://schemas.openxmlformats.org/drawingml/2006/table">
            <a:tbl>
              <a:tblPr rtl="1"/>
              <a:tblGrid>
                <a:gridCol w="4824904"/>
                <a:gridCol w="3353896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اَلتَّحِيَّاتُ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 ِﷲِ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Group 25"/>
          <p:cNvGraphicFramePr>
            <a:graphicFrameLocks noGrp="1"/>
          </p:cNvGraphicFramePr>
          <p:nvPr/>
        </p:nvGraphicFramePr>
        <p:xfrm>
          <a:off x="457200" y="4038600"/>
          <a:ext cx="8153400" cy="2105026"/>
        </p:xfrm>
        <a:graphic>
          <a:graphicData uri="http://schemas.openxmlformats.org/drawingml/2006/table">
            <a:tbl>
              <a:tblPr rtl="1"/>
              <a:tblGrid>
                <a:gridCol w="3680904"/>
                <a:gridCol w="4472496"/>
              </a:tblGrid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وَالصَّلَوَاتُ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jweed" pitchFamily="2" charset="-78"/>
                        </a:rPr>
                        <a:t>وَالطَّيِّبَاتُ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CC00"/>
                        </a:gs>
                        <a:gs pos="100000">
                          <a:srgbClr val="003300"/>
                        </a:gs>
                      </a:gsLst>
                      <a:lin ang="5400000" scaled="1"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95788" y="2066925"/>
            <a:ext cx="3681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all worships of tongue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2066925"/>
            <a:ext cx="2700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are due to Allah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108575" y="5334000"/>
            <a:ext cx="3349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all worships of body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96950" y="5141913"/>
            <a:ext cx="2813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all worships by</a:t>
            </a:r>
          </a:p>
          <a:p>
            <a:pPr algn="ctr" rtl="1" eaLnBrk="0" hangingPunct="0"/>
            <a:r>
              <a:rPr lang="en-US" sz="2800">
                <a:solidFill>
                  <a:srgbClr val="FFFFFF"/>
                </a:solidFill>
                <a:cs typeface="Times New Roman" pitchFamily="18" charset="0"/>
              </a:rPr>
              <a:t>Spending wealth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-1524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defRPr/>
            </a:pPr>
            <a:r>
              <a:rPr lang="en-US" sz="2800" b="1" kern="0" dirty="0">
                <a:latin typeface="+mj-lt"/>
                <a:ea typeface="+mj-ea"/>
                <a:cs typeface="+mj-cs"/>
              </a:rPr>
              <a:t>Practice with imagination, feelings and prayer</a:t>
            </a:r>
            <a:endParaRPr lang="ar-SA" sz="28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9603</TotalTime>
  <Words>1537</Words>
  <Application>Microsoft Office PowerPoint</Application>
  <PresentationFormat>On-screen Show (4:3)</PresentationFormat>
  <Paragraphs>665</Paragraphs>
  <Slides>52</Slides>
  <Notes>50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2_Beam</vt:lpstr>
      <vt:lpstr>Flash Document</vt:lpstr>
      <vt:lpstr>PowerPoint Presentation</vt:lpstr>
      <vt:lpstr>In this lesson…</vt:lpstr>
      <vt:lpstr>PowerPoint Presentation</vt:lpstr>
      <vt:lpstr>Tasha-hud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Bringing La-ilaha Illallah in our life!</vt:lpstr>
      <vt:lpstr> </vt:lpstr>
      <vt:lpstr> </vt:lpstr>
      <vt:lpstr> </vt:lpstr>
      <vt:lpstr>PowerPoint Presentation</vt:lpstr>
      <vt:lpstr>PowerPoint Presentation</vt:lpstr>
      <vt:lpstr> </vt:lpstr>
      <vt:lpstr> </vt:lpstr>
      <vt:lpstr> </vt:lpstr>
      <vt:lpstr> </vt:lpstr>
      <vt:lpstr> </vt:lpstr>
      <vt:lpstr>Real Stories</vt:lpstr>
      <vt:lpstr>Revise….!!!</vt:lpstr>
      <vt:lpstr>Tasha-hud</vt:lpstr>
      <vt:lpstr>Tasha-hud</vt:lpstr>
      <vt:lpstr>Tasha-hud</vt:lpstr>
      <vt:lpstr>Tasha-hud</vt:lpstr>
      <vt:lpstr>After the Break,  we will study: 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Dr.Abdul Aziz</cp:lastModifiedBy>
  <cp:revision>303</cp:revision>
  <dcterms:created xsi:type="dcterms:W3CDTF">2008-10-07T02:53:58Z</dcterms:created>
  <dcterms:modified xsi:type="dcterms:W3CDTF">2011-05-24T07:25:32Z</dcterms:modified>
</cp:coreProperties>
</file>