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sldIdLst>
    <p:sldId id="635" r:id="rId2"/>
    <p:sldId id="620" r:id="rId3"/>
    <p:sldId id="682" r:id="rId4"/>
    <p:sldId id="678" r:id="rId5"/>
    <p:sldId id="645" r:id="rId6"/>
    <p:sldId id="676" r:id="rId7"/>
    <p:sldId id="673" r:id="rId8"/>
    <p:sldId id="674" r:id="rId9"/>
    <p:sldId id="675" r:id="rId10"/>
    <p:sldId id="681" r:id="rId11"/>
    <p:sldId id="627" r:id="rId12"/>
    <p:sldId id="652" r:id="rId13"/>
    <p:sldId id="653" r:id="rId14"/>
    <p:sldId id="679" r:id="rId15"/>
    <p:sldId id="680" r:id="rId16"/>
    <p:sldId id="659" r:id="rId17"/>
    <p:sldId id="660" r:id="rId18"/>
    <p:sldId id="661" r:id="rId19"/>
    <p:sldId id="63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3300"/>
    <a:srgbClr val="996633"/>
    <a:srgbClr val="000000"/>
    <a:srgbClr val="003300"/>
    <a:srgbClr val="17006C"/>
    <a:srgbClr val="FF2929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9946" autoAdjust="0"/>
  </p:normalViewPr>
  <p:slideViewPr>
    <p:cSldViewPr>
      <p:cViewPr>
        <p:scale>
          <a:sx n="40" d="100"/>
          <a:sy n="40" d="100"/>
        </p:scale>
        <p:origin x="-216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1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147462-FE6A-4F80-A272-E82D6D5FE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9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FF778-EFD0-4626-BF4C-4A5EA897EC2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07D18-9305-49B2-BAC1-52C6F1320D9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40929-C3CE-4124-A7D2-8869192AAF7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Make sure everyone takes one or two deep breaths before they continue with Grammar!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5E815-7279-44C1-81BE-EAF5CE7D7645}" type="slidenum">
              <a:rPr lang="ar-SY" smtClean="0"/>
              <a:pPr/>
              <a:t>4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3A882-0E14-418C-8687-2DB1DAE2F63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1068C-EF5B-4600-8D0B-85208BD0F7EC}" type="slidenum">
              <a:rPr lang="ar-SY"/>
              <a:pPr/>
              <a:t>10</a:t>
            </a:fld>
            <a:endParaRPr lang="en-GB"/>
          </a:p>
        </p:txBody>
      </p:sp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73124-EEF3-4B98-AEEE-7DCDEF613F3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155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1E858-4E4C-4AF5-B2C3-58A443721757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032F0-33B5-4200-8236-AE7DB9BA5BD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86B64-E0D7-4663-8988-949803359C6A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5802-DB26-47A5-A01E-DEFA838FE342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9E9A9-0A0E-44E6-B6EE-4337F698ED9A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647C0-32C2-48CA-9010-6D176831636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9AD8E-30B5-4740-8842-23FCE9B449F2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8FD07-0BEB-4F78-A0DA-06AAB48C09D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A24F3-FD04-453B-89D3-05FB01AFFDB3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8A303-6479-4DDA-BBE0-7A2F438CAD1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2539-1AE5-41F7-8CFF-D5AC6C91B91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191A-224F-494F-848C-23053D7665A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259D-DC64-424C-BBCF-C1D8DAFA9F8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B8208-B5F4-4B02-B73D-7E90DAAA202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"/>
          <p:cNvPicPr>
            <a:picLocks noChangeAspect="1" noChangeArrowheads="1"/>
          </p:cNvPicPr>
          <p:nvPr userDrawn="1"/>
        </p:nvPicPr>
        <p:blipFill>
          <a:blip r:embed="rId16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45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865A07C-F6B2-4BBC-B3FF-D825FBCD3F0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6" descr="DPPR-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15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038600" y="361950"/>
          <a:ext cx="1066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lash Document" r:id="rId4" imgW="1895400" imgH="1117440" progId="">
                  <p:embed/>
                </p:oleObj>
              </mc:Choice>
              <mc:Fallback>
                <p:oleObj name="Flash Document" r:id="rId4" imgW="1895400" imgH="11174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1950"/>
                        <a:ext cx="10668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6670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i="1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mtClean="0">
                <a:solidFill>
                  <a:srgbClr val="FFFFFF"/>
                </a:solidFill>
                <a:cs typeface="Tahoma" pitchFamily="34" charset="0"/>
              </a:rPr>
              <a:t>Lesson – 15b</a:t>
            </a:r>
            <a:br>
              <a:rPr lang="en-US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371600" y="51054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Char char="Ø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00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6"/>
              </a:buBlip>
              <a:defRPr sz="2400">
                <a:solidFill>
                  <a:srgbClr val="FFFF00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00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smtClean="0">
                <a:cs typeface="Tahoma" pitchFamily="34" charset="0"/>
              </a:rPr>
              <a:t>Dr. Abdulazeez Abdulraheem</a:t>
            </a:r>
            <a:br>
              <a:rPr lang="en-US" sz="2800" smtClean="0">
                <a:cs typeface="Tahoma" pitchFamily="34" charset="0"/>
              </a:rPr>
            </a:br>
            <a:r>
              <a:rPr lang="en-US" b="1" u="sng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  <a:endParaRPr lang="en-US" b="1" u="sng" dirty="0" smtClean="0">
              <a:solidFill>
                <a:schemeClr val="accent1">
                  <a:lumMod val="20000"/>
                  <a:lumOff val="80000"/>
                </a:schemeClr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Text Box 2"/>
          <p:cNvSpPr txBox="1">
            <a:spLocks noChangeArrowheads="1"/>
          </p:cNvSpPr>
          <p:nvPr/>
        </p:nvSpPr>
        <p:spPr bwMode="auto">
          <a:xfrm>
            <a:off x="835025" y="173355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ur-PK" sz="1800" b="0">
                <a:latin typeface="Arial" pitchFamily="34" charset="0"/>
              </a:rPr>
              <a:t> </a:t>
            </a:r>
            <a:endParaRPr lang="en-GB" sz="1800" b="0">
              <a:latin typeface="Arial" pitchFamily="34" charset="0"/>
            </a:endParaRPr>
          </a:p>
        </p:txBody>
      </p:sp>
      <p:sp>
        <p:nvSpPr>
          <p:cNvPr id="2249731" name="Text Box 3"/>
          <p:cNvSpPr txBox="1">
            <a:spLocks noChangeArrowheads="1"/>
          </p:cNvSpPr>
          <p:nvPr/>
        </p:nvSpPr>
        <p:spPr bwMode="auto">
          <a:xfrm>
            <a:off x="609600" y="1773238"/>
            <a:ext cx="80772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ur-PK" sz="4800" b="0">
                <a:latin typeface="Arial" pitchFamily="34" charset="0"/>
                <a:cs typeface="Traditional Arabic_bs" pitchFamily="2" charset="-78"/>
              </a:rPr>
              <a:t> </a:t>
            </a:r>
            <a:endParaRPr lang="en-GB" sz="4800" b="0">
              <a:latin typeface="AGA Arabesque" pitchFamily="2" charset="2"/>
              <a:cs typeface="Traditional Arabic_bs" pitchFamily="2" charset="-78"/>
              <a:sym typeface="AGA Arabesque" pitchFamily="2" charset="2"/>
            </a:endParaRPr>
          </a:p>
        </p:txBody>
      </p:sp>
      <p:sp>
        <p:nvSpPr>
          <p:cNvPr id="2249732" name="Text Box 4"/>
          <p:cNvSpPr txBox="1">
            <a:spLocks noChangeArrowheads="1"/>
          </p:cNvSpPr>
          <p:nvPr/>
        </p:nvSpPr>
        <p:spPr bwMode="auto">
          <a:xfrm>
            <a:off x="152400" y="1066800"/>
            <a:ext cx="4267200" cy="5027613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7200" b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ضَرَبَ</a:t>
            </a:r>
          </a:p>
          <a:p>
            <a:pPr algn="ctr" rtl="1">
              <a:spcBef>
                <a:spcPct val="0"/>
              </a:spcBef>
            </a:pPr>
            <a:endParaRPr lang="ar-SA" sz="5400" b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ar-SA" sz="7200" b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ظَلَمَ</a:t>
            </a:r>
          </a:p>
          <a:p>
            <a:pPr algn="ctr" rtl="1">
              <a:spcBef>
                <a:spcPct val="0"/>
              </a:spcBef>
            </a:pPr>
            <a:endParaRPr lang="ar-SA" sz="5400" b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ar-SA" sz="7200" b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صَبَرَ...  غَفَرَ</a:t>
            </a:r>
            <a:endParaRPr lang="en-GB" sz="7200" b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2249733" name="Line 5"/>
          <p:cNvSpPr>
            <a:spLocks noChangeShapeType="1"/>
          </p:cNvSpPr>
          <p:nvPr/>
        </p:nvSpPr>
        <p:spPr bwMode="auto">
          <a:xfrm>
            <a:off x="2133600" y="4494213"/>
            <a:ext cx="4763" cy="760412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49734" name="Line 6"/>
          <p:cNvSpPr>
            <a:spLocks noChangeShapeType="1"/>
          </p:cNvSpPr>
          <p:nvPr/>
        </p:nvSpPr>
        <p:spPr bwMode="auto">
          <a:xfrm flipV="1">
            <a:off x="3752850" y="3101975"/>
            <a:ext cx="2120900" cy="920750"/>
          </a:xfrm>
          <a:prstGeom prst="line">
            <a:avLst/>
          </a:prstGeom>
          <a:noFill/>
          <a:ln w="76200">
            <a:solidFill>
              <a:srgbClr val="99FF99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49735" name="Line 7"/>
          <p:cNvSpPr>
            <a:spLocks noChangeShapeType="1"/>
          </p:cNvSpPr>
          <p:nvPr/>
        </p:nvSpPr>
        <p:spPr bwMode="auto">
          <a:xfrm>
            <a:off x="2151063" y="2078038"/>
            <a:ext cx="4762" cy="760412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49736" name="Text Box 8"/>
          <p:cNvSpPr txBox="1">
            <a:spLocks noChangeArrowheads="1"/>
          </p:cNvSpPr>
          <p:nvPr/>
        </p:nvSpPr>
        <p:spPr bwMode="auto">
          <a:xfrm>
            <a:off x="5891463" y="3729038"/>
            <a:ext cx="2955925" cy="914400"/>
          </a:xfrm>
          <a:prstGeom prst="rect">
            <a:avLst/>
          </a:prstGeom>
          <a:solidFill>
            <a:srgbClr val="C1C1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/>
          <a:lstStyle/>
          <a:p>
            <a:pPr algn="r" rtl="1"/>
            <a:r>
              <a:rPr lang="en-US" sz="4800" b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d</a:t>
            </a:r>
            <a:r>
              <a:rPr lang="ar-SA" sz="4800" b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. سَمِعَ، يَسْمَعُ</a:t>
            </a:r>
            <a:endParaRPr lang="en-GB" sz="4800" b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2249737" name="Text Box 9"/>
          <p:cNvSpPr txBox="1">
            <a:spLocks noChangeArrowheads="1"/>
          </p:cNvSpPr>
          <p:nvPr/>
        </p:nvSpPr>
        <p:spPr bwMode="auto">
          <a:xfrm>
            <a:off x="5902325" y="1890713"/>
            <a:ext cx="2955925" cy="914400"/>
          </a:xfrm>
          <a:prstGeom prst="rect">
            <a:avLst/>
          </a:prstGeom>
          <a:solidFill>
            <a:srgbClr val="FF7A5B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/>
          <a:lstStyle/>
          <a:p>
            <a:pPr algn="r" rtl="1"/>
            <a:r>
              <a:rPr lang="en-US" sz="5400" b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b</a:t>
            </a:r>
            <a:r>
              <a:rPr lang="ar-SA" sz="5400" b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. نَصَر، يَنْصُرُ</a:t>
            </a:r>
            <a:endParaRPr lang="en-GB" sz="4000" b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2249738" name="Text Box 10"/>
          <p:cNvSpPr txBox="1">
            <a:spLocks noChangeArrowheads="1"/>
          </p:cNvSpPr>
          <p:nvPr/>
        </p:nvSpPr>
        <p:spPr bwMode="auto">
          <a:xfrm>
            <a:off x="5902325" y="2801938"/>
            <a:ext cx="2955925" cy="914400"/>
          </a:xfrm>
          <a:prstGeom prst="rect">
            <a:avLst/>
          </a:prstGeom>
          <a:solidFill>
            <a:srgbClr val="99FF9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/>
          <a:lstStyle/>
          <a:p>
            <a:pPr algn="r" rtl="1"/>
            <a:r>
              <a:rPr lang="en-US" sz="540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c</a:t>
            </a:r>
            <a:r>
              <a:rPr lang="ar-SA" sz="540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.</a:t>
            </a:r>
            <a:r>
              <a:rPr lang="ar-SA" sz="400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 ضَرَبَ، يَضْرِبُ </a:t>
            </a:r>
            <a:endParaRPr lang="en-GB" sz="400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2249739" name="Text Box 11"/>
          <p:cNvSpPr txBox="1">
            <a:spLocks noChangeArrowheads="1"/>
          </p:cNvSpPr>
          <p:nvPr/>
        </p:nvSpPr>
        <p:spPr bwMode="auto">
          <a:xfrm>
            <a:off x="5902325" y="965200"/>
            <a:ext cx="2955925" cy="914400"/>
          </a:xfrm>
          <a:prstGeom prst="rect">
            <a:avLst/>
          </a:prstGeom>
          <a:solidFill>
            <a:srgbClr val="FFC21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/>
          <a:lstStyle/>
          <a:p>
            <a:pPr algn="r" rtl="1"/>
            <a:r>
              <a:rPr lang="en-US" sz="5400" b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a</a:t>
            </a:r>
            <a:r>
              <a:rPr lang="ar-SA" sz="5400" b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. فَتَحَ، يَفْتَحُ</a:t>
            </a:r>
            <a:endParaRPr lang="en-GB" sz="5400" b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2249740" name="Rectangle 1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458200" cy="685800"/>
          </a:xfrm>
        </p:spPr>
        <p:txBody>
          <a:bodyPr/>
          <a:lstStyle/>
          <a:p>
            <a:pPr rtl="0"/>
            <a:r>
              <a:rPr lang="en-US" dirty="0" smtClean="0">
                <a:latin typeface="Alvi Nastaleeq" pitchFamily="2" charset="-78"/>
                <a:cs typeface="Alvi Nastaleeq" pitchFamily="2" charset="-78"/>
              </a:rPr>
              <a:t>Type-C: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 </a:t>
            </a:r>
            <a:r>
              <a:rPr lang="en-US" dirty="0" smtClean="0">
                <a:latin typeface="Alvi Nastaleeq" pitchFamily="2" charset="-78"/>
                <a:cs typeface="Alvi Nastaleeq" pitchFamily="2" charset="-78"/>
              </a:rPr>
              <a:t>Use  this link to remember these Verbs</a:t>
            </a:r>
            <a:endParaRPr lang="en-US" dirty="0">
              <a:latin typeface="Alvi Nastaleeq" pitchFamily="2" charset="-78"/>
              <a:cs typeface="Alvi Nastaleeq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2497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2497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2497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2497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49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49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9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49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97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7200" smtClean="0">
                <a:solidFill>
                  <a:srgbClr val="FFFF00"/>
                </a:solidFill>
              </a:rPr>
              <a:t>Learning Tip</a:t>
            </a:r>
            <a:endParaRPr lang="ur-PK" sz="7200" smtClean="0">
              <a:solidFill>
                <a:srgbClr val="FFFF00"/>
              </a:solidFill>
            </a:endParaRPr>
          </a:p>
        </p:txBody>
      </p:sp>
      <p:grpSp>
        <p:nvGrpSpPr>
          <p:cNvPr id="63491" name="Group 3"/>
          <p:cNvGrpSpPr>
            <a:grpSpLocks/>
          </p:cNvGrpSpPr>
          <p:nvPr/>
        </p:nvGrpSpPr>
        <p:grpSpPr bwMode="auto">
          <a:xfrm>
            <a:off x="3048000" y="2819400"/>
            <a:ext cx="3124200" cy="2362200"/>
            <a:chOff x="1824" y="1776"/>
            <a:chExt cx="1968" cy="1407"/>
          </a:xfrm>
        </p:grpSpPr>
        <p:sp>
          <p:nvSpPr>
            <p:cNvPr id="63492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3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3494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3495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3496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3498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3499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n-lt"/>
                <a:cs typeface="Nafees Nastaleeq v1.01" pitchFamily="2" charset="-78"/>
              </a:rPr>
              <a:t>The Gift of Hearing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686800" cy="4530725"/>
          </a:xfrm>
          <a:noFill/>
        </p:spPr>
        <p:txBody>
          <a:bodyPr/>
          <a:lstStyle/>
          <a:p>
            <a:pPr algn="l" rtl="0" eaLnBrk="1" hangingPunct="1"/>
            <a:r>
              <a:rPr lang="en-US" sz="3600" dirty="0" smtClean="0">
                <a:cs typeface="Nafees Nastaleeq v1.01" pitchFamily="2" charset="-78"/>
              </a:rPr>
              <a:t>In the Qur’an, creation of hearing is mentioned first.</a:t>
            </a:r>
            <a:endParaRPr lang="ar-SA" sz="3600" dirty="0" smtClean="0">
              <a:cs typeface="Nafees Nastaleeq v1.01" pitchFamily="2" charset="-78"/>
            </a:endParaRPr>
          </a:p>
          <a:p>
            <a:pPr algn="l" rtl="0" eaLnBrk="1" hangingPunct="1"/>
            <a:r>
              <a:rPr lang="en-US" sz="3600" dirty="0" smtClean="0">
                <a:cs typeface="Nafees Nastaleeq v1.01" pitchFamily="2" charset="-78"/>
              </a:rPr>
              <a:t>You can find many blind scholars but not a single deaf one; because he does not know what sound represents!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latin typeface="+mn-lt"/>
                <a:cs typeface="Nafees Nastaleeq v1.01" pitchFamily="2" charset="-78"/>
              </a:rPr>
              <a:t>At the time of Death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229600" cy="4530725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cs typeface="Nafees Nastaleeq v1.01" pitchFamily="2" charset="-78"/>
              </a:rPr>
              <a:t>Example: Death of the girl </a:t>
            </a:r>
          </a:p>
          <a:p>
            <a:pPr algn="l" rtl="0" eaLnBrk="1" hangingPunct="1"/>
            <a:r>
              <a:rPr lang="en-US" dirty="0" smtClean="0">
                <a:cs typeface="Nafees Nastaleeq v1.01" pitchFamily="2" charset="-78"/>
              </a:rPr>
              <a:t>If you have a habit of listening songs, </a:t>
            </a:r>
            <a:br>
              <a:rPr lang="en-US" dirty="0" smtClean="0">
                <a:cs typeface="Nafees Nastaleeq v1.01" pitchFamily="2" charset="-78"/>
              </a:rPr>
            </a:br>
            <a:r>
              <a:rPr lang="en-US" dirty="0" smtClean="0">
                <a:cs typeface="Nafees Nastaleeq v1.01" pitchFamily="2" charset="-78"/>
              </a:rPr>
              <a:t>you may do the same while dying</a:t>
            </a:r>
            <a:endParaRPr lang="ar-SA" dirty="0" smtClean="0">
              <a:cs typeface="Nafees Nastaleeq v1.01" pitchFamily="2" charset="-78"/>
            </a:endParaRPr>
          </a:p>
          <a:p>
            <a:pPr algn="l" rtl="0" eaLnBrk="1" hangingPunct="1"/>
            <a:r>
              <a:rPr lang="en-US" dirty="0" smtClean="0">
                <a:cs typeface="Nafees Nastaleeq v1.01" pitchFamily="2" charset="-78"/>
              </a:rPr>
              <a:t>The death of </a:t>
            </a:r>
            <a:r>
              <a:rPr lang="en-US" dirty="0" err="1" smtClean="0">
                <a:cs typeface="Nafees Nastaleeq v1.01" pitchFamily="2" charset="-78"/>
              </a:rPr>
              <a:t>Shaikh</a:t>
            </a:r>
            <a:r>
              <a:rPr lang="en-US" dirty="0" smtClean="0">
                <a:cs typeface="Nafees Nastaleeq v1.01" pitchFamily="2" charset="-78"/>
              </a:rPr>
              <a:t> </a:t>
            </a:r>
            <a:r>
              <a:rPr lang="en-US" dirty="0" err="1" smtClean="0">
                <a:cs typeface="Nafees Nastaleeq v1.01" pitchFamily="2" charset="-78"/>
              </a:rPr>
              <a:t>AbdulKareem</a:t>
            </a:r>
            <a:r>
              <a:rPr lang="en-US" dirty="0" smtClean="0">
                <a:cs typeface="Nafees Nastaleeq v1.01" pitchFamily="2" charset="-78"/>
              </a:rPr>
              <a:t> Parekh: He recited the last of </a:t>
            </a:r>
            <a:r>
              <a:rPr lang="en-US" dirty="0" err="1" smtClean="0">
                <a:cs typeface="Nafees Nastaleeq v1.01" pitchFamily="2" charset="-78"/>
              </a:rPr>
              <a:t>Surah</a:t>
            </a:r>
            <a:r>
              <a:rPr lang="en-US" dirty="0" smtClean="0">
                <a:cs typeface="Nafees Nastaleeq v1.01" pitchFamily="2" charset="-78"/>
              </a:rPr>
              <a:t> Al-</a:t>
            </a:r>
            <a:r>
              <a:rPr lang="en-US" dirty="0" err="1" smtClean="0">
                <a:cs typeface="Nafees Nastaleeq v1.01" pitchFamily="2" charset="-78"/>
              </a:rPr>
              <a:t>Hashr</a:t>
            </a:r>
            <a:r>
              <a:rPr lang="en-US" dirty="0" smtClean="0">
                <a:cs typeface="Nafees Nastaleeq v1.01" pitchFamily="2" charset="-78"/>
              </a:rPr>
              <a:t> before dying. </a:t>
            </a:r>
          </a:p>
          <a:p>
            <a:pPr algn="l" rtl="0" eaLnBrk="1" hangingPunct="1"/>
            <a:r>
              <a:rPr lang="en-US" dirty="0" smtClean="0">
                <a:cs typeface="Nafees Nastaleeq v1.01" pitchFamily="2" charset="-78"/>
              </a:rPr>
              <a:t>Keep listening to Qur’an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algn="l" rtl="0" eaLnBrk="1" hangingPunct="1">
              <a:spcBef>
                <a:spcPts val="600"/>
              </a:spcBef>
            </a:pPr>
            <a:r>
              <a:rPr lang="en-GB" dirty="0" smtClean="0">
                <a:cs typeface="Tahoma" pitchFamily="34" charset="0"/>
              </a:rPr>
              <a:t>With our ears we keep listening day-in and day-out</a:t>
            </a:r>
          </a:p>
          <a:p>
            <a:pPr algn="l" rtl="0" eaLnBrk="1" hangingPunct="1"/>
            <a:r>
              <a:rPr lang="en-GB" dirty="0" smtClean="0">
                <a:cs typeface="Tahoma" pitchFamily="34" charset="0"/>
              </a:rPr>
              <a:t>If one does not listen to good things, </a:t>
            </a:r>
            <a:br>
              <a:rPr lang="en-GB" dirty="0" smtClean="0">
                <a:cs typeface="Tahoma" pitchFamily="34" charset="0"/>
              </a:rPr>
            </a:br>
            <a:r>
              <a:rPr lang="en-GB" dirty="0" smtClean="0">
                <a:cs typeface="Tahoma" pitchFamily="34" charset="0"/>
              </a:rPr>
              <a:t>the environment will make you listen filth</a:t>
            </a:r>
          </a:p>
          <a:p>
            <a:pPr algn="l" rtl="0" eaLnBrk="1" hangingPunct="1">
              <a:lnSpc>
                <a:spcPct val="140000"/>
              </a:lnSpc>
            </a:pPr>
            <a:r>
              <a:rPr lang="en-GB" dirty="0" smtClean="0">
                <a:cs typeface="Tahoma" pitchFamily="34" charset="0"/>
              </a:rPr>
              <a:t>Your CPU will keep processing it</a:t>
            </a:r>
            <a:endParaRPr lang="en-US" dirty="0" smtClean="0">
              <a:cs typeface="Tahoma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latin typeface="+mn-lt"/>
                <a:cs typeface="Nafees Nastaleeq v1.01" pitchFamily="2" charset="-78"/>
              </a:rPr>
              <a:t>At the time of Death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GB" sz="4400" dirty="0" smtClean="0">
                <a:latin typeface="+mn-lt"/>
                <a:cs typeface="Nafees Nastaleeq v1.01" pitchFamily="2" charset="-78"/>
              </a:rPr>
              <a:t>Use the morning, or else …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2578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ar-SA" dirty="0" smtClean="0">
                <a:cs typeface="Tajweed" pitchFamily="2" charset="-78"/>
              </a:rPr>
              <a:t>حَتَّى إِذَا مَا جَاؤُوهَا شَهِدَ عَلَيْهِمْ سَمْعُهُمْ وَأَبْصَارُهُمْ وَجُلُودُهُمْ بِمَا كَانُوا يَعْمَلُونَ</a:t>
            </a:r>
          </a:p>
          <a:p>
            <a:pPr algn="ctr" rtl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2400" dirty="0" err="1" smtClean="0">
                <a:cs typeface="Nafees Nastaleeq v1.01" pitchFamily="2" charset="-78"/>
              </a:rPr>
              <a:t>Their</a:t>
            </a:r>
            <a:r>
              <a:rPr lang="fr-FR" sz="2400" dirty="0" smtClean="0">
                <a:cs typeface="Nafees Nastaleeq v1.01" pitchFamily="2" charset="-78"/>
              </a:rPr>
              <a:t> </a:t>
            </a:r>
            <a:r>
              <a:rPr lang="en-US" sz="2400" dirty="0" smtClean="0">
                <a:cs typeface="Nafees Nastaleeq v1.01" pitchFamily="2" charset="-78"/>
              </a:rPr>
              <a:t>ears, eyes and skin (i.e. other body parts) will stand against them, giving witness for their deeds </a:t>
            </a:r>
            <a:r>
              <a:rPr lang="en-US" sz="2000" i="1" dirty="0" smtClean="0">
                <a:solidFill>
                  <a:schemeClr val="tx1"/>
                </a:solidFill>
                <a:cs typeface="Nafees Nastaleeq v1.01" pitchFamily="2" charset="-78"/>
              </a:rPr>
              <a:t>(</a:t>
            </a:r>
            <a:r>
              <a:rPr lang="en-US" sz="2000" i="1" dirty="0" err="1" smtClean="0">
                <a:solidFill>
                  <a:schemeClr val="tx1"/>
                </a:solidFill>
                <a:cs typeface="Nafees Nastaleeq v1.01" pitchFamily="2" charset="-78"/>
              </a:rPr>
              <a:t>Surah</a:t>
            </a:r>
            <a:r>
              <a:rPr lang="en-US" sz="2000" i="1" dirty="0" smtClean="0">
                <a:solidFill>
                  <a:schemeClr val="tx1"/>
                </a:solidFill>
                <a:cs typeface="Nafees Nastaleeq v1.01" pitchFamily="2" charset="-78"/>
              </a:rPr>
              <a:t> 41Fussilat: </a:t>
            </a:r>
            <a:r>
              <a:rPr lang="en-US" sz="2000" i="1" dirty="0" err="1" smtClean="0">
                <a:solidFill>
                  <a:schemeClr val="tx1"/>
                </a:solidFill>
                <a:cs typeface="Nafees Nastaleeq v1.01" pitchFamily="2" charset="-78"/>
              </a:rPr>
              <a:t>Ayat</a:t>
            </a:r>
            <a:r>
              <a:rPr lang="en-US" sz="2000" i="1" dirty="0" smtClean="0">
                <a:solidFill>
                  <a:schemeClr val="tx1"/>
                </a:solidFill>
                <a:cs typeface="Nafees Nastaleeq v1.01" pitchFamily="2" charset="-78"/>
              </a:rPr>
              <a:t> 20)</a:t>
            </a:r>
          </a:p>
          <a:p>
            <a:pPr algn="ctr" rtl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cs typeface="Nafees Nastaleeq v1.01" pitchFamily="2" charset="-78"/>
              </a:rPr>
              <a:t> </a:t>
            </a:r>
            <a:endParaRPr lang="ar-SA" sz="2400" dirty="0" smtClean="0">
              <a:cs typeface="Nafees Nastaleeq v1.01" pitchFamily="2" charset="-78"/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ar-SA" dirty="0" smtClean="0">
                <a:cs typeface="Tajweed" pitchFamily="2" charset="-78"/>
              </a:rPr>
              <a:t>وَقَالُوا لَوْ كُنَّا نَسْمَعُ أَوْ نَعْقِلُ مَا كُنَّا فِي أَصْحَابِ السَّعِيرِ</a:t>
            </a:r>
            <a:r>
              <a:rPr lang="ar-SA" dirty="0" smtClean="0"/>
              <a:t> </a:t>
            </a:r>
          </a:p>
          <a:p>
            <a:pPr algn="ctr" rtl="0" eaLnBrk="1" hangingPunct="1">
              <a:lnSpc>
                <a:spcPct val="150000"/>
              </a:lnSpc>
              <a:buNone/>
            </a:pPr>
            <a:r>
              <a:rPr lang="en-GB" sz="2400" dirty="0" smtClean="0">
                <a:cs typeface="Nafees Nastaleeq v1.01" pitchFamily="2" charset="-78"/>
              </a:rPr>
              <a:t>And they will say that if we had listened to and understood, then we would not have been amongst the people of Hellfire </a:t>
            </a:r>
            <a:r>
              <a:rPr lang="en-US" sz="2400" i="1" dirty="0" smtClean="0">
                <a:solidFill>
                  <a:schemeClr val="tx1"/>
                </a:solidFill>
                <a:cs typeface="Nafees Nastaleeq v1.01" pitchFamily="2" charset="-78"/>
              </a:rPr>
              <a:t>(</a:t>
            </a:r>
            <a:r>
              <a:rPr lang="en-US" sz="2400" i="1" dirty="0" err="1" smtClean="0">
                <a:solidFill>
                  <a:schemeClr val="tx1"/>
                </a:solidFill>
                <a:cs typeface="Nafees Nastaleeq v1.01" pitchFamily="2" charset="-78"/>
              </a:rPr>
              <a:t>Surah</a:t>
            </a:r>
            <a:r>
              <a:rPr lang="en-US" sz="2400" i="1" dirty="0" smtClean="0">
                <a:solidFill>
                  <a:schemeClr val="tx1"/>
                </a:solidFill>
                <a:cs typeface="Nafees Nastaleeq v1.01" pitchFamily="2" charset="-78"/>
              </a:rPr>
              <a:t> 67 </a:t>
            </a:r>
            <a:r>
              <a:rPr lang="en-US" sz="2400" i="1" dirty="0" err="1" smtClean="0">
                <a:solidFill>
                  <a:schemeClr val="tx1"/>
                </a:solidFill>
                <a:cs typeface="Nafees Nastaleeq v1.01" pitchFamily="2" charset="-78"/>
              </a:rPr>
              <a:t>Mulk</a:t>
            </a:r>
            <a:r>
              <a:rPr lang="en-US" sz="2400" i="1" dirty="0" smtClean="0">
                <a:solidFill>
                  <a:schemeClr val="tx1"/>
                </a:solidFill>
                <a:cs typeface="Nafees Nastaleeq v1.01" pitchFamily="2" charset="-78"/>
              </a:rPr>
              <a:t>: </a:t>
            </a:r>
            <a:r>
              <a:rPr lang="en-US" sz="2400" i="1" dirty="0" err="1" smtClean="0">
                <a:solidFill>
                  <a:schemeClr val="tx1"/>
                </a:solidFill>
                <a:cs typeface="Nafees Nastaleeq v1.01" pitchFamily="2" charset="-78"/>
              </a:rPr>
              <a:t>Ayat</a:t>
            </a:r>
            <a:r>
              <a:rPr lang="en-US" sz="2400" i="1" smtClean="0">
                <a:solidFill>
                  <a:schemeClr val="tx1"/>
                </a:solidFill>
                <a:cs typeface="Nafees Nastaleeq v1.01" pitchFamily="2" charset="-78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Nafees Nastaleeq v1.01" pitchFamily="2" charset="-78"/>
              </a:rPr>
              <a:t>1</a:t>
            </a:r>
            <a:r>
              <a:rPr lang="en-US" sz="2400" i="1" smtClean="0">
                <a:solidFill>
                  <a:schemeClr val="tx1"/>
                </a:solidFill>
                <a:cs typeface="Nafees Nastaleeq v1.01" pitchFamily="2" charset="-78"/>
              </a:rPr>
              <a:t>0</a:t>
            </a:r>
            <a:r>
              <a:rPr lang="en-US" sz="2400" i="1" dirty="0" smtClean="0">
                <a:solidFill>
                  <a:schemeClr val="tx1"/>
                </a:solidFill>
                <a:cs typeface="Nafees Nastaleeq v1.01" pitchFamily="2" charset="-78"/>
              </a:rPr>
              <a:t>)</a:t>
            </a:r>
            <a:endParaRPr lang="en-GB" sz="2400" dirty="0" smtClean="0">
              <a:cs typeface="Nafees Nastaleeq v1.01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Homework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4530725"/>
          </a:xfrm>
        </p:spPr>
        <p:txBody>
          <a:bodyPr/>
          <a:lstStyle/>
          <a:p>
            <a:pPr marL="742950" indent="-742950" algn="l" rtl="0" eaLnBrk="1" hangingPunct="1"/>
            <a:r>
              <a:rPr lang="en-US" sz="3600" dirty="0" smtClean="0"/>
              <a:t>2 on Recitation (</a:t>
            </a:r>
            <a:r>
              <a:rPr lang="en-US" sz="3600" dirty="0" err="1" smtClean="0"/>
              <a:t>Mushaf</a:t>
            </a:r>
            <a:r>
              <a:rPr lang="en-US" sz="3600" dirty="0" smtClean="0"/>
              <a:t>; Memory)</a:t>
            </a:r>
          </a:p>
          <a:p>
            <a:pPr marL="742950" indent="-742950" algn="l" rtl="0" eaLnBrk="1" hangingPunct="1"/>
            <a:r>
              <a:rPr lang="en-US" sz="3600" dirty="0" smtClean="0"/>
              <a:t>2 on Study (Book; Vocab. Card)</a:t>
            </a:r>
          </a:p>
          <a:p>
            <a:pPr marL="742950" indent="-742950" algn="l" rtl="0" eaLnBrk="1" hangingPunct="1"/>
            <a:r>
              <a:rPr lang="en-US" sz="3600" dirty="0" smtClean="0"/>
              <a:t>Listen to the mp3 recording </a:t>
            </a:r>
          </a:p>
          <a:p>
            <a:pPr marL="742950" indent="-742950" algn="l" rtl="0" eaLnBrk="1" hangingPunct="1"/>
            <a:r>
              <a:rPr lang="en-US" sz="3600" dirty="0" smtClean="0"/>
              <a:t>Talk</a:t>
            </a:r>
          </a:p>
          <a:p>
            <a:pPr marL="742950" indent="-742950" algn="l" rtl="0" eaLnBrk="1" hangingPunct="1"/>
            <a:r>
              <a:rPr lang="en-US" sz="3600" dirty="0" smtClean="0"/>
              <a:t>Practice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0841" name="Group 25"/>
          <p:cNvGraphicFramePr>
            <a:graphicFrameLocks noGrp="1"/>
          </p:cNvGraphicFramePr>
          <p:nvPr/>
        </p:nvGraphicFramePr>
        <p:xfrm>
          <a:off x="1371600" y="2133600"/>
          <a:ext cx="6291263" cy="3506789"/>
        </p:xfrm>
        <a:graphic>
          <a:graphicData uri="http://schemas.openxmlformats.org/drawingml/2006/table">
            <a:tbl>
              <a:tblPr/>
              <a:tblGrid>
                <a:gridCol w="3662363"/>
                <a:gridCol w="1511300"/>
                <a:gridCol w="1117600"/>
              </a:tblGrid>
              <a:tr h="79533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سُبْحَانَ رَ بِّيَ الْعَظِيم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الْعَظِيم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قُلْ يَآأَيُّهَا الْكَافِرُونَ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461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ذ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إِلاَّ الَّذِينَ ا ٰمَنُوا وَعَمِلُوا الصَّالِحَاتِ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ص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ح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-361950" y="381000"/>
            <a:ext cx="813435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ar-SA" sz="4800" b="1">
                <a:cs typeface="Alvi Nastaleeq" pitchFamily="2" charset="-78"/>
              </a:rPr>
              <a:t>اہم ن</a:t>
            </a:r>
            <a:r>
              <a:rPr lang="ur-PK" sz="4800" b="1">
                <a:cs typeface="Alvi Nastaleeq" pitchFamily="2" charset="-78"/>
              </a:rPr>
              <a:t>ئے    </a:t>
            </a:r>
            <a:r>
              <a:rPr lang="ar-SA" sz="4800" b="1">
                <a:cs typeface="Alvi Nastaleeq" pitchFamily="2" charset="-78"/>
              </a:rPr>
              <a:t>الفاظ اور مثالیں</a:t>
            </a:r>
            <a:r>
              <a:rPr lang="ar-SA" sz="7200" b="1">
                <a:cs typeface="Alvi Nastaleeq" pitchFamily="2" charset="-78"/>
              </a:rPr>
              <a:t>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027238"/>
            <a:ext cx="70866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78 words that occur 31,388 times in the Qur’an</a:t>
            </a: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>
                <a:latin typeface="Alvi Nastaleeq" pitchFamily="2" charset="-78"/>
                <a:cs typeface="Alvi Nastaleeq" pitchFamily="2" charset="-78"/>
              </a:rPr>
              <a:t>Total: 4,500 words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Alvi Nastaleeq" pitchFamily="2" charset="-78"/>
                <a:cs typeface="Alvi Nastaleeq" pitchFamily="2" charset="-78"/>
              </a:rPr>
              <a:t>78,000 </a:t>
            </a:r>
            <a:r>
              <a:rPr lang="en-US" sz="4000" dirty="0" smtClean="0">
                <a:latin typeface="Alvi Nastaleeq" pitchFamily="2" charset="-78"/>
                <a:cs typeface="Alvi Nastaleeq" pitchFamily="2" charset="-78"/>
              </a:rPr>
              <a:t>times</a:t>
            </a:r>
            <a:endParaRPr lang="ur-PK" sz="4000" dirty="0" smtClean="0"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90500" y="4252913"/>
            <a:ext cx="914400" cy="2605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176463" y="4267200"/>
            <a:ext cx="864000" cy="2605088"/>
          </a:xfrm>
          <a:prstGeom prst="upArrow">
            <a:avLst>
              <a:gd name="adj1" fmla="val 45833"/>
              <a:gd name="adj2" fmla="val 11841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04274" y="3864225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31,388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52400" y="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  <a:cs typeface="Arial" pitchFamily="34" charset="0"/>
              </a:rPr>
              <a:t>78,000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1752600" y="3048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en-US" sz="5400" b="1" dirty="0" smtClean="0">
                <a:latin typeface="Alvi Nastaleeq" pitchFamily="2" charset="-78"/>
                <a:cs typeface="Alvi Nastaleeq" pitchFamily="2" charset="-78"/>
              </a:rPr>
              <a:t>In 15 lessons, we learnt so far</a:t>
            </a:r>
            <a:endParaRPr lang="en-US" sz="4400" b="1" dirty="0">
              <a:latin typeface="Alvi Nastaleeq" pitchFamily="2" charset="-78"/>
              <a:cs typeface="Alvi Nastaleeq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Be ready for the next lesson!</a:t>
            </a:r>
            <a:endParaRPr lang="ar-SA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  <a:noFill/>
        </p:spPr>
        <p:txBody>
          <a:bodyPr lIns="0" rIns="0"/>
          <a:lstStyle/>
          <a:p>
            <a:pPr marL="114300" lvl="1" indent="0" eaLnBrk="1" hangingPunct="1">
              <a:buFont typeface="Symbol" pitchFamily="18" charset="2"/>
              <a:buNone/>
            </a:pPr>
            <a:r>
              <a:rPr lang="ar-SA" b="1" dirty="0" smtClean="0">
                <a:solidFill>
                  <a:srgbClr val="FFFF66"/>
                </a:solidFill>
              </a:rPr>
              <a:t> </a:t>
            </a:r>
            <a:r>
              <a:rPr lang="en-US" dirty="0" smtClean="0">
                <a:solidFill>
                  <a:srgbClr val="FFFF66"/>
                </a:solidFill>
              </a:rPr>
              <a:t>  </a:t>
            </a:r>
            <a:endParaRPr lang="en-US" b="1" dirty="0" smtClean="0">
              <a:solidFill>
                <a:srgbClr val="FFFF66"/>
              </a:solidFill>
            </a:endParaRPr>
          </a:p>
          <a:p>
            <a:pPr marL="114300" lvl="1" indent="0" eaLnBrk="1" hangingPunct="1">
              <a:buFont typeface="Symbol" pitchFamily="18" charset="2"/>
              <a:buNone/>
            </a:pPr>
            <a:endParaRPr lang="en-US" sz="3200" b="1" dirty="0" smtClean="0">
              <a:cs typeface="Tahoma" pitchFamily="34" charset="0"/>
            </a:endParaRPr>
          </a:p>
          <a:p>
            <a:pPr marL="114300" lvl="1" indent="0" algn="ctr" eaLnBrk="1" hangingPunct="1">
              <a:buFont typeface="Symbol" pitchFamily="18" charset="2"/>
              <a:buNone/>
            </a:pPr>
            <a:r>
              <a:rPr lang="en-US" sz="3200" b="1" dirty="0" smtClean="0">
                <a:cs typeface="Tahoma" pitchFamily="34" charset="0"/>
              </a:rPr>
              <a:t>Don’t give up! 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4800">
                <a:cs typeface="Traditional Arabic_bs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 rtl="1"/>
            <a:r>
              <a:rPr lang="ar-SA" sz="4800">
                <a:cs typeface="Traditional Arabic_bs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l" eaLnBrk="1" hangingPunct="1"/>
            <a:r>
              <a:rPr lang="ur-PK" sz="8800" smtClean="0">
                <a:cs typeface="Traditional Arabic_bs" pitchFamily="2" charset="-78"/>
              </a:rPr>
              <a:t>قواعد</a:t>
            </a:r>
            <a:r>
              <a:rPr lang="ur-PK" sz="8800" smtClean="0"/>
              <a:t> – </a:t>
            </a:r>
            <a:r>
              <a:rPr lang="en-US" sz="8800" smtClean="0"/>
              <a:t>Grammar</a:t>
            </a:r>
          </a:p>
        </p:txBody>
      </p:sp>
      <p:pic>
        <p:nvPicPr>
          <p:cNvPr id="56323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val="2712375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0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>
              <a:defRPr/>
            </a:pPr>
            <a:r>
              <a:rPr lang="ur-PK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lvi Nastaleeq" pitchFamily="2" charset="-78"/>
                <a:cs typeface="Alvi Nastaleeq" pitchFamily="2" charset="-78"/>
              </a:rPr>
              <a:t>فعل  كے ابواب (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lvi Nastaleeq" pitchFamily="2" charset="-78"/>
                <a:cs typeface="Alvi Nastaleeq" pitchFamily="2" charset="-78"/>
              </a:rPr>
              <a:t>STYLES OF VERB</a:t>
            </a:r>
            <a:r>
              <a:rPr lang="ur-PK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lvi Nastaleeq" pitchFamily="2" charset="-78"/>
                <a:cs typeface="Alvi Nastaleeq" pitchFamily="2" charset="-78"/>
              </a:rPr>
              <a:t>)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Alvi Nastaleeq" pitchFamily="2" charset="-78"/>
              <a:cs typeface="Alvi Nastaleeq" pitchFamily="2" charset="-78"/>
            </a:endParaRPr>
          </a:p>
        </p:txBody>
      </p:sp>
      <p:pic>
        <p:nvPicPr>
          <p:cNvPr id="58371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114426" y="514350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667000" y="5029200"/>
            <a:ext cx="3333750" cy="914400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480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س:</a:t>
            </a:r>
            <a:r>
              <a:rPr lang="ar-SA" sz="480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 سَمِعَ، يَسْمَعُ</a:t>
            </a:r>
            <a:endParaRPr lang="en-US" sz="480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667000" y="3179763"/>
            <a:ext cx="3305175" cy="914400"/>
          </a:xfrm>
          <a:prstGeom prst="rect">
            <a:avLst/>
          </a:prstGeom>
          <a:solidFill>
            <a:srgbClr val="800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>
                <a:latin typeface="Arial" pitchFamily="34" charset="0"/>
                <a:cs typeface="Tajweed" pitchFamily="2" charset="-78"/>
              </a:rPr>
              <a:t>ن:</a:t>
            </a:r>
            <a:r>
              <a:rPr lang="ar-SA" sz="5400">
                <a:latin typeface="Arial" pitchFamily="34" charset="0"/>
                <a:cs typeface="Tajweed" pitchFamily="2" charset="-78"/>
              </a:rPr>
              <a:t> نَصَر، يَنْصُرُ</a:t>
            </a:r>
            <a:endParaRPr lang="en-US" sz="4000">
              <a:latin typeface="Arial" pitchFamily="34" charset="0"/>
              <a:cs typeface="Tajweed" pitchFamily="2" charset="-78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667000" y="4090988"/>
            <a:ext cx="3305175" cy="914400"/>
          </a:xfrm>
          <a:prstGeom prst="rect">
            <a:avLst/>
          </a:prstGeom>
          <a:solidFill>
            <a:srgbClr val="66FF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ض: </a:t>
            </a:r>
            <a:r>
              <a:rPr lang="ar-SA" sz="400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ضَرَبَ،يَضْرِبُ  </a:t>
            </a:r>
            <a:endParaRPr lang="en-US" sz="400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667000" y="2254250"/>
            <a:ext cx="3305175" cy="914400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ف:</a:t>
            </a:r>
            <a:r>
              <a:rPr lang="ar-SA" sz="540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 فَتَحَ، يَفْتَحُ</a:t>
            </a:r>
            <a:endParaRPr lang="en-US" sz="540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752600" y="3962400"/>
            <a:ext cx="52578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7200" b="1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In the next 8 to 10 minutes, we will practice different forms of 4 verbs (</a:t>
            </a:r>
            <a:r>
              <a:rPr lang="ar-EG" b="1" dirty="0" smtClean="0">
                <a:cs typeface="Tajweed" pitchFamily="2" charset="-78"/>
              </a:rPr>
              <a:t>ضَرَبَ</a:t>
            </a:r>
            <a:r>
              <a:rPr lang="en-US" b="1" dirty="0" smtClean="0">
                <a:cs typeface="Tajweed" pitchFamily="2" charset="-78"/>
              </a:rPr>
              <a:t> </a:t>
            </a:r>
            <a:r>
              <a:rPr lang="ar-QA" b="1" dirty="0" smtClean="0">
                <a:cs typeface="Tajweed" pitchFamily="2" charset="-78"/>
              </a:rPr>
              <a:t>ظَلَمَ</a:t>
            </a:r>
            <a:r>
              <a:rPr lang="en-US" b="1" dirty="0" smtClean="0">
                <a:cs typeface="Tajweed" pitchFamily="2" charset="-78"/>
              </a:rPr>
              <a:t> </a:t>
            </a:r>
            <a:r>
              <a:rPr lang="ar-QA" b="1" dirty="0" smtClean="0">
                <a:cs typeface="Tajweed" pitchFamily="2" charset="-78"/>
              </a:rPr>
              <a:t>صَبَرَ</a:t>
            </a:r>
            <a:r>
              <a:rPr lang="en-US" b="1" dirty="0" smtClean="0">
                <a:cs typeface="Tajweed" pitchFamily="2" charset="-78"/>
              </a:rPr>
              <a:t> </a:t>
            </a:r>
            <a:r>
              <a:rPr lang="en-US" dirty="0" smtClean="0">
                <a:cs typeface="Tajweed" pitchFamily="2" charset="-78"/>
              </a:rPr>
              <a:t>&amp;</a:t>
            </a:r>
            <a:r>
              <a:rPr lang="en-US" b="1" dirty="0" smtClean="0">
                <a:cs typeface="Tajweed" pitchFamily="2" charset="-78"/>
              </a:rPr>
              <a:t> </a:t>
            </a:r>
            <a:r>
              <a:rPr lang="ar-QA" b="1" dirty="0" smtClean="0">
                <a:cs typeface="Tajweed" pitchFamily="2" charset="-78"/>
              </a:rPr>
              <a:t>غَفَرَ</a:t>
            </a:r>
            <a:r>
              <a:rPr lang="en-US" dirty="0" smtClean="0"/>
              <a:t>) which occur more than 470 times in the Qur’an.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Understanding these is taking us closer to Allah by ‘leaps and bounds’(Insha’Allah) 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So, do these exercises with Love and Enthusiasm and full involvement (TPI).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/>
            <a:r>
              <a:rPr lang="en-US" b="0" dirty="0" smtClean="0"/>
              <a:t>Precious Exercises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7251" name="Group 3"/>
          <p:cNvGraphicFramePr>
            <a:graphicFrameLocks noGrp="1"/>
          </p:cNvGraphicFramePr>
          <p:nvPr/>
        </p:nvGraphicFramePr>
        <p:xfrm>
          <a:off x="0" y="0"/>
          <a:ext cx="9144001" cy="6860352"/>
        </p:xfrm>
        <a:graphic>
          <a:graphicData uri="http://schemas.openxmlformats.org/drawingml/2006/table">
            <a:tbl>
              <a:tblPr/>
              <a:tblGrid>
                <a:gridCol w="762000"/>
                <a:gridCol w="1837170"/>
                <a:gridCol w="210761"/>
                <a:gridCol w="446582"/>
                <a:gridCol w="1389544"/>
                <a:gridCol w="862641"/>
                <a:gridCol w="1425502"/>
                <a:gridCol w="914400"/>
                <a:gridCol w="1295401"/>
              </a:tblGrid>
              <a:tr h="979488">
                <a:tc rowSpan="2"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hits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يَضْرِبُ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hit</a:t>
                      </a:r>
                      <a:endParaRPr lang="en-US" sz="2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ضَرَبَ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hit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يَضْرِبُو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Hit</a:t>
                      </a:r>
                      <a:endParaRPr lang="en-US" sz="2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ضَرَبُو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Hit!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تَضْر</a:t>
                      </a: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ِ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بْ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Hit 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اِضْرِبْ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</a:t>
                      </a: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hit</a:t>
                      </a:r>
                      <a:endParaRPr lang="en-US" sz="28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تَضْرِبُ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hit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ضَرَبْتَ</a:t>
                      </a: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Hit!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تَضْرِبُوْا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Hit! 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ِ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ضْرِبُوْا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</a:t>
                      </a: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hit</a:t>
                      </a:r>
                      <a:endParaRPr lang="en-US" sz="28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تَضْرِبُوْنَ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hit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ضَرَبْتُمْ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who hits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ضَارِب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hit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أَضْرِبُ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hit</a:t>
                      </a:r>
                      <a:endParaRPr lang="en-US" sz="2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ضَرَبْتُ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who is hit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مَضْرُوب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hit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نَضْرِبُ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Hit</a:t>
                      </a:r>
                      <a:endParaRPr lang="en-US" sz="2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ضَرَبْنَا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hit </a:t>
                      </a: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ضَرْب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hits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تَضْرِبُ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hits</a:t>
                      </a:r>
                      <a:endParaRPr lang="en-US" sz="2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ضَرَبَت</a:t>
                      </a:r>
                      <a:r>
                        <a:rPr kumimoji="0" lang="ur-PK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9456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/>
            <a:r>
              <a:rPr lang="ar-SA" sz="4400">
                <a:latin typeface="Arial" pitchFamily="34" charset="0"/>
                <a:cs typeface="Traditional Arabic_bs" pitchFamily="2" charset="-78"/>
              </a:rPr>
              <a:t>ض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/>
            <a:r>
              <a:rPr lang="ar-SA" sz="2400">
                <a:latin typeface="Arial" pitchFamily="34" charset="0"/>
                <a:cs typeface="Tajweed" pitchFamily="2" charset="-78"/>
              </a:rPr>
              <a:t>ضَرَبَ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ض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رِب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59458" name="Oval 10"/>
          <p:cNvSpPr>
            <a:spLocks noChangeArrowheads="1"/>
          </p:cNvSpPr>
          <p:nvPr/>
        </p:nvSpPr>
        <p:spPr bwMode="auto">
          <a:xfrm rot="-2519061">
            <a:off x="80963" y="227013"/>
            <a:ext cx="1344612" cy="99536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58*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8275" name="Group 3"/>
          <p:cNvGraphicFramePr>
            <a:graphicFrameLocks noGrp="1"/>
          </p:cNvGraphicFramePr>
          <p:nvPr/>
        </p:nvGraphicFramePr>
        <p:xfrm>
          <a:off x="0" y="1"/>
          <a:ext cx="9123680" cy="6675119"/>
        </p:xfrm>
        <a:graphic>
          <a:graphicData uri="http://schemas.openxmlformats.org/drawingml/2006/table">
            <a:tbl>
              <a:tblPr/>
              <a:tblGrid>
                <a:gridCol w="1066800"/>
                <a:gridCol w="1637278"/>
                <a:gridCol w="208280"/>
                <a:gridCol w="592842"/>
                <a:gridCol w="1219200"/>
                <a:gridCol w="1143000"/>
                <a:gridCol w="1295400"/>
                <a:gridCol w="914399"/>
                <a:gridCol w="1046481"/>
              </a:tblGrid>
              <a:tr h="851575">
                <a:tc rowSpan="2" grid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does wrong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يَظْلِمُ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wronged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ظَلَمَ</a:t>
                      </a:r>
                      <a:endParaRPr kumimoji="0" lang="en-US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83684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do wrong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/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يَظْلِمُو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wronged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ظَلَمُو</a:t>
                      </a:r>
                      <a:r>
                        <a:rPr kumimoji="0" lang="ar-SA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15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d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o wrong</a:t>
                      </a: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!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تَظْلِمْ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 wrong!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اِظْلِمْ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</a:t>
                      </a: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 wrong </a:t>
                      </a:r>
                      <a:endParaRPr lang="en-US" sz="28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تَظْلِمُ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wronged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ظَلَمْتَ</a:t>
                      </a: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52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 wrong!</a:t>
                      </a:r>
                      <a:endParaRPr lang="en-US" sz="24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تَظْلِمُوْا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 wrong! 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اِظْلِمُوْا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do </a:t>
                      </a: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wrong</a:t>
                      </a:r>
                      <a:r>
                        <a:rPr lang="en-US" sz="2800" b="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 </a:t>
                      </a:r>
                      <a:endParaRPr lang="en-US" sz="2800" b="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تَظْلِمُوْنَ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wronged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ظَلَمْتُمْ</a:t>
                      </a:r>
                      <a:endParaRPr kumimoji="0" lang="en-US" sz="3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98576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wrong doer</a:t>
                      </a: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ظَالِم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do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wrong 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أَظْلِمُ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wronged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ظَلَمْتُ</a:t>
                      </a:r>
                      <a:endParaRPr kumimoji="0" lang="en-US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7720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one who received wrong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مَظْلُوم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do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wrong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نَظْلِمُ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wronged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ظَلَمْنَا</a:t>
                      </a:r>
                      <a:endParaRPr kumimoji="0" lang="en-US" sz="3600" b="0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51575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wrong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ظُلْم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does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wrong 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تَظْلِمُ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wronged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ظَلَمَت</a:t>
                      </a:r>
                      <a:r>
                        <a:rPr kumimoji="0" lang="ur-PK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0480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/>
            <a:r>
              <a:rPr lang="ar-SA" sz="4400">
                <a:latin typeface="Arial" pitchFamily="34" charset="0"/>
                <a:cs typeface="Traditional Arabic_bs" pitchFamily="2" charset="-78"/>
              </a:rPr>
              <a:t>ض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/>
            <a:r>
              <a:rPr lang="ar-SA" sz="2400">
                <a:latin typeface="Arial" pitchFamily="34" charset="0"/>
                <a:cs typeface="Tajweed" pitchFamily="2" charset="-78"/>
              </a:rPr>
              <a:t>ضَرَبَ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ضرِبُ</a:t>
            </a:r>
            <a:r>
              <a:rPr lang="ur-PK" sz="2400">
                <a:latin typeface="Arial" pitchFamily="34" charset="0"/>
                <a:cs typeface="Tajweed" pitchFamily="2" charset="-78"/>
              </a:rPr>
              <a:t>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60481" name="Text Box 82"/>
          <p:cNvSpPr txBox="1">
            <a:spLocks noChangeArrowheads="1"/>
          </p:cNvSpPr>
          <p:nvPr/>
        </p:nvSpPr>
        <p:spPr bwMode="auto">
          <a:xfrm>
            <a:off x="0" y="1630363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0483" name="Oval 10"/>
          <p:cNvSpPr>
            <a:spLocks noChangeArrowheads="1"/>
          </p:cNvSpPr>
          <p:nvPr/>
        </p:nvSpPr>
        <p:spPr bwMode="auto">
          <a:xfrm rot="-2519061">
            <a:off x="-119063" y="227013"/>
            <a:ext cx="1744663" cy="99536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40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266*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6227" name="Group 3"/>
          <p:cNvGraphicFramePr>
            <a:graphicFrameLocks noGrp="1"/>
          </p:cNvGraphicFramePr>
          <p:nvPr/>
        </p:nvGraphicFramePr>
        <p:xfrm>
          <a:off x="0" y="2663"/>
          <a:ext cx="9144001" cy="6702937"/>
        </p:xfrm>
        <a:graphic>
          <a:graphicData uri="http://schemas.openxmlformats.org/drawingml/2006/table">
            <a:tbl>
              <a:tblPr/>
              <a:tblGrid>
                <a:gridCol w="1143000"/>
                <a:gridCol w="1524000"/>
                <a:gridCol w="838200"/>
                <a:gridCol w="1143000"/>
                <a:gridCol w="914400"/>
                <a:gridCol w="1295400"/>
                <a:gridCol w="1143000"/>
                <a:gridCol w="1143001"/>
              </a:tblGrid>
              <a:tr h="877185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is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يَصْبِرُ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was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صَبَرَ</a:t>
                      </a:r>
                      <a:endParaRPr kumimoji="0" lang="en-US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108651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are patient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يَصْبِرُو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were Patient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صَبَرُو</a:t>
                      </a: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6216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be </a:t>
                      </a: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!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تَصْبِرْ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Be </a:t>
                      </a: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8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r>
                        <a:rPr kumimoji="0" lang="ur-PK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ِ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صْبِرْ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are 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4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تَصْبِرُ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were 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4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صَبَرْتَ</a:t>
                      </a: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2338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be </a:t>
                      </a: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8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تَصْبِرُوْا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Be </a:t>
                      </a: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!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اِصْبِرُوْا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4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تَصْبِرُوْنَ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were</a:t>
                      </a: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4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صَبَرْتُمْ</a:t>
                      </a: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77185">
                <a:tc rowSpan="3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ea typeface="+mn-ea"/>
                          <a:cs typeface="Tajweed" pitchFamily="2" charset="-78"/>
                        </a:rPr>
                        <a:t>صَابِرْ</a:t>
                      </a:r>
                      <a:r>
                        <a:rPr lang="ur-PK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ur-PK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who observes patience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006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0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am patient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أَصْبِرُ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was patient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صَبَرْتُ</a:t>
                      </a:r>
                      <a:endParaRPr kumimoji="0" lang="en-US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77185">
                <a:tc gridSpan="4"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006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0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are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نَصْبِرُ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were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صَبَرْنَا</a:t>
                      </a: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77185">
                <a:tc gridSpan="4"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006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00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is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تَصْبِرُ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was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patient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صَبَرَت</a:t>
                      </a:r>
                      <a:r>
                        <a:rPr kumimoji="0" lang="ur-PK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1498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/>
            <a:r>
              <a:rPr lang="ar-SA" sz="4400">
                <a:latin typeface="Arial" pitchFamily="34" charset="0"/>
                <a:cs typeface="Traditional Arabic_bs" pitchFamily="2" charset="-78"/>
              </a:rPr>
              <a:t>ض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/>
            <a:r>
              <a:rPr lang="ar-SA" sz="2400">
                <a:latin typeface="Arial" pitchFamily="34" charset="0"/>
                <a:cs typeface="Tajweed" pitchFamily="2" charset="-78"/>
              </a:rPr>
              <a:t>ضَرَبَ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ضرِبُ</a:t>
            </a:r>
            <a:r>
              <a:rPr lang="ur-PK" sz="2400">
                <a:latin typeface="Arial" pitchFamily="34" charset="0"/>
                <a:cs typeface="Tajweed" pitchFamily="2" charset="-78"/>
              </a:rPr>
              <a:t>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61499" name="Text Box 82"/>
          <p:cNvSpPr txBox="1">
            <a:spLocks noChangeArrowheads="1"/>
          </p:cNvSpPr>
          <p:nvPr/>
        </p:nvSpPr>
        <p:spPr bwMode="auto">
          <a:xfrm>
            <a:off x="0" y="1630363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1501" name="Oval 10"/>
          <p:cNvSpPr>
            <a:spLocks noChangeArrowheads="1"/>
          </p:cNvSpPr>
          <p:nvPr/>
        </p:nvSpPr>
        <p:spPr bwMode="auto">
          <a:xfrm rot="-2519061">
            <a:off x="80963" y="227013"/>
            <a:ext cx="1344612" cy="99536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40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53*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5943600"/>
          <a:ext cx="4648200" cy="822960"/>
        </p:xfrm>
        <a:graphic>
          <a:graphicData uri="http://schemas.openxmlformats.org/drawingml/2006/table">
            <a:tbl>
              <a:tblPr/>
              <a:tblGrid>
                <a:gridCol w="2865384"/>
                <a:gridCol w="1782816"/>
              </a:tblGrid>
              <a:tr h="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صَبر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7251" name="Group 3"/>
          <p:cNvGraphicFramePr>
            <a:graphicFrameLocks noGrp="1"/>
          </p:cNvGraphicFramePr>
          <p:nvPr/>
        </p:nvGraphicFramePr>
        <p:xfrm>
          <a:off x="0" y="0"/>
          <a:ext cx="9143999" cy="6858003"/>
        </p:xfrm>
        <a:graphic>
          <a:graphicData uri="http://schemas.openxmlformats.org/drawingml/2006/table">
            <a:tbl>
              <a:tblPr/>
              <a:tblGrid>
                <a:gridCol w="838200"/>
                <a:gridCol w="1447800"/>
                <a:gridCol w="914400"/>
                <a:gridCol w="1143000"/>
                <a:gridCol w="1066800"/>
                <a:gridCol w="1295400"/>
                <a:gridCol w="1219200"/>
                <a:gridCol w="1219199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pardons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يَغْفِرُ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pardoned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غَفَرَ</a:t>
                      </a:r>
                      <a:endParaRPr kumimoji="0" lang="en-US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pardon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يَغْفِرُو</a:t>
                      </a: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pardoned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غَفَرُو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Pardon!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تَغْفِرْ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Pardon!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اِغْفِرْ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pardon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تَغْفِرُ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pardoned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غَفَرْتَ</a:t>
                      </a: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Pardon! 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تَغْفِرُوْا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Pardon! (You all)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اِغْفِرُوْا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pardon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تَغْفِرُوْنَ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pardoned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غَفَرْتُمْ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One who pardons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غَافِر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pardon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أَغْفِرُ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pardoned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غَفَرْتُ</a:t>
                      </a:r>
                      <a:endParaRPr kumimoji="0" lang="en-US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who gets pardon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مَغْفُور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pardon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نَغْفِرُ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pardoned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غَفَرْنَا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Pardon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مَغْفِرَة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pardons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تَغْفِرُ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pardoned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غَفَرَت</a:t>
                      </a:r>
                      <a:r>
                        <a:rPr kumimoji="0" lang="ur-PK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2527" name="Text Box 42"/>
          <p:cNvSpPr txBox="1">
            <a:spLocks noChangeArrowheads="1"/>
          </p:cNvSpPr>
          <p:nvPr/>
        </p:nvSpPr>
        <p:spPr bwMode="auto">
          <a:xfrm>
            <a:off x="21336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/>
            <a:r>
              <a:rPr lang="ar-SA" sz="4400">
                <a:latin typeface="Arial" pitchFamily="34" charset="0"/>
                <a:cs typeface="Traditional Arabic_bs" pitchFamily="2" charset="-78"/>
              </a:rPr>
              <a:t>ض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/>
            <a:r>
              <a:rPr lang="ar-SA" sz="2400">
                <a:latin typeface="Arial" pitchFamily="34" charset="0"/>
                <a:cs typeface="Tajweed" pitchFamily="2" charset="-78"/>
              </a:rPr>
              <a:t>ضَرَبَ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ضرِبُ</a:t>
            </a:r>
            <a:r>
              <a:rPr lang="ur-PK" sz="2400">
                <a:latin typeface="Arial" pitchFamily="34" charset="0"/>
                <a:cs typeface="Tajweed" pitchFamily="2" charset="-78"/>
              </a:rPr>
              <a:t>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62528" name="Oval 10"/>
          <p:cNvSpPr>
            <a:spLocks noChangeArrowheads="1"/>
          </p:cNvSpPr>
          <p:nvPr/>
        </p:nvSpPr>
        <p:spPr bwMode="auto">
          <a:xfrm rot="-2519061">
            <a:off x="80963" y="227013"/>
            <a:ext cx="1344612" cy="99536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40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95*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9349</TotalTime>
  <Words>862</Words>
  <Application>Microsoft Office PowerPoint</Application>
  <PresentationFormat>On-screen Show (4:3)</PresentationFormat>
  <Paragraphs>272</Paragraphs>
  <Slides>19</Slides>
  <Notes>10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2_Beam</vt:lpstr>
      <vt:lpstr>Flash Document</vt:lpstr>
      <vt:lpstr>PowerPoint Presentation</vt:lpstr>
      <vt:lpstr>قواعد – Grammar</vt:lpstr>
      <vt:lpstr>Use TPI (Total Physical Interaction)</vt:lpstr>
      <vt:lpstr>PowerPoint Presentation</vt:lpstr>
      <vt:lpstr>Precious Exercises</vt:lpstr>
      <vt:lpstr>PowerPoint Presentation</vt:lpstr>
      <vt:lpstr>PowerPoint Presentation</vt:lpstr>
      <vt:lpstr>PowerPoint Presentation</vt:lpstr>
      <vt:lpstr>PowerPoint Presentation</vt:lpstr>
      <vt:lpstr>Type-C: Use  this link to remember these Verbs</vt:lpstr>
      <vt:lpstr>Learning Tip</vt:lpstr>
      <vt:lpstr>The Gift of Hearing</vt:lpstr>
      <vt:lpstr>At the time of Death</vt:lpstr>
      <vt:lpstr>At the time of Death</vt:lpstr>
      <vt:lpstr>Use the morning, or else …</vt:lpstr>
      <vt:lpstr>Homework</vt:lpstr>
      <vt:lpstr>PowerPoint Presentation</vt:lpstr>
      <vt:lpstr>PowerPoint Presentation</vt:lpstr>
      <vt:lpstr>Be ready for the next lesson!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سُورَةُ الْفِيل</dc:title>
  <dc:creator>ITC</dc:creator>
  <cp:lastModifiedBy>Dr.Abdul Aziz</cp:lastModifiedBy>
  <cp:revision>358</cp:revision>
  <dcterms:created xsi:type="dcterms:W3CDTF">2008-10-07T02:53:58Z</dcterms:created>
  <dcterms:modified xsi:type="dcterms:W3CDTF">2011-05-24T07:25:45Z</dcterms:modified>
</cp:coreProperties>
</file>