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59"/>
  </p:notesMasterIdLst>
  <p:sldIdLst>
    <p:sldId id="635" r:id="rId2"/>
    <p:sldId id="636" r:id="rId3"/>
    <p:sldId id="681" r:id="rId4"/>
    <p:sldId id="582" r:id="rId5"/>
    <p:sldId id="583" r:id="rId6"/>
    <p:sldId id="584" r:id="rId7"/>
    <p:sldId id="586" r:id="rId8"/>
    <p:sldId id="637" r:id="rId9"/>
    <p:sldId id="638" r:id="rId10"/>
    <p:sldId id="662" r:id="rId11"/>
    <p:sldId id="646" r:id="rId12"/>
    <p:sldId id="588" r:id="rId13"/>
    <p:sldId id="589" r:id="rId14"/>
    <p:sldId id="590" r:id="rId15"/>
    <p:sldId id="591" r:id="rId16"/>
    <p:sldId id="592" r:id="rId17"/>
    <p:sldId id="593" r:id="rId18"/>
    <p:sldId id="647" r:id="rId19"/>
    <p:sldId id="594" r:id="rId20"/>
    <p:sldId id="595" r:id="rId21"/>
    <p:sldId id="596" r:id="rId22"/>
    <p:sldId id="597" r:id="rId23"/>
    <p:sldId id="680" r:id="rId24"/>
    <p:sldId id="598" r:id="rId25"/>
    <p:sldId id="603" r:id="rId26"/>
    <p:sldId id="604" r:id="rId27"/>
    <p:sldId id="605" r:id="rId28"/>
    <p:sldId id="606" r:id="rId29"/>
    <p:sldId id="648" r:id="rId30"/>
    <p:sldId id="663" r:id="rId31"/>
    <p:sldId id="599" r:id="rId32"/>
    <p:sldId id="607" r:id="rId33"/>
    <p:sldId id="608" r:id="rId34"/>
    <p:sldId id="609" r:id="rId35"/>
    <p:sldId id="610" r:id="rId36"/>
    <p:sldId id="600" r:id="rId37"/>
    <p:sldId id="611" r:id="rId38"/>
    <p:sldId id="612" r:id="rId39"/>
    <p:sldId id="613" r:id="rId40"/>
    <p:sldId id="614" r:id="rId41"/>
    <p:sldId id="665" r:id="rId42"/>
    <p:sldId id="666" r:id="rId43"/>
    <p:sldId id="682" r:id="rId44"/>
    <p:sldId id="601" r:id="rId45"/>
    <p:sldId id="616" r:id="rId46"/>
    <p:sldId id="617" r:id="rId47"/>
    <p:sldId id="618" r:id="rId48"/>
    <p:sldId id="619" r:id="rId49"/>
    <p:sldId id="667" r:id="rId50"/>
    <p:sldId id="679" r:id="rId51"/>
    <p:sldId id="639" r:id="rId52"/>
    <p:sldId id="640" r:id="rId53"/>
    <p:sldId id="641" r:id="rId54"/>
    <p:sldId id="642" r:id="rId55"/>
    <p:sldId id="643" r:id="rId56"/>
    <p:sldId id="644" r:id="rId57"/>
    <p:sldId id="683" r:id="rId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3300"/>
    <a:srgbClr val="996633"/>
    <a:srgbClr val="000000"/>
    <a:srgbClr val="003300"/>
    <a:srgbClr val="17006C"/>
    <a:srgbClr val="FF2929"/>
    <a:srgbClr val="FF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9946" autoAdjust="0"/>
  </p:normalViewPr>
  <p:slideViewPr>
    <p:cSldViewPr>
      <p:cViewPr varScale="1">
        <p:scale>
          <a:sx n="77" d="100"/>
          <a:sy n="77" d="100"/>
        </p:scale>
        <p:origin x="120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1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2147462-FE6A-4F80-A272-E82D6D5FE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24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9FF778-EFD0-4626-BF4C-4A5EA897EC2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94293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5CC366-A1E1-42F6-A436-A673A3A61E2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87649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BDBDF7-4AB3-46AA-A70D-529060B0E06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11359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849D9-AD99-4D32-BF6D-4C7CC1D4DA1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80192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75CA5F-7EDF-4998-B841-E808801AB5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79055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A3D7B5-83D6-4FBF-AED7-8463D44DDB2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374630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A2D34A-CE49-4B7F-A9D4-0466D326CE4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025928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6D5C6F-36FA-40D7-9599-B1BCAE2C403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373261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B9CBD7-ED93-4B89-A7B0-CDA4DD9117E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88765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91C0DA-1080-4477-B127-AB2A9C2AF57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299572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F84C9A-6635-4FB6-B719-6FA8CBC2857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45425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F4BA6D-B874-4534-BD99-6C7207D054A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With intention, Du’aa, and then support of Allah… NO PROBLEM INSHA-ALLAH. </a:t>
            </a:r>
          </a:p>
        </p:txBody>
      </p:sp>
    </p:spTree>
    <p:extLst>
      <p:ext uri="{BB962C8B-B14F-4D97-AF65-F5344CB8AC3E}">
        <p14:creationId xmlns:p14="http://schemas.microsoft.com/office/powerpoint/2010/main" val="40350992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C4B577-96FE-4988-BEE9-8BD9CF3B28B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256453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0B621C-48A9-4F5A-ABD4-10A7617A22E4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44912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C26EF-69AB-4391-9204-08D93EB3B64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61158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994CB2-383B-48CB-ADD5-AA55690C806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378845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009A3D-7A05-4287-A142-7FE86397452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78691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1C0903-4E0E-4EE2-B7F8-B299F1014213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006775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D5CA2-6175-4FE9-816A-F22D08E93BD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91928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5FBF09-8F8E-4780-AA19-027EE0276F4F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29023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8FAE4D-4A78-47DE-A9E5-5E0FB95631C4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724332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9F7A21-DBA6-4394-AA93-F3F2934EDC85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6555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AEEED0-4F11-4BAD-80E4-0CD69101868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53536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2E424C-C97F-43B5-919A-44FF91BE97B1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740207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B023CA-C2E8-4AB7-A5DA-07F497705635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6224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4EBD28-0A58-4478-BE59-BA046D3C9090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960733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689FBD-F7E5-41ED-8703-331E11692138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068531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AC3B2-F580-423B-B7AD-555CE1A2EA91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693946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DB5EC-E472-4B97-AD0E-243DD02F56D2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482559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3954A-9D13-4E8C-B7E1-DC3F2B210C73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9991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376C4-9F08-4E70-9FB9-25724B51B8CE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170419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95098A-D455-4AAE-BAE5-427C4A0344B7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462975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A617DD-4D87-40EA-8FB5-97AB5449C62C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8437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CCD0AA-37AB-448A-A845-8758DB64148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err="1" smtClean="0"/>
              <a:t>Subhana</a:t>
            </a:r>
            <a:r>
              <a:rPr lang="en-US" dirty="0" smtClean="0"/>
              <a:t> – verbal</a:t>
            </a:r>
            <a:r>
              <a:rPr lang="en-US" baseline="0" dirty="0" smtClean="0"/>
              <a:t> noun/ </a:t>
            </a:r>
            <a:r>
              <a:rPr lang="en-US" baseline="0" dirty="0" err="1" smtClean="0"/>
              <a:t>sabaha</a:t>
            </a:r>
            <a:r>
              <a:rPr lang="en-US" baseline="0" dirty="0" smtClean="0"/>
              <a:t> means to swim, be preoccupied/immersed – the </a:t>
            </a:r>
            <a:r>
              <a:rPr lang="en-US" baseline="0" smtClean="0"/>
              <a:t>most emphatic/expressive </a:t>
            </a:r>
            <a:r>
              <a:rPr lang="en-US" baseline="0" dirty="0" smtClean="0"/>
              <a:t>way to </a:t>
            </a:r>
            <a:r>
              <a:rPr lang="en-US" baseline="0" smtClean="0"/>
              <a:t>glorify Allah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239909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9D2B46-62FE-4ABE-B40A-DD5096D09DE5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763835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629EB5-1038-458D-A06F-72854864A97A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5424216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F2977D-188D-4F0C-ADDD-BE4E01001E09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535289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DF33E5-0A0B-4C84-BD4C-5A75070E6E61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098263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084D64-B02E-4408-956D-8B71C4AFAEEF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62484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1291E9-D4E3-4A00-8948-F1915100FD00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612590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5B53C2-A295-4299-BD44-54AE63E20E42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208939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BAA3E-E4EB-4577-80A1-0DD266A6E9DE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5098974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AF5163-D47A-412A-AF2F-27B4302671A3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622537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E0E361-7506-44F9-9E4F-A2387FA2AE90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005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049401-911B-4401-A3B3-4A3B2DA0E3A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2716739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23CB96-16DC-4731-85D5-0A4D2216FADB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5953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F62FB9-F989-46C0-BCB2-49AD63DCEB2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91156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AEDBD2-212B-4345-98A2-A0E47305669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190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C03CE8-9B7B-4CDC-B862-CC5BBAB1A14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63432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A2EE65-AC26-405E-9208-517C95F3B3D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693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een"/>
          <p:cNvPicPr>
            <a:picLocks noChangeAspect="1" noChangeArrowheads="1"/>
          </p:cNvPicPr>
          <p:nvPr userDrawn="1"/>
        </p:nvPicPr>
        <p:blipFill>
          <a:blip r:embed="rId2" cstate="print"/>
          <a:srcRect t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155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1552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1E858-4E4C-4AF5-B2C3-58A443721757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032F0-33B5-4200-8236-AE7DB9BA5BDD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86B64-E0D7-4663-8988-949803359C6A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45802-DB26-47A5-A01E-DEFA838FE342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9E9A9-0A0E-44E6-B6EE-4337F698ED9A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647C0-32C2-48CA-9010-6D176831636D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9AD8E-30B5-4740-8842-23FCE9B449F2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8FD07-0BEB-4F78-A0DA-06AAB48C09DE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A24F3-FD04-453B-89D3-05FB01AFFDB3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8A303-6479-4DDA-BBE0-7A2F438CAD14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D2539-1AE5-41F7-8CFF-D5AC6C91B91C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191A-224F-494F-848C-23053D7665A6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7259D-DC64-424C-BBCF-C1D8DAFA9F8E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B8208-B5F4-4B02-B73D-7E90DAAA2021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reen"/>
          <p:cNvPicPr>
            <a:picLocks noChangeAspect="1" noChangeArrowheads="1"/>
          </p:cNvPicPr>
          <p:nvPr userDrawn="1"/>
        </p:nvPicPr>
        <p:blipFill>
          <a:blip r:embed="rId16" cstate="print"/>
          <a:srcRect t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145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865A07C-F6B2-4BBC-B3FF-D825FBCD3F04}" type="slidenum">
              <a:rPr lang="ar-SY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6" descr="DPPR-Log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1101725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15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</p:sldLayoutIdLst>
  <p:transition/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Ø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8"/>
        </a:buBlip>
        <a:defRPr sz="2400">
          <a:solidFill>
            <a:srgbClr val="FFFF00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038600" y="361950"/>
          <a:ext cx="10668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Flash Document" r:id="rId4" imgW="1895400" imgH="1117440" progId="">
                  <p:embed/>
                </p:oleObj>
              </mc:Choice>
              <mc:Fallback>
                <p:oleObj name="Flash Document" r:id="rId4" imgW="1895400" imgH="11174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61950"/>
                        <a:ext cx="10668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26670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 i="1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000" i="1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400" smtClean="0">
                <a:solidFill>
                  <a:srgbClr val="FFFF00"/>
                </a:solidFill>
                <a:cs typeface="Tahoma" pitchFamily="34" charset="0"/>
              </a:rPr>
              <a:t>Let’s Understand the Qur’an </a:t>
            </a:r>
            <a:br>
              <a:rPr lang="en-US" sz="440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40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440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mtClean="0">
                <a:solidFill>
                  <a:srgbClr val="FFFFFF"/>
                </a:solidFill>
                <a:cs typeface="Tahoma" pitchFamily="34" charset="0"/>
              </a:rPr>
              <a:t>Lesson - 15a</a:t>
            </a:r>
            <a:br>
              <a:rPr lang="en-US" smtClean="0">
                <a:solidFill>
                  <a:srgbClr val="FFFFFF"/>
                </a:solidFill>
                <a:cs typeface="Tahoma" pitchFamily="34" charset="0"/>
              </a:rPr>
            </a:br>
            <a:r>
              <a:rPr lang="en-US" sz="240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240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smtClean="0">
                <a:solidFill>
                  <a:srgbClr val="FFFF00"/>
                </a:solidFill>
                <a:cs typeface="Tahoma" pitchFamily="34" charset="0"/>
              </a:rPr>
            </a:br>
            <a:endParaRPr lang="en-US" sz="2400" dirty="0" smtClean="0">
              <a:solidFill>
                <a:srgbClr val="FFFF00"/>
              </a:solidFill>
              <a:cs typeface="Tahoma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371600" y="510540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90000"/>
              <a:buFont typeface="Wingdings" pitchFamily="2" charset="2"/>
              <a:buChar char="Ø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00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6"/>
              </a:buBlip>
              <a:defRPr sz="2400">
                <a:solidFill>
                  <a:srgbClr val="FFFF00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00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2800" smtClean="0">
                <a:cs typeface="Tahoma" pitchFamily="34" charset="0"/>
              </a:rPr>
              <a:t>Dr. Abdulazeez Abdulraheem</a:t>
            </a:r>
            <a:br>
              <a:rPr lang="en-US" sz="2800" smtClean="0">
                <a:cs typeface="Tahoma" pitchFamily="34" charset="0"/>
              </a:rPr>
            </a:br>
            <a:r>
              <a:rPr lang="en-US" b="1" u="sng" smtClean="0">
                <a:solidFill>
                  <a:schemeClr val="accent1">
                    <a:lumMod val="20000"/>
                    <a:lumOff val="80000"/>
                  </a:schemeClr>
                </a:solidFill>
                <a:cs typeface="Tahoma" pitchFamily="34" charset="0"/>
              </a:rPr>
              <a:t> </a:t>
            </a:r>
            <a:endParaRPr lang="en-US" b="1" u="sng" dirty="0" smtClean="0">
              <a:solidFill>
                <a:schemeClr val="accent1">
                  <a:lumMod val="20000"/>
                  <a:lumOff val="80000"/>
                </a:schemeClr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1522691" name="Group 3"/>
          <p:cNvGraphicFramePr>
            <a:graphicFrameLocks noGrp="1"/>
          </p:cNvGraphicFramePr>
          <p:nvPr/>
        </p:nvGraphicFramePr>
        <p:xfrm>
          <a:off x="177800" y="628650"/>
          <a:ext cx="8763000" cy="2344738"/>
        </p:xfrm>
        <a:graphic>
          <a:graphicData uri="http://schemas.openxmlformats.org/drawingml/2006/table">
            <a:tbl>
              <a:tblPr rtl="1"/>
              <a:tblGrid>
                <a:gridCol w="3073400"/>
                <a:gridCol w="2590800"/>
                <a:gridCol w="3098800"/>
              </a:tblGrid>
              <a:tr h="12779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سُبْحَانَكَ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اللّهُمَّ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وَبِحَمْدِكَ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Glorified are 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Allah,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with Your praise;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1281" name="Rectangle 18"/>
          <p:cNvSpPr>
            <a:spLocks noChangeArrowheads="1"/>
          </p:cNvSpPr>
          <p:nvPr/>
        </p:nvSpPr>
        <p:spPr bwMode="auto">
          <a:xfrm>
            <a:off x="0" y="3746500"/>
            <a:ext cx="9067800" cy="250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</a:pPr>
            <a:r>
              <a:rPr lang="en-US" sz="3200" b="1" dirty="0" err="1">
                <a:solidFill>
                  <a:srgbClr val="FFFF00"/>
                </a:solidFill>
                <a:cs typeface="Nafees Web Naskh" pitchFamily="2" charset="-78"/>
              </a:rPr>
              <a:t>Tasbeeh</a:t>
            </a:r>
            <a:r>
              <a:rPr lang="en-US" sz="3200" dirty="0">
                <a:solidFill>
                  <a:srgbClr val="FFFF00"/>
                </a:solidFill>
                <a:cs typeface="Nafees Web Naskh" pitchFamily="2" charset="-78"/>
              </a:rPr>
              <a:t> leads to positive </a:t>
            </a:r>
            <a:r>
              <a:rPr lang="en-US" sz="3200" b="1" dirty="0" smtClean="0">
                <a:solidFill>
                  <a:srgbClr val="FFFF00"/>
                </a:solidFill>
                <a:cs typeface="Nafees Web Naskh" pitchFamily="2" charset="-78"/>
              </a:rPr>
              <a:t>Attitude</a:t>
            </a:r>
            <a:r>
              <a:rPr lang="en-US" sz="3200" dirty="0">
                <a:solidFill>
                  <a:srgbClr val="FFFF00"/>
                </a:solidFill>
                <a:cs typeface="Nafees Web Naskh" pitchFamily="2" charset="-78"/>
              </a:rPr>
              <a:t>! </a:t>
            </a:r>
            <a:r>
              <a:rPr lang="en-US" sz="3200" dirty="0" smtClean="0">
                <a:solidFill>
                  <a:srgbClr val="FFFF00"/>
                </a:solidFill>
                <a:cs typeface="Nafees Web Naskh" pitchFamily="2" charset="-78"/>
              </a:rPr>
              <a:t/>
            </a:r>
            <a:br>
              <a:rPr lang="en-US" sz="3200" dirty="0" smtClean="0">
                <a:solidFill>
                  <a:srgbClr val="FFFF00"/>
                </a:solidFill>
                <a:cs typeface="Nafees Web Naskh" pitchFamily="2" charset="-78"/>
              </a:rPr>
            </a:br>
            <a:r>
              <a:rPr lang="en-US" sz="3200" dirty="0" smtClean="0">
                <a:solidFill>
                  <a:srgbClr val="FFFF00"/>
                </a:solidFill>
                <a:cs typeface="Nafees Web Naskh" pitchFamily="2" charset="-78"/>
              </a:rPr>
              <a:t>                        and </a:t>
            </a:r>
            <a:r>
              <a:rPr lang="en-US" sz="3200" b="1" dirty="0" err="1">
                <a:solidFill>
                  <a:srgbClr val="FFFF00"/>
                </a:solidFill>
                <a:cs typeface="Nafees Web Naskh" pitchFamily="2" charset="-78"/>
              </a:rPr>
              <a:t>Hamd</a:t>
            </a:r>
            <a:r>
              <a:rPr lang="en-US" sz="3200" dirty="0">
                <a:solidFill>
                  <a:srgbClr val="FFFF00"/>
                </a:solidFill>
                <a:cs typeface="Nafees Web Naskh" pitchFamily="2" charset="-78"/>
              </a:rPr>
              <a:t> leads to </a:t>
            </a:r>
            <a:r>
              <a:rPr lang="en-US" sz="3200" b="1" dirty="0" smtClean="0">
                <a:solidFill>
                  <a:srgbClr val="FFFF00"/>
                </a:solidFill>
                <a:cs typeface="Nafees Web Naskh" pitchFamily="2" charset="-78"/>
              </a:rPr>
              <a:t>Gratitude</a:t>
            </a:r>
            <a:r>
              <a:rPr lang="en-US" sz="3200" dirty="0" smtClean="0">
                <a:solidFill>
                  <a:srgbClr val="FFFF00"/>
                </a:solidFill>
                <a:cs typeface="Nafees Web Naskh" pitchFamily="2" charset="-78"/>
              </a:rPr>
              <a:t>  </a:t>
            </a:r>
            <a:endParaRPr lang="en-US" sz="3200" dirty="0">
              <a:solidFill>
                <a:srgbClr val="FFFF00"/>
              </a:solidFill>
              <a:cs typeface="Nafees Web Naskh" pitchFamily="2" charset="-78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</a:pPr>
            <a:endParaRPr lang="en-US" sz="3200" dirty="0" smtClean="0">
              <a:solidFill>
                <a:srgbClr val="FFFF00"/>
              </a:solidFill>
              <a:cs typeface="Nafees Web Naskh" pitchFamily="2" charset="-78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</a:pPr>
            <a:r>
              <a:rPr lang="en-US" sz="3200" dirty="0" smtClean="0">
                <a:solidFill>
                  <a:srgbClr val="FFFF00"/>
                </a:solidFill>
                <a:cs typeface="Nafees Web Naskh" pitchFamily="2" charset="-78"/>
              </a:rPr>
              <a:t>These two </a:t>
            </a:r>
            <a:r>
              <a:rPr lang="en-US" sz="3200" dirty="0">
                <a:solidFill>
                  <a:srgbClr val="FFFF00"/>
                </a:solidFill>
                <a:cs typeface="Nafees Web Naskh" pitchFamily="2" charset="-78"/>
              </a:rPr>
              <a:t>are foundations </a:t>
            </a:r>
            <a:r>
              <a:rPr lang="en-US" sz="3200" dirty="0" smtClean="0">
                <a:solidFill>
                  <a:srgbClr val="FFFF00"/>
                </a:solidFill>
                <a:cs typeface="Nafees Web Naskh" pitchFamily="2" charset="-78"/>
              </a:rPr>
              <a:t/>
            </a:r>
            <a:br>
              <a:rPr lang="en-US" sz="3200" dirty="0" smtClean="0">
                <a:solidFill>
                  <a:srgbClr val="FFFF00"/>
                </a:solidFill>
                <a:cs typeface="Nafees Web Naskh" pitchFamily="2" charset="-78"/>
              </a:rPr>
            </a:br>
            <a:r>
              <a:rPr lang="en-US" sz="3200" dirty="0" smtClean="0">
                <a:solidFill>
                  <a:srgbClr val="FFFF00"/>
                </a:solidFill>
                <a:cs typeface="Nafees Web Naskh" pitchFamily="2" charset="-78"/>
              </a:rPr>
              <a:t>				  of </a:t>
            </a:r>
            <a:r>
              <a:rPr lang="en-US" sz="3200" dirty="0">
                <a:solidFill>
                  <a:srgbClr val="FFFF00"/>
                </a:solidFill>
                <a:cs typeface="Nafees Web Naskh" pitchFamily="2" charset="-78"/>
              </a:rPr>
              <a:t>a </a:t>
            </a:r>
            <a:r>
              <a:rPr lang="en-US" sz="3200" dirty="0" smtClean="0">
                <a:solidFill>
                  <a:srgbClr val="FFFF00"/>
                </a:solidFill>
                <a:cs typeface="Nafees Web Naskh" pitchFamily="2" charset="-78"/>
              </a:rPr>
              <a:t>Successful Personality</a:t>
            </a:r>
            <a:endParaRPr lang="en-US" sz="3200" dirty="0">
              <a:solidFill>
                <a:srgbClr val="FFFF00"/>
              </a:solidFill>
              <a:cs typeface="Nafees Web Naskh" pitchFamily="2" charset="-78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0" dirty="0" smtClean="0"/>
              <a:t>Bringing </a:t>
            </a:r>
            <a:r>
              <a:rPr lang="en-US" sz="3600" dirty="0" smtClean="0"/>
              <a:t>Alhamdulillah</a:t>
            </a:r>
            <a:r>
              <a:rPr lang="en-US" sz="3600" b="0" dirty="0" smtClean="0"/>
              <a:t> in our life!</a:t>
            </a:r>
            <a:br>
              <a:rPr lang="en-US" sz="3600" b="0" dirty="0" smtClean="0"/>
            </a:br>
            <a:r>
              <a:rPr lang="en-US" sz="3600" b="0" dirty="0" smtClean="0"/>
              <a:t>(Thanks)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3429000" y="2819400"/>
            <a:ext cx="2133600" cy="2286000"/>
            <a:chOff x="144" y="0"/>
            <a:chExt cx="816" cy="816"/>
          </a:xfrm>
        </p:grpSpPr>
        <p:sp>
          <p:nvSpPr>
            <p:cNvPr id="1229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399" y="0"/>
              <a:ext cx="365" cy="86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Tahoma"/>
                  <a:cs typeface="Tahoma"/>
                </a:rPr>
                <a:t>DPPR</a:t>
              </a:r>
            </a:p>
          </p:txBody>
        </p:sp>
        <p:sp>
          <p:nvSpPr>
            <p:cNvPr id="12297" name="Freeform 5"/>
            <p:cNvSpPr>
              <a:spLocks/>
            </p:cNvSpPr>
            <p:nvPr/>
          </p:nvSpPr>
          <p:spPr bwMode="auto">
            <a:xfrm flipV="1">
              <a:off x="548" y="450"/>
              <a:ext cx="408" cy="366"/>
            </a:xfrm>
            <a:custGeom>
              <a:avLst/>
              <a:gdLst>
                <a:gd name="T0" fmla="*/ 0 w 1717"/>
                <a:gd name="T1" fmla="*/ 0 h 1702"/>
                <a:gd name="T2" fmla="*/ 0 w 1717"/>
                <a:gd name="T3" fmla="*/ 0 h 1702"/>
                <a:gd name="T4" fmla="*/ 0 w 1717"/>
                <a:gd name="T5" fmla="*/ 0 h 1702"/>
                <a:gd name="T6" fmla="*/ 0 w 1717"/>
                <a:gd name="T7" fmla="*/ 0 h 1702"/>
                <a:gd name="T8" fmla="*/ 0 w 1717"/>
                <a:gd name="T9" fmla="*/ 0 h 1702"/>
                <a:gd name="T10" fmla="*/ 0 w 1717"/>
                <a:gd name="T11" fmla="*/ 0 h 1702"/>
                <a:gd name="T12" fmla="*/ 0 w 1717"/>
                <a:gd name="T13" fmla="*/ 0 h 1702"/>
                <a:gd name="T14" fmla="*/ 0 w 1717"/>
                <a:gd name="T15" fmla="*/ 0 h 1702"/>
                <a:gd name="T16" fmla="*/ 0 w 1717"/>
                <a:gd name="T17" fmla="*/ 0 h 1702"/>
                <a:gd name="T18" fmla="*/ 0 w 1717"/>
                <a:gd name="T19" fmla="*/ 0 h 1702"/>
                <a:gd name="T20" fmla="*/ 0 w 1717"/>
                <a:gd name="T21" fmla="*/ 0 h 1702"/>
                <a:gd name="T22" fmla="*/ 0 w 1717"/>
                <a:gd name="T23" fmla="*/ 0 h 1702"/>
                <a:gd name="T24" fmla="*/ 0 w 1717"/>
                <a:gd name="T25" fmla="*/ 0 h 1702"/>
                <a:gd name="T26" fmla="*/ 0 w 1717"/>
                <a:gd name="T27" fmla="*/ 0 h 1702"/>
                <a:gd name="T28" fmla="*/ 0 w 1717"/>
                <a:gd name="T29" fmla="*/ 0 h 1702"/>
                <a:gd name="T30" fmla="*/ 0 w 1717"/>
                <a:gd name="T31" fmla="*/ 0 h 1702"/>
                <a:gd name="T32" fmla="*/ 0 w 1717"/>
                <a:gd name="T33" fmla="*/ 0 h 1702"/>
                <a:gd name="T34" fmla="*/ 0 w 1717"/>
                <a:gd name="T35" fmla="*/ 0 h 1702"/>
                <a:gd name="T36" fmla="*/ 0 w 1717"/>
                <a:gd name="T37" fmla="*/ 0 h 1702"/>
                <a:gd name="T38" fmla="*/ 0 w 1717"/>
                <a:gd name="T39" fmla="*/ 0 h 1702"/>
                <a:gd name="T40" fmla="*/ 0 w 1717"/>
                <a:gd name="T41" fmla="*/ 0 h 1702"/>
                <a:gd name="T42" fmla="*/ 0 w 1717"/>
                <a:gd name="T43" fmla="*/ 0 h 1702"/>
                <a:gd name="T44" fmla="*/ 0 w 1717"/>
                <a:gd name="T45" fmla="*/ 0 h 1702"/>
                <a:gd name="T46" fmla="*/ 0 w 1717"/>
                <a:gd name="T47" fmla="*/ 0 h 1702"/>
                <a:gd name="T48" fmla="*/ 0 w 1717"/>
                <a:gd name="T49" fmla="*/ 0 h 1702"/>
                <a:gd name="T50" fmla="*/ 0 w 1717"/>
                <a:gd name="T51" fmla="*/ 0 h 1702"/>
                <a:gd name="T52" fmla="*/ 0 w 1717"/>
                <a:gd name="T53" fmla="*/ 0 h 1702"/>
                <a:gd name="T54" fmla="*/ 0 w 1717"/>
                <a:gd name="T55" fmla="*/ 0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Freeform 6"/>
            <p:cNvSpPr>
              <a:spLocks/>
            </p:cNvSpPr>
            <p:nvPr/>
          </p:nvSpPr>
          <p:spPr bwMode="auto">
            <a:xfrm flipH="1" flipV="1">
              <a:off x="144" y="449"/>
              <a:ext cx="408" cy="366"/>
            </a:xfrm>
            <a:custGeom>
              <a:avLst/>
              <a:gdLst>
                <a:gd name="T0" fmla="*/ 0 w 1717"/>
                <a:gd name="T1" fmla="*/ 0 h 1702"/>
                <a:gd name="T2" fmla="*/ 0 w 1717"/>
                <a:gd name="T3" fmla="*/ 0 h 1702"/>
                <a:gd name="T4" fmla="*/ 0 w 1717"/>
                <a:gd name="T5" fmla="*/ 0 h 1702"/>
                <a:gd name="T6" fmla="*/ 0 w 1717"/>
                <a:gd name="T7" fmla="*/ 0 h 1702"/>
                <a:gd name="T8" fmla="*/ 0 w 1717"/>
                <a:gd name="T9" fmla="*/ 0 h 1702"/>
                <a:gd name="T10" fmla="*/ 0 w 1717"/>
                <a:gd name="T11" fmla="*/ 0 h 1702"/>
                <a:gd name="T12" fmla="*/ 0 w 1717"/>
                <a:gd name="T13" fmla="*/ 0 h 1702"/>
                <a:gd name="T14" fmla="*/ 0 w 1717"/>
                <a:gd name="T15" fmla="*/ 0 h 1702"/>
                <a:gd name="T16" fmla="*/ 0 w 1717"/>
                <a:gd name="T17" fmla="*/ 0 h 1702"/>
                <a:gd name="T18" fmla="*/ 0 w 1717"/>
                <a:gd name="T19" fmla="*/ 0 h 1702"/>
                <a:gd name="T20" fmla="*/ 0 w 1717"/>
                <a:gd name="T21" fmla="*/ 0 h 1702"/>
                <a:gd name="T22" fmla="*/ 0 w 1717"/>
                <a:gd name="T23" fmla="*/ 0 h 1702"/>
                <a:gd name="T24" fmla="*/ 0 w 1717"/>
                <a:gd name="T25" fmla="*/ 0 h 1702"/>
                <a:gd name="T26" fmla="*/ 0 w 1717"/>
                <a:gd name="T27" fmla="*/ 0 h 1702"/>
                <a:gd name="T28" fmla="*/ 0 w 1717"/>
                <a:gd name="T29" fmla="*/ 0 h 1702"/>
                <a:gd name="T30" fmla="*/ 0 w 1717"/>
                <a:gd name="T31" fmla="*/ 0 h 1702"/>
                <a:gd name="T32" fmla="*/ 0 w 1717"/>
                <a:gd name="T33" fmla="*/ 0 h 1702"/>
                <a:gd name="T34" fmla="*/ 0 w 1717"/>
                <a:gd name="T35" fmla="*/ 0 h 1702"/>
                <a:gd name="T36" fmla="*/ 0 w 1717"/>
                <a:gd name="T37" fmla="*/ 0 h 1702"/>
                <a:gd name="T38" fmla="*/ 0 w 1717"/>
                <a:gd name="T39" fmla="*/ 0 h 1702"/>
                <a:gd name="T40" fmla="*/ 0 w 1717"/>
                <a:gd name="T41" fmla="*/ 0 h 1702"/>
                <a:gd name="T42" fmla="*/ 0 w 1717"/>
                <a:gd name="T43" fmla="*/ 0 h 1702"/>
                <a:gd name="T44" fmla="*/ 0 w 1717"/>
                <a:gd name="T45" fmla="*/ 0 h 1702"/>
                <a:gd name="T46" fmla="*/ 0 w 1717"/>
                <a:gd name="T47" fmla="*/ 0 h 1702"/>
                <a:gd name="T48" fmla="*/ 0 w 1717"/>
                <a:gd name="T49" fmla="*/ 0 h 1702"/>
                <a:gd name="T50" fmla="*/ 0 w 1717"/>
                <a:gd name="T51" fmla="*/ 0 h 1702"/>
                <a:gd name="T52" fmla="*/ 0 w 1717"/>
                <a:gd name="T53" fmla="*/ 0 h 1702"/>
                <a:gd name="T54" fmla="*/ 0 w 1717"/>
                <a:gd name="T55" fmla="*/ 0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rgbClr val="FFFF99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Oval 7"/>
            <p:cNvSpPr>
              <a:spLocks noChangeArrowheads="1"/>
            </p:cNvSpPr>
            <p:nvPr/>
          </p:nvSpPr>
          <p:spPr bwMode="auto">
            <a:xfrm>
              <a:off x="338" y="249"/>
              <a:ext cx="440" cy="392"/>
            </a:xfrm>
            <a:prstGeom prst="ellipse">
              <a:avLst/>
            </a:prstGeom>
            <a:gradFill rotWithShape="1">
              <a:gsLst>
                <a:gs pos="0">
                  <a:srgbClr val="3399FF"/>
                </a:gs>
                <a:gs pos="100000">
                  <a:srgbClr val="0033CC">
                    <a:alpha val="39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Freeform 8"/>
            <p:cNvSpPr>
              <a:spLocks/>
            </p:cNvSpPr>
            <p:nvPr/>
          </p:nvSpPr>
          <p:spPr bwMode="auto">
            <a:xfrm flipH="1">
              <a:off x="144" y="86"/>
              <a:ext cx="408" cy="372"/>
            </a:xfrm>
            <a:custGeom>
              <a:avLst/>
              <a:gdLst>
                <a:gd name="T0" fmla="*/ 0 w 1717"/>
                <a:gd name="T1" fmla="*/ 0 h 1702"/>
                <a:gd name="T2" fmla="*/ 0 w 1717"/>
                <a:gd name="T3" fmla="*/ 0 h 1702"/>
                <a:gd name="T4" fmla="*/ 0 w 1717"/>
                <a:gd name="T5" fmla="*/ 0 h 1702"/>
                <a:gd name="T6" fmla="*/ 0 w 1717"/>
                <a:gd name="T7" fmla="*/ 0 h 1702"/>
                <a:gd name="T8" fmla="*/ 0 w 1717"/>
                <a:gd name="T9" fmla="*/ 0 h 1702"/>
                <a:gd name="T10" fmla="*/ 0 w 1717"/>
                <a:gd name="T11" fmla="*/ 0 h 1702"/>
                <a:gd name="T12" fmla="*/ 0 w 1717"/>
                <a:gd name="T13" fmla="*/ 0 h 1702"/>
                <a:gd name="T14" fmla="*/ 0 w 1717"/>
                <a:gd name="T15" fmla="*/ 0 h 1702"/>
                <a:gd name="T16" fmla="*/ 0 w 1717"/>
                <a:gd name="T17" fmla="*/ 0 h 1702"/>
                <a:gd name="T18" fmla="*/ 0 w 1717"/>
                <a:gd name="T19" fmla="*/ 0 h 1702"/>
                <a:gd name="T20" fmla="*/ 0 w 1717"/>
                <a:gd name="T21" fmla="*/ 0 h 1702"/>
                <a:gd name="T22" fmla="*/ 0 w 1717"/>
                <a:gd name="T23" fmla="*/ 0 h 1702"/>
                <a:gd name="T24" fmla="*/ 0 w 1717"/>
                <a:gd name="T25" fmla="*/ 0 h 1702"/>
                <a:gd name="T26" fmla="*/ 0 w 1717"/>
                <a:gd name="T27" fmla="*/ 0 h 1702"/>
                <a:gd name="T28" fmla="*/ 0 w 1717"/>
                <a:gd name="T29" fmla="*/ 0 h 1702"/>
                <a:gd name="T30" fmla="*/ 0 w 1717"/>
                <a:gd name="T31" fmla="*/ 0 h 1702"/>
                <a:gd name="T32" fmla="*/ 0 w 1717"/>
                <a:gd name="T33" fmla="*/ 0 h 1702"/>
                <a:gd name="T34" fmla="*/ 0 w 1717"/>
                <a:gd name="T35" fmla="*/ 0 h 1702"/>
                <a:gd name="T36" fmla="*/ 0 w 1717"/>
                <a:gd name="T37" fmla="*/ 0 h 1702"/>
                <a:gd name="T38" fmla="*/ 0 w 1717"/>
                <a:gd name="T39" fmla="*/ 0 h 1702"/>
                <a:gd name="T40" fmla="*/ 0 w 1717"/>
                <a:gd name="T41" fmla="*/ 0 h 1702"/>
                <a:gd name="T42" fmla="*/ 0 w 1717"/>
                <a:gd name="T43" fmla="*/ 0 h 1702"/>
                <a:gd name="T44" fmla="*/ 0 w 1717"/>
                <a:gd name="T45" fmla="*/ 0 h 1702"/>
                <a:gd name="T46" fmla="*/ 0 w 1717"/>
                <a:gd name="T47" fmla="*/ 0 h 1702"/>
                <a:gd name="T48" fmla="*/ 0 w 1717"/>
                <a:gd name="T49" fmla="*/ 0 h 1702"/>
                <a:gd name="T50" fmla="*/ 0 w 1717"/>
                <a:gd name="T51" fmla="*/ 0 h 1702"/>
                <a:gd name="T52" fmla="*/ 0 w 1717"/>
                <a:gd name="T53" fmla="*/ 0 h 1702"/>
                <a:gd name="T54" fmla="*/ 0 w 1717"/>
                <a:gd name="T55" fmla="*/ 0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rgbClr val="99FF99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Freeform 9"/>
            <p:cNvSpPr>
              <a:spLocks/>
            </p:cNvSpPr>
            <p:nvPr/>
          </p:nvSpPr>
          <p:spPr bwMode="auto">
            <a:xfrm>
              <a:off x="552" y="85"/>
              <a:ext cx="408" cy="366"/>
            </a:xfrm>
            <a:custGeom>
              <a:avLst/>
              <a:gdLst>
                <a:gd name="T0" fmla="*/ 0 w 1717"/>
                <a:gd name="T1" fmla="*/ 0 h 1702"/>
                <a:gd name="T2" fmla="*/ 0 w 1717"/>
                <a:gd name="T3" fmla="*/ 0 h 1702"/>
                <a:gd name="T4" fmla="*/ 0 w 1717"/>
                <a:gd name="T5" fmla="*/ 0 h 1702"/>
                <a:gd name="T6" fmla="*/ 0 w 1717"/>
                <a:gd name="T7" fmla="*/ 0 h 1702"/>
                <a:gd name="T8" fmla="*/ 0 w 1717"/>
                <a:gd name="T9" fmla="*/ 0 h 1702"/>
                <a:gd name="T10" fmla="*/ 0 w 1717"/>
                <a:gd name="T11" fmla="*/ 0 h 1702"/>
                <a:gd name="T12" fmla="*/ 0 w 1717"/>
                <a:gd name="T13" fmla="*/ 0 h 1702"/>
                <a:gd name="T14" fmla="*/ 0 w 1717"/>
                <a:gd name="T15" fmla="*/ 0 h 1702"/>
                <a:gd name="T16" fmla="*/ 0 w 1717"/>
                <a:gd name="T17" fmla="*/ 0 h 1702"/>
                <a:gd name="T18" fmla="*/ 0 w 1717"/>
                <a:gd name="T19" fmla="*/ 0 h 1702"/>
                <a:gd name="T20" fmla="*/ 0 w 1717"/>
                <a:gd name="T21" fmla="*/ 0 h 1702"/>
                <a:gd name="T22" fmla="*/ 0 w 1717"/>
                <a:gd name="T23" fmla="*/ 0 h 1702"/>
                <a:gd name="T24" fmla="*/ 0 w 1717"/>
                <a:gd name="T25" fmla="*/ 0 h 1702"/>
                <a:gd name="T26" fmla="*/ 0 w 1717"/>
                <a:gd name="T27" fmla="*/ 0 h 1702"/>
                <a:gd name="T28" fmla="*/ 0 w 1717"/>
                <a:gd name="T29" fmla="*/ 0 h 1702"/>
                <a:gd name="T30" fmla="*/ 0 w 1717"/>
                <a:gd name="T31" fmla="*/ 0 h 1702"/>
                <a:gd name="T32" fmla="*/ 0 w 1717"/>
                <a:gd name="T33" fmla="*/ 0 h 1702"/>
                <a:gd name="T34" fmla="*/ 0 w 1717"/>
                <a:gd name="T35" fmla="*/ 0 h 1702"/>
                <a:gd name="T36" fmla="*/ 0 w 1717"/>
                <a:gd name="T37" fmla="*/ 0 h 1702"/>
                <a:gd name="T38" fmla="*/ 0 w 1717"/>
                <a:gd name="T39" fmla="*/ 0 h 1702"/>
                <a:gd name="T40" fmla="*/ 0 w 1717"/>
                <a:gd name="T41" fmla="*/ 0 h 1702"/>
                <a:gd name="T42" fmla="*/ 0 w 1717"/>
                <a:gd name="T43" fmla="*/ 0 h 1702"/>
                <a:gd name="T44" fmla="*/ 0 w 1717"/>
                <a:gd name="T45" fmla="*/ 0 h 1702"/>
                <a:gd name="T46" fmla="*/ 0 w 1717"/>
                <a:gd name="T47" fmla="*/ 0 h 1702"/>
                <a:gd name="T48" fmla="*/ 0 w 1717"/>
                <a:gd name="T49" fmla="*/ 0 h 1702"/>
                <a:gd name="T50" fmla="*/ 0 w 1717"/>
                <a:gd name="T51" fmla="*/ 0 h 1702"/>
                <a:gd name="T52" fmla="*/ 0 w 1717"/>
                <a:gd name="T53" fmla="*/ 0 h 1702"/>
                <a:gd name="T54" fmla="*/ 0 w 1717"/>
                <a:gd name="T55" fmla="*/ 0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rgbClr val="FF71B8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WordArt 10"/>
            <p:cNvSpPr>
              <a:spLocks noChangeArrowheads="1" noChangeShapeType="1" noTextEdit="1"/>
            </p:cNvSpPr>
            <p:nvPr/>
          </p:nvSpPr>
          <p:spPr bwMode="auto">
            <a:xfrm rot="2429723">
              <a:off x="691" y="224"/>
              <a:ext cx="167" cy="7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Ask</a:t>
              </a:r>
            </a:p>
          </p:txBody>
        </p:sp>
        <p:sp>
          <p:nvSpPr>
            <p:cNvPr id="12303" name="WordArt 11"/>
            <p:cNvSpPr>
              <a:spLocks noChangeArrowheads="1" noChangeShapeType="1" noTextEdit="1"/>
            </p:cNvSpPr>
            <p:nvPr/>
          </p:nvSpPr>
          <p:spPr bwMode="auto">
            <a:xfrm rot="8117826">
              <a:off x="587" y="609"/>
              <a:ext cx="342" cy="8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Evaluate</a:t>
              </a:r>
            </a:p>
          </p:txBody>
        </p:sp>
        <p:sp>
          <p:nvSpPr>
            <p:cNvPr id="12304" name="WordArt 12"/>
            <p:cNvSpPr>
              <a:spLocks noChangeArrowheads="1" noChangeShapeType="1" noTextEdit="1"/>
            </p:cNvSpPr>
            <p:nvPr/>
          </p:nvSpPr>
          <p:spPr bwMode="auto">
            <a:xfrm rot="-7906890">
              <a:off x="214" y="622"/>
              <a:ext cx="136" cy="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Plan</a:t>
              </a:r>
            </a:p>
          </p:txBody>
        </p:sp>
        <p:sp>
          <p:nvSpPr>
            <p:cNvPr id="12305" name="WordArt 13"/>
            <p:cNvSpPr>
              <a:spLocks noChangeArrowheads="1" noChangeShapeType="1" noTextEdit="1"/>
            </p:cNvSpPr>
            <p:nvPr/>
          </p:nvSpPr>
          <p:spPr bwMode="auto">
            <a:xfrm rot="-2858097">
              <a:off x="154" y="231"/>
              <a:ext cx="394" cy="10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Propagate</a:t>
              </a:r>
            </a:p>
          </p:txBody>
        </p:sp>
        <p:sp>
          <p:nvSpPr>
            <p:cNvPr id="12306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360" y="405"/>
              <a:ext cx="387" cy="9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latin typeface="Verdana"/>
                </a:rPr>
                <a:t>Understand</a:t>
              </a:r>
            </a:p>
          </p:txBody>
        </p:sp>
        <p:sp>
          <p:nvSpPr>
            <p:cNvPr id="12307" name="WordArt 15"/>
            <p:cNvSpPr>
              <a:spLocks noChangeArrowheads="1" noChangeShapeType="1" noTextEdit="1"/>
            </p:cNvSpPr>
            <p:nvPr/>
          </p:nvSpPr>
          <p:spPr bwMode="auto">
            <a:xfrm rot="-7779624">
              <a:off x="292" y="585"/>
              <a:ext cx="108" cy="4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I+G</a:t>
              </a:r>
            </a:p>
          </p:txBody>
        </p:sp>
        <p:sp>
          <p:nvSpPr>
            <p:cNvPr id="12308" name="Freeform 16"/>
            <p:cNvSpPr>
              <a:spLocks/>
            </p:cNvSpPr>
            <p:nvPr/>
          </p:nvSpPr>
          <p:spPr bwMode="auto">
            <a:xfrm>
              <a:off x="717" y="117"/>
              <a:ext cx="175" cy="134"/>
            </a:xfrm>
            <a:custGeom>
              <a:avLst/>
              <a:gdLst>
                <a:gd name="T0" fmla="*/ 0 w 522"/>
                <a:gd name="T1" fmla="*/ 0 h 441"/>
                <a:gd name="T2" fmla="*/ 0 w 522"/>
                <a:gd name="T3" fmla="*/ 0 h 441"/>
                <a:gd name="T4" fmla="*/ 0 w 522"/>
                <a:gd name="T5" fmla="*/ 0 h 441"/>
                <a:gd name="T6" fmla="*/ 0 w 522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Freeform 17"/>
            <p:cNvSpPr>
              <a:spLocks/>
            </p:cNvSpPr>
            <p:nvPr/>
          </p:nvSpPr>
          <p:spPr bwMode="auto">
            <a:xfrm rot="-5400000">
              <a:off x="188" y="140"/>
              <a:ext cx="147" cy="146"/>
            </a:xfrm>
            <a:custGeom>
              <a:avLst/>
              <a:gdLst>
                <a:gd name="T0" fmla="*/ 0 w 522"/>
                <a:gd name="T1" fmla="*/ 0 h 441"/>
                <a:gd name="T2" fmla="*/ 0 w 522"/>
                <a:gd name="T3" fmla="*/ 0 h 441"/>
                <a:gd name="T4" fmla="*/ 0 w 522"/>
                <a:gd name="T5" fmla="*/ 0 h 441"/>
                <a:gd name="T6" fmla="*/ 0 w 522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Freeform 18"/>
            <p:cNvSpPr>
              <a:spLocks/>
            </p:cNvSpPr>
            <p:nvPr/>
          </p:nvSpPr>
          <p:spPr bwMode="auto">
            <a:xfrm rot="10800000">
              <a:off x="144" y="528"/>
              <a:ext cx="100" cy="166"/>
            </a:xfrm>
            <a:custGeom>
              <a:avLst/>
              <a:gdLst>
                <a:gd name="T0" fmla="*/ 0 w 522"/>
                <a:gd name="T1" fmla="*/ 0 h 441"/>
                <a:gd name="T2" fmla="*/ 0 w 522"/>
                <a:gd name="T3" fmla="*/ 0 h 441"/>
                <a:gd name="T4" fmla="*/ 0 w 522"/>
                <a:gd name="T5" fmla="*/ 0 h 441"/>
                <a:gd name="T6" fmla="*/ 0 w 522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Freeform 19"/>
            <p:cNvSpPr>
              <a:spLocks/>
            </p:cNvSpPr>
            <p:nvPr/>
          </p:nvSpPr>
          <p:spPr bwMode="auto">
            <a:xfrm rot="5087251">
              <a:off x="791" y="578"/>
              <a:ext cx="155" cy="146"/>
            </a:xfrm>
            <a:custGeom>
              <a:avLst/>
              <a:gdLst>
                <a:gd name="T0" fmla="*/ 0 w 522"/>
                <a:gd name="T1" fmla="*/ 0 h 441"/>
                <a:gd name="T2" fmla="*/ 0 w 522"/>
                <a:gd name="T3" fmla="*/ 0 h 441"/>
                <a:gd name="T4" fmla="*/ 0 w 522"/>
                <a:gd name="T5" fmla="*/ 0 h 441"/>
                <a:gd name="T6" fmla="*/ 0 w 522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12" name="Group 20"/>
            <p:cNvGrpSpPr>
              <a:grpSpLocks/>
            </p:cNvGrpSpPr>
            <p:nvPr/>
          </p:nvGrpSpPr>
          <p:grpSpPr bwMode="auto">
            <a:xfrm>
              <a:off x="351" y="659"/>
              <a:ext cx="191" cy="129"/>
              <a:chOff x="3984" y="3120"/>
              <a:chExt cx="768" cy="435"/>
            </a:xfrm>
          </p:grpSpPr>
          <p:sp>
            <p:nvSpPr>
              <p:cNvPr id="12313" name="AutoShape 21"/>
              <p:cNvSpPr>
                <a:spLocks noChangeArrowheads="1"/>
              </p:cNvSpPr>
              <p:nvPr/>
            </p:nvSpPr>
            <p:spPr bwMode="auto">
              <a:xfrm>
                <a:off x="3984" y="3120"/>
                <a:ext cx="768" cy="435"/>
              </a:xfrm>
              <a:prstGeom prst="flowChartDecision">
                <a:avLst/>
              </a:prstGeom>
              <a:noFill/>
              <a:ln w="28575" algn="ctr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14" name="WordArt 2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080" y="3264"/>
                <a:ext cx="528" cy="144"/>
              </a:xfrm>
              <a:prstGeom prst="rect">
                <a:avLst/>
              </a:prstGeom>
            </p:spPr>
            <p:txBody>
              <a:bodyPr wrap="none" fromWordArt="1">
                <a:prstTxWarp prst="textDeflate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en-US" sz="3600" b="1" kern="10"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Tahoma"/>
                    <a:cs typeface="Tahoma"/>
                  </a:rPr>
                  <a:t>Check</a:t>
                </a:r>
              </a:p>
            </p:txBody>
          </p:sp>
        </p:grpSp>
      </p:grpSp>
      <p:sp>
        <p:nvSpPr>
          <p:cNvPr id="12292" name="AutoShape 23"/>
          <p:cNvSpPr>
            <a:spLocks noChangeArrowheads="1"/>
          </p:cNvSpPr>
          <p:nvPr/>
        </p:nvSpPr>
        <p:spPr bwMode="auto">
          <a:xfrm>
            <a:off x="5562600" y="5105400"/>
            <a:ext cx="3429000" cy="914400"/>
          </a:xfrm>
          <a:prstGeom prst="wedgeRectCallout">
            <a:avLst>
              <a:gd name="adj1" fmla="val -58194"/>
              <a:gd name="adj2" fmla="val -9131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000">
                <a:cs typeface="Arial" pitchFamily="34" charset="0"/>
              </a:rPr>
              <a:t>How may times did I remember to thank Allah?...</a:t>
            </a:r>
            <a:endParaRPr lang="en-US" sz="2000" b="1">
              <a:cs typeface="Arial" pitchFamily="34" charset="0"/>
            </a:endParaRPr>
          </a:p>
        </p:txBody>
      </p:sp>
      <p:sp>
        <p:nvSpPr>
          <p:cNvPr id="12293" name="AutoShape 24"/>
          <p:cNvSpPr>
            <a:spLocks noChangeArrowheads="1"/>
          </p:cNvSpPr>
          <p:nvPr/>
        </p:nvSpPr>
        <p:spPr bwMode="auto">
          <a:xfrm>
            <a:off x="533400" y="5029200"/>
            <a:ext cx="3505200" cy="1295400"/>
          </a:xfrm>
          <a:prstGeom prst="wedgeRectCallout">
            <a:avLst>
              <a:gd name="adj1" fmla="val 36458"/>
              <a:gd name="adj2" fmla="val -7708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000">
                <a:cs typeface="Arial" pitchFamily="34" charset="0"/>
              </a:rPr>
              <a:t>Ponder over different blessings when I say Alhamdulillah, especially 33 times after Salah.</a:t>
            </a:r>
            <a:endParaRPr lang="en-US" sz="2000" b="1">
              <a:cs typeface="Arial" pitchFamily="34" charset="0"/>
            </a:endParaRPr>
          </a:p>
        </p:txBody>
      </p:sp>
      <p:sp>
        <p:nvSpPr>
          <p:cNvPr id="12294" name="AutoShape 25"/>
          <p:cNvSpPr>
            <a:spLocks noChangeArrowheads="1"/>
          </p:cNvSpPr>
          <p:nvPr/>
        </p:nvSpPr>
        <p:spPr bwMode="auto">
          <a:xfrm>
            <a:off x="6172200" y="2057400"/>
            <a:ext cx="2667000" cy="1676400"/>
          </a:xfrm>
          <a:prstGeom prst="wedgeRectCallout">
            <a:avLst>
              <a:gd name="adj1" fmla="val -78690"/>
              <a:gd name="adj2" fmla="val 4299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000" dirty="0">
                <a:cs typeface="Arial" pitchFamily="34" charset="0"/>
              </a:rPr>
              <a:t>O Allah! Help me thank you for infinite blessings you have bestowed </a:t>
            </a:r>
            <a:r>
              <a:rPr lang="en-US" sz="2000" dirty="0" smtClean="0">
                <a:cs typeface="Arial" pitchFamily="34" charset="0"/>
              </a:rPr>
              <a:t> upon me</a:t>
            </a:r>
            <a:r>
              <a:rPr lang="en-US" sz="2000" dirty="0">
                <a:cs typeface="Arial" pitchFamily="34" charset="0"/>
              </a:rPr>
              <a:t>.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12295" name="AutoShape 26"/>
          <p:cNvSpPr>
            <a:spLocks noChangeArrowheads="1"/>
          </p:cNvSpPr>
          <p:nvPr/>
        </p:nvSpPr>
        <p:spPr bwMode="auto">
          <a:xfrm>
            <a:off x="304800" y="2438400"/>
            <a:ext cx="3352800" cy="685800"/>
          </a:xfrm>
          <a:prstGeom prst="wedgeRectCallout">
            <a:avLst>
              <a:gd name="adj1" fmla="val 46449"/>
              <a:gd name="adj2" fmla="val 11782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000" dirty="0" smtClean="0">
                <a:cs typeface="Arial" pitchFamily="34" charset="0"/>
              </a:rPr>
              <a:t>Propagate  </a:t>
            </a:r>
            <a:r>
              <a:rPr lang="en-US" sz="2000" dirty="0">
                <a:cs typeface="Arial" pitchFamily="34" charset="0"/>
              </a:rPr>
              <a:t>the message!</a:t>
            </a:r>
            <a:endParaRPr lang="en-US" sz="2000" b="1" dirty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53740" name="Group 76"/>
          <p:cNvGraphicFramePr>
            <a:graphicFrameLocks noGrp="1"/>
          </p:cNvGraphicFramePr>
          <p:nvPr/>
        </p:nvGraphicFramePr>
        <p:xfrm>
          <a:off x="177800" y="2133600"/>
          <a:ext cx="8763000" cy="2409825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006600"/>
                <a:gridCol w="2209800"/>
                <a:gridCol w="2260600"/>
              </a:tblGrid>
              <a:tr h="13430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وَتَبَارَكَ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اسْمُكَ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وَتَعَالَىٰ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جَدُّكَ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blessed 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Your name;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high is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Your Majesty;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57782" name="Group 22"/>
          <p:cNvGraphicFramePr>
            <a:graphicFrameLocks noGrp="1"/>
          </p:cNvGraphicFramePr>
          <p:nvPr/>
        </p:nvGraphicFramePr>
        <p:xfrm>
          <a:off x="177800" y="128588"/>
          <a:ext cx="8763000" cy="2409825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006600"/>
                <a:gridCol w="2209800"/>
                <a:gridCol w="2260600"/>
              </a:tblGrid>
              <a:tr h="13430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وَتَبَارَكَ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اسْمُكَ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وَتَعَالَىٰ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جَدُّكَ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blessed 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Your name;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high is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Your Majesty;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4356" name="Text Box 23"/>
          <p:cNvSpPr txBox="1">
            <a:spLocks noChangeArrowheads="1"/>
          </p:cNvSpPr>
          <p:nvPr/>
        </p:nvSpPr>
        <p:spPr bwMode="auto">
          <a:xfrm>
            <a:off x="7121525" y="3314700"/>
            <a:ext cx="1108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EG" sz="6000" dirty="0">
                <a:solidFill>
                  <a:srgbClr val="FFFF00"/>
                </a:solidFill>
                <a:latin typeface="فشت"/>
                <a:cs typeface="Tajweed" pitchFamily="2" charset="-78"/>
              </a:rPr>
              <a:t>بَ</a:t>
            </a:r>
            <a:r>
              <a:rPr lang="ar-SA" sz="6000" dirty="0">
                <a:solidFill>
                  <a:srgbClr val="FFFF00"/>
                </a:solidFill>
                <a:latin typeface="فشت"/>
                <a:cs typeface="Tajweed" pitchFamily="2" charset="-78"/>
              </a:rPr>
              <a:t>ا</a:t>
            </a:r>
            <a:r>
              <a:rPr lang="ar-EG" sz="6000" dirty="0">
                <a:solidFill>
                  <a:srgbClr val="FFFF00"/>
                </a:solidFill>
                <a:latin typeface="فشت"/>
                <a:cs typeface="Tajweed" pitchFamily="2" charset="-78"/>
              </a:rPr>
              <a:t>رَكَ</a:t>
            </a:r>
            <a:endParaRPr lang="en-US" sz="6000" dirty="0">
              <a:solidFill>
                <a:srgbClr val="FFFF00"/>
              </a:solidFill>
              <a:latin typeface="فشت"/>
              <a:cs typeface="Tajweed" pitchFamily="2" charset="-78"/>
            </a:endParaRPr>
          </a:p>
        </p:txBody>
      </p:sp>
      <p:sp>
        <p:nvSpPr>
          <p:cNvPr id="14357" name="Text Box 24"/>
          <p:cNvSpPr txBox="1">
            <a:spLocks noChangeArrowheads="1"/>
          </p:cNvSpPr>
          <p:nvPr/>
        </p:nvSpPr>
        <p:spPr bwMode="auto">
          <a:xfrm>
            <a:off x="3962400" y="3382963"/>
            <a:ext cx="21716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</a:rPr>
              <a:t>He Blessed</a:t>
            </a:r>
          </a:p>
        </p:txBody>
      </p:sp>
      <p:sp>
        <p:nvSpPr>
          <p:cNvPr id="14358" name="Text Box 25"/>
          <p:cNvSpPr txBox="1">
            <a:spLocks noChangeArrowheads="1"/>
          </p:cNvSpPr>
          <p:nvPr/>
        </p:nvSpPr>
        <p:spPr bwMode="auto">
          <a:xfrm>
            <a:off x="7010400" y="4632325"/>
            <a:ext cx="12890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6000">
                <a:solidFill>
                  <a:srgbClr val="FFFF00"/>
                </a:solidFill>
                <a:latin typeface="فشت"/>
                <a:cs typeface="Tajweed" pitchFamily="2" charset="-78"/>
              </a:rPr>
              <a:t>تَبَارَكَ</a:t>
            </a:r>
            <a:endParaRPr lang="en-US" sz="6000">
              <a:solidFill>
                <a:srgbClr val="FFFF00"/>
              </a:solidFill>
              <a:latin typeface="فشت"/>
              <a:cs typeface="Tajweed" pitchFamily="2" charset="-78"/>
            </a:endParaRPr>
          </a:p>
        </p:txBody>
      </p:sp>
      <p:sp>
        <p:nvSpPr>
          <p:cNvPr id="14359" name="Text Box 26"/>
          <p:cNvSpPr txBox="1">
            <a:spLocks noChangeArrowheads="1"/>
          </p:cNvSpPr>
          <p:nvPr/>
        </p:nvSpPr>
        <p:spPr bwMode="auto">
          <a:xfrm>
            <a:off x="3668713" y="4754563"/>
            <a:ext cx="25771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</a:rPr>
              <a:t>He is Blessed</a:t>
            </a:r>
          </a:p>
        </p:txBody>
      </p:sp>
      <p:sp>
        <p:nvSpPr>
          <p:cNvPr id="14360" name="Text Box 27"/>
          <p:cNvSpPr txBox="1">
            <a:spLocks noChangeArrowheads="1"/>
          </p:cNvSpPr>
          <p:nvPr/>
        </p:nvSpPr>
        <p:spPr bwMode="auto">
          <a:xfrm>
            <a:off x="304800" y="5454650"/>
            <a:ext cx="3276600" cy="109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6600" b="1" dirty="0">
                <a:solidFill>
                  <a:srgbClr val="FF0000"/>
                </a:solidFill>
                <a:cs typeface="Arial" pitchFamily="34" charset="0"/>
              </a:rPr>
              <a:t>عيد مبارك</a:t>
            </a:r>
            <a:endParaRPr lang="en-US" sz="6600" b="1" dirty="0">
              <a:solidFill>
                <a:srgbClr val="FF000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59830" name="Group 22"/>
          <p:cNvGraphicFramePr>
            <a:graphicFrameLocks noGrp="1"/>
          </p:cNvGraphicFramePr>
          <p:nvPr/>
        </p:nvGraphicFramePr>
        <p:xfrm>
          <a:off x="177800" y="128588"/>
          <a:ext cx="8763000" cy="2409825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006600"/>
                <a:gridCol w="2209800"/>
                <a:gridCol w="2260600"/>
              </a:tblGrid>
              <a:tr h="13430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وَتَبَارَكَ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اسْمُكَ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وَتَعَالَىٰ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جَدُّكَ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blessed 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Your name;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high is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Your Majesty;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5380" name="Text Box 23"/>
          <p:cNvSpPr txBox="1">
            <a:spLocks noChangeArrowheads="1"/>
          </p:cNvSpPr>
          <p:nvPr/>
        </p:nvSpPr>
        <p:spPr bwMode="auto">
          <a:xfrm>
            <a:off x="5867400" y="4830763"/>
            <a:ext cx="290671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SA" sz="7200" b="1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اسْمُ</a:t>
            </a:r>
            <a:r>
              <a:rPr lang="en-US" sz="7200" b="1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 + </a:t>
            </a:r>
            <a:r>
              <a:rPr lang="ar-SA" sz="7200" b="1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كَ</a:t>
            </a:r>
            <a:endParaRPr lang="en-US" sz="7200" b="1">
              <a:solidFill>
                <a:srgbClr val="FFFF00"/>
              </a:solidFill>
              <a:ea typeface="Times New Roman" pitchFamily="18" charset="0"/>
              <a:cs typeface="Tajweed" pitchFamily="2" charset="-78"/>
            </a:endParaRPr>
          </a:p>
        </p:txBody>
      </p:sp>
      <p:sp>
        <p:nvSpPr>
          <p:cNvPr id="15381" name="Text Box 24"/>
          <p:cNvSpPr txBox="1">
            <a:spLocks noChangeArrowheads="1"/>
          </p:cNvSpPr>
          <p:nvPr/>
        </p:nvSpPr>
        <p:spPr bwMode="auto">
          <a:xfrm>
            <a:off x="2933700" y="4678363"/>
            <a:ext cx="17907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7200" b="1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اسْمُكَ</a:t>
            </a:r>
            <a:endParaRPr lang="en-US" sz="7200" b="1">
              <a:solidFill>
                <a:srgbClr val="FFFF00"/>
              </a:solidFill>
              <a:ea typeface="Times New Roman" pitchFamily="18" charset="0"/>
              <a:cs typeface="Tajweed" pitchFamily="2" charset="-78"/>
            </a:endParaRPr>
          </a:p>
        </p:txBody>
      </p:sp>
      <p:sp>
        <p:nvSpPr>
          <p:cNvPr id="15382" name="Text Box 25"/>
          <p:cNvSpPr txBox="1">
            <a:spLocks noChangeArrowheads="1"/>
          </p:cNvSpPr>
          <p:nvPr/>
        </p:nvSpPr>
        <p:spPr bwMode="auto">
          <a:xfrm>
            <a:off x="5878513" y="2819400"/>
            <a:ext cx="2732087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EG" sz="7200" b="1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بِ + </a:t>
            </a:r>
            <a:r>
              <a:rPr lang="ar-SA" sz="7200" b="1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اسْم</a:t>
            </a:r>
            <a:endParaRPr lang="en-US" sz="7200" b="1">
              <a:solidFill>
                <a:srgbClr val="FFFF00"/>
              </a:solidFill>
              <a:ea typeface="Times New Roman" pitchFamily="18" charset="0"/>
              <a:cs typeface="Tajweed" pitchFamily="2" charset="-78"/>
            </a:endParaRPr>
          </a:p>
        </p:txBody>
      </p:sp>
      <p:sp>
        <p:nvSpPr>
          <p:cNvPr id="15383" name="Text Box 27"/>
          <p:cNvSpPr txBox="1">
            <a:spLocks noChangeArrowheads="1"/>
          </p:cNvSpPr>
          <p:nvPr/>
        </p:nvSpPr>
        <p:spPr bwMode="auto">
          <a:xfrm>
            <a:off x="7543800" y="39624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With/In</a:t>
            </a:r>
          </a:p>
        </p:txBody>
      </p:sp>
      <p:sp>
        <p:nvSpPr>
          <p:cNvPr id="15384" name="Text Box 29"/>
          <p:cNvSpPr txBox="1">
            <a:spLocks noChangeArrowheads="1"/>
          </p:cNvSpPr>
          <p:nvPr/>
        </p:nvSpPr>
        <p:spPr bwMode="auto">
          <a:xfrm>
            <a:off x="6096000" y="3886200"/>
            <a:ext cx="9380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name</a:t>
            </a:r>
            <a:endParaRPr lang="en-US" sz="2400" dirty="0"/>
          </a:p>
        </p:txBody>
      </p:sp>
      <p:sp>
        <p:nvSpPr>
          <p:cNvPr id="15385" name="Text Box 30"/>
          <p:cNvSpPr txBox="1">
            <a:spLocks noChangeArrowheads="1"/>
          </p:cNvSpPr>
          <p:nvPr/>
        </p:nvSpPr>
        <p:spPr bwMode="auto">
          <a:xfrm>
            <a:off x="5791200" y="5867400"/>
            <a:ext cx="804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Your</a:t>
            </a:r>
          </a:p>
        </p:txBody>
      </p:sp>
      <p:sp>
        <p:nvSpPr>
          <p:cNvPr id="15386" name="Text Box 31"/>
          <p:cNvSpPr txBox="1">
            <a:spLocks noChangeArrowheads="1"/>
          </p:cNvSpPr>
          <p:nvPr/>
        </p:nvSpPr>
        <p:spPr bwMode="auto">
          <a:xfrm>
            <a:off x="7620000" y="5943600"/>
            <a:ext cx="9380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n</a:t>
            </a:r>
            <a:r>
              <a:rPr lang="en-US" sz="2400" dirty="0" smtClean="0"/>
              <a:t>ame</a:t>
            </a:r>
            <a:endParaRPr lang="en-US" sz="2400" dirty="0"/>
          </a:p>
        </p:txBody>
      </p:sp>
      <p:sp>
        <p:nvSpPr>
          <p:cNvPr id="15387" name="Line 32"/>
          <p:cNvSpPr>
            <a:spLocks noChangeShapeType="1"/>
          </p:cNvSpPr>
          <p:nvPr/>
        </p:nvSpPr>
        <p:spPr bwMode="auto">
          <a:xfrm flipH="1">
            <a:off x="4876800" y="3505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8" name="Line 33"/>
          <p:cNvSpPr>
            <a:spLocks noChangeShapeType="1"/>
          </p:cNvSpPr>
          <p:nvPr/>
        </p:nvSpPr>
        <p:spPr bwMode="auto">
          <a:xfrm flipH="1">
            <a:off x="4876800" y="5334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9" name="Text Box 36"/>
          <p:cNvSpPr txBox="1">
            <a:spLocks noChangeArrowheads="1"/>
          </p:cNvSpPr>
          <p:nvPr/>
        </p:nvSpPr>
        <p:spPr bwMode="auto">
          <a:xfrm>
            <a:off x="2389877" y="2819400"/>
            <a:ext cx="202972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SA" sz="7200" b="1" dirty="0">
                <a:solidFill>
                  <a:srgbClr val="FFFF00"/>
                </a:solidFill>
                <a:latin typeface="Arial" pitchFamily="34" charset="0"/>
                <a:cs typeface="Tajweed" pitchFamily="2" charset="-78"/>
              </a:rPr>
              <a:t>بِسْمِ</a:t>
            </a:r>
            <a:r>
              <a:rPr lang="en-US" sz="7200" b="1" dirty="0">
                <a:solidFill>
                  <a:srgbClr val="FFFF00"/>
                </a:solidFill>
                <a:latin typeface="Arial" pitchFamily="34" charset="0"/>
                <a:cs typeface="Tajweed" pitchFamily="2" charset="-78"/>
              </a:rPr>
              <a:t> </a:t>
            </a:r>
            <a:r>
              <a:rPr lang="ar-SA" sz="7200" b="1" dirty="0">
                <a:solidFill>
                  <a:srgbClr val="FFFF00"/>
                </a:solidFill>
                <a:latin typeface="Arial" pitchFamily="34" charset="0"/>
                <a:cs typeface="Tajweed" pitchFamily="2" charset="-78"/>
              </a:rPr>
              <a:t>ﷲ</a:t>
            </a:r>
            <a:endParaRPr lang="en-US" sz="7200" b="1" dirty="0">
              <a:solidFill>
                <a:srgbClr val="FFFF00"/>
              </a:solidFill>
              <a:latin typeface="Arial" pitchFamily="34" charset="0"/>
              <a:cs typeface="Tajwee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61878" name="Group 22"/>
          <p:cNvGraphicFramePr>
            <a:graphicFrameLocks noGrp="1"/>
          </p:cNvGraphicFramePr>
          <p:nvPr/>
        </p:nvGraphicFramePr>
        <p:xfrm>
          <a:off x="177800" y="128588"/>
          <a:ext cx="8763000" cy="2409825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006600"/>
                <a:gridCol w="2209800"/>
                <a:gridCol w="2260600"/>
              </a:tblGrid>
              <a:tr h="13430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وَتَبَارَكَ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اسْمُكَ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وَتَعَالَىٰ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جَدُّكَ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blessed 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Your name;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high is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Your Majesty;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6404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685800" y="3089275"/>
            <a:ext cx="7467600" cy="2168525"/>
          </a:xfrm>
          <a:noFill/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ar-SA" sz="129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وَ	      </a:t>
            </a:r>
            <a:r>
              <a:rPr lang="en-US" sz="129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</a:t>
            </a:r>
            <a:r>
              <a:rPr lang="ar-SA" sz="129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تَعَالَىٰ</a:t>
            </a:r>
            <a:endParaRPr lang="en-US" sz="12900" smtClean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  <a:p>
            <a:pPr algn="ctr" rtl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6200" b="1" smtClean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high is  	    and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63925" name="Group 21"/>
          <p:cNvGraphicFramePr>
            <a:graphicFrameLocks noGrp="1"/>
          </p:cNvGraphicFramePr>
          <p:nvPr/>
        </p:nvGraphicFramePr>
        <p:xfrm>
          <a:off x="177800" y="128588"/>
          <a:ext cx="8763000" cy="2409825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006600"/>
                <a:gridCol w="2209800"/>
                <a:gridCol w="2260600"/>
              </a:tblGrid>
              <a:tr h="13430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وَتَبَارَكَ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اسْمُكَ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وَتَعَالَىٰ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جَدُّكَ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blessed 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Your name;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high is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Your Majesty;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7428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1143000" y="3089275"/>
            <a:ext cx="7315200" cy="3463925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ar-SA" sz="18900" dirty="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جَدُّ	  </a:t>
            </a:r>
            <a:r>
              <a:rPr lang="en-US" sz="18900" dirty="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</a:t>
            </a:r>
            <a:r>
              <a:rPr lang="ar-SA" sz="18900" dirty="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 كَ</a:t>
            </a:r>
            <a:endParaRPr lang="ur-PK" sz="18900" dirty="0" smtClean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  <a:p>
            <a:pPr algn="l" rtl="0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7400" b="1" dirty="0" smtClean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Your    majesty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65972" name="Group 20"/>
          <p:cNvGraphicFramePr>
            <a:graphicFrameLocks noGrp="1"/>
          </p:cNvGraphicFramePr>
          <p:nvPr/>
        </p:nvGraphicFramePr>
        <p:xfrm>
          <a:off x="177800" y="715963"/>
          <a:ext cx="8763000" cy="2271713"/>
        </p:xfrm>
        <a:graphic>
          <a:graphicData uri="http://schemas.openxmlformats.org/drawingml/2006/table">
            <a:tbl>
              <a:tblPr rtl="1"/>
              <a:tblGrid>
                <a:gridCol w="4064000"/>
                <a:gridCol w="4699000"/>
              </a:tblGrid>
              <a:tr h="13430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وَتَبَارَكَ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اسْمُكَ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blessed 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Your name;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765974" name="Rectangle 22"/>
          <p:cNvSpPr>
            <a:spLocks noChangeArrowheads="1"/>
          </p:cNvSpPr>
          <p:nvPr/>
        </p:nvSpPr>
        <p:spPr bwMode="auto">
          <a:xfrm>
            <a:off x="152400" y="3676650"/>
            <a:ext cx="9144000" cy="198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FFFFFF"/>
              </a:buClr>
              <a:buSzPct val="90000"/>
              <a:defRPr/>
            </a:pPr>
            <a:r>
              <a:rPr lang="en-US" sz="2800" dirty="0">
                <a:solidFill>
                  <a:srgbClr val="FFFF00"/>
                </a:solidFill>
                <a:latin typeface="+mj-lt"/>
                <a:cs typeface="Nafees Web Naskh" pitchFamily="2" charset="-78"/>
              </a:rPr>
              <a:t>If </a:t>
            </a:r>
            <a:r>
              <a:rPr lang="en-US" sz="2800" dirty="0" smtClean="0">
                <a:solidFill>
                  <a:srgbClr val="FFFF00"/>
                </a:solidFill>
                <a:latin typeface="+mj-lt"/>
                <a:cs typeface="Nafees Web Naskh" pitchFamily="2" charset="-78"/>
              </a:rPr>
              <a:t>you just repeat </a:t>
            </a:r>
            <a:r>
              <a:rPr lang="en-US" sz="2800" dirty="0">
                <a:solidFill>
                  <a:srgbClr val="FFFF00"/>
                </a:solidFill>
                <a:latin typeface="+mj-lt"/>
                <a:cs typeface="Nafees Web Naskh" pitchFamily="2" charset="-78"/>
              </a:rPr>
              <a:t>“Water, Water”, your thirst will not go. </a:t>
            </a:r>
            <a:r>
              <a:rPr lang="en-US" sz="2800" dirty="0" smtClean="0">
                <a:solidFill>
                  <a:srgbClr val="FFFF00"/>
                </a:solidFill>
                <a:latin typeface="+mj-lt"/>
                <a:cs typeface="Nafees Web Naskh" pitchFamily="2" charset="-78"/>
              </a:rPr>
              <a:t/>
            </a:r>
            <a:br>
              <a:rPr lang="en-US" sz="2800" dirty="0" smtClean="0">
                <a:solidFill>
                  <a:srgbClr val="FFFF00"/>
                </a:solidFill>
                <a:latin typeface="+mj-lt"/>
                <a:cs typeface="Nafees Web Naskh" pitchFamily="2" charset="-78"/>
              </a:rPr>
            </a:br>
            <a:r>
              <a:rPr lang="en-US" sz="2800" dirty="0" smtClean="0">
                <a:solidFill>
                  <a:srgbClr val="FFFF00"/>
                </a:solidFill>
                <a:latin typeface="+mj-lt"/>
                <a:cs typeface="Nafees Web Naskh" pitchFamily="2" charset="-78"/>
              </a:rPr>
              <a:t>But repeating Allah’s </a:t>
            </a:r>
            <a:r>
              <a:rPr lang="en-US" sz="2800" dirty="0">
                <a:solidFill>
                  <a:srgbClr val="FFFF00"/>
                </a:solidFill>
                <a:latin typeface="+mj-lt"/>
                <a:cs typeface="Nafees Web Naskh" pitchFamily="2" charset="-78"/>
              </a:rPr>
              <a:t>name gives blessings: </a:t>
            </a:r>
          </a:p>
          <a:p>
            <a:pPr marL="341313" indent="-341313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FFFF00"/>
                </a:solidFill>
                <a:latin typeface="+mj-lt"/>
                <a:cs typeface="Nafees Web Naskh" pitchFamily="2" charset="-78"/>
              </a:rPr>
              <a:t>In this world, You </a:t>
            </a:r>
            <a:r>
              <a:rPr lang="en-US" sz="2800" dirty="0">
                <a:solidFill>
                  <a:srgbClr val="FFFF00"/>
                </a:solidFill>
                <a:latin typeface="+mj-lt"/>
                <a:cs typeface="Nafees Web Naskh" pitchFamily="2" charset="-78"/>
              </a:rPr>
              <a:t>get </a:t>
            </a:r>
            <a:r>
              <a:rPr lang="en-US" sz="2800" dirty="0" smtClean="0">
                <a:solidFill>
                  <a:srgbClr val="FFFF00"/>
                </a:solidFill>
                <a:latin typeface="+mj-lt"/>
                <a:cs typeface="Nafees Web Naskh" pitchFamily="2" charset="-78"/>
              </a:rPr>
              <a:t>His help </a:t>
            </a:r>
            <a:endParaRPr lang="en-US" sz="2800" dirty="0">
              <a:solidFill>
                <a:srgbClr val="FFFF00"/>
              </a:solidFill>
              <a:latin typeface="+mj-lt"/>
              <a:cs typeface="Nafees Web Naskh" pitchFamily="2" charset="-78"/>
            </a:endParaRPr>
          </a:p>
          <a:p>
            <a:pPr marL="341313" indent="-341313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FFFF00"/>
                </a:solidFill>
                <a:latin typeface="+mj-lt"/>
                <a:cs typeface="Nafees Web Naskh" pitchFamily="2" charset="-78"/>
              </a:rPr>
              <a:t>In the </a:t>
            </a:r>
            <a:r>
              <a:rPr lang="en-US" sz="2800" dirty="0" smtClean="0">
                <a:solidFill>
                  <a:srgbClr val="FFFF00"/>
                </a:solidFill>
                <a:latin typeface="+mj-lt"/>
                <a:cs typeface="Nafees Web Naskh" pitchFamily="2" charset="-78"/>
              </a:rPr>
              <a:t>Hereafter</a:t>
            </a:r>
            <a:r>
              <a:rPr lang="en-US" sz="2800" dirty="0">
                <a:solidFill>
                  <a:srgbClr val="FFFF00"/>
                </a:solidFill>
                <a:latin typeface="+mj-lt"/>
                <a:cs typeface="Nafees Web Naskh" pitchFamily="2" charset="-78"/>
              </a:rPr>
              <a:t>, </a:t>
            </a:r>
            <a:r>
              <a:rPr lang="en-US" sz="2800" dirty="0" smtClean="0">
                <a:solidFill>
                  <a:srgbClr val="FFFF00"/>
                </a:solidFill>
                <a:latin typeface="+mj-lt"/>
                <a:cs typeface="Nafees Web Naskh" pitchFamily="2" charset="-78"/>
              </a:rPr>
              <a:t>get </a:t>
            </a:r>
            <a:r>
              <a:rPr lang="en-US" sz="2800" dirty="0">
                <a:solidFill>
                  <a:srgbClr val="FFFF00"/>
                </a:solidFill>
                <a:latin typeface="+mj-lt"/>
                <a:cs typeface="Nafees Web Naskh" pitchFamily="2" charset="-78"/>
              </a:rPr>
              <a:t>eternal blessings and </a:t>
            </a:r>
            <a:r>
              <a:rPr lang="en-US" sz="2800" dirty="0" smtClean="0">
                <a:solidFill>
                  <a:srgbClr val="FFFF00"/>
                </a:solidFill>
                <a:latin typeface="+mj-lt"/>
                <a:cs typeface="Nafees Web Naskh" pitchFamily="2" charset="-78"/>
              </a:rPr>
              <a:t>rewards </a:t>
            </a:r>
            <a:endParaRPr lang="en-US" sz="2800" dirty="0">
              <a:solidFill>
                <a:srgbClr val="FFFF00"/>
              </a:solidFill>
              <a:latin typeface="+mj-lt"/>
              <a:cs typeface="Nafees Web Naskh" pitchFamily="2" charset="-78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1552387" name="Group 3"/>
          <p:cNvGraphicFramePr>
            <a:graphicFrameLocks noGrp="1"/>
          </p:cNvGraphicFramePr>
          <p:nvPr/>
        </p:nvGraphicFramePr>
        <p:xfrm>
          <a:off x="177800" y="715963"/>
          <a:ext cx="8763000" cy="2271713"/>
        </p:xfrm>
        <a:graphic>
          <a:graphicData uri="http://schemas.openxmlformats.org/drawingml/2006/table">
            <a:tbl>
              <a:tblPr rtl="1"/>
              <a:tblGrid>
                <a:gridCol w="4254500"/>
                <a:gridCol w="4508500"/>
              </a:tblGrid>
              <a:tr h="13430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وَتَعَالَىٰ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جَدُّكَ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high 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Your Majesty;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9470" name="Rectangle 20"/>
          <p:cNvSpPr>
            <a:spLocks noChangeArrowheads="1"/>
          </p:cNvSpPr>
          <p:nvPr/>
        </p:nvSpPr>
        <p:spPr bwMode="auto">
          <a:xfrm>
            <a:off x="381000" y="3449638"/>
            <a:ext cx="746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Your </a:t>
            </a:r>
            <a:r>
              <a:rPr lang="en-US" sz="3200" dirty="0" smtClean="0">
                <a:solidFill>
                  <a:srgbClr val="FFFF00"/>
                </a:solidFill>
              </a:rPr>
              <a:t>Majesty </a:t>
            </a:r>
            <a:r>
              <a:rPr lang="en-US" sz="3200" dirty="0">
                <a:solidFill>
                  <a:srgbClr val="FFFF00"/>
                </a:solidFill>
              </a:rPr>
              <a:t>is the highest. </a:t>
            </a: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68052" name="Group 52"/>
          <p:cNvGraphicFramePr>
            <a:graphicFrameLocks noGrp="1"/>
          </p:cNvGraphicFramePr>
          <p:nvPr/>
        </p:nvGraphicFramePr>
        <p:xfrm>
          <a:off x="177800" y="2260600"/>
          <a:ext cx="8763000" cy="1855470"/>
        </p:xfrm>
        <a:graphic>
          <a:graphicData uri="http://schemas.openxmlformats.org/drawingml/2006/table">
            <a:tbl>
              <a:tblPr rtl="1"/>
              <a:tblGrid>
                <a:gridCol w="5359400"/>
                <a:gridCol w="3403600"/>
              </a:tblGrid>
              <a:tr h="919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وَلاَ إِل</a:t>
                      </a:r>
                      <a:r>
                        <a:rPr kumimoji="0" lang="ur-PK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غَيْرُكَ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(there is) no god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other than You.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81000" y="4343400"/>
            <a:ext cx="8458200" cy="12954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81000" y="3429000"/>
            <a:ext cx="8458200" cy="990600"/>
          </a:xfrm>
          <a:prstGeom prst="rect">
            <a:avLst/>
          </a:prstGeom>
          <a:solidFill>
            <a:srgbClr val="A4007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1000" y="2590800"/>
            <a:ext cx="8458200" cy="990600"/>
          </a:xfrm>
          <a:prstGeom prst="rect">
            <a:avLst/>
          </a:prstGeom>
          <a:solidFill>
            <a:srgbClr val="00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rgbClr val="FFFF00"/>
                </a:solidFill>
              </a:rPr>
              <a:t>In this lesson…</a:t>
            </a:r>
          </a:p>
        </p:txBody>
      </p:sp>
      <p:sp>
        <p:nvSpPr>
          <p:cNvPr id="4102" name="Line 7"/>
          <p:cNvSpPr>
            <a:spLocks noChangeShapeType="1"/>
          </p:cNvSpPr>
          <p:nvPr/>
        </p:nvSpPr>
        <p:spPr bwMode="auto">
          <a:xfrm>
            <a:off x="76200" y="1295400"/>
            <a:ext cx="8991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839200" cy="4530725"/>
          </a:xfrm>
        </p:spPr>
        <p:txBody>
          <a:bodyPr/>
          <a:lstStyle/>
          <a:p>
            <a:pPr marL="566738" indent="-566738" algn="l" rtl="0" eaLnBrk="1" hangingPunct="1">
              <a:lnSpc>
                <a:spcPct val="140000"/>
              </a:lnSpc>
            </a:pPr>
            <a:endParaRPr lang="ar-SA" sz="2800" b="1" dirty="0" smtClean="0">
              <a:cs typeface="Nafees Web Naskh" pitchFamily="2" charset="-78"/>
            </a:endParaRPr>
          </a:p>
          <a:p>
            <a:pPr marL="566738" indent="-566738" algn="l" rtl="0" eaLnBrk="1" hangingPunct="1">
              <a:lnSpc>
                <a:spcPct val="140000"/>
              </a:lnSpc>
            </a:pPr>
            <a:r>
              <a:rPr lang="en-US" b="1" dirty="0" smtClean="0">
                <a:cs typeface="Nafees Web Naskh" pitchFamily="2" charset="-78"/>
              </a:rPr>
              <a:t>Qur</a:t>
            </a:r>
            <a:r>
              <a:rPr lang="en-US" b="1" dirty="0" smtClean="0">
                <a:latin typeface="Nafees Web Naskh" pitchFamily="2" charset="-78"/>
                <a:cs typeface="Nafees Web Naskh" pitchFamily="2" charset="-78"/>
              </a:rPr>
              <a:t>’</a:t>
            </a:r>
            <a:r>
              <a:rPr lang="en-US" b="1" dirty="0" smtClean="0">
                <a:cs typeface="Nafees Web Naskh" pitchFamily="2" charset="-78"/>
              </a:rPr>
              <a:t>an		:</a:t>
            </a:r>
            <a:r>
              <a:rPr lang="en-US" sz="2200" b="1" dirty="0" smtClean="0">
                <a:cs typeface="Nafees Web Naskh" pitchFamily="2" charset="-78"/>
              </a:rPr>
              <a:t>Sana, Recitals in </a:t>
            </a:r>
            <a:r>
              <a:rPr lang="en-US" sz="2200" b="1" dirty="0" err="1" smtClean="0">
                <a:cs typeface="Nafees Web Naskh" pitchFamily="2" charset="-78"/>
              </a:rPr>
              <a:t>Ruku</a:t>
            </a:r>
            <a:r>
              <a:rPr lang="en-US" sz="2200" b="1" dirty="0" smtClean="0">
                <a:cs typeface="Nafees Web Naskh" pitchFamily="2" charset="-78"/>
              </a:rPr>
              <a:t>’ &amp; </a:t>
            </a:r>
            <a:r>
              <a:rPr lang="en-US" sz="2200" b="1" dirty="0" err="1" smtClean="0">
                <a:cs typeface="Nafees Web Naskh" pitchFamily="2" charset="-78"/>
              </a:rPr>
              <a:t>Sajdah</a:t>
            </a:r>
            <a:endParaRPr lang="en-US" sz="2200" b="1" dirty="0" smtClean="0">
              <a:cs typeface="Nafees Web Naskh" pitchFamily="2" charset="-78"/>
            </a:endParaRPr>
          </a:p>
          <a:p>
            <a:pPr marL="566738" indent="-566738" algn="l" rtl="0" eaLnBrk="1" hangingPunct="1">
              <a:lnSpc>
                <a:spcPct val="140000"/>
              </a:lnSpc>
            </a:pPr>
            <a:r>
              <a:rPr lang="en-US" b="1" dirty="0" smtClean="0">
                <a:cs typeface="Nafees Web Naskh" pitchFamily="2" charset="-78"/>
              </a:rPr>
              <a:t>Grammar		:</a:t>
            </a:r>
            <a:r>
              <a:rPr lang="en-US" sz="2200" b="1" dirty="0" smtClean="0">
                <a:cs typeface="Nafees Web Naskh" pitchFamily="2" charset="-78"/>
              </a:rPr>
              <a:t>Forms of  </a:t>
            </a:r>
            <a:r>
              <a:rPr lang="ar-EG" b="1" dirty="0" smtClean="0">
                <a:cs typeface="Tajweed" pitchFamily="2" charset="-78"/>
              </a:rPr>
              <a:t>ضَرَبَ</a:t>
            </a:r>
            <a:r>
              <a:rPr lang="en-US" b="1" dirty="0" smtClean="0">
                <a:cs typeface="Tajweed" pitchFamily="2" charset="-78"/>
              </a:rPr>
              <a:t> </a:t>
            </a:r>
            <a:r>
              <a:rPr lang="ar-QA" b="1" dirty="0" smtClean="0">
                <a:cs typeface="Tajweed" pitchFamily="2" charset="-78"/>
              </a:rPr>
              <a:t>ظَلَمَ</a:t>
            </a:r>
            <a:r>
              <a:rPr lang="en-US" b="1" dirty="0" smtClean="0">
                <a:cs typeface="Tajweed" pitchFamily="2" charset="-78"/>
              </a:rPr>
              <a:t> </a:t>
            </a:r>
            <a:r>
              <a:rPr lang="ar-QA" b="1" dirty="0" smtClean="0">
                <a:cs typeface="Tajweed" pitchFamily="2" charset="-78"/>
              </a:rPr>
              <a:t>صَبَرَ</a:t>
            </a:r>
            <a:r>
              <a:rPr lang="en-US" b="1" dirty="0" smtClean="0">
                <a:cs typeface="Tajweed" pitchFamily="2" charset="-78"/>
              </a:rPr>
              <a:t> </a:t>
            </a:r>
            <a:r>
              <a:rPr lang="en-US" dirty="0" smtClean="0">
                <a:cs typeface="Tajweed" pitchFamily="2" charset="-78"/>
              </a:rPr>
              <a:t>&amp;</a:t>
            </a:r>
            <a:r>
              <a:rPr lang="en-US" b="1" dirty="0" smtClean="0">
                <a:cs typeface="Tajweed" pitchFamily="2" charset="-78"/>
              </a:rPr>
              <a:t> </a:t>
            </a:r>
            <a:r>
              <a:rPr lang="ar-QA" b="1" dirty="0" smtClean="0">
                <a:cs typeface="Tajweed" pitchFamily="2" charset="-78"/>
              </a:rPr>
              <a:t>غَفَرَ</a:t>
            </a:r>
            <a:endParaRPr lang="ar-SA" b="1" dirty="0" smtClean="0">
              <a:cs typeface="Tajweed" pitchFamily="2" charset="-78"/>
            </a:endParaRPr>
          </a:p>
          <a:p>
            <a:pPr marL="566738" indent="-566738" algn="l" rtl="0" eaLnBrk="1" hangingPunct="1">
              <a:lnSpc>
                <a:spcPct val="140000"/>
              </a:lnSpc>
            </a:pPr>
            <a:r>
              <a:rPr lang="en-US" b="1" dirty="0" smtClean="0">
                <a:cs typeface="Nafees Web Naskh" pitchFamily="2" charset="-78"/>
              </a:rPr>
              <a:t>Educational tip: </a:t>
            </a:r>
            <a:r>
              <a:rPr lang="en-US" sz="2200" b="1" dirty="0" smtClean="0">
                <a:cs typeface="Nafees Web Naskh" pitchFamily="2" charset="-78"/>
              </a:rPr>
              <a:t>Cultivate a Habit &amp; </a:t>
            </a:r>
            <a:br>
              <a:rPr lang="en-US" sz="2200" b="1" dirty="0" smtClean="0">
                <a:cs typeface="Nafees Web Naskh" pitchFamily="2" charset="-78"/>
              </a:rPr>
            </a:br>
            <a:r>
              <a:rPr lang="en-US" sz="2200" b="1" dirty="0" smtClean="0">
                <a:cs typeface="Nafees Web Naskh" pitchFamily="2" charset="-78"/>
              </a:rPr>
              <a:t>						Develop an Attitude</a:t>
            </a:r>
            <a:endParaRPr lang="ar-SA" sz="2200" b="1" dirty="0" smtClean="0">
              <a:cs typeface="Nafees Web Naskh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70063" name="Group 15"/>
          <p:cNvGraphicFramePr>
            <a:graphicFrameLocks noGrp="1"/>
          </p:cNvGraphicFramePr>
          <p:nvPr/>
        </p:nvGraphicFramePr>
        <p:xfrm>
          <a:off x="177800" y="166688"/>
          <a:ext cx="8763000" cy="1855470"/>
        </p:xfrm>
        <a:graphic>
          <a:graphicData uri="http://schemas.openxmlformats.org/drawingml/2006/table">
            <a:tbl>
              <a:tblPr rtl="1"/>
              <a:tblGrid>
                <a:gridCol w="5359400"/>
                <a:gridCol w="3403600"/>
              </a:tblGrid>
              <a:tr h="919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وَلاَ إِل</a:t>
                      </a:r>
                      <a:r>
                        <a:rPr kumimoji="0" lang="ur-PK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غَيْرُكَ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(there is) no god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other than You.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85800" y="3140075"/>
          <a:ext cx="769620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400"/>
                <a:gridCol w="2565400"/>
                <a:gridCol w="2565400"/>
              </a:tblGrid>
              <a:tr h="1943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3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ajweed" pitchFamily="2" charset="-78"/>
                        </a:rPr>
                        <a:t>إِل</a:t>
                      </a:r>
                      <a:r>
                        <a:rPr lang="ur-PK" sz="13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ajweed" pitchFamily="2" charset="-78"/>
                        </a:rPr>
                        <a:t>ـٰـ</a:t>
                      </a:r>
                      <a:r>
                        <a:rPr lang="ar-SA" sz="13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ajweed" pitchFamily="2" charset="-78"/>
                        </a:rPr>
                        <a:t>هَ</a:t>
                      </a:r>
                      <a:endParaRPr lang="en-US" sz="13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ajweed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13800" dirty="0" smtClean="0">
                          <a:latin typeface="Times New Roman" pitchFamily="18" charset="0"/>
                          <a:cs typeface="Tajweed" pitchFamily="2" charset="-78"/>
                        </a:rPr>
                        <a:t>لاَ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13800" dirty="0" smtClean="0"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وَ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FFFF00"/>
                          </a:solidFill>
                        </a:rPr>
                        <a:t>god</a:t>
                      </a:r>
                      <a:endParaRPr lang="en-US" sz="4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endParaRPr lang="en-US" sz="4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FFFF00"/>
                          </a:solidFill>
                        </a:rPr>
                        <a:t>and</a:t>
                      </a:r>
                      <a:endParaRPr lang="en-US" sz="4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72111" name="Group 15"/>
          <p:cNvGraphicFramePr>
            <a:graphicFrameLocks noGrp="1"/>
          </p:cNvGraphicFramePr>
          <p:nvPr/>
        </p:nvGraphicFramePr>
        <p:xfrm>
          <a:off x="177800" y="166688"/>
          <a:ext cx="8763000" cy="1855470"/>
        </p:xfrm>
        <a:graphic>
          <a:graphicData uri="http://schemas.openxmlformats.org/drawingml/2006/table">
            <a:tbl>
              <a:tblPr rtl="1"/>
              <a:tblGrid>
                <a:gridCol w="5359400"/>
                <a:gridCol w="3403600"/>
              </a:tblGrid>
              <a:tr h="919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وَلاَ إِل</a:t>
                      </a:r>
                      <a:r>
                        <a:rPr kumimoji="0" lang="ur-PK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غَيْرُكَ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(there is) no god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other than You.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22542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1600200" y="4232275"/>
            <a:ext cx="6019800" cy="3387725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ar-SA" sz="142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		</a:t>
            </a:r>
            <a:endParaRPr lang="ur-PK" sz="14200" smtClean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</p:txBody>
      </p:sp>
      <p:sp>
        <p:nvSpPr>
          <p:cNvPr id="772116" name="Oval 20"/>
          <p:cNvSpPr>
            <a:spLocks noChangeArrowheads="1"/>
          </p:cNvSpPr>
          <p:nvPr/>
        </p:nvSpPr>
        <p:spPr bwMode="auto">
          <a:xfrm>
            <a:off x="7942263" y="5794375"/>
            <a:ext cx="609600" cy="977900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544" name="Rectangle 21"/>
          <p:cNvSpPr>
            <a:spLocks noChangeArrowheads="1"/>
          </p:cNvSpPr>
          <p:nvPr/>
        </p:nvSpPr>
        <p:spPr bwMode="auto">
          <a:xfrm>
            <a:off x="3235325" y="5867400"/>
            <a:ext cx="541655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4400" b="1" dirty="0">
                <a:solidFill>
                  <a:srgbClr val="FFFF00"/>
                </a:solidFill>
                <a:cs typeface="Tajweed" pitchFamily="2" charset="-78"/>
              </a:rPr>
              <a:t>غَيرِ </a:t>
            </a:r>
            <a:r>
              <a:rPr lang="ar-SA" sz="4400" b="1" dirty="0">
                <a:cs typeface="Tajweed" pitchFamily="2" charset="-78"/>
              </a:rPr>
              <a:t>المَغْضُوبِ عَلَيْهِمْ وَلاَ الضَّآلِّينَ</a:t>
            </a:r>
            <a:endParaRPr lang="en-US" sz="4400" b="1" dirty="0">
              <a:cs typeface="Tajweed" pitchFamily="2" charset="-78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0" y="2133600"/>
          <a:ext cx="9144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5867400"/>
              </a:tblGrid>
              <a:tr h="15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500" dirty="0" err="1" smtClean="0"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كَ</a:t>
                      </a:r>
                      <a:endParaRPr lang="ur-PK" sz="11500" dirty="0" smtClean="0"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1500" dirty="0" smtClean="0"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غَيْرُ</a:t>
                      </a:r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7200" b="0" dirty="0" smtClean="0">
                          <a:solidFill>
                            <a:srgbClr val="FFFF00"/>
                          </a:solidFill>
                        </a:rPr>
                        <a:t>You</a:t>
                      </a:r>
                      <a:endParaRPr lang="en-US" sz="72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0" dirty="0" smtClean="0">
                          <a:solidFill>
                            <a:srgbClr val="FFFF00"/>
                          </a:solidFill>
                        </a:rPr>
                        <a:t>other than</a:t>
                      </a:r>
                      <a:endParaRPr lang="en-US" sz="72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72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72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72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72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11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211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7211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21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74158" name="Group 14"/>
          <p:cNvGraphicFramePr>
            <a:graphicFrameLocks noGrp="1"/>
          </p:cNvGraphicFramePr>
          <p:nvPr/>
        </p:nvGraphicFramePr>
        <p:xfrm>
          <a:off x="177800" y="660400"/>
          <a:ext cx="8763000" cy="1855470"/>
        </p:xfrm>
        <a:graphic>
          <a:graphicData uri="http://schemas.openxmlformats.org/drawingml/2006/table">
            <a:tbl>
              <a:tblPr rtl="1"/>
              <a:tblGrid>
                <a:gridCol w="5359400"/>
                <a:gridCol w="3403600"/>
              </a:tblGrid>
              <a:tr h="919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وَلاَ إِل</a:t>
                      </a:r>
                      <a:r>
                        <a:rPr kumimoji="0" lang="ur-PK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غَيْرُكَ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(there is) no god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other than You.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23566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81000" y="2936875"/>
            <a:ext cx="8610600" cy="3463925"/>
          </a:xfrm>
          <a:noFill/>
        </p:spPr>
        <p:txBody>
          <a:bodyPr/>
          <a:lstStyle/>
          <a:p>
            <a:pPr marL="685800" indent="-685800" algn="l" rtl="0" eaLnBrk="1" hangingPunct="1"/>
            <a:r>
              <a:rPr lang="en-US" dirty="0" smtClean="0"/>
              <a:t>Reiterating His oneness and </a:t>
            </a:r>
            <a:br>
              <a:rPr lang="en-US" dirty="0" smtClean="0"/>
            </a:br>
            <a:r>
              <a:rPr lang="en-US" dirty="0" smtClean="0"/>
              <a:t>disowning any partnership</a:t>
            </a:r>
          </a:p>
          <a:p>
            <a:pPr marL="685800" indent="-685800" algn="l" rtl="0" eaLnBrk="1" hangingPunct="1"/>
            <a:r>
              <a:rPr lang="en-US" dirty="0" smtClean="0"/>
              <a:t>Otherwise no salvation! </a:t>
            </a:r>
            <a:br>
              <a:rPr lang="en-US" dirty="0" smtClean="0"/>
            </a:br>
            <a:r>
              <a:rPr lang="en-US" dirty="0" smtClean="0"/>
              <a:t>Because Allah will never forgive Shirk.</a:t>
            </a:r>
            <a:endParaRPr lang="ar-SA" dirty="0" smtClean="0"/>
          </a:p>
          <a:p>
            <a:pPr marL="685800" indent="-685800" algn="l" rtl="0" eaLnBrk="1" hangingPunct="1"/>
            <a:r>
              <a:rPr lang="en-US" dirty="0" smtClean="0"/>
              <a:t>Keep the danger of Shirk in mind while reciting it. </a:t>
            </a: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 rot="10800000" flipV="1">
            <a:off x="457200" y="2057400"/>
            <a:ext cx="8229600" cy="6858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ajweed" pitchFamily="2" charset="-78"/>
              </a:rPr>
              <a:t>Rukoo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ajweed" pitchFamily="2" charset="-78"/>
              </a:rPr>
              <a:t>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457200" y="381000"/>
            <a:ext cx="8229600" cy="685800"/>
          </a:xfrm>
          <a:noFill/>
        </p:spPr>
        <p:txBody>
          <a:bodyPr/>
          <a:lstStyle/>
          <a:p>
            <a:pPr rtl="0" eaLnBrk="1" hangingPunct="1"/>
            <a:r>
              <a:rPr lang="en-US" sz="4400" dirty="0" smtClean="0">
                <a:cs typeface="Tajweed" pitchFamily="2" charset="-78"/>
              </a:rPr>
              <a:t>In </a:t>
            </a:r>
            <a:r>
              <a:rPr lang="en-US" sz="4400" dirty="0" err="1" smtClean="0">
                <a:cs typeface="Tajweed" pitchFamily="2" charset="-78"/>
              </a:rPr>
              <a:t>Rukoo</a:t>
            </a:r>
            <a:r>
              <a:rPr lang="en-US" sz="4400" dirty="0" smtClean="0">
                <a:cs typeface="Tajweed" pitchFamily="2" charset="-78"/>
              </a:rPr>
              <a:t>’</a:t>
            </a:r>
          </a:p>
        </p:txBody>
      </p:sp>
      <p:graphicFrame>
        <p:nvGraphicFramePr>
          <p:cNvPr id="776371" name="Group 179"/>
          <p:cNvGraphicFramePr>
            <a:graphicFrameLocks noGrp="1"/>
          </p:cNvGraphicFramePr>
          <p:nvPr/>
        </p:nvGraphicFramePr>
        <p:xfrm>
          <a:off x="177800" y="2209800"/>
          <a:ext cx="8763000" cy="19669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463800"/>
                <a:gridCol w="40132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سُبْحَانَ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 بِّيَ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الْعَظِيم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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Glory be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my Lord,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Magnificent.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86449" name="Group 17"/>
          <p:cNvGraphicFramePr>
            <a:graphicFrameLocks noGrp="1"/>
          </p:cNvGraphicFramePr>
          <p:nvPr/>
        </p:nvGraphicFramePr>
        <p:xfrm>
          <a:off x="177800" y="166688"/>
          <a:ext cx="8763000" cy="19669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463800"/>
                <a:gridCol w="40132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سُبْحَانَ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 بِّيَ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الْعَظِيم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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Glory be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my Lord,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Magnificent.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25617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3962400" y="2751138"/>
            <a:ext cx="4724400" cy="3505200"/>
          </a:xfrm>
          <a:noFill/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ar-SA" sz="117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سُبْحَانَ</a:t>
            </a:r>
            <a:endParaRPr lang="ur-PK" sz="11700" smtClean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ar-SA" sz="3600" smtClean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000" b="1" smtClean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Free from Defects is…</a:t>
            </a:r>
            <a:endParaRPr lang="en-US" sz="6900" b="1" smtClean="0">
              <a:solidFill>
                <a:srgbClr val="FFFFFF"/>
              </a:solidFill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25618" name="Picture 29" descr="Untitled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800" y="2143125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86472" name="Group 40"/>
          <p:cNvGraphicFramePr>
            <a:graphicFrameLocks noGrp="1"/>
          </p:cNvGraphicFramePr>
          <p:nvPr/>
        </p:nvGraphicFramePr>
        <p:xfrm>
          <a:off x="457200" y="2713038"/>
          <a:ext cx="3009900" cy="3352800"/>
        </p:xfrm>
        <a:graphic>
          <a:graphicData uri="http://schemas.openxmlformats.org/drawingml/2006/table">
            <a:tbl>
              <a:tblPr/>
              <a:tblGrid>
                <a:gridCol w="3009900"/>
              </a:tblGrid>
              <a:tr h="1625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سُبْحَانَ اللّهِ</a:t>
                      </a:r>
                      <a:endParaRPr kumimoji="0" lang="ur-PK" sz="7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625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ur-P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afees Web Naskh" pitchFamily="2" charset="-78"/>
                        <a:cs typeface="Nafees Web Naskh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Allah is free from any defects or deficiencies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88497" name="Group 17"/>
          <p:cNvGraphicFramePr>
            <a:graphicFrameLocks noGrp="1"/>
          </p:cNvGraphicFramePr>
          <p:nvPr/>
        </p:nvGraphicFramePr>
        <p:xfrm>
          <a:off x="177800" y="166688"/>
          <a:ext cx="8763000" cy="19669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463800"/>
                <a:gridCol w="40132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سُبْحَانَ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 بِّيَ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الْعَظِيم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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Glory be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my Lord,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Magnificent.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88498" name="Group 18"/>
          <p:cNvGraphicFramePr>
            <a:graphicFrameLocks noGrp="1"/>
          </p:cNvGraphicFramePr>
          <p:nvPr/>
        </p:nvGraphicFramePr>
        <p:xfrm>
          <a:off x="609600" y="2133600"/>
          <a:ext cx="1600200" cy="4648201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رَبُّه</a:t>
                      </a:r>
                      <a:r>
                        <a:rPr kumimoji="0" lang="ar-SA" sz="4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،</a:t>
                      </a:r>
                      <a:endParaRPr kumimoji="0" lang="ar-S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رَبُّهُمْ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رَبُّكَ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رَبُّكُمْ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رَبِّ</a:t>
                      </a: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ي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رَبُّنَا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رَبُّهَا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26659" name="Freeform 36"/>
          <p:cNvSpPr>
            <a:spLocks/>
          </p:cNvSpPr>
          <p:nvPr/>
        </p:nvSpPr>
        <p:spPr bwMode="auto">
          <a:xfrm>
            <a:off x="2590800" y="1143000"/>
            <a:ext cx="1905000" cy="3886200"/>
          </a:xfrm>
          <a:custGeom>
            <a:avLst/>
            <a:gdLst>
              <a:gd name="T0" fmla="*/ 2147483647 w 1248"/>
              <a:gd name="T1" fmla="*/ 0 h 2688"/>
              <a:gd name="T2" fmla="*/ 2147483647 w 1248"/>
              <a:gd name="T3" fmla="*/ 2147483647 h 2688"/>
              <a:gd name="T4" fmla="*/ 0 w 1248"/>
              <a:gd name="T5" fmla="*/ 2147483647 h 2688"/>
              <a:gd name="T6" fmla="*/ 0 60000 65536"/>
              <a:gd name="T7" fmla="*/ 0 60000 65536"/>
              <a:gd name="T8" fmla="*/ 0 60000 65536"/>
              <a:gd name="T9" fmla="*/ 0 w 1248"/>
              <a:gd name="T10" fmla="*/ 0 h 2688"/>
              <a:gd name="T11" fmla="*/ 1248 w 1248"/>
              <a:gd name="T12" fmla="*/ 2688 h 2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2688">
                <a:moveTo>
                  <a:pt x="1248" y="0"/>
                </a:moveTo>
                <a:cubicBezTo>
                  <a:pt x="1184" y="760"/>
                  <a:pt x="1120" y="1520"/>
                  <a:pt x="912" y="1968"/>
                </a:cubicBezTo>
                <a:cubicBezTo>
                  <a:pt x="704" y="2416"/>
                  <a:pt x="352" y="2552"/>
                  <a:pt x="0" y="2688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arrow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60" name="Oval 37"/>
          <p:cNvSpPr>
            <a:spLocks noChangeArrowheads="1"/>
          </p:cNvSpPr>
          <p:nvPr/>
        </p:nvSpPr>
        <p:spPr bwMode="auto">
          <a:xfrm>
            <a:off x="381000" y="4724400"/>
            <a:ext cx="2133600" cy="8382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61" name="Text Box 38"/>
          <p:cNvSpPr txBox="1">
            <a:spLocks noChangeArrowheads="1"/>
          </p:cNvSpPr>
          <p:nvPr/>
        </p:nvSpPr>
        <p:spPr bwMode="auto">
          <a:xfrm>
            <a:off x="2286000" y="3124200"/>
            <a:ext cx="7010400" cy="301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cs typeface="Arial" pitchFamily="34" charset="0"/>
              </a:rPr>
              <a:t>Takes care of us &amp; helps us grow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cs typeface="Arial" pitchFamily="34" charset="0"/>
              </a:rPr>
              <a:t>… Every cell of billions of cells… internally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cs typeface="Arial" pitchFamily="34" charset="0"/>
              </a:rPr>
              <a:t>And huge arrangements … externally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90545" name="Group 17"/>
          <p:cNvGraphicFramePr>
            <a:graphicFrameLocks noGrp="1"/>
          </p:cNvGraphicFramePr>
          <p:nvPr/>
        </p:nvGraphicFramePr>
        <p:xfrm>
          <a:off x="177800" y="166688"/>
          <a:ext cx="8763000" cy="19669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463800"/>
                <a:gridCol w="40132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سُبْحَانَ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 بِّيَ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الْعَظِيم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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Glory be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my Lord,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Magnificent.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27665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4724400" y="2514600"/>
            <a:ext cx="5181600" cy="4038600"/>
          </a:xfrm>
          <a:noFill/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ar-SA" sz="9600" dirty="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الْعَظِيم</a:t>
            </a:r>
            <a:endParaRPr lang="en-US" sz="5700" dirty="0" smtClean="0">
              <a:latin typeface="Times New Roman" pitchFamily="18" charset="0"/>
              <a:ea typeface="Times New Roman" pitchFamily="18" charset="0"/>
              <a:cs typeface="Tajweed" pitchFamily="2" charset="-78"/>
              <a:sym typeface="AGA Arabesque" pitchFamily="2" charset="2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5000" dirty="0" smtClean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Greatness </a:t>
            </a:r>
            <a:br>
              <a:rPr lang="en-US" sz="5000" dirty="0" smtClean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</a:br>
            <a:r>
              <a:rPr lang="en-US" sz="5000" dirty="0" smtClean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+ </a:t>
            </a:r>
            <a:br>
              <a:rPr lang="en-US" sz="5000" dirty="0" smtClean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</a:br>
            <a:r>
              <a:rPr lang="en-US" sz="5000" dirty="0" smtClean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Strength</a:t>
            </a:r>
            <a:endParaRPr lang="en-US" dirty="0" smtClean="0">
              <a:cs typeface="Tahoma" pitchFamily="34" charset="0"/>
            </a:endParaRPr>
          </a:p>
        </p:txBody>
      </p:sp>
      <p:sp>
        <p:nvSpPr>
          <p:cNvPr id="27666" name="Oval 24"/>
          <p:cNvSpPr>
            <a:spLocks noChangeArrowheads="1"/>
          </p:cNvSpPr>
          <p:nvPr/>
        </p:nvSpPr>
        <p:spPr bwMode="auto">
          <a:xfrm>
            <a:off x="636588" y="5180013"/>
            <a:ext cx="2335212" cy="152558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 dirty="0">
                <a:cs typeface="Arial" pitchFamily="34" charset="0"/>
              </a:rPr>
              <a:t>PIC</a:t>
            </a:r>
          </a:p>
        </p:txBody>
      </p:sp>
      <p:pic>
        <p:nvPicPr>
          <p:cNvPr id="7" name="Picture 22" descr="bone1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984113"/>
            <a:ext cx="3505200" cy="287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7" name="Oval 25"/>
          <p:cNvSpPr>
            <a:spLocks noChangeArrowheads="1"/>
          </p:cNvSpPr>
          <p:nvPr/>
        </p:nvSpPr>
        <p:spPr bwMode="auto">
          <a:xfrm rot="-1960824">
            <a:off x="-237746" y="3761869"/>
            <a:ext cx="7000624" cy="1558052"/>
          </a:xfrm>
          <a:prstGeom prst="ellips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fees Web Naskh" pitchFamily="2" charset="-78"/>
                <a:cs typeface="Nafees Web Naskh" pitchFamily="2" charset="-78"/>
              </a:rPr>
              <a:t>عَظْم </a:t>
            </a:r>
            <a:r>
              <a:rPr lang="ar-SA" sz="6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fees Web Naskh" pitchFamily="2" charset="-78"/>
                <a:cs typeface="Nafees Web Naskh" pitchFamily="2" charset="-78"/>
              </a:rPr>
              <a:t>:</a:t>
            </a:r>
            <a:r>
              <a:rPr lang="en-US" sz="6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fees Web Naskh" pitchFamily="2" charset="-78"/>
                <a:cs typeface="Nafees Web Naskh" pitchFamily="2" charset="-78"/>
              </a:rPr>
              <a:t>        </a:t>
            </a:r>
            <a:r>
              <a:rPr lang="ar-SA" sz="6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fees Web Naskh" pitchFamily="2" charset="-78"/>
                <a:cs typeface="Nafees Web Naskh" pitchFamily="2" charset="-78"/>
              </a:rPr>
              <a:t> </a:t>
            </a:r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fees Web Naskh" pitchFamily="2" charset="-78"/>
                <a:cs typeface="Nafees Web Naskh" pitchFamily="2" charset="-78"/>
              </a:rPr>
              <a:t>bone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92579" name="Group 3"/>
          <p:cNvGraphicFramePr>
            <a:graphicFrameLocks noGrp="1"/>
          </p:cNvGraphicFramePr>
          <p:nvPr/>
        </p:nvGraphicFramePr>
        <p:xfrm>
          <a:off x="177800" y="685800"/>
          <a:ext cx="8763000" cy="19669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463800"/>
                <a:gridCol w="40132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سُبْحَانَ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 بِّيَ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الْعَظِيم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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Glory be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my Lord,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Magnificent.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28689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4114800"/>
          </a:xfrm>
          <a:noFill/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dirty="0" smtClean="0"/>
              <a:t>My </a:t>
            </a:r>
            <a:r>
              <a:rPr lang="en-US" dirty="0" err="1" smtClean="0"/>
              <a:t>Rabb</a:t>
            </a:r>
            <a:r>
              <a:rPr lang="en-US" dirty="0" smtClean="0"/>
              <a:t> is: </a:t>
            </a:r>
          </a:p>
          <a:p>
            <a:pPr algn="l" rtl="0" eaLnBrk="1" hangingPunct="1"/>
            <a:r>
              <a:rPr lang="en-US" dirty="0" smtClean="0"/>
              <a:t>not weak</a:t>
            </a:r>
          </a:p>
          <a:p>
            <a:pPr algn="l" rtl="0" eaLnBrk="1" hangingPunct="1"/>
            <a:r>
              <a:rPr lang="en-US" dirty="0" smtClean="0"/>
              <a:t>not afraid of anyone </a:t>
            </a:r>
            <a:endParaRPr lang="ar-SA" dirty="0" smtClean="0"/>
          </a:p>
          <a:p>
            <a:pPr algn="l" rtl="0" eaLnBrk="1" hangingPunct="1"/>
            <a:r>
              <a:rPr lang="en-US" dirty="0" smtClean="0"/>
              <a:t>not careless</a:t>
            </a:r>
            <a:endParaRPr lang="ar-SA" dirty="0" smtClean="0"/>
          </a:p>
          <a:p>
            <a:pPr algn="l" rtl="0" eaLnBrk="1" hangingPunct="1"/>
            <a:r>
              <a:rPr lang="en-US" dirty="0" smtClean="0"/>
              <a:t>not an oppressor or unjust</a:t>
            </a:r>
          </a:p>
          <a:p>
            <a:pPr algn="l" rtl="0" eaLnBrk="1" hangingPunct="1"/>
            <a:r>
              <a:rPr lang="en-US" dirty="0" smtClean="0"/>
              <a:t>doesn’t do things without purpose</a:t>
            </a:r>
          </a:p>
          <a:p>
            <a:pPr algn="l" rtl="0" eaLnBrk="1" hangingPunct="1"/>
            <a:r>
              <a:rPr lang="en-US" dirty="0" smtClean="0"/>
              <a:t>doesn’t get tired nor </a:t>
            </a:r>
            <a:r>
              <a:rPr lang="en-US" smtClean="0"/>
              <a:t>needs to sleep </a:t>
            </a:r>
            <a:r>
              <a:rPr lang="en-US" dirty="0" smtClean="0"/>
              <a:t>….</a:t>
            </a:r>
            <a:endParaRPr lang="ar-SA" dirty="0" smtClean="0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1555459" name="Group 3"/>
          <p:cNvGraphicFramePr>
            <a:graphicFrameLocks noGrp="1"/>
          </p:cNvGraphicFramePr>
          <p:nvPr/>
        </p:nvGraphicFramePr>
        <p:xfrm>
          <a:off x="177800" y="685800"/>
          <a:ext cx="8763000" cy="19669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463800"/>
                <a:gridCol w="40132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سُبْحَانَ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 </a:t>
                      </a:r>
                      <a:r>
                        <a:rPr kumimoji="0" lang="ar-SA" sz="7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بِّيَ</a:t>
                      </a:r>
                      <a:endParaRPr kumimoji="0" lang="ar-SA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الْعَظِيم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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Glory be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my Lord,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Magnificent.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29713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686800" cy="3810000"/>
          </a:xfrm>
          <a:noFill/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cs typeface="Nafees Web Naskh" pitchFamily="2" charset="-78"/>
              </a:rPr>
              <a:t>My </a:t>
            </a:r>
            <a:r>
              <a:rPr lang="en-US" dirty="0" err="1" smtClean="0">
                <a:cs typeface="Nafees Web Naskh" pitchFamily="2" charset="-78"/>
              </a:rPr>
              <a:t>Rabb</a:t>
            </a:r>
            <a:r>
              <a:rPr lang="en-US" dirty="0" smtClean="0">
                <a:cs typeface="Nafees Web Naskh" pitchFamily="2" charset="-78"/>
              </a:rPr>
              <a:t>, the one who: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 smtClean="0">
                <a:cs typeface="Nafees Web Naskh" pitchFamily="2" charset="-78"/>
              </a:rPr>
              <a:t>takes care of me and helps me grow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 smtClean="0">
                <a:cs typeface="Nafees Web Naskh" pitchFamily="2" charset="-78"/>
              </a:rPr>
              <a:t>controls each and every cell of trillion cells.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dirty="0" smtClean="0">
                <a:cs typeface="Nafees Web Naskh" pitchFamily="2" charset="-78"/>
              </a:rPr>
              <a:t>Even those molecules and atoms inside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 smtClean="0">
                <a:cs typeface="Nafees Web Naskh" pitchFamily="2" charset="-78"/>
              </a:rPr>
              <a:t>feeds me not only food 3 times a day</a:t>
            </a:r>
            <a:br>
              <a:rPr lang="en-US" dirty="0" smtClean="0">
                <a:cs typeface="Nafees Web Naskh" pitchFamily="2" charset="-78"/>
              </a:rPr>
            </a:br>
            <a:r>
              <a:rPr lang="en-US" dirty="0" smtClean="0">
                <a:cs typeface="Nafees Web Naskh" pitchFamily="2" charset="-78"/>
              </a:rPr>
              <a:t>but also oxygen every second; only</a:t>
            </a:r>
          </a:p>
          <a:p>
            <a:pPr algn="l" rtl="0"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b="1" dirty="0" smtClean="0">
                <a:cs typeface="Nafees Web Naskh" pitchFamily="2" charset="-78"/>
              </a:rPr>
              <a:t>MY</a:t>
            </a:r>
            <a:r>
              <a:rPr lang="en-US" dirty="0" smtClean="0">
                <a:cs typeface="Nafees Web Naskh" pitchFamily="2" charset="-78"/>
              </a:rPr>
              <a:t> </a:t>
            </a:r>
            <a:r>
              <a:rPr lang="en-US" dirty="0" err="1" smtClean="0">
                <a:cs typeface="Nafees Web Naskh" pitchFamily="2" charset="-78"/>
              </a:rPr>
              <a:t>Rabb</a:t>
            </a:r>
            <a:r>
              <a:rPr lang="en-US" dirty="0" smtClean="0">
                <a:cs typeface="Nafees Web Naskh" pitchFamily="2" charset="-78"/>
              </a:rPr>
              <a:t> --- say it with love! </a:t>
            </a: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 rot="10800000" flipV="1">
            <a:off x="457200" y="2133600"/>
            <a:ext cx="8229600" cy="6096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ajweed" pitchFamily="2" charset="-78"/>
              </a:rPr>
              <a:t>Sana</a:t>
            </a:r>
            <a:r>
              <a:rPr kumimoji="0" lang="ar-SA" sz="4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ajweed" pitchFamily="2" charset="-78"/>
              </a:rPr>
              <a:t> 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ajwee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1555459" name="Group 3"/>
          <p:cNvGraphicFramePr>
            <a:graphicFrameLocks noGrp="1"/>
          </p:cNvGraphicFramePr>
          <p:nvPr/>
        </p:nvGraphicFramePr>
        <p:xfrm>
          <a:off x="177800" y="685800"/>
          <a:ext cx="8763000" cy="19669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463800"/>
                <a:gridCol w="40132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سُبْحَانَ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 بِّيَ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الْعَظِيم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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Glory be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my Lord,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Magnificent.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555473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8862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dirty="0" smtClean="0">
                <a:cs typeface="Nafees Web Naskh" pitchFamily="2" charset="-78"/>
              </a:rPr>
              <a:t>My </a:t>
            </a:r>
            <a:r>
              <a:rPr lang="en-US" dirty="0" err="1" smtClean="0">
                <a:cs typeface="Nafees Web Naskh" pitchFamily="2" charset="-78"/>
              </a:rPr>
              <a:t>Rabb</a:t>
            </a:r>
            <a:r>
              <a:rPr lang="en-US" dirty="0" smtClean="0">
                <a:cs typeface="Nafees Web Naskh" pitchFamily="2" charset="-78"/>
              </a:rPr>
              <a:t> is Magnificent, Great and Strong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cs typeface="Nafees Web Naskh" pitchFamily="2" charset="-78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cs typeface="Nafees Web Naskh" pitchFamily="2" charset="-78"/>
              </a:rPr>
              <a:t>4 Aspects</a:t>
            </a:r>
          </a:p>
          <a:p>
            <a:pPr marL="514350" indent="-514350" algn="l" rtl="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>
                <a:cs typeface="Nafees Web Naskh" pitchFamily="2" charset="-78"/>
              </a:rPr>
              <a:t>O Allah! You are free from defects</a:t>
            </a:r>
          </a:p>
          <a:p>
            <a:pPr marL="514350" indent="-514350" algn="l" rtl="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>
                <a:cs typeface="Nafees Web Naskh" pitchFamily="2" charset="-78"/>
              </a:rPr>
              <a:t>O Allah! You are </a:t>
            </a:r>
            <a:r>
              <a:rPr lang="en-US" b="1" dirty="0" smtClean="0">
                <a:cs typeface="Nafees Web Naskh" pitchFamily="2" charset="-78"/>
              </a:rPr>
              <a:t>MY</a:t>
            </a:r>
            <a:r>
              <a:rPr lang="en-US" dirty="0" smtClean="0">
                <a:cs typeface="Nafees Web Naskh" pitchFamily="2" charset="-78"/>
              </a:rPr>
              <a:t> </a:t>
            </a:r>
            <a:r>
              <a:rPr lang="en-US" dirty="0" err="1" smtClean="0">
                <a:cs typeface="Nafees Web Naskh" pitchFamily="2" charset="-78"/>
              </a:rPr>
              <a:t>Rabb</a:t>
            </a:r>
            <a:endParaRPr lang="en-US" dirty="0" smtClean="0">
              <a:cs typeface="Nafees Web Naskh" pitchFamily="2" charset="-78"/>
            </a:endParaRPr>
          </a:p>
          <a:p>
            <a:pPr marL="514350" indent="-514350" algn="l" rtl="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>
                <a:cs typeface="Nafees Web Naskh" pitchFamily="2" charset="-78"/>
              </a:rPr>
              <a:t>O Allah! You are Magnificent </a:t>
            </a:r>
            <a:br>
              <a:rPr lang="en-US" dirty="0" smtClean="0">
                <a:cs typeface="Nafees Web Naskh" pitchFamily="2" charset="-78"/>
              </a:rPr>
            </a:br>
            <a:r>
              <a:rPr lang="en-US" dirty="0" smtClean="0">
                <a:cs typeface="Nafees Web Naskh" pitchFamily="2" charset="-78"/>
              </a:rPr>
              <a:t>(REALISE THE POSITION OF RUKOO’)</a:t>
            </a: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685800" y="914400"/>
            <a:ext cx="8229600" cy="76200"/>
          </a:xfrm>
          <a:noFill/>
        </p:spPr>
        <p:txBody>
          <a:bodyPr/>
          <a:lstStyle/>
          <a:p>
            <a:pPr rtl="0" eaLnBrk="1" hangingPunct="1"/>
            <a:r>
              <a:rPr lang="en-US" sz="4400" smtClean="0">
                <a:cs typeface="Tajweed" pitchFamily="2" charset="-78"/>
              </a:rPr>
              <a:t>Recital while standing up from Ruku </a:t>
            </a:r>
          </a:p>
        </p:txBody>
      </p:sp>
      <p:graphicFrame>
        <p:nvGraphicFramePr>
          <p:cNvPr id="778450" name="Group 210"/>
          <p:cNvGraphicFramePr>
            <a:graphicFrameLocks noGrp="1"/>
          </p:cNvGraphicFramePr>
          <p:nvPr/>
        </p:nvGraphicFramePr>
        <p:xfrm>
          <a:off x="177800" y="2090738"/>
          <a:ext cx="8763000" cy="2255520"/>
        </p:xfrm>
        <a:graphic>
          <a:graphicData uri="http://schemas.openxmlformats.org/drawingml/2006/table">
            <a:tbl>
              <a:tblPr rtl="1"/>
              <a:tblGrid>
                <a:gridCol w="3149600"/>
                <a:gridCol w="2743200"/>
                <a:gridCol w="2870200"/>
              </a:tblGrid>
              <a:tr h="11366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سَمِعَ اﷲ 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لِمَنْ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حَمِدَه</a:t>
                      </a:r>
                      <a:r>
                        <a:rPr kumimoji="0" lang="ar-SA" sz="7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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 has listened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to the one who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praised Him.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94641" name="Group 17"/>
          <p:cNvGraphicFramePr>
            <a:graphicFrameLocks noGrp="1"/>
          </p:cNvGraphicFramePr>
          <p:nvPr/>
        </p:nvGraphicFramePr>
        <p:xfrm>
          <a:off x="177800" y="166688"/>
          <a:ext cx="8763000" cy="2255520"/>
        </p:xfrm>
        <a:graphic>
          <a:graphicData uri="http://schemas.openxmlformats.org/drawingml/2006/table">
            <a:tbl>
              <a:tblPr rtl="1"/>
              <a:tblGrid>
                <a:gridCol w="3149600"/>
                <a:gridCol w="2743200"/>
                <a:gridCol w="2870200"/>
              </a:tblGrid>
              <a:tr h="11366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سَمِعَ اﷲ 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لِمَنْ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حَمِدَه</a:t>
                      </a:r>
                      <a:r>
                        <a:rPr kumimoji="0" lang="ar-SA" sz="7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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 has listened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to the one who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praised Him.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2785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914400" y="2895600"/>
            <a:ext cx="7772400" cy="2819400"/>
          </a:xfrm>
          <a:noFill/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ar-SA" sz="129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سَمِعَ    	اﷲ ُ</a:t>
            </a:r>
          </a:p>
          <a:p>
            <a:pPr algn="ctr" rtl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5000" b="1" smtClean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Allah      		listened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96689" name="Group 17"/>
          <p:cNvGraphicFramePr>
            <a:graphicFrameLocks noGrp="1"/>
          </p:cNvGraphicFramePr>
          <p:nvPr/>
        </p:nvGraphicFramePr>
        <p:xfrm>
          <a:off x="177800" y="166688"/>
          <a:ext cx="8763000" cy="2255520"/>
        </p:xfrm>
        <a:graphic>
          <a:graphicData uri="http://schemas.openxmlformats.org/drawingml/2006/table">
            <a:tbl>
              <a:tblPr rtl="1"/>
              <a:tblGrid>
                <a:gridCol w="3149600"/>
                <a:gridCol w="2743200"/>
                <a:gridCol w="2870200"/>
              </a:tblGrid>
              <a:tr h="11366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سَمِعَ اﷲ 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لِمَنْ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حَمِدَه</a:t>
                      </a:r>
                      <a:r>
                        <a:rPr kumimoji="0" lang="ar-SA" sz="7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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 has listened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to the one who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praised Him.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380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381000" y="3089275"/>
            <a:ext cx="8077200" cy="3159125"/>
          </a:xfrm>
          <a:noFill/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ar-SA" sz="14200" dirty="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لِ		    مَنْ</a:t>
            </a:r>
          </a:p>
          <a:p>
            <a:pPr algn="l" rtl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5600" b="1" dirty="0" smtClean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one who	        to, for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98737" name="Group 17"/>
          <p:cNvGraphicFramePr>
            <a:graphicFrameLocks noGrp="1"/>
          </p:cNvGraphicFramePr>
          <p:nvPr/>
        </p:nvGraphicFramePr>
        <p:xfrm>
          <a:off x="177800" y="166688"/>
          <a:ext cx="8763000" cy="2255520"/>
        </p:xfrm>
        <a:graphic>
          <a:graphicData uri="http://schemas.openxmlformats.org/drawingml/2006/table">
            <a:tbl>
              <a:tblPr rtl="1"/>
              <a:tblGrid>
                <a:gridCol w="3149600"/>
                <a:gridCol w="2743200"/>
                <a:gridCol w="2870200"/>
              </a:tblGrid>
              <a:tr h="11366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سَمِعَ اﷲ 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لِمَنْ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حَمِدَه</a:t>
                      </a:r>
                      <a:r>
                        <a:rPr kumimoji="0" lang="ar-SA" sz="7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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 has listened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to the one who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praised Him.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4833" name="Rectangle 72"/>
          <p:cNvSpPr>
            <a:spLocks noGrp="1" noChangeArrowheads="1"/>
          </p:cNvSpPr>
          <p:nvPr>
            <p:ph type="body" idx="1"/>
          </p:nvPr>
        </p:nvSpPr>
        <p:spPr>
          <a:xfrm>
            <a:off x="3505200" y="2743200"/>
            <a:ext cx="5486400" cy="32004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ar-SA" sz="14200" smtClean="0">
                <a:cs typeface="Tajweed" pitchFamily="2" charset="-78"/>
              </a:rPr>
              <a:t>حَمِدَ   	هٗ</a:t>
            </a:r>
            <a:endParaRPr lang="ar-SA" sz="6000" smtClean="0">
              <a:cs typeface="Tajweed" pitchFamily="2" charset="-78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5400" b="1" smtClean="0">
                <a:solidFill>
                  <a:schemeClr val="tx1"/>
                </a:solidFill>
                <a:cs typeface="Tahoma" pitchFamily="34" charset="0"/>
              </a:rPr>
              <a:t>Him		praised</a:t>
            </a:r>
          </a:p>
        </p:txBody>
      </p:sp>
      <p:graphicFrame>
        <p:nvGraphicFramePr>
          <p:cNvPr id="798819" name="Group 99"/>
          <p:cNvGraphicFramePr>
            <a:graphicFrameLocks noGrp="1"/>
          </p:cNvGraphicFramePr>
          <p:nvPr/>
        </p:nvGraphicFramePr>
        <p:xfrm>
          <a:off x="1066800" y="2503488"/>
          <a:ext cx="1030288" cy="4278315"/>
        </p:xfrm>
        <a:graphic>
          <a:graphicData uri="http://schemas.openxmlformats.org/drawingml/2006/table">
            <a:tbl>
              <a:tblPr rtl="1"/>
              <a:tblGrid>
                <a:gridCol w="1030288"/>
              </a:tblGrid>
              <a:tr h="7127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-</a:t>
                      </a: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هُ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-</a:t>
                      </a: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هُم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-</a:t>
                      </a: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كَ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-</a:t>
                      </a: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كُم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-نِ</a:t>
                      </a: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ي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-</a:t>
                      </a: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نَا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00771" name="Group 3"/>
          <p:cNvGraphicFramePr>
            <a:graphicFrameLocks noGrp="1"/>
          </p:cNvGraphicFramePr>
          <p:nvPr/>
        </p:nvGraphicFramePr>
        <p:xfrm>
          <a:off x="177800" y="719138"/>
          <a:ext cx="8763000" cy="2255520"/>
        </p:xfrm>
        <a:graphic>
          <a:graphicData uri="http://schemas.openxmlformats.org/drawingml/2006/table">
            <a:tbl>
              <a:tblPr rtl="1"/>
              <a:tblGrid>
                <a:gridCol w="3149600"/>
                <a:gridCol w="2743200"/>
                <a:gridCol w="2870200"/>
              </a:tblGrid>
              <a:tr h="11366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سَمِعَ اﷲ 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لِمَنْ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حَمِدَه</a:t>
                      </a:r>
                      <a:r>
                        <a:rPr kumimoji="0" lang="ar-SA" sz="7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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 has listened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to the one who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praised Him.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457200" y="3048000"/>
            <a:ext cx="8534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5138" indent="-465138"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solidFill>
                  <a:srgbClr val="FFFF00"/>
                </a:solidFill>
              </a:rPr>
              <a:t>Doesn’t Allah listen to everyone? Of </a:t>
            </a:r>
            <a:r>
              <a:rPr lang="en-US" sz="3000" dirty="0" smtClean="0">
                <a:solidFill>
                  <a:srgbClr val="FFFF00"/>
                </a:solidFill>
              </a:rPr>
              <a:t>course!</a:t>
            </a:r>
            <a:endParaRPr lang="en-US" sz="3000" dirty="0">
              <a:solidFill>
                <a:srgbClr val="FFFF00"/>
              </a:solidFill>
            </a:endParaRPr>
          </a:p>
          <a:p>
            <a:pPr marL="465138" indent="-4651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Here it means a special attention for </a:t>
            </a:r>
            <a:r>
              <a:rPr lang="en-US" sz="3000" dirty="0" smtClean="0">
                <a:solidFill>
                  <a:srgbClr val="FFFF00"/>
                </a:solidFill>
              </a:rPr>
              <a:t/>
            </a:r>
            <a:br>
              <a:rPr lang="en-US" sz="3000" dirty="0" smtClean="0">
                <a:solidFill>
                  <a:srgbClr val="FFFF00"/>
                </a:solidFill>
              </a:rPr>
            </a:br>
            <a:r>
              <a:rPr lang="en-US" sz="3000" dirty="0" smtClean="0">
                <a:solidFill>
                  <a:srgbClr val="FFFF00"/>
                </a:solidFill>
              </a:rPr>
              <a:t>the </a:t>
            </a:r>
            <a:r>
              <a:rPr lang="en-US" sz="3000" dirty="0">
                <a:solidFill>
                  <a:srgbClr val="FFFF00"/>
                </a:solidFill>
              </a:rPr>
              <a:t>one who praises Him. </a:t>
            </a:r>
          </a:p>
          <a:p>
            <a:pPr marL="465138" indent="-4651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He does not need our </a:t>
            </a:r>
            <a:r>
              <a:rPr lang="en-US" sz="3000" dirty="0" err="1">
                <a:solidFill>
                  <a:srgbClr val="FFFF00"/>
                </a:solidFill>
              </a:rPr>
              <a:t>Hamd</a:t>
            </a:r>
            <a:r>
              <a:rPr lang="en-US" sz="3000" dirty="0">
                <a:solidFill>
                  <a:srgbClr val="FFFF00"/>
                </a:solidFill>
              </a:rPr>
              <a:t>!  </a:t>
            </a:r>
            <a:r>
              <a:rPr lang="en-US" sz="3000" dirty="0" smtClean="0">
                <a:solidFill>
                  <a:srgbClr val="FFFF00"/>
                </a:solidFill>
              </a:rPr>
              <a:t/>
            </a:r>
            <a:br>
              <a:rPr lang="en-US" sz="3000" dirty="0" smtClean="0">
                <a:solidFill>
                  <a:srgbClr val="FFFF00"/>
                </a:solidFill>
              </a:rPr>
            </a:br>
            <a:r>
              <a:rPr lang="en-US" sz="3000" dirty="0" smtClean="0">
                <a:solidFill>
                  <a:srgbClr val="FFFF00"/>
                </a:solidFill>
              </a:rPr>
              <a:t>It </a:t>
            </a:r>
            <a:r>
              <a:rPr lang="en-US" sz="3000" dirty="0">
                <a:solidFill>
                  <a:srgbClr val="FFFF00"/>
                </a:solidFill>
              </a:rPr>
              <a:t>does not benefit Him at all.  </a:t>
            </a:r>
          </a:p>
          <a:p>
            <a:pPr marL="465138" indent="-4651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It is purely for our own benefit.  </a:t>
            </a:r>
            <a:r>
              <a:rPr lang="en-US" sz="3000" dirty="0" smtClean="0">
                <a:solidFill>
                  <a:srgbClr val="FFFF00"/>
                </a:solidFill>
              </a:rPr>
              <a:t/>
            </a:r>
            <a:br>
              <a:rPr lang="en-US" sz="3000" dirty="0" smtClean="0">
                <a:solidFill>
                  <a:srgbClr val="FFFF00"/>
                </a:solidFill>
              </a:rPr>
            </a:br>
            <a:r>
              <a:rPr lang="en-US" sz="3000" dirty="0" smtClean="0">
                <a:solidFill>
                  <a:srgbClr val="FFFF00"/>
                </a:solidFill>
              </a:rPr>
              <a:t>We </a:t>
            </a:r>
            <a:r>
              <a:rPr lang="en-US" sz="3000" dirty="0">
                <a:solidFill>
                  <a:srgbClr val="FFFF00"/>
                </a:solidFill>
              </a:rPr>
              <a:t>develop gratitude and we get rewards!!</a:t>
            </a: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841375" y="993775"/>
            <a:ext cx="8226425" cy="73025"/>
          </a:xfrm>
          <a:noFill/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r>
              <a:rPr lang="en-US" sz="4400" smtClean="0">
                <a:cs typeface="Tajweed" pitchFamily="2" charset="-78"/>
              </a:rPr>
              <a:t>After getting up from Ruku</a:t>
            </a:r>
          </a:p>
        </p:txBody>
      </p:sp>
      <p:graphicFrame>
        <p:nvGraphicFramePr>
          <p:cNvPr id="780380" name="Group 92"/>
          <p:cNvGraphicFramePr>
            <a:graphicFrameLocks noGrp="1"/>
          </p:cNvGraphicFramePr>
          <p:nvPr/>
        </p:nvGraphicFramePr>
        <p:xfrm>
          <a:off x="177800" y="2408238"/>
          <a:ext cx="8763000" cy="186023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463800"/>
                <a:gridCol w="4013200"/>
              </a:tblGrid>
              <a:tr h="12811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 بَّنَا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وَلَكَ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الْحَمْدُ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Our Lord!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[and] to You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(be) all the praise.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02833" name="Group 17"/>
          <p:cNvGraphicFramePr>
            <a:graphicFrameLocks noGrp="1"/>
          </p:cNvGraphicFramePr>
          <p:nvPr/>
        </p:nvGraphicFramePr>
        <p:xfrm>
          <a:off x="177800" y="166688"/>
          <a:ext cx="8763000" cy="186023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463800"/>
                <a:gridCol w="4013200"/>
              </a:tblGrid>
              <a:tr h="12811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 بَّنَا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وَلَكَ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الْحَمْدُ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Our Lord!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[and] to You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(be) all the praise.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37905" name="Picture 18" descr="Untitled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0320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02835" name="Group 19"/>
          <p:cNvGraphicFramePr>
            <a:graphicFrameLocks noGrp="1"/>
          </p:cNvGraphicFramePr>
          <p:nvPr/>
        </p:nvGraphicFramePr>
        <p:xfrm>
          <a:off x="609600" y="2133600"/>
          <a:ext cx="1600200" cy="4648201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رَبُّ</a:t>
                      </a: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ه</a:t>
                      </a:r>
                      <a:r>
                        <a:rPr kumimoji="0" lang="ar-SA" sz="4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،</a:t>
                      </a:r>
                      <a:endParaRPr kumimoji="0" lang="ar-S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رَبُّهُمْ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رَبُّكَ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رَبُّكُمْ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رَبِّي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رَبُّنَا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رَبُّهَا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37924" name="Oval 37"/>
          <p:cNvSpPr>
            <a:spLocks noChangeArrowheads="1"/>
          </p:cNvSpPr>
          <p:nvPr/>
        </p:nvSpPr>
        <p:spPr bwMode="auto">
          <a:xfrm>
            <a:off x="381000" y="5397500"/>
            <a:ext cx="2057400" cy="6858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925" name="Text Box 41"/>
          <p:cNvSpPr txBox="1">
            <a:spLocks noChangeArrowheads="1"/>
          </p:cNvSpPr>
          <p:nvPr/>
        </p:nvSpPr>
        <p:spPr bwMode="auto">
          <a:xfrm>
            <a:off x="2362200" y="3276600"/>
            <a:ext cx="7010400" cy="3600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cs typeface="Arial" pitchFamily="34" charset="0"/>
              </a:rPr>
              <a:t>Takes care of us &amp; helps us grow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cs typeface="Arial" pitchFamily="34" charset="0"/>
              </a:rPr>
              <a:t>… Every cell of billions of cells… internally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cs typeface="Arial" pitchFamily="34" charset="0"/>
              </a:rPr>
              <a:t>Every second …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cs typeface="Arial" pitchFamily="34" charset="0"/>
              </a:rPr>
              <a:t>And huge arrangements … externally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04881" name="Group 17"/>
          <p:cNvGraphicFramePr>
            <a:graphicFrameLocks noGrp="1"/>
          </p:cNvGraphicFramePr>
          <p:nvPr/>
        </p:nvGraphicFramePr>
        <p:xfrm>
          <a:off x="177800" y="166688"/>
          <a:ext cx="8763000" cy="186023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463800"/>
                <a:gridCol w="4013200"/>
              </a:tblGrid>
              <a:tr h="12811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 بَّنَا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وَلَكَ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الْحَمْدُ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Our Lord!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[and] to You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(be) all the praise.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04882" name="Group 18"/>
          <p:cNvGraphicFramePr>
            <a:graphicFrameLocks noGrp="1"/>
          </p:cNvGraphicFramePr>
          <p:nvPr/>
        </p:nvGraphicFramePr>
        <p:xfrm>
          <a:off x="304800" y="2133600"/>
          <a:ext cx="1600200" cy="4648201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لَه</a:t>
                      </a:r>
                      <a:r>
                        <a:rPr kumimoji="0" lang="ar-SA" sz="4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،</a:t>
                      </a:r>
                      <a:endParaRPr kumimoji="0" lang="ar-S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لَهُمْ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لَكَ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لَكُمْ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لِي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لَنَا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لَهَا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5" name="Oval 37"/>
          <p:cNvSpPr>
            <a:spLocks noChangeArrowheads="1"/>
          </p:cNvSpPr>
          <p:nvPr/>
        </p:nvSpPr>
        <p:spPr bwMode="auto">
          <a:xfrm>
            <a:off x="152400" y="3429000"/>
            <a:ext cx="2057400" cy="685800"/>
          </a:xfrm>
          <a:prstGeom prst="ellipse">
            <a:avLst/>
          </a:prstGeom>
          <a:noFill/>
          <a:ln w="7620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8948" name="Rectangle 5"/>
          <p:cNvSpPr>
            <a:spLocks noChangeArrowheads="1"/>
          </p:cNvSpPr>
          <p:nvPr/>
        </p:nvSpPr>
        <p:spPr bwMode="auto">
          <a:xfrm>
            <a:off x="2286000" y="5859463"/>
            <a:ext cx="6858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FFFFFF"/>
                </a:solidFill>
                <a:cs typeface="Arial" pitchFamily="34" charset="0"/>
              </a:rPr>
              <a:t>You </a:t>
            </a:r>
            <a:r>
              <a:rPr lang="en-US" sz="4400" b="1" dirty="0" smtClean="0">
                <a:solidFill>
                  <a:srgbClr val="FFFFFF"/>
                </a:solidFill>
                <a:cs typeface="Arial" pitchFamily="34" charset="0"/>
              </a:rPr>
              <a:t>alone </a:t>
            </a:r>
            <a:r>
              <a:rPr lang="en-US" sz="4400" b="1" dirty="0">
                <a:solidFill>
                  <a:srgbClr val="FFFFFF"/>
                </a:solidFill>
                <a:cs typeface="Arial" pitchFamily="34" charset="0"/>
              </a:rPr>
              <a:t>deserve </a:t>
            </a:r>
            <a:r>
              <a:rPr lang="en-US" sz="4400" b="1" dirty="0" smtClean="0">
                <a:solidFill>
                  <a:srgbClr val="FFFFFF"/>
                </a:solidFill>
                <a:cs typeface="Arial" pitchFamily="34" charset="0"/>
              </a:rPr>
              <a:t>it</a:t>
            </a:r>
            <a:endParaRPr lang="en-US" sz="4400" b="1" dirty="0">
              <a:solidFill>
                <a:srgbClr val="FFFFFF"/>
              </a:solidFill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19400" y="2819400"/>
          <a:ext cx="57912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400"/>
                <a:gridCol w="1930400"/>
                <a:gridCol w="1930400"/>
              </a:tblGrid>
              <a:tr h="1943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9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ajweed" pitchFamily="2" charset="-78"/>
                        </a:rPr>
                        <a:t>كَ</a:t>
                      </a:r>
                      <a:endParaRPr lang="en-US" sz="96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ajweed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9600" dirty="0" smtClean="0">
                          <a:latin typeface="Times New Roman" pitchFamily="18" charset="0"/>
                          <a:cs typeface="Tajweed" pitchFamily="2" charset="-78"/>
                        </a:rPr>
                        <a:t>لَ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9600" dirty="0" smtClean="0"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وَ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FF00"/>
                          </a:solidFill>
                        </a:rPr>
                        <a:t>You</a:t>
                      </a:r>
                      <a:endParaRPr lang="en-US" sz="3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FF00"/>
                          </a:solidFill>
                        </a:rPr>
                        <a:t>to /</a:t>
                      </a:r>
                      <a:r>
                        <a:rPr lang="en-US" sz="3600" b="1" baseline="0" dirty="0" smtClean="0">
                          <a:solidFill>
                            <a:srgbClr val="FFFF00"/>
                          </a:solidFill>
                        </a:rPr>
                        <a:t> for</a:t>
                      </a:r>
                      <a:endParaRPr lang="en-US" sz="3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FF00"/>
                          </a:solidFill>
                        </a:rPr>
                        <a:t>and</a:t>
                      </a:r>
                      <a:endParaRPr lang="en-US" sz="3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06929" name="Group 17"/>
          <p:cNvGraphicFramePr>
            <a:graphicFrameLocks noGrp="1"/>
          </p:cNvGraphicFramePr>
          <p:nvPr/>
        </p:nvGraphicFramePr>
        <p:xfrm>
          <a:off x="177800" y="166688"/>
          <a:ext cx="8763000" cy="186023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463800"/>
                <a:gridCol w="4013200"/>
              </a:tblGrid>
              <a:tr h="12811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 بَّنَا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وَلَكَ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الْحَمْدُ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Our Lord!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[and] to You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(be) all the praise.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39953" name="Picture 23" descr="Untitled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0320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54" name="Text Box 25"/>
          <p:cNvSpPr txBox="1">
            <a:spLocks noChangeArrowheads="1"/>
          </p:cNvSpPr>
          <p:nvPr/>
        </p:nvSpPr>
        <p:spPr bwMode="auto">
          <a:xfrm>
            <a:off x="533400" y="3732213"/>
            <a:ext cx="8229600" cy="2287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9600" b="1">
                <a:cs typeface="Arial" pitchFamily="34" charset="0"/>
              </a:rPr>
              <a:t>1. All Praises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9600" b="1">
                <a:cs typeface="Arial" pitchFamily="34" charset="0"/>
              </a:rPr>
              <a:t>2. Thanks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457200" y="533400"/>
            <a:ext cx="8229600" cy="609600"/>
          </a:xfrm>
          <a:noFill/>
        </p:spPr>
        <p:txBody>
          <a:bodyPr/>
          <a:lstStyle/>
          <a:p>
            <a:pPr eaLnBrk="1" hangingPunct="1"/>
            <a:r>
              <a:rPr lang="en-US" sz="4400" dirty="0" smtClean="0">
                <a:cs typeface="Tajweed" pitchFamily="2" charset="-78"/>
              </a:rPr>
              <a:t>Sana</a:t>
            </a:r>
            <a:r>
              <a:rPr lang="ar-SA" sz="4400" dirty="0" smtClean="0">
                <a:cs typeface="Tajweed" pitchFamily="2" charset="-78"/>
              </a:rPr>
              <a:t> </a:t>
            </a:r>
            <a:endParaRPr lang="en-US" sz="4400" dirty="0" smtClean="0">
              <a:cs typeface="Tajweed" pitchFamily="2" charset="-78"/>
            </a:endParaRPr>
          </a:p>
        </p:txBody>
      </p:sp>
      <p:graphicFrame>
        <p:nvGraphicFramePr>
          <p:cNvPr id="739390" name="Group 62"/>
          <p:cNvGraphicFramePr>
            <a:graphicFrameLocks noGrp="1"/>
          </p:cNvGraphicFramePr>
          <p:nvPr/>
        </p:nvGraphicFramePr>
        <p:xfrm>
          <a:off x="177800" y="2228850"/>
          <a:ext cx="8763000" cy="2344738"/>
        </p:xfrm>
        <a:graphic>
          <a:graphicData uri="http://schemas.openxmlformats.org/drawingml/2006/table">
            <a:tbl>
              <a:tblPr rtl="1"/>
              <a:tblGrid>
                <a:gridCol w="3073400"/>
                <a:gridCol w="2590800"/>
                <a:gridCol w="3098800"/>
              </a:tblGrid>
              <a:tr h="12779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سُبْحَانَكَ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اللّهُمَّ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وَبِحَمْدِكَ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Glorified are 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Allah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with Your praise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08963" name="Group 3"/>
          <p:cNvGraphicFramePr>
            <a:graphicFrameLocks noGrp="1"/>
          </p:cNvGraphicFramePr>
          <p:nvPr/>
        </p:nvGraphicFramePr>
        <p:xfrm>
          <a:off x="177800" y="655638"/>
          <a:ext cx="8763000" cy="186023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463800"/>
                <a:gridCol w="4013200"/>
              </a:tblGrid>
              <a:tr h="12811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 بَّنَا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وَلَكَ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الْحَمْدُ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Our Lord!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[and] to You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(be) all the praise.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808977" name="Rectangle 17"/>
          <p:cNvSpPr>
            <a:spLocks noChangeArrowheads="1"/>
          </p:cNvSpPr>
          <p:nvPr/>
        </p:nvSpPr>
        <p:spPr bwMode="auto">
          <a:xfrm>
            <a:off x="914400" y="3178175"/>
            <a:ext cx="7467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dirty="0">
                <a:solidFill>
                  <a:srgbClr val="FFFF00"/>
                </a:solidFill>
                <a:cs typeface="Nafees Web Naskh" pitchFamily="2" charset="-78"/>
              </a:rPr>
              <a:t>Say it with 2 feelings: </a:t>
            </a:r>
          </a:p>
          <a:p>
            <a:pPr>
              <a:lnSpc>
                <a:spcPct val="90000"/>
              </a:lnSpc>
              <a:defRPr/>
            </a:pPr>
            <a:endParaRPr lang="en-US" sz="3200" dirty="0">
              <a:solidFill>
                <a:srgbClr val="FFFF00"/>
              </a:solidFill>
              <a:cs typeface="Nafees Web Naskh" pitchFamily="2" charset="-78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3200" dirty="0">
                <a:solidFill>
                  <a:srgbClr val="FFFF00"/>
                </a:solidFill>
                <a:cs typeface="Nafees Web Naskh" pitchFamily="2" charset="-78"/>
              </a:rPr>
              <a:t>You are our </a:t>
            </a:r>
            <a:r>
              <a:rPr lang="en-US" sz="3200" dirty="0" err="1">
                <a:solidFill>
                  <a:srgbClr val="FFFF00"/>
                </a:solidFill>
                <a:cs typeface="Nafees Web Naskh" pitchFamily="2" charset="-78"/>
              </a:rPr>
              <a:t>Rabb</a:t>
            </a:r>
            <a:r>
              <a:rPr lang="en-US" sz="3200" dirty="0">
                <a:solidFill>
                  <a:srgbClr val="FFFF00"/>
                </a:solidFill>
                <a:cs typeface="Nafees Web Naskh" pitchFamily="2" charset="-78"/>
              </a:rPr>
              <a:t> (of every cell and of every moment)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3200" dirty="0">
                <a:solidFill>
                  <a:srgbClr val="FFFF00"/>
                </a:solidFill>
                <a:cs typeface="Nafees Web Naskh" pitchFamily="2" charset="-78"/>
              </a:rPr>
              <a:t>All praises belong to You </a:t>
            </a:r>
            <a:r>
              <a:rPr lang="en-US" sz="3200" dirty="0" smtClean="0">
                <a:solidFill>
                  <a:srgbClr val="FFFF00"/>
                </a:solidFill>
                <a:cs typeface="Nafees Web Naskh" pitchFamily="2" charset="-78"/>
              </a:rPr>
              <a:t>alone </a:t>
            </a:r>
            <a:endParaRPr lang="en-US" sz="3200" dirty="0">
              <a:solidFill>
                <a:srgbClr val="FFFF00"/>
              </a:solidFill>
              <a:cs typeface="Nafees Web Naskh" pitchFamily="2" charset="-78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77813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sz="3600" dirty="0" smtClean="0"/>
              <a:t>Bringing</a:t>
            </a:r>
            <a:r>
              <a:rPr lang="en-US" sz="3600" dirty="0" smtClean="0">
                <a:solidFill>
                  <a:srgbClr val="FFFF00"/>
                </a:solidFill>
              </a:rPr>
              <a:t> Alhamdulillah </a:t>
            </a:r>
            <a:r>
              <a:rPr lang="en-US" sz="3600" dirty="0" smtClean="0"/>
              <a:t>in our life!</a:t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FF00"/>
                </a:solidFill>
              </a:rPr>
              <a:t>(PRAISE)</a:t>
            </a:r>
          </a:p>
        </p:txBody>
      </p:sp>
      <p:grpSp>
        <p:nvGrpSpPr>
          <p:cNvPr id="41987" name="Group 3"/>
          <p:cNvGrpSpPr>
            <a:grpSpLocks/>
          </p:cNvGrpSpPr>
          <p:nvPr/>
        </p:nvGrpSpPr>
        <p:grpSpPr bwMode="auto">
          <a:xfrm>
            <a:off x="3429000" y="2819400"/>
            <a:ext cx="2133600" cy="2286000"/>
            <a:chOff x="144" y="0"/>
            <a:chExt cx="816" cy="816"/>
          </a:xfrm>
        </p:grpSpPr>
        <p:sp>
          <p:nvSpPr>
            <p:cNvPr id="41992" name="WordArt 4"/>
            <p:cNvSpPr>
              <a:spLocks noChangeArrowheads="1" noChangeShapeType="1" noTextEdit="1"/>
            </p:cNvSpPr>
            <p:nvPr/>
          </p:nvSpPr>
          <p:spPr bwMode="auto">
            <a:xfrm>
              <a:off x="399" y="0"/>
              <a:ext cx="365" cy="86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Tahoma"/>
                  <a:cs typeface="Tahoma"/>
                </a:rPr>
                <a:t>DPPR</a:t>
              </a:r>
            </a:p>
          </p:txBody>
        </p:sp>
        <p:sp>
          <p:nvSpPr>
            <p:cNvPr id="41993" name="Freeform 5"/>
            <p:cNvSpPr>
              <a:spLocks/>
            </p:cNvSpPr>
            <p:nvPr/>
          </p:nvSpPr>
          <p:spPr bwMode="auto">
            <a:xfrm flipV="1">
              <a:off x="548" y="450"/>
              <a:ext cx="408" cy="366"/>
            </a:xfrm>
            <a:custGeom>
              <a:avLst/>
              <a:gdLst>
                <a:gd name="T0" fmla="*/ 0 w 1717"/>
                <a:gd name="T1" fmla="*/ 0 h 1702"/>
                <a:gd name="T2" fmla="*/ 0 w 1717"/>
                <a:gd name="T3" fmla="*/ 0 h 1702"/>
                <a:gd name="T4" fmla="*/ 0 w 1717"/>
                <a:gd name="T5" fmla="*/ 0 h 1702"/>
                <a:gd name="T6" fmla="*/ 0 w 1717"/>
                <a:gd name="T7" fmla="*/ 0 h 1702"/>
                <a:gd name="T8" fmla="*/ 0 w 1717"/>
                <a:gd name="T9" fmla="*/ 0 h 1702"/>
                <a:gd name="T10" fmla="*/ 0 w 1717"/>
                <a:gd name="T11" fmla="*/ 0 h 1702"/>
                <a:gd name="T12" fmla="*/ 0 w 1717"/>
                <a:gd name="T13" fmla="*/ 0 h 1702"/>
                <a:gd name="T14" fmla="*/ 0 w 1717"/>
                <a:gd name="T15" fmla="*/ 0 h 1702"/>
                <a:gd name="T16" fmla="*/ 0 w 1717"/>
                <a:gd name="T17" fmla="*/ 0 h 1702"/>
                <a:gd name="T18" fmla="*/ 0 w 1717"/>
                <a:gd name="T19" fmla="*/ 0 h 1702"/>
                <a:gd name="T20" fmla="*/ 0 w 1717"/>
                <a:gd name="T21" fmla="*/ 0 h 1702"/>
                <a:gd name="T22" fmla="*/ 0 w 1717"/>
                <a:gd name="T23" fmla="*/ 0 h 1702"/>
                <a:gd name="T24" fmla="*/ 0 w 1717"/>
                <a:gd name="T25" fmla="*/ 0 h 1702"/>
                <a:gd name="T26" fmla="*/ 0 w 1717"/>
                <a:gd name="T27" fmla="*/ 0 h 1702"/>
                <a:gd name="T28" fmla="*/ 0 w 1717"/>
                <a:gd name="T29" fmla="*/ 0 h 1702"/>
                <a:gd name="T30" fmla="*/ 0 w 1717"/>
                <a:gd name="T31" fmla="*/ 0 h 1702"/>
                <a:gd name="T32" fmla="*/ 0 w 1717"/>
                <a:gd name="T33" fmla="*/ 0 h 1702"/>
                <a:gd name="T34" fmla="*/ 0 w 1717"/>
                <a:gd name="T35" fmla="*/ 0 h 1702"/>
                <a:gd name="T36" fmla="*/ 0 w 1717"/>
                <a:gd name="T37" fmla="*/ 0 h 1702"/>
                <a:gd name="T38" fmla="*/ 0 w 1717"/>
                <a:gd name="T39" fmla="*/ 0 h 1702"/>
                <a:gd name="T40" fmla="*/ 0 w 1717"/>
                <a:gd name="T41" fmla="*/ 0 h 1702"/>
                <a:gd name="T42" fmla="*/ 0 w 1717"/>
                <a:gd name="T43" fmla="*/ 0 h 1702"/>
                <a:gd name="T44" fmla="*/ 0 w 1717"/>
                <a:gd name="T45" fmla="*/ 0 h 1702"/>
                <a:gd name="T46" fmla="*/ 0 w 1717"/>
                <a:gd name="T47" fmla="*/ 0 h 1702"/>
                <a:gd name="T48" fmla="*/ 0 w 1717"/>
                <a:gd name="T49" fmla="*/ 0 h 1702"/>
                <a:gd name="T50" fmla="*/ 0 w 1717"/>
                <a:gd name="T51" fmla="*/ 0 h 1702"/>
                <a:gd name="T52" fmla="*/ 0 w 1717"/>
                <a:gd name="T53" fmla="*/ 0 h 1702"/>
                <a:gd name="T54" fmla="*/ 0 w 1717"/>
                <a:gd name="T55" fmla="*/ 0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4" name="Freeform 6"/>
            <p:cNvSpPr>
              <a:spLocks/>
            </p:cNvSpPr>
            <p:nvPr/>
          </p:nvSpPr>
          <p:spPr bwMode="auto">
            <a:xfrm flipH="1" flipV="1">
              <a:off x="144" y="449"/>
              <a:ext cx="408" cy="366"/>
            </a:xfrm>
            <a:custGeom>
              <a:avLst/>
              <a:gdLst>
                <a:gd name="T0" fmla="*/ 0 w 1717"/>
                <a:gd name="T1" fmla="*/ 0 h 1702"/>
                <a:gd name="T2" fmla="*/ 0 w 1717"/>
                <a:gd name="T3" fmla="*/ 0 h 1702"/>
                <a:gd name="T4" fmla="*/ 0 w 1717"/>
                <a:gd name="T5" fmla="*/ 0 h 1702"/>
                <a:gd name="T6" fmla="*/ 0 w 1717"/>
                <a:gd name="T7" fmla="*/ 0 h 1702"/>
                <a:gd name="T8" fmla="*/ 0 w 1717"/>
                <a:gd name="T9" fmla="*/ 0 h 1702"/>
                <a:gd name="T10" fmla="*/ 0 w 1717"/>
                <a:gd name="T11" fmla="*/ 0 h 1702"/>
                <a:gd name="T12" fmla="*/ 0 w 1717"/>
                <a:gd name="T13" fmla="*/ 0 h 1702"/>
                <a:gd name="T14" fmla="*/ 0 w 1717"/>
                <a:gd name="T15" fmla="*/ 0 h 1702"/>
                <a:gd name="T16" fmla="*/ 0 w 1717"/>
                <a:gd name="T17" fmla="*/ 0 h 1702"/>
                <a:gd name="T18" fmla="*/ 0 w 1717"/>
                <a:gd name="T19" fmla="*/ 0 h 1702"/>
                <a:gd name="T20" fmla="*/ 0 w 1717"/>
                <a:gd name="T21" fmla="*/ 0 h 1702"/>
                <a:gd name="T22" fmla="*/ 0 w 1717"/>
                <a:gd name="T23" fmla="*/ 0 h 1702"/>
                <a:gd name="T24" fmla="*/ 0 w 1717"/>
                <a:gd name="T25" fmla="*/ 0 h 1702"/>
                <a:gd name="T26" fmla="*/ 0 w 1717"/>
                <a:gd name="T27" fmla="*/ 0 h 1702"/>
                <a:gd name="T28" fmla="*/ 0 w 1717"/>
                <a:gd name="T29" fmla="*/ 0 h 1702"/>
                <a:gd name="T30" fmla="*/ 0 w 1717"/>
                <a:gd name="T31" fmla="*/ 0 h 1702"/>
                <a:gd name="T32" fmla="*/ 0 w 1717"/>
                <a:gd name="T33" fmla="*/ 0 h 1702"/>
                <a:gd name="T34" fmla="*/ 0 w 1717"/>
                <a:gd name="T35" fmla="*/ 0 h 1702"/>
                <a:gd name="T36" fmla="*/ 0 w 1717"/>
                <a:gd name="T37" fmla="*/ 0 h 1702"/>
                <a:gd name="T38" fmla="*/ 0 w 1717"/>
                <a:gd name="T39" fmla="*/ 0 h 1702"/>
                <a:gd name="T40" fmla="*/ 0 w 1717"/>
                <a:gd name="T41" fmla="*/ 0 h 1702"/>
                <a:gd name="T42" fmla="*/ 0 w 1717"/>
                <a:gd name="T43" fmla="*/ 0 h 1702"/>
                <a:gd name="T44" fmla="*/ 0 w 1717"/>
                <a:gd name="T45" fmla="*/ 0 h 1702"/>
                <a:gd name="T46" fmla="*/ 0 w 1717"/>
                <a:gd name="T47" fmla="*/ 0 h 1702"/>
                <a:gd name="T48" fmla="*/ 0 w 1717"/>
                <a:gd name="T49" fmla="*/ 0 h 1702"/>
                <a:gd name="T50" fmla="*/ 0 w 1717"/>
                <a:gd name="T51" fmla="*/ 0 h 1702"/>
                <a:gd name="T52" fmla="*/ 0 w 1717"/>
                <a:gd name="T53" fmla="*/ 0 h 1702"/>
                <a:gd name="T54" fmla="*/ 0 w 1717"/>
                <a:gd name="T55" fmla="*/ 0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rgbClr val="FFFF99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5" name="Oval 7"/>
            <p:cNvSpPr>
              <a:spLocks noChangeArrowheads="1"/>
            </p:cNvSpPr>
            <p:nvPr/>
          </p:nvSpPr>
          <p:spPr bwMode="auto">
            <a:xfrm>
              <a:off x="338" y="249"/>
              <a:ext cx="440" cy="392"/>
            </a:xfrm>
            <a:prstGeom prst="ellipse">
              <a:avLst/>
            </a:prstGeom>
            <a:gradFill rotWithShape="1">
              <a:gsLst>
                <a:gs pos="0">
                  <a:srgbClr val="3399FF"/>
                </a:gs>
                <a:gs pos="100000">
                  <a:srgbClr val="0033CC">
                    <a:alpha val="39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6" name="Freeform 8"/>
            <p:cNvSpPr>
              <a:spLocks/>
            </p:cNvSpPr>
            <p:nvPr/>
          </p:nvSpPr>
          <p:spPr bwMode="auto">
            <a:xfrm flipH="1">
              <a:off x="144" y="86"/>
              <a:ext cx="408" cy="372"/>
            </a:xfrm>
            <a:custGeom>
              <a:avLst/>
              <a:gdLst>
                <a:gd name="T0" fmla="*/ 0 w 1717"/>
                <a:gd name="T1" fmla="*/ 0 h 1702"/>
                <a:gd name="T2" fmla="*/ 0 w 1717"/>
                <a:gd name="T3" fmla="*/ 0 h 1702"/>
                <a:gd name="T4" fmla="*/ 0 w 1717"/>
                <a:gd name="T5" fmla="*/ 0 h 1702"/>
                <a:gd name="T6" fmla="*/ 0 w 1717"/>
                <a:gd name="T7" fmla="*/ 0 h 1702"/>
                <a:gd name="T8" fmla="*/ 0 w 1717"/>
                <a:gd name="T9" fmla="*/ 0 h 1702"/>
                <a:gd name="T10" fmla="*/ 0 w 1717"/>
                <a:gd name="T11" fmla="*/ 0 h 1702"/>
                <a:gd name="T12" fmla="*/ 0 w 1717"/>
                <a:gd name="T13" fmla="*/ 0 h 1702"/>
                <a:gd name="T14" fmla="*/ 0 w 1717"/>
                <a:gd name="T15" fmla="*/ 0 h 1702"/>
                <a:gd name="T16" fmla="*/ 0 w 1717"/>
                <a:gd name="T17" fmla="*/ 0 h 1702"/>
                <a:gd name="T18" fmla="*/ 0 w 1717"/>
                <a:gd name="T19" fmla="*/ 0 h 1702"/>
                <a:gd name="T20" fmla="*/ 0 w 1717"/>
                <a:gd name="T21" fmla="*/ 0 h 1702"/>
                <a:gd name="T22" fmla="*/ 0 w 1717"/>
                <a:gd name="T23" fmla="*/ 0 h 1702"/>
                <a:gd name="T24" fmla="*/ 0 w 1717"/>
                <a:gd name="T25" fmla="*/ 0 h 1702"/>
                <a:gd name="T26" fmla="*/ 0 w 1717"/>
                <a:gd name="T27" fmla="*/ 0 h 1702"/>
                <a:gd name="T28" fmla="*/ 0 w 1717"/>
                <a:gd name="T29" fmla="*/ 0 h 1702"/>
                <a:gd name="T30" fmla="*/ 0 w 1717"/>
                <a:gd name="T31" fmla="*/ 0 h 1702"/>
                <a:gd name="T32" fmla="*/ 0 w 1717"/>
                <a:gd name="T33" fmla="*/ 0 h 1702"/>
                <a:gd name="T34" fmla="*/ 0 w 1717"/>
                <a:gd name="T35" fmla="*/ 0 h 1702"/>
                <a:gd name="T36" fmla="*/ 0 w 1717"/>
                <a:gd name="T37" fmla="*/ 0 h 1702"/>
                <a:gd name="T38" fmla="*/ 0 w 1717"/>
                <a:gd name="T39" fmla="*/ 0 h 1702"/>
                <a:gd name="T40" fmla="*/ 0 w 1717"/>
                <a:gd name="T41" fmla="*/ 0 h 1702"/>
                <a:gd name="T42" fmla="*/ 0 w 1717"/>
                <a:gd name="T43" fmla="*/ 0 h 1702"/>
                <a:gd name="T44" fmla="*/ 0 w 1717"/>
                <a:gd name="T45" fmla="*/ 0 h 1702"/>
                <a:gd name="T46" fmla="*/ 0 w 1717"/>
                <a:gd name="T47" fmla="*/ 0 h 1702"/>
                <a:gd name="T48" fmla="*/ 0 w 1717"/>
                <a:gd name="T49" fmla="*/ 0 h 1702"/>
                <a:gd name="T50" fmla="*/ 0 w 1717"/>
                <a:gd name="T51" fmla="*/ 0 h 1702"/>
                <a:gd name="T52" fmla="*/ 0 w 1717"/>
                <a:gd name="T53" fmla="*/ 0 h 1702"/>
                <a:gd name="T54" fmla="*/ 0 w 1717"/>
                <a:gd name="T55" fmla="*/ 0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rgbClr val="99FF99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7" name="Freeform 9"/>
            <p:cNvSpPr>
              <a:spLocks/>
            </p:cNvSpPr>
            <p:nvPr/>
          </p:nvSpPr>
          <p:spPr bwMode="auto">
            <a:xfrm>
              <a:off x="552" y="85"/>
              <a:ext cx="408" cy="366"/>
            </a:xfrm>
            <a:custGeom>
              <a:avLst/>
              <a:gdLst>
                <a:gd name="T0" fmla="*/ 0 w 1717"/>
                <a:gd name="T1" fmla="*/ 0 h 1702"/>
                <a:gd name="T2" fmla="*/ 0 w 1717"/>
                <a:gd name="T3" fmla="*/ 0 h 1702"/>
                <a:gd name="T4" fmla="*/ 0 w 1717"/>
                <a:gd name="T5" fmla="*/ 0 h 1702"/>
                <a:gd name="T6" fmla="*/ 0 w 1717"/>
                <a:gd name="T7" fmla="*/ 0 h 1702"/>
                <a:gd name="T8" fmla="*/ 0 w 1717"/>
                <a:gd name="T9" fmla="*/ 0 h 1702"/>
                <a:gd name="T10" fmla="*/ 0 w 1717"/>
                <a:gd name="T11" fmla="*/ 0 h 1702"/>
                <a:gd name="T12" fmla="*/ 0 w 1717"/>
                <a:gd name="T13" fmla="*/ 0 h 1702"/>
                <a:gd name="T14" fmla="*/ 0 w 1717"/>
                <a:gd name="T15" fmla="*/ 0 h 1702"/>
                <a:gd name="T16" fmla="*/ 0 w 1717"/>
                <a:gd name="T17" fmla="*/ 0 h 1702"/>
                <a:gd name="T18" fmla="*/ 0 w 1717"/>
                <a:gd name="T19" fmla="*/ 0 h 1702"/>
                <a:gd name="T20" fmla="*/ 0 w 1717"/>
                <a:gd name="T21" fmla="*/ 0 h 1702"/>
                <a:gd name="T22" fmla="*/ 0 w 1717"/>
                <a:gd name="T23" fmla="*/ 0 h 1702"/>
                <a:gd name="T24" fmla="*/ 0 w 1717"/>
                <a:gd name="T25" fmla="*/ 0 h 1702"/>
                <a:gd name="T26" fmla="*/ 0 w 1717"/>
                <a:gd name="T27" fmla="*/ 0 h 1702"/>
                <a:gd name="T28" fmla="*/ 0 w 1717"/>
                <a:gd name="T29" fmla="*/ 0 h 1702"/>
                <a:gd name="T30" fmla="*/ 0 w 1717"/>
                <a:gd name="T31" fmla="*/ 0 h 1702"/>
                <a:gd name="T32" fmla="*/ 0 w 1717"/>
                <a:gd name="T33" fmla="*/ 0 h 1702"/>
                <a:gd name="T34" fmla="*/ 0 w 1717"/>
                <a:gd name="T35" fmla="*/ 0 h 1702"/>
                <a:gd name="T36" fmla="*/ 0 w 1717"/>
                <a:gd name="T37" fmla="*/ 0 h 1702"/>
                <a:gd name="T38" fmla="*/ 0 w 1717"/>
                <a:gd name="T39" fmla="*/ 0 h 1702"/>
                <a:gd name="T40" fmla="*/ 0 w 1717"/>
                <a:gd name="T41" fmla="*/ 0 h 1702"/>
                <a:gd name="T42" fmla="*/ 0 w 1717"/>
                <a:gd name="T43" fmla="*/ 0 h 1702"/>
                <a:gd name="T44" fmla="*/ 0 w 1717"/>
                <a:gd name="T45" fmla="*/ 0 h 1702"/>
                <a:gd name="T46" fmla="*/ 0 w 1717"/>
                <a:gd name="T47" fmla="*/ 0 h 1702"/>
                <a:gd name="T48" fmla="*/ 0 w 1717"/>
                <a:gd name="T49" fmla="*/ 0 h 1702"/>
                <a:gd name="T50" fmla="*/ 0 w 1717"/>
                <a:gd name="T51" fmla="*/ 0 h 1702"/>
                <a:gd name="T52" fmla="*/ 0 w 1717"/>
                <a:gd name="T53" fmla="*/ 0 h 1702"/>
                <a:gd name="T54" fmla="*/ 0 w 1717"/>
                <a:gd name="T55" fmla="*/ 0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rgbClr val="FF71B8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8" name="WordArt 10"/>
            <p:cNvSpPr>
              <a:spLocks noChangeArrowheads="1" noChangeShapeType="1" noTextEdit="1"/>
            </p:cNvSpPr>
            <p:nvPr/>
          </p:nvSpPr>
          <p:spPr bwMode="auto">
            <a:xfrm rot="2429723">
              <a:off x="691" y="224"/>
              <a:ext cx="167" cy="7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Ask</a:t>
              </a:r>
            </a:p>
          </p:txBody>
        </p:sp>
        <p:sp>
          <p:nvSpPr>
            <p:cNvPr id="41999" name="WordArt 11"/>
            <p:cNvSpPr>
              <a:spLocks noChangeArrowheads="1" noChangeShapeType="1" noTextEdit="1"/>
            </p:cNvSpPr>
            <p:nvPr/>
          </p:nvSpPr>
          <p:spPr bwMode="auto">
            <a:xfrm rot="8117826">
              <a:off x="587" y="609"/>
              <a:ext cx="342" cy="8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Evaluate</a:t>
              </a:r>
            </a:p>
          </p:txBody>
        </p:sp>
        <p:sp>
          <p:nvSpPr>
            <p:cNvPr id="42000" name="WordArt 12"/>
            <p:cNvSpPr>
              <a:spLocks noChangeArrowheads="1" noChangeShapeType="1" noTextEdit="1"/>
            </p:cNvSpPr>
            <p:nvPr/>
          </p:nvSpPr>
          <p:spPr bwMode="auto">
            <a:xfrm rot="-7906890">
              <a:off x="214" y="622"/>
              <a:ext cx="136" cy="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Plan</a:t>
              </a:r>
            </a:p>
          </p:txBody>
        </p:sp>
        <p:sp>
          <p:nvSpPr>
            <p:cNvPr id="42001" name="WordArt 13"/>
            <p:cNvSpPr>
              <a:spLocks noChangeArrowheads="1" noChangeShapeType="1" noTextEdit="1"/>
            </p:cNvSpPr>
            <p:nvPr/>
          </p:nvSpPr>
          <p:spPr bwMode="auto">
            <a:xfrm rot="-2858097">
              <a:off x="154" y="231"/>
              <a:ext cx="394" cy="10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Propagate</a:t>
              </a:r>
            </a:p>
          </p:txBody>
        </p:sp>
        <p:sp>
          <p:nvSpPr>
            <p:cNvPr id="42002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360" y="405"/>
              <a:ext cx="387" cy="9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latin typeface="Verdana"/>
                </a:rPr>
                <a:t>Understand</a:t>
              </a:r>
            </a:p>
          </p:txBody>
        </p:sp>
        <p:sp>
          <p:nvSpPr>
            <p:cNvPr id="42003" name="WordArt 15"/>
            <p:cNvSpPr>
              <a:spLocks noChangeArrowheads="1" noChangeShapeType="1" noTextEdit="1"/>
            </p:cNvSpPr>
            <p:nvPr/>
          </p:nvSpPr>
          <p:spPr bwMode="auto">
            <a:xfrm rot="-7779624">
              <a:off x="292" y="585"/>
              <a:ext cx="108" cy="4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I+G</a:t>
              </a:r>
            </a:p>
          </p:txBody>
        </p:sp>
        <p:sp>
          <p:nvSpPr>
            <p:cNvPr id="42004" name="Freeform 16"/>
            <p:cNvSpPr>
              <a:spLocks/>
            </p:cNvSpPr>
            <p:nvPr/>
          </p:nvSpPr>
          <p:spPr bwMode="auto">
            <a:xfrm>
              <a:off x="717" y="117"/>
              <a:ext cx="175" cy="134"/>
            </a:xfrm>
            <a:custGeom>
              <a:avLst/>
              <a:gdLst>
                <a:gd name="T0" fmla="*/ 0 w 522"/>
                <a:gd name="T1" fmla="*/ 0 h 441"/>
                <a:gd name="T2" fmla="*/ 0 w 522"/>
                <a:gd name="T3" fmla="*/ 0 h 441"/>
                <a:gd name="T4" fmla="*/ 0 w 522"/>
                <a:gd name="T5" fmla="*/ 0 h 441"/>
                <a:gd name="T6" fmla="*/ 0 w 522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5" name="Freeform 17"/>
            <p:cNvSpPr>
              <a:spLocks/>
            </p:cNvSpPr>
            <p:nvPr/>
          </p:nvSpPr>
          <p:spPr bwMode="auto">
            <a:xfrm rot="-5400000">
              <a:off x="188" y="140"/>
              <a:ext cx="147" cy="146"/>
            </a:xfrm>
            <a:custGeom>
              <a:avLst/>
              <a:gdLst>
                <a:gd name="T0" fmla="*/ 0 w 522"/>
                <a:gd name="T1" fmla="*/ 0 h 441"/>
                <a:gd name="T2" fmla="*/ 0 w 522"/>
                <a:gd name="T3" fmla="*/ 0 h 441"/>
                <a:gd name="T4" fmla="*/ 0 w 522"/>
                <a:gd name="T5" fmla="*/ 0 h 441"/>
                <a:gd name="T6" fmla="*/ 0 w 522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6" name="Freeform 18"/>
            <p:cNvSpPr>
              <a:spLocks/>
            </p:cNvSpPr>
            <p:nvPr/>
          </p:nvSpPr>
          <p:spPr bwMode="auto">
            <a:xfrm rot="10800000">
              <a:off x="144" y="528"/>
              <a:ext cx="100" cy="166"/>
            </a:xfrm>
            <a:custGeom>
              <a:avLst/>
              <a:gdLst>
                <a:gd name="T0" fmla="*/ 0 w 522"/>
                <a:gd name="T1" fmla="*/ 0 h 441"/>
                <a:gd name="T2" fmla="*/ 0 w 522"/>
                <a:gd name="T3" fmla="*/ 0 h 441"/>
                <a:gd name="T4" fmla="*/ 0 w 522"/>
                <a:gd name="T5" fmla="*/ 0 h 441"/>
                <a:gd name="T6" fmla="*/ 0 w 522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7" name="Freeform 19"/>
            <p:cNvSpPr>
              <a:spLocks/>
            </p:cNvSpPr>
            <p:nvPr/>
          </p:nvSpPr>
          <p:spPr bwMode="auto">
            <a:xfrm rot="5087251">
              <a:off x="791" y="578"/>
              <a:ext cx="155" cy="146"/>
            </a:xfrm>
            <a:custGeom>
              <a:avLst/>
              <a:gdLst>
                <a:gd name="T0" fmla="*/ 0 w 522"/>
                <a:gd name="T1" fmla="*/ 0 h 441"/>
                <a:gd name="T2" fmla="*/ 0 w 522"/>
                <a:gd name="T3" fmla="*/ 0 h 441"/>
                <a:gd name="T4" fmla="*/ 0 w 522"/>
                <a:gd name="T5" fmla="*/ 0 h 441"/>
                <a:gd name="T6" fmla="*/ 0 w 522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08" name="Group 20"/>
            <p:cNvGrpSpPr>
              <a:grpSpLocks/>
            </p:cNvGrpSpPr>
            <p:nvPr/>
          </p:nvGrpSpPr>
          <p:grpSpPr bwMode="auto">
            <a:xfrm>
              <a:off x="351" y="659"/>
              <a:ext cx="191" cy="129"/>
              <a:chOff x="3984" y="3120"/>
              <a:chExt cx="768" cy="435"/>
            </a:xfrm>
          </p:grpSpPr>
          <p:sp>
            <p:nvSpPr>
              <p:cNvPr id="42009" name="AutoShape 21"/>
              <p:cNvSpPr>
                <a:spLocks noChangeArrowheads="1"/>
              </p:cNvSpPr>
              <p:nvPr/>
            </p:nvSpPr>
            <p:spPr bwMode="auto">
              <a:xfrm>
                <a:off x="3984" y="3120"/>
                <a:ext cx="768" cy="435"/>
              </a:xfrm>
              <a:prstGeom prst="flowChartDecision">
                <a:avLst/>
              </a:prstGeom>
              <a:noFill/>
              <a:ln w="28575" algn="ctr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0" name="WordArt 2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080" y="3264"/>
                <a:ext cx="528" cy="144"/>
              </a:xfrm>
              <a:prstGeom prst="rect">
                <a:avLst/>
              </a:prstGeom>
            </p:spPr>
            <p:txBody>
              <a:bodyPr wrap="none" fromWordArt="1">
                <a:prstTxWarp prst="textDeflate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Tahoma"/>
                    <a:cs typeface="Tahoma"/>
                  </a:rPr>
                  <a:t>Check</a:t>
                </a:r>
              </a:p>
            </p:txBody>
          </p:sp>
        </p:grpSp>
      </p:grpSp>
      <p:sp>
        <p:nvSpPr>
          <p:cNvPr id="41988" name="AutoShape 23"/>
          <p:cNvSpPr>
            <a:spLocks noChangeArrowheads="1"/>
          </p:cNvSpPr>
          <p:nvPr/>
        </p:nvSpPr>
        <p:spPr bwMode="auto">
          <a:xfrm>
            <a:off x="5562600" y="5029200"/>
            <a:ext cx="3352800" cy="1600200"/>
          </a:xfrm>
          <a:prstGeom prst="wedgeRectCallout">
            <a:avLst>
              <a:gd name="adj1" fmla="val -58380"/>
              <a:gd name="adj2" fmla="val -7361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/>
              <a:t>How many times did I get attracted or impressed by worldly attractions, people, and personalities and forgot to Say Alhamdulillah?</a:t>
            </a:r>
          </a:p>
        </p:txBody>
      </p:sp>
      <p:sp>
        <p:nvSpPr>
          <p:cNvPr id="41989" name="AutoShape 24"/>
          <p:cNvSpPr>
            <a:spLocks noChangeArrowheads="1"/>
          </p:cNvSpPr>
          <p:nvPr/>
        </p:nvSpPr>
        <p:spPr bwMode="auto">
          <a:xfrm>
            <a:off x="533400" y="5029200"/>
            <a:ext cx="3505200" cy="1600200"/>
          </a:xfrm>
          <a:prstGeom prst="wedgeRectCallout">
            <a:avLst>
              <a:gd name="adj1" fmla="val 36458"/>
              <a:gd name="adj2" fmla="val -7192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/>
              <a:t>Study the 99 names of Allah.  Repeat them as much as possible.  … </a:t>
            </a:r>
          </a:p>
        </p:txBody>
      </p:sp>
      <p:sp>
        <p:nvSpPr>
          <p:cNvPr id="41990" name="AutoShape 25"/>
          <p:cNvSpPr>
            <a:spLocks noChangeArrowheads="1"/>
          </p:cNvSpPr>
          <p:nvPr/>
        </p:nvSpPr>
        <p:spPr bwMode="auto">
          <a:xfrm>
            <a:off x="6172200" y="2057400"/>
            <a:ext cx="2667000" cy="1676400"/>
          </a:xfrm>
          <a:prstGeom prst="wedgeRectCallout">
            <a:avLst>
              <a:gd name="adj1" fmla="val -78690"/>
              <a:gd name="adj2" fmla="val 4299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dirty="0"/>
              <a:t>O Allah! Help me believe </a:t>
            </a:r>
            <a:r>
              <a:rPr lang="en-US" sz="2000" dirty="0" smtClean="0"/>
              <a:t>in you </a:t>
            </a:r>
            <a:r>
              <a:rPr lang="en-US" sz="2000" dirty="0"/>
              <a:t>firmly as the ‘BEST’ in my day-to-day life.</a:t>
            </a:r>
          </a:p>
        </p:txBody>
      </p:sp>
      <p:sp>
        <p:nvSpPr>
          <p:cNvPr id="41991" name="AutoShape 26"/>
          <p:cNvSpPr>
            <a:spLocks noChangeArrowheads="1"/>
          </p:cNvSpPr>
          <p:nvPr/>
        </p:nvSpPr>
        <p:spPr bwMode="auto">
          <a:xfrm>
            <a:off x="304800" y="1752600"/>
            <a:ext cx="3352800" cy="1371600"/>
          </a:xfrm>
          <a:prstGeom prst="wedgeRectCallout">
            <a:avLst>
              <a:gd name="adj1" fmla="val 46449"/>
              <a:gd name="adj2" fmla="val 8391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/>
              <a:t>Propagate the message.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77813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sz="3600" dirty="0" smtClean="0"/>
              <a:t>Bringing </a:t>
            </a:r>
            <a:r>
              <a:rPr lang="en-US" sz="3600" dirty="0" smtClean="0">
                <a:solidFill>
                  <a:srgbClr val="FFFF00"/>
                </a:solidFill>
              </a:rPr>
              <a:t>Alhamdulillah</a:t>
            </a:r>
            <a:r>
              <a:rPr lang="en-US" sz="3600" dirty="0" smtClean="0"/>
              <a:t> in our life!</a:t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FF00"/>
                </a:solidFill>
              </a:rPr>
              <a:t>(THANKS)</a:t>
            </a:r>
          </a:p>
        </p:txBody>
      </p:sp>
      <p:grpSp>
        <p:nvGrpSpPr>
          <p:cNvPr id="43011" name="Group 3"/>
          <p:cNvGrpSpPr>
            <a:grpSpLocks/>
          </p:cNvGrpSpPr>
          <p:nvPr/>
        </p:nvGrpSpPr>
        <p:grpSpPr bwMode="auto">
          <a:xfrm>
            <a:off x="3429000" y="2819400"/>
            <a:ext cx="2133600" cy="2286000"/>
            <a:chOff x="144" y="0"/>
            <a:chExt cx="816" cy="816"/>
          </a:xfrm>
        </p:grpSpPr>
        <p:sp>
          <p:nvSpPr>
            <p:cNvPr id="4301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399" y="0"/>
              <a:ext cx="365" cy="86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Tahoma"/>
                  <a:cs typeface="Tahoma"/>
                </a:rPr>
                <a:t>DPPR</a:t>
              </a:r>
            </a:p>
          </p:txBody>
        </p:sp>
        <p:sp>
          <p:nvSpPr>
            <p:cNvPr id="43017" name="Freeform 5"/>
            <p:cNvSpPr>
              <a:spLocks/>
            </p:cNvSpPr>
            <p:nvPr/>
          </p:nvSpPr>
          <p:spPr bwMode="auto">
            <a:xfrm flipV="1">
              <a:off x="548" y="450"/>
              <a:ext cx="408" cy="366"/>
            </a:xfrm>
            <a:custGeom>
              <a:avLst/>
              <a:gdLst>
                <a:gd name="T0" fmla="*/ 0 w 1717"/>
                <a:gd name="T1" fmla="*/ 0 h 1702"/>
                <a:gd name="T2" fmla="*/ 0 w 1717"/>
                <a:gd name="T3" fmla="*/ 0 h 1702"/>
                <a:gd name="T4" fmla="*/ 0 w 1717"/>
                <a:gd name="T5" fmla="*/ 0 h 1702"/>
                <a:gd name="T6" fmla="*/ 0 w 1717"/>
                <a:gd name="T7" fmla="*/ 0 h 1702"/>
                <a:gd name="T8" fmla="*/ 0 w 1717"/>
                <a:gd name="T9" fmla="*/ 0 h 1702"/>
                <a:gd name="T10" fmla="*/ 0 w 1717"/>
                <a:gd name="T11" fmla="*/ 0 h 1702"/>
                <a:gd name="T12" fmla="*/ 0 w 1717"/>
                <a:gd name="T13" fmla="*/ 0 h 1702"/>
                <a:gd name="T14" fmla="*/ 0 w 1717"/>
                <a:gd name="T15" fmla="*/ 0 h 1702"/>
                <a:gd name="T16" fmla="*/ 0 w 1717"/>
                <a:gd name="T17" fmla="*/ 0 h 1702"/>
                <a:gd name="T18" fmla="*/ 0 w 1717"/>
                <a:gd name="T19" fmla="*/ 0 h 1702"/>
                <a:gd name="T20" fmla="*/ 0 w 1717"/>
                <a:gd name="T21" fmla="*/ 0 h 1702"/>
                <a:gd name="T22" fmla="*/ 0 w 1717"/>
                <a:gd name="T23" fmla="*/ 0 h 1702"/>
                <a:gd name="T24" fmla="*/ 0 w 1717"/>
                <a:gd name="T25" fmla="*/ 0 h 1702"/>
                <a:gd name="T26" fmla="*/ 0 w 1717"/>
                <a:gd name="T27" fmla="*/ 0 h 1702"/>
                <a:gd name="T28" fmla="*/ 0 w 1717"/>
                <a:gd name="T29" fmla="*/ 0 h 1702"/>
                <a:gd name="T30" fmla="*/ 0 w 1717"/>
                <a:gd name="T31" fmla="*/ 0 h 1702"/>
                <a:gd name="T32" fmla="*/ 0 w 1717"/>
                <a:gd name="T33" fmla="*/ 0 h 1702"/>
                <a:gd name="T34" fmla="*/ 0 w 1717"/>
                <a:gd name="T35" fmla="*/ 0 h 1702"/>
                <a:gd name="T36" fmla="*/ 0 w 1717"/>
                <a:gd name="T37" fmla="*/ 0 h 1702"/>
                <a:gd name="T38" fmla="*/ 0 w 1717"/>
                <a:gd name="T39" fmla="*/ 0 h 1702"/>
                <a:gd name="T40" fmla="*/ 0 w 1717"/>
                <a:gd name="T41" fmla="*/ 0 h 1702"/>
                <a:gd name="T42" fmla="*/ 0 w 1717"/>
                <a:gd name="T43" fmla="*/ 0 h 1702"/>
                <a:gd name="T44" fmla="*/ 0 w 1717"/>
                <a:gd name="T45" fmla="*/ 0 h 1702"/>
                <a:gd name="T46" fmla="*/ 0 w 1717"/>
                <a:gd name="T47" fmla="*/ 0 h 1702"/>
                <a:gd name="T48" fmla="*/ 0 w 1717"/>
                <a:gd name="T49" fmla="*/ 0 h 1702"/>
                <a:gd name="T50" fmla="*/ 0 w 1717"/>
                <a:gd name="T51" fmla="*/ 0 h 1702"/>
                <a:gd name="T52" fmla="*/ 0 w 1717"/>
                <a:gd name="T53" fmla="*/ 0 h 1702"/>
                <a:gd name="T54" fmla="*/ 0 w 1717"/>
                <a:gd name="T55" fmla="*/ 0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8" name="Freeform 6"/>
            <p:cNvSpPr>
              <a:spLocks/>
            </p:cNvSpPr>
            <p:nvPr/>
          </p:nvSpPr>
          <p:spPr bwMode="auto">
            <a:xfrm flipH="1" flipV="1">
              <a:off x="144" y="449"/>
              <a:ext cx="408" cy="366"/>
            </a:xfrm>
            <a:custGeom>
              <a:avLst/>
              <a:gdLst>
                <a:gd name="T0" fmla="*/ 0 w 1717"/>
                <a:gd name="T1" fmla="*/ 0 h 1702"/>
                <a:gd name="T2" fmla="*/ 0 w 1717"/>
                <a:gd name="T3" fmla="*/ 0 h 1702"/>
                <a:gd name="T4" fmla="*/ 0 w 1717"/>
                <a:gd name="T5" fmla="*/ 0 h 1702"/>
                <a:gd name="T6" fmla="*/ 0 w 1717"/>
                <a:gd name="T7" fmla="*/ 0 h 1702"/>
                <a:gd name="T8" fmla="*/ 0 w 1717"/>
                <a:gd name="T9" fmla="*/ 0 h 1702"/>
                <a:gd name="T10" fmla="*/ 0 w 1717"/>
                <a:gd name="T11" fmla="*/ 0 h 1702"/>
                <a:gd name="T12" fmla="*/ 0 w 1717"/>
                <a:gd name="T13" fmla="*/ 0 h 1702"/>
                <a:gd name="T14" fmla="*/ 0 w 1717"/>
                <a:gd name="T15" fmla="*/ 0 h 1702"/>
                <a:gd name="T16" fmla="*/ 0 w 1717"/>
                <a:gd name="T17" fmla="*/ 0 h 1702"/>
                <a:gd name="T18" fmla="*/ 0 w 1717"/>
                <a:gd name="T19" fmla="*/ 0 h 1702"/>
                <a:gd name="T20" fmla="*/ 0 w 1717"/>
                <a:gd name="T21" fmla="*/ 0 h 1702"/>
                <a:gd name="T22" fmla="*/ 0 w 1717"/>
                <a:gd name="T23" fmla="*/ 0 h 1702"/>
                <a:gd name="T24" fmla="*/ 0 w 1717"/>
                <a:gd name="T25" fmla="*/ 0 h 1702"/>
                <a:gd name="T26" fmla="*/ 0 w 1717"/>
                <a:gd name="T27" fmla="*/ 0 h 1702"/>
                <a:gd name="T28" fmla="*/ 0 w 1717"/>
                <a:gd name="T29" fmla="*/ 0 h 1702"/>
                <a:gd name="T30" fmla="*/ 0 w 1717"/>
                <a:gd name="T31" fmla="*/ 0 h 1702"/>
                <a:gd name="T32" fmla="*/ 0 w 1717"/>
                <a:gd name="T33" fmla="*/ 0 h 1702"/>
                <a:gd name="T34" fmla="*/ 0 w 1717"/>
                <a:gd name="T35" fmla="*/ 0 h 1702"/>
                <a:gd name="T36" fmla="*/ 0 w 1717"/>
                <a:gd name="T37" fmla="*/ 0 h 1702"/>
                <a:gd name="T38" fmla="*/ 0 w 1717"/>
                <a:gd name="T39" fmla="*/ 0 h 1702"/>
                <a:gd name="T40" fmla="*/ 0 w 1717"/>
                <a:gd name="T41" fmla="*/ 0 h 1702"/>
                <a:gd name="T42" fmla="*/ 0 w 1717"/>
                <a:gd name="T43" fmla="*/ 0 h 1702"/>
                <a:gd name="T44" fmla="*/ 0 w 1717"/>
                <a:gd name="T45" fmla="*/ 0 h 1702"/>
                <a:gd name="T46" fmla="*/ 0 w 1717"/>
                <a:gd name="T47" fmla="*/ 0 h 1702"/>
                <a:gd name="T48" fmla="*/ 0 w 1717"/>
                <a:gd name="T49" fmla="*/ 0 h 1702"/>
                <a:gd name="T50" fmla="*/ 0 w 1717"/>
                <a:gd name="T51" fmla="*/ 0 h 1702"/>
                <a:gd name="T52" fmla="*/ 0 w 1717"/>
                <a:gd name="T53" fmla="*/ 0 h 1702"/>
                <a:gd name="T54" fmla="*/ 0 w 1717"/>
                <a:gd name="T55" fmla="*/ 0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rgbClr val="FFFF99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9" name="Oval 7"/>
            <p:cNvSpPr>
              <a:spLocks noChangeArrowheads="1"/>
            </p:cNvSpPr>
            <p:nvPr/>
          </p:nvSpPr>
          <p:spPr bwMode="auto">
            <a:xfrm>
              <a:off x="338" y="249"/>
              <a:ext cx="440" cy="392"/>
            </a:xfrm>
            <a:prstGeom prst="ellipse">
              <a:avLst/>
            </a:prstGeom>
            <a:gradFill rotWithShape="1">
              <a:gsLst>
                <a:gs pos="0">
                  <a:srgbClr val="3399FF"/>
                </a:gs>
                <a:gs pos="100000">
                  <a:srgbClr val="0033CC">
                    <a:alpha val="39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0" name="Freeform 8"/>
            <p:cNvSpPr>
              <a:spLocks/>
            </p:cNvSpPr>
            <p:nvPr/>
          </p:nvSpPr>
          <p:spPr bwMode="auto">
            <a:xfrm flipH="1">
              <a:off x="144" y="86"/>
              <a:ext cx="408" cy="372"/>
            </a:xfrm>
            <a:custGeom>
              <a:avLst/>
              <a:gdLst>
                <a:gd name="T0" fmla="*/ 0 w 1717"/>
                <a:gd name="T1" fmla="*/ 0 h 1702"/>
                <a:gd name="T2" fmla="*/ 0 w 1717"/>
                <a:gd name="T3" fmla="*/ 0 h 1702"/>
                <a:gd name="T4" fmla="*/ 0 w 1717"/>
                <a:gd name="T5" fmla="*/ 0 h 1702"/>
                <a:gd name="T6" fmla="*/ 0 w 1717"/>
                <a:gd name="T7" fmla="*/ 0 h 1702"/>
                <a:gd name="T8" fmla="*/ 0 w 1717"/>
                <a:gd name="T9" fmla="*/ 0 h 1702"/>
                <a:gd name="T10" fmla="*/ 0 w 1717"/>
                <a:gd name="T11" fmla="*/ 0 h 1702"/>
                <a:gd name="T12" fmla="*/ 0 w 1717"/>
                <a:gd name="T13" fmla="*/ 0 h 1702"/>
                <a:gd name="T14" fmla="*/ 0 w 1717"/>
                <a:gd name="T15" fmla="*/ 0 h 1702"/>
                <a:gd name="T16" fmla="*/ 0 w 1717"/>
                <a:gd name="T17" fmla="*/ 0 h 1702"/>
                <a:gd name="T18" fmla="*/ 0 w 1717"/>
                <a:gd name="T19" fmla="*/ 0 h 1702"/>
                <a:gd name="T20" fmla="*/ 0 w 1717"/>
                <a:gd name="T21" fmla="*/ 0 h 1702"/>
                <a:gd name="T22" fmla="*/ 0 w 1717"/>
                <a:gd name="T23" fmla="*/ 0 h 1702"/>
                <a:gd name="T24" fmla="*/ 0 w 1717"/>
                <a:gd name="T25" fmla="*/ 0 h 1702"/>
                <a:gd name="T26" fmla="*/ 0 w 1717"/>
                <a:gd name="T27" fmla="*/ 0 h 1702"/>
                <a:gd name="T28" fmla="*/ 0 w 1717"/>
                <a:gd name="T29" fmla="*/ 0 h 1702"/>
                <a:gd name="T30" fmla="*/ 0 w 1717"/>
                <a:gd name="T31" fmla="*/ 0 h 1702"/>
                <a:gd name="T32" fmla="*/ 0 w 1717"/>
                <a:gd name="T33" fmla="*/ 0 h 1702"/>
                <a:gd name="T34" fmla="*/ 0 w 1717"/>
                <a:gd name="T35" fmla="*/ 0 h 1702"/>
                <a:gd name="T36" fmla="*/ 0 w 1717"/>
                <a:gd name="T37" fmla="*/ 0 h 1702"/>
                <a:gd name="T38" fmla="*/ 0 w 1717"/>
                <a:gd name="T39" fmla="*/ 0 h 1702"/>
                <a:gd name="T40" fmla="*/ 0 w 1717"/>
                <a:gd name="T41" fmla="*/ 0 h 1702"/>
                <a:gd name="T42" fmla="*/ 0 w 1717"/>
                <a:gd name="T43" fmla="*/ 0 h 1702"/>
                <a:gd name="T44" fmla="*/ 0 w 1717"/>
                <a:gd name="T45" fmla="*/ 0 h 1702"/>
                <a:gd name="T46" fmla="*/ 0 w 1717"/>
                <a:gd name="T47" fmla="*/ 0 h 1702"/>
                <a:gd name="T48" fmla="*/ 0 w 1717"/>
                <a:gd name="T49" fmla="*/ 0 h 1702"/>
                <a:gd name="T50" fmla="*/ 0 w 1717"/>
                <a:gd name="T51" fmla="*/ 0 h 1702"/>
                <a:gd name="T52" fmla="*/ 0 w 1717"/>
                <a:gd name="T53" fmla="*/ 0 h 1702"/>
                <a:gd name="T54" fmla="*/ 0 w 1717"/>
                <a:gd name="T55" fmla="*/ 0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rgbClr val="99FF99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1" name="Freeform 9"/>
            <p:cNvSpPr>
              <a:spLocks/>
            </p:cNvSpPr>
            <p:nvPr/>
          </p:nvSpPr>
          <p:spPr bwMode="auto">
            <a:xfrm>
              <a:off x="552" y="85"/>
              <a:ext cx="408" cy="366"/>
            </a:xfrm>
            <a:custGeom>
              <a:avLst/>
              <a:gdLst>
                <a:gd name="T0" fmla="*/ 0 w 1717"/>
                <a:gd name="T1" fmla="*/ 0 h 1702"/>
                <a:gd name="T2" fmla="*/ 0 w 1717"/>
                <a:gd name="T3" fmla="*/ 0 h 1702"/>
                <a:gd name="T4" fmla="*/ 0 w 1717"/>
                <a:gd name="T5" fmla="*/ 0 h 1702"/>
                <a:gd name="T6" fmla="*/ 0 w 1717"/>
                <a:gd name="T7" fmla="*/ 0 h 1702"/>
                <a:gd name="T8" fmla="*/ 0 w 1717"/>
                <a:gd name="T9" fmla="*/ 0 h 1702"/>
                <a:gd name="T10" fmla="*/ 0 w 1717"/>
                <a:gd name="T11" fmla="*/ 0 h 1702"/>
                <a:gd name="T12" fmla="*/ 0 w 1717"/>
                <a:gd name="T13" fmla="*/ 0 h 1702"/>
                <a:gd name="T14" fmla="*/ 0 w 1717"/>
                <a:gd name="T15" fmla="*/ 0 h 1702"/>
                <a:gd name="T16" fmla="*/ 0 w 1717"/>
                <a:gd name="T17" fmla="*/ 0 h 1702"/>
                <a:gd name="T18" fmla="*/ 0 w 1717"/>
                <a:gd name="T19" fmla="*/ 0 h 1702"/>
                <a:gd name="T20" fmla="*/ 0 w 1717"/>
                <a:gd name="T21" fmla="*/ 0 h 1702"/>
                <a:gd name="T22" fmla="*/ 0 w 1717"/>
                <a:gd name="T23" fmla="*/ 0 h 1702"/>
                <a:gd name="T24" fmla="*/ 0 w 1717"/>
                <a:gd name="T25" fmla="*/ 0 h 1702"/>
                <a:gd name="T26" fmla="*/ 0 w 1717"/>
                <a:gd name="T27" fmla="*/ 0 h 1702"/>
                <a:gd name="T28" fmla="*/ 0 w 1717"/>
                <a:gd name="T29" fmla="*/ 0 h 1702"/>
                <a:gd name="T30" fmla="*/ 0 w 1717"/>
                <a:gd name="T31" fmla="*/ 0 h 1702"/>
                <a:gd name="T32" fmla="*/ 0 w 1717"/>
                <a:gd name="T33" fmla="*/ 0 h 1702"/>
                <a:gd name="T34" fmla="*/ 0 w 1717"/>
                <a:gd name="T35" fmla="*/ 0 h 1702"/>
                <a:gd name="T36" fmla="*/ 0 w 1717"/>
                <a:gd name="T37" fmla="*/ 0 h 1702"/>
                <a:gd name="T38" fmla="*/ 0 w 1717"/>
                <a:gd name="T39" fmla="*/ 0 h 1702"/>
                <a:gd name="T40" fmla="*/ 0 w 1717"/>
                <a:gd name="T41" fmla="*/ 0 h 1702"/>
                <a:gd name="T42" fmla="*/ 0 w 1717"/>
                <a:gd name="T43" fmla="*/ 0 h 1702"/>
                <a:gd name="T44" fmla="*/ 0 w 1717"/>
                <a:gd name="T45" fmla="*/ 0 h 1702"/>
                <a:gd name="T46" fmla="*/ 0 w 1717"/>
                <a:gd name="T47" fmla="*/ 0 h 1702"/>
                <a:gd name="T48" fmla="*/ 0 w 1717"/>
                <a:gd name="T49" fmla="*/ 0 h 1702"/>
                <a:gd name="T50" fmla="*/ 0 w 1717"/>
                <a:gd name="T51" fmla="*/ 0 h 1702"/>
                <a:gd name="T52" fmla="*/ 0 w 1717"/>
                <a:gd name="T53" fmla="*/ 0 h 1702"/>
                <a:gd name="T54" fmla="*/ 0 w 1717"/>
                <a:gd name="T55" fmla="*/ 0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rgbClr val="FF71B8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2" name="WordArt 10"/>
            <p:cNvSpPr>
              <a:spLocks noChangeArrowheads="1" noChangeShapeType="1" noTextEdit="1"/>
            </p:cNvSpPr>
            <p:nvPr/>
          </p:nvSpPr>
          <p:spPr bwMode="auto">
            <a:xfrm rot="2429723">
              <a:off x="691" y="224"/>
              <a:ext cx="167" cy="7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Ask</a:t>
              </a:r>
            </a:p>
          </p:txBody>
        </p:sp>
        <p:sp>
          <p:nvSpPr>
            <p:cNvPr id="43023" name="WordArt 11"/>
            <p:cNvSpPr>
              <a:spLocks noChangeArrowheads="1" noChangeShapeType="1" noTextEdit="1"/>
            </p:cNvSpPr>
            <p:nvPr/>
          </p:nvSpPr>
          <p:spPr bwMode="auto">
            <a:xfrm rot="8117826">
              <a:off x="587" y="609"/>
              <a:ext cx="342" cy="8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Evaluate</a:t>
              </a:r>
            </a:p>
          </p:txBody>
        </p:sp>
        <p:sp>
          <p:nvSpPr>
            <p:cNvPr id="43024" name="WordArt 12"/>
            <p:cNvSpPr>
              <a:spLocks noChangeArrowheads="1" noChangeShapeType="1" noTextEdit="1"/>
            </p:cNvSpPr>
            <p:nvPr/>
          </p:nvSpPr>
          <p:spPr bwMode="auto">
            <a:xfrm rot="-7906890">
              <a:off x="214" y="622"/>
              <a:ext cx="136" cy="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Plan</a:t>
              </a:r>
            </a:p>
          </p:txBody>
        </p:sp>
        <p:sp>
          <p:nvSpPr>
            <p:cNvPr id="43025" name="WordArt 13"/>
            <p:cNvSpPr>
              <a:spLocks noChangeArrowheads="1" noChangeShapeType="1" noTextEdit="1"/>
            </p:cNvSpPr>
            <p:nvPr/>
          </p:nvSpPr>
          <p:spPr bwMode="auto">
            <a:xfrm rot="-2858097">
              <a:off x="154" y="231"/>
              <a:ext cx="394" cy="10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Propagate</a:t>
              </a:r>
            </a:p>
          </p:txBody>
        </p:sp>
        <p:sp>
          <p:nvSpPr>
            <p:cNvPr id="43026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360" y="405"/>
              <a:ext cx="387" cy="9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latin typeface="Verdana"/>
                </a:rPr>
                <a:t>Understand</a:t>
              </a:r>
            </a:p>
          </p:txBody>
        </p:sp>
        <p:sp>
          <p:nvSpPr>
            <p:cNvPr id="43027" name="WordArt 15"/>
            <p:cNvSpPr>
              <a:spLocks noChangeArrowheads="1" noChangeShapeType="1" noTextEdit="1"/>
            </p:cNvSpPr>
            <p:nvPr/>
          </p:nvSpPr>
          <p:spPr bwMode="auto">
            <a:xfrm rot="-7779624">
              <a:off x="292" y="585"/>
              <a:ext cx="108" cy="4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I+G</a:t>
              </a:r>
            </a:p>
          </p:txBody>
        </p:sp>
        <p:sp>
          <p:nvSpPr>
            <p:cNvPr id="43028" name="Freeform 16"/>
            <p:cNvSpPr>
              <a:spLocks/>
            </p:cNvSpPr>
            <p:nvPr/>
          </p:nvSpPr>
          <p:spPr bwMode="auto">
            <a:xfrm>
              <a:off x="717" y="117"/>
              <a:ext cx="175" cy="134"/>
            </a:xfrm>
            <a:custGeom>
              <a:avLst/>
              <a:gdLst>
                <a:gd name="T0" fmla="*/ 0 w 522"/>
                <a:gd name="T1" fmla="*/ 0 h 441"/>
                <a:gd name="T2" fmla="*/ 0 w 522"/>
                <a:gd name="T3" fmla="*/ 0 h 441"/>
                <a:gd name="T4" fmla="*/ 0 w 522"/>
                <a:gd name="T5" fmla="*/ 0 h 441"/>
                <a:gd name="T6" fmla="*/ 0 w 522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9" name="Freeform 17"/>
            <p:cNvSpPr>
              <a:spLocks/>
            </p:cNvSpPr>
            <p:nvPr/>
          </p:nvSpPr>
          <p:spPr bwMode="auto">
            <a:xfrm rot="-5400000">
              <a:off x="188" y="140"/>
              <a:ext cx="147" cy="146"/>
            </a:xfrm>
            <a:custGeom>
              <a:avLst/>
              <a:gdLst>
                <a:gd name="T0" fmla="*/ 0 w 522"/>
                <a:gd name="T1" fmla="*/ 0 h 441"/>
                <a:gd name="T2" fmla="*/ 0 w 522"/>
                <a:gd name="T3" fmla="*/ 0 h 441"/>
                <a:gd name="T4" fmla="*/ 0 w 522"/>
                <a:gd name="T5" fmla="*/ 0 h 441"/>
                <a:gd name="T6" fmla="*/ 0 w 522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0" name="Freeform 18"/>
            <p:cNvSpPr>
              <a:spLocks/>
            </p:cNvSpPr>
            <p:nvPr/>
          </p:nvSpPr>
          <p:spPr bwMode="auto">
            <a:xfrm rot="10800000">
              <a:off x="144" y="528"/>
              <a:ext cx="100" cy="166"/>
            </a:xfrm>
            <a:custGeom>
              <a:avLst/>
              <a:gdLst>
                <a:gd name="T0" fmla="*/ 0 w 522"/>
                <a:gd name="T1" fmla="*/ 0 h 441"/>
                <a:gd name="T2" fmla="*/ 0 w 522"/>
                <a:gd name="T3" fmla="*/ 0 h 441"/>
                <a:gd name="T4" fmla="*/ 0 w 522"/>
                <a:gd name="T5" fmla="*/ 0 h 441"/>
                <a:gd name="T6" fmla="*/ 0 w 522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1" name="Freeform 19"/>
            <p:cNvSpPr>
              <a:spLocks/>
            </p:cNvSpPr>
            <p:nvPr/>
          </p:nvSpPr>
          <p:spPr bwMode="auto">
            <a:xfrm rot="5087251">
              <a:off x="791" y="578"/>
              <a:ext cx="155" cy="146"/>
            </a:xfrm>
            <a:custGeom>
              <a:avLst/>
              <a:gdLst>
                <a:gd name="T0" fmla="*/ 0 w 522"/>
                <a:gd name="T1" fmla="*/ 0 h 441"/>
                <a:gd name="T2" fmla="*/ 0 w 522"/>
                <a:gd name="T3" fmla="*/ 0 h 441"/>
                <a:gd name="T4" fmla="*/ 0 w 522"/>
                <a:gd name="T5" fmla="*/ 0 h 441"/>
                <a:gd name="T6" fmla="*/ 0 w 522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032" name="Group 20"/>
            <p:cNvGrpSpPr>
              <a:grpSpLocks/>
            </p:cNvGrpSpPr>
            <p:nvPr/>
          </p:nvGrpSpPr>
          <p:grpSpPr bwMode="auto">
            <a:xfrm>
              <a:off x="351" y="659"/>
              <a:ext cx="191" cy="129"/>
              <a:chOff x="3984" y="3120"/>
              <a:chExt cx="768" cy="435"/>
            </a:xfrm>
          </p:grpSpPr>
          <p:sp>
            <p:nvSpPr>
              <p:cNvPr id="43033" name="AutoShape 21"/>
              <p:cNvSpPr>
                <a:spLocks noChangeArrowheads="1"/>
              </p:cNvSpPr>
              <p:nvPr/>
            </p:nvSpPr>
            <p:spPr bwMode="auto">
              <a:xfrm>
                <a:off x="3984" y="3120"/>
                <a:ext cx="768" cy="435"/>
              </a:xfrm>
              <a:prstGeom prst="flowChartDecision">
                <a:avLst/>
              </a:prstGeom>
              <a:noFill/>
              <a:ln w="28575" algn="ctr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34" name="WordArt 2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080" y="3264"/>
                <a:ext cx="528" cy="144"/>
              </a:xfrm>
              <a:prstGeom prst="rect">
                <a:avLst/>
              </a:prstGeom>
            </p:spPr>
            <p:txBody>
              <a:bodyPr wrap="none" fromWordArt="1">
                <a:prstTxWarp prst="textDeflate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Tahoma"/>
                    <a:cs typeface="Tahoma"/>
                  </a:rPr>
                  <a:t>Check</a:t>
                </a:r>
              </a:p>
            </p:txBody>
          </p:sp>
        </p:grpSp>
      </p:grpSp>
      <p:sp>
        <p:nvSpPr>
          <p:cNvPr id="43012" name="AutoShape 23"/>
          <p:cNvSpPr>
            <a:spLocks noChangeArrowheads="1"/>
          </p:cNvSpPr>
          <p:nvPr/>
        </p:nvSpPr>
        <p:spPr bwMode="auto">
          <a:xfrm>
            <a:off x="5562600" y="5105400"/>
            <a:ext cx="3429000" cy="914400"/>
          </a:xfrm>
          <a:prstGeom prst="wedgeRectCallout">
            <a:avLst>
              <a:gd name="adj1" fmla="val -58194"/>
              <a:gd name="adj2" fmla="val -9131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/>
              <a:t>How may times did I remember to thank Allah?...</a:t>
            </a:r>
          </a:p>
        </p:txBody>
      </p:sp>
      <p:sp>
        <p:nvSpPr>
          <p:cNvPr id="43013" name="AutoShape 24"/>
          <p:cNvSpPr>
            <a:spLocks noChangeArrowheads="1"/>
          </p:cNvSpPr>
          <p:nvPr/>
        </p:nvSpPr>
        <p:spPr bwMode="auto">
          <a:xfrm>
            <a:off x="76200" y="5029200"/>
            <a:ext cx="3810000" cy="1143000"/>
          </a:xfrm>
          <a:prstGeom prst="wedgeRectCallout">
            <a:avLst>
              <a:gd name="adj1" fmla="val 42774"/>
              <a:gd name="adj2" fmla="val -8129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dirty="0"/>
              <a:t>Ponder over different blessings when I say Alhamdulillah,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especially </a:t>
            </a:r>
            <a:r>
              <a:rPr lang="en-US" sz="2000" dirty="0"/>
              <a:t>33 times after </a:t>
            </a:r>
            <a:r>
              <a:rPr lang="en-US" sz="2000" dirty="0" err="1"/>
              <a:t>Salah</a:t>
            </a:r>
            <a:r>
              <a:rPr lang="en-US" sz="2000" dirty="0"/>
              <a:t>.</a:t>
            </a:r>
          </a:p>
        </p:txBody>
      </p:sp>
      <p:sp>
        <p:nvSpPr>
          <p:cNvPr id="43014" name="AutoShape 25"/>
          <p:cNvSpPr>
            <a:spLocks noChangeArrowheads="1"/>
          </p:cNvSpPr>
          <p:nvPr/>
        </p:nvSpPr>
        <p:spPr bwMode="auto">
          <a:xfrm>
            <a:off x="6172200" y="2057400"/>
            <a:ext cx="2667000" cy="1676400"/>
          </a:xfrm>
          <a:prstGeom prst="wedgeRectCallout">
            <a:avLst>
              <a:gd name="adj1" fmla="val -78690"/>
              <a:gd name="adj2" fmla="val 4299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dirty="0"/>
              <a:t>O Allah! Help me thank you </a:t>
            </a:r>
            <a:r>
              <a:rPr lang="en-US" sz="2000" dirty="0" smtClean="0"/>
              <a:t>for the </a:t>
            </a:r>
            <a:r>
              <a:rPr lang="en-US" sz="2000" dirty="0"/>
              <a:t>infinite blessings you have bestowed </a:t>
            </a:r>
            <a:r>
              <a:rPr lang="en-US" sz="2000" dirty="0" smtClean="0"/>
              <a:t> upon me</a:t>
            </a:r>
            <a:r>
              <a:rPr lang="en-US" sz="2000" dirty="0"/>
              <a:t>.</a:t>
            </a:r>
          </a:p>
        </p:txBody>
      </p:sp>
      <p:sp>
        <p:nvSpPr>
          <p:cNvPr id="43015" name="AutoShape 26"/>
          <p:cNvSpPr>
            <a:spLocks noChangeArrowheads="1"/>
          </p:cNvSpPr>
          <p:nvPr/>
        </p:nvSpPr>
        <p:spPr bwMode="auto">
          <a:xfrm>
            <a:off x="304800" y="2438400"/>
            <a:ext cx="3352800" cy="685800"/>
          </a:xfrm>
          <a:prstGeom prst="wedgeRectCallout">
            <a:avLst>
              <a:gd name="adj1" fmla="val 46449"/>
              <a:gd name="adj2" fmla="val 11782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dirty="0"/>
              <a:t>Propagate </a:t>
            </a:r>
            <a:r>
              <a:rPr lang="en-US" sz="2000" dirty="0" smtClean="0"/>
              <a:t> the </a:t>
            </a:r>
            <a:r>
              <a:rPr lang="en-US" sz="2000" dirty="0"/>
              <a:t>message!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 rot="10800000" flipV="1">
            <a:off x="457200" y="2057400"/>
            <a:ext cx="8229600" cy="6858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ajweed" pitchFamily="2" charset="-78"/>
              </a:rPr>
              <a:t>Sujood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ajwee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762000" y="1143000"/>
            <a:ext cx="8229600" cy="76200"/>
          </a:xfrm>
          <a:noFill/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r>
              <a:rPr lang="en-US" sz="4400" smtClean="0">
                <a:cs typeface="Tajweed" pitchFamily="2" charset="-78"/>
              </a:rPr>
              <a:t>Recital in Sujood</a:t>
            </a:r>
          </a:p>
        </p:txBody>
      </p:sp>
      <p:graphicFrame>
        <p:nvGraphicFramePr>
          <p:cNvPr id="782432" name="Group 96"/>
          <p:cNvGraphicFramePr>
            <a:graphicFrameLocks noGrp="1"/>
          </p:cNvGraphicFramePr>
          <p:nvPr/>
        </p:nvGraphicFramePr>
        <p:xfrm>
          <a:off x="177800" y="2438400"/>
          <a:ext cx="8763000" cy="1831658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463800"/>
                <a:gridCol w="4013200"/>
              </a:tblGrid>
              <a:tr h="12525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سُبْحَانَ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 بِّيَ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الْأَعْلَىٰ</a:t>
                      </a:r>
                      <a:r>
                        <a:rPr kumimoji="0" lang="ar-SA" sz="23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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Glory be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my Lord,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Exalted.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13073" name="Group 17"/>
          <p:cNvGraphicFramePr>
            <a:graphicFrameLocks noGrp="1"/>
          </p:cNvGraphicFramePr>
          <p:nvPr/>
        </p:nvGraphicFramePr>
        <p:xfrm>
          <a:off x="177800" y="166688"/>
          <a:ext cx="8763000" cy="1831658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463800"/>
                <a:gridCol w="4013200"/>
              </a:tblGrid>
              <a:tr h="12525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سُبْحَانَ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 بِّيَ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الْأَعْلَىٰ</a:t>
                      </a:r>
                      <a:r>
                        <a:rPr kumimoji="0" lang="ar-SA" sz="23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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Glory be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my Lord,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Exalted.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45073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3429000" y="3124200"/>
            <a:ext cx="5486400" cy="1828800"/>
          </a:xfrm>
          <a:noFill/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ar-SA" sz="12900" b="1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سُبْحَانَ</a:t>
            </a:r>
            <a:endParaRPr lang="ur-PK" sz="12900" b="1" smtClean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4000" b="1" smtClean="0">
                <a:solidFill>
                  <a:schemeClr val="tx1"/>
                </a:solidFill>
                <a:ea typeface="Times New Roman" pitchFamily="18" charset="0"/>
                <a:cs typeface="Tahoma" pitchFamily="34" charset="0"/>
              </a:rPr>
              <a:t>Free from all defects or deficiencies</a:t>
            </a:r>
          </a:p>
        </p:txBody>
      </p:sp>
      <p:graphicFrame>
        <p:nvGraphicFramePr>
          <p:cNvPr id="813082" name="Group 26"/>
          <p:cNvGraphicFramePr>
            <a:graphicFrameLocks noGrp="1"/>
          </p:cNvGraphicFramePr>
          <p:nvPr/>
        </p:nvGraphicFramePr>
        <p:xfrm>
          <a:off x="304800" y="3657600"/>
          <a:ext cx="3009900" cy="1524000"/>
        </p:xfrm>
        <a:graphic>
          <a:graphicData uri="http://schemas.openxmlformats.org/drawingml/2006/table">
            <a:tbl>
              <a:tblPr/>
              <a:tblGrid>
                <a:gridCol w="3009900"/>
              </a:tblGrid>
              <a:tr h="8429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ar-S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سُبْحَانَ اللّهِ</a:t>
                      </a:r>
                      <a:endParaRPr kumimoji="0" lang="ur-PK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15121" name="Group 17"/>
          <p:cNvGraphicFramePr>
            <a:graphicFrameLocks noGrp="1"/>
          </p:cNvGraphicFramePr>
          <p:nvPr/>
        </p:nvGraphicFramePr>
        <p:xfrm>
          <a:off x="177800" y="166688"/>
          <a:ext cx="8763000" cy="1831658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463800"/>
                <a:gridCol w="4013200"/>
              </a:tblGrid>
              <a:tr h="12525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سُبْحَانَ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 بِّيَ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الْأَعْلَىٰ</a:t>
                      </a:r>
                      <a:r>
                        <a:rPr kumimoji="0" lang="ar-SA" sz="23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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Glory be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my Lord,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Exalted.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5124" name="Group 20"/>
          <p:cNvGraphicFramePr>
            <a:graphicFrameLocks noGrp="1"/>
          </p:cNvGraphicFramePr>
          <p:nvPr/>
        </p:nvGraphicFramePr>
        <p:xfrm>
          <a:off x="609600" y="2209800"/>
          <a:ext cx="1600200" cy="4648201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رَبُّه</a:t>
                      </a:r>
                      <a:r>
                        <a:rPr kumimoji="0" lang="ar-SA" sz="4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،</a:t>
                      </a:r>
                      <a:endParaRPr kumimoji="0" lang="ar-S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رَبُّهُمْ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رَبُّكَ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رَبُّكُمْ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رَبِّ</a:t>
                      </a: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ي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رَبُّنَا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رَبُّهَا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46115" name="Freeform 38"/>
          <p:cNvSpPr>
            <a:spLocks/>
          </p:cNvSpPr>
          <p:nvPr/>
        </p:nvSpPr>
        <p:spPr bwMode="auto">
          <a:xfrm>
            <a:off x="2514600" y="1066800"/>
            <a:ext cx="1828800" cy="3962400"/>
          </a:xfrm>
          <a:custGeom>
            <a:avLst/>
            <a:gdLst>
              <a:gd name="T0" fmla="*/ 2147483647 w 1248"/>
              <a:gd name="T1" fmla="*/ 0 h 2688"/>
              <a:gd name="T2" fmla="*/ 2147483647 w 1248"/>
              <a:gd name="T3" fmla="*/ 2147483647 h 2688"/>
              <a:gd name="T4" fmla="*/ 0 w 1248"/>
              <a:gd name="T5" fmla="*/ 2147483647 h 2688"/>
              <a:gd name="T6" fmla="*/ 0 60000 65536"/>
              <a:gd name="T7" fmla="*/ 0 60000 65536"/>
              <a:gd name="T8" fmla="*/ 0 60000 65536"/>
              <a:gd name="T9" fmla="*/ 0 w 1248"/>
              <a:gd name="T10" fmla="*/ 0 h 2688"/>
              <a:gd name="T11" fmla="*/ 1248 w 1248"/>
              <a:gd name="T12" fmla="*/ 2688 h 2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2688">
                <a:moveTo>
                  <a:pt x="1248" y="0"/>
                </a:moveTo>
                <a:cubicBezTo>
                  <a:pt x="1184" y="760"/>
                  <a:pt x="1120" y="1520"/>
                  <a:pt x="912" y="1968"/>
                </a:cubicBezTo>
                <a:cubicBezTo>
                  <a:pt x="704" y="2416"/>
                  <a:pt x="352" y="2552"/>
                  <a:pt x="0" y="2688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arrow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16" name="Oval 39"/>
          <p:cNvSpPr>
            <a:spLocks noChangeArrowheads="1"/>
          </p:cNvSpPr>
          <p:nvPr/>
        </p:nvSpPr>
        <p:spPr bwMode="auto">
          <a:xfrm>
            <a:off x="381000" y="4800600"/>
            <a:ext cx="2133600" cy="8382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17" name="Text Box 42"/>
          <p:cNvSpPr txBox="1">
            <a:spLocks noChangeArrowheads="1"/>
          </p:cNvSpPr>
          <p:nvPr/>
        </p:nvSpPr>
        <p:spPr bwMode="auto">
          <a:xfrm>
            <a:off x="2362200" y="3200400"/>
            <a:ext cx="7010400" cy="3600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cs typeface="Arial" pitchFamily="34" charset="0"/>
              </a:rPr>
              <a:t>Takes care of us &amp; helps us grow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cs typeface="Arial" pitchFamily="34" charset="0"/>
              </a:rPr>
              <a:t>… Every cell of billions of cells… internally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cs typeface="Arial" pitchFamily="34" charset="0"/>
              </a:rPr>
              <a:t>Every second…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cs typeface="Arial" pitchFamily="34" charset="0"/>
              </a:rPr>
              <a:t>And huge arrangements … externally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17169" name="Group 17"/>
          <p:cNvGraphicFramePr>
            <a:graphicFrameLocks noGrp="1"/>
          </p:cNvGraphicFramePr>
          <p:nvPr/>
        </p:nvGraphicFramePr>
        <p:xfrm>
          <a:off x="177800" y="166688"/>
          <a:ext cx="8763000" cy="1831658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463800"/>
                <a:gridCol w="4013200"/>
              </a:tblGrid>
              <a:tr h="12525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سُبْحَانَ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 بِّيَ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الْأَعْلَىٰ</a:t>
                      </a:r>
                      <a:r>
                        <a:rPr kumimoji="0" lang="ar-SA" sz="23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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Glory be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my Lord,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Exalted.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47121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381000" y="2590800"/>
            <a:ext cx="8610600" cy="4038600"/>
          </a:xfrm>
          <a:noFill/>
        </p:spPr>
        <p:txBody>
          <a:bodyPr/>
          <a:lstStyle/>
          <a:p>
            <a:pPr algn="ctr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ar-SA" sz="6900" smtClean="0">
                <a:cs typeface="Tajweed" pitchFamily="2" charset="-78"/>
              </a:rPr>
              <a:t>كَبِير		أكْبَر	 	الْأكْبَر</a:t>
            </a:r>
          </a:p>
          <a:p>
            <a:pPr algn="ctr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ar-SA" sz="6900" smtClean="0">
                <a:cs typeface="Tajweed" pitchFamily="2" charset="-78"/>
              </a:rPr>
              <a:t>صَغِير		أَصْغَر		الْأصْغَر</a:t>
            </a:r>
          </a:p>
          <a:p>
            <a:pPr algn="ctr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ar-SA" sz="6900" smtClean="0">
                <a:cs typeface="Tajweed" pitchFamily="2" charset="-78"/>
              </a:rPr>
              <a:t>عَلِيّ		أَعْلَى		الْأَعْلَى</a:t>
            </a:r>
            <a:endParaRPr lang="ur-PK" sz="6900" smtClean="0">
              <a:cs typeface="Tajwee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19203" name="Group 3"/>
          <p:cNvGraphicFramePr>
            <a:graphicFrameLocks noGrp="1"/>
          </p:cNvGraphicFramePr>
          <p:nvPr/>
        </p:nvGraphicFramePr>
        <p:xfrm>
          <a:off x="177800" y="684213"/>
          <a:ext cx="8763000" cy="1831658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463800"/>
                <a:gridCol w="4013200"/>
              </a:tblGrid>
              <a:tr h="12525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سُبْحَانَ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 بِّيَ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الْأَعْلَىٰ</a:t>
                      </a:r>
                      <a:r>
                        <a:rPr kumimoji="0" lang="ar-SA" sz="23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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Glory be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my Lord,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Exalted.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381000" y="2874963"/>
            <a:ext cx="8458200" cy="37425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defRPr/>
            </a:pPr>
            <a:r>
              <a:rPr lang="en-US" sz="3200" kern="0" dirty="0">
                <a:solidFill>
                  <a:srgbClr val="FFFF00"/>
                </a:solidFill>
                <a:latin typeface="Tahoma"/>
                <a:cs typeface="Nafees Web Naskh" pitchFamily="2" charset="-78"/>
              </a:rPr>
              <a:t>Bow down with 3 feelings: 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+mj-lt"/>
              <a:buAutoNum type="arabicPeriod"/>
              <a:defRPr/>
            </a:pPr>
            <a:r>
              <a:rPr lang="en-US" sz="3200" kern="0" dirty="0">
                <a:solidFill>
                  <a:srgbClr val="FFFF00"/>
                </a:solidFill>
                <a:latin typeface="Tahoma"/>
                <a:cs typeface="Nafees Web Naskh" pitchFamily="2" charset="-78"/>
              </a:rPr>
              <a:t>O Allah! You are free from defects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+mj-lt"/>
              <a:buAutoNum type="arabicPeriod"/>
              <a:defRPr/>
            </a:pPr>
            <a:r>
              <a:rPr lang="en-US" sz="3200" kern="0" dirty="0">
                <a:solidFill>
                  <a:srgbClr val="FFFF00"/>
                </a:solidFill>
                <a:latin typeface="Tahoma"/>
                <a:cs typeface="Nafees Web Naskh" pitchFamily="2" charset="-78"/>
              </a:rPr>
              <a:t>O Allah! You are </a:t>
            </a:r>
            <a:r>
              <a:rPr lang="en-US" sz="3200" b="1" kern="0" dirty="0" smtClean="0">
                <a:solidFill>
                  <a:srgbClr val="FFFF00"/>
                </a:solidFill>
                <a:latin typeface="Tahoma"/>
                <a:cs typeface="Nafees Web Naskh" pitchFamily="2" charset="-78"/>
              </a:rPr>
              <a:t>MY</a:t>
            </a:r>
            <a:r>
              <a:rPr lang="en-US" sz="3200" kern="0" dirty="0" smtClean="0">
                <a:solidFill>
                  <a:srgbClr val="FFFF00"/>
                </a:solidFill>
                <a:latin typeface="Tahoma"/>
                <a:cs typeface="Nafees Web Naskh" pitchFamily="2" charset="-78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latin typeface="Tahoma"/>
                <a:cs typeface="Nafees Web Naskh" pitchFamily="2" charset="-78"/>
              </a:rPr>
              <a:t>Rabb</a:t>
            </a:r>
            <a:endParaRPr lang="en-US" sz="3200" kern="0" dirty="0">
              <a:solidFill>
                <a:srgbClr val="FFFF00"/>
              </a:solidFill>
              <a:latin typeface="Tahoma"/>
              <a:cs typeface="Nafees Web Naskh" pitchFamily="2" charset="-78"/>
            </a:endParaRP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+mj-lt"/>
              <a:buAutoNum type="arabicPeriod"/>
              <a:defRPr/>
            </a:pPr>
            <a:r>
              <a:rPr lang="en-US" sz="3200" kern="0" dirty="0">
                <a:solidFill>
                  <a:srgbClr val="FFFF00"/>
                </a:solidFill>
                <a:latin typeface="Tahoma"/>
                <a:cs typeface="Nafees Web Naskh" pitchFamily="2" charset="-78"/>
              </a:rPr>
              <a:t>O Allah! You are High above, the </a:t>
            </a:r>
            <a:r>
              <a:rPr lang="en-US" sz="3200" kern="0" dirty="0" smtClean="0">
                <a:solidFill>
                  <a:srgbClr val="FFFF00"/>
                </a:solidFill>
                <a:latin typeface="Tahoma"/>
                <a:cs typeface="Nafees Web Naskh" pitchFamily="2" charset="-78"/>
              </a:rPr>
              <a:t>Exalted</a:t>
            </a:r>
          </a:p>
          <a:p>
            <a:pPr marL="514350" indent="-514350">
              <a:lnSpc>
                <a:spcPct val="90000"/>
              </a:lnSpc>
              <a:spcBef>
                <a:spcPts val="1200"/>
              </a:spcBef>
              <a:buClr>
                <a:srgbClr val="FFFFFF"/>
              </a:buClr>
              <a:buSzPct val="90000"/>
              <a:defRPr/>
            </a:pPr>
            <a:r>
              <a:rPr lang="en-US" sz="3200" kern="0" dirty="0" smtClean="0">
                <a:solidFill>
                  <a:srgbClr val="FFFF00"/>
                </a:solidFill>
                <a:latin typeface="Tahoma"/>
                <a:cs typeface="Nafees Web Naskh" pitchFamily="2" charset="-78"/>
              </a:rPr>
              <a:t> </a:t>
            </a:r>
            <a:r>
              <a:rPr lang="en-US" sz="3200" kern="0" dirty="0">
                <a:solidFill>
                  <a:srgbClr val="FFFF00"/>
                </a:solidFill>
                <a:latin typeface="Tahoma"/>
                <a:cs typeface="Nafees Web Naskh" pitchFamily="2" charset="-78"/>
              </a:rPr>
              <a:t>(REALISE THE POSITION OF SUJOOD; i.e., I have absolutely no complaints about </a:t>
            </a:r>
            <a:r>
              <a:rPr lang="en-US" sz="3200" kern="0" dirty="0" err="1">
                <a:solidFill>
                  <a:srgbClr val="FFFF00"/>
                </a:solidFill>
                <a:latin typeface="Tahoma"/>
                <a:cs typeface="Nafees Web Naskh" pitchFamily="2" charset="-78"/>
              </a:rPr>
              <a:t>Qadr</a:t>
            </a:r>
            <a:r>
              <a:rPr lang="en-US" sz="3200" kern="0" dirty="0">
                <a:solidFill>
                  <a:srgbClr val="FFFF00"/>
                </a:solidFill>
                <a:latin typeface="Tahoma"/>
                <a:cs typeface="Nafees Web Naskh" pitchFamily="2" charset="-78"/>
              </a:rPr>
              <a:t>)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defRPr/>
            </a:pPr>
            <a:endParaRPr lang="en-US" sz="3200" kern="0" dirty="0">
              <a:solidFill>
                <a:srgbClr val="FFFF00"/>
              </a:solidFill>
              <a:latin typeface="Tahoma"/>
              <a:cs typeface="Nafees Web Naskh" pitchFamily="2" charset="-78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19203" name="Group 3"/>
          <p:cNvGraphicFramePr>
            <a:graphicFrameLocks noGrp="1"/>
          </p:cNvGraphicFramePr>
          <p:nvPr/>
        </p:nvGraphicFramePr>
        <p:xfrm>
          <a:off x="177800" y="684213"/>
          <a:ext cx="8763000" cy="1831658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463800"/>
                <a:gridCol w="4013200"/>
              </a:tblGrid>
              <a:tr h="12525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سُبْحَانَ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 بِّيَ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الْأَعْلَىٰ</a:t>
                      </a:r>
                      <a:r>
                        <a:rPr kumimoji="0" lang="ar-SA" sz="23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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Glory be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my Lord,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Exalted.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-304800" y="2891945"/>
            <a:ext cx="9296400" cy="356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defRPr/>
            </a:pPr>
            <a:r>
              <a:rPr lang="en-US" sz="4800" kern="0" dirty="0" err="1">
                <a:solidFill>
                  <a:srgbClr val="FFFF00"/>
                </a:solidFill>
                <a:latin typeface="Tahoma"/>
                <a:cs typeface="Nafees Web Naskh" pitchFamily="2" charset="-78"/>
              </a:rPr>
              <a:t>Tasbeeh</a:t>
            </a:r>
            <a:r>
              <a:rPr lang="en-US" sz="4800" kern="0" dirty="0">
                <a:solidFill>
                  <a:srgbClr val="FFFF00"/>
                </a:solidFill>
                <a:latin typeface="Tahoma"/>
                <a:cs typeface="Nafees Web Naskh" pitchFamily="2" charset="-78"/>
              </a:rPr>
              <a:t> in </a:t>
            </a:r>
            <a:r>
              <a:rPr lang="en-US" sz="4800" kern="0" dirty="0" err="1">
                <a:solidFill>
                  <a:srgbClr val="FFFF00"/>
                </a:solidFill>
                <a:latin typeface="Tahoma"/>
                <a:cs typeface="Nafees Web Naskh" pitchFamily="2" charset="-78"/>
              </a:rPr>
              <a:t>Rukoo</a:t>
            </a:r>
            <a:r>
              <a:rPr lang="en-US" sz="4800" kern="0" dirty="0">
                <a:solidFill>
                  <a:srgbClr val="FFFF00"/>
                </a:solidFill>
                <a:latin typeface="Tahoma"/>
                <a:cs typeface="Nafees Web Naskh" pitchFamily="2" charset="-78"/>
              </a:rPr>
              <a:t>’ &amp; </a:t>
            </a:r>
            <a:r>
              <a:rPr lang="en-US" sz="4800" kern="0" dirty="0" err="1" smtClean="0">
                <a:solidFill>
                  <a:srgbClr val="FFFF00"/>
                </a:solidFill>
                <a:latin typeface="Tahoma"/>
                <a:cs typeface="Nafees Web Naskh" pitchFamily="2" charset="-78"/>
              </a:rPr>
              <a:t>Sujood</a:t>
            </a:r>
            <a:r>
              <a:rPr lang="en-US" sz="4800" kern="0" dirty="0" smtClean="0">
                <a:solidFill>
                  <a:srgbClr val="FFFF00"/>
                </a:solidFill>
                <a:latin typeface="Tahoma"/>
                <a:cs typeface="Nafees Web Naskh" pitchFamily="2" charset="-78"/>
              </a:rPr>
              <a:t>!</a:t>
            </a:r>
            <a:br>
              <a:rPr lang="en-US" sz="4800" kern="0" dirty="0" smtClean="0">
                <a:solidFill>
                  <a:srgbClr val="FFFF00"/>
                </a:solidFill>
                <a:latin typeface="Tahoma"/>
                <a:cs typeface="Nafees Web Naskh" pitchFamily="2" charset="-78"/>
              </a:rPr>
            </a:br>
            <a:r>
              <a:rPr lang="en-US" sz="4800" kern="0" dirty="0" smtClean="0">
                <a:solidFill>
                  <a:srgbClr val="FFFF00"/>
                </a:solidFill>
                <a:latin typeface="Tahoma"/>
                <a:cs typeface="Nafees Web Naskh" pitchFamily="2" charset="-78"/>
              </a:rPr>
              <a:t>Why</a:t>
            </a:r>
            <a:r>
              <a:rPr lang="en-US" sz="4800" kern="0" dirty="0">
                <a:solidFill>
                  <a:srgbClr val="FFFF00"/>
                </a:solidFill>
                <a:latin typeface="Tahoma"/>
                <a:cs typeface="Nafees Web Naskh" pitchFamily="2" charset="-78"/>
              </a:rPr>
              <a:t>? </a:t>
            </a:r>
          </a:p>
          <a:p>
            <a:pPr marL="514350" indent="-514350"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defRPr/>
            </a:pPr>
            <a:r>
              <a:rPr lang="en-US" sz="4800" kern="0" dirty="0">
                <a:solidFill>
                  <a:srgbClr val="FFFF00"/>
                </a:solidFill>
                <a:latin typeface="Tahoma"/>
                <a:cs typeface="Nafees Web Naskh" pitchFamily="2" charset="-78"/>
              </a:rPr>
              <a:t>To state that </a:t>
            </a:r>
            <a:r>
              <a:rPr lang="en-US" sz="4800" kern="0" dirty="0" smtClean="0">
                <a:solidFill>
                  <a:srgbClr val="FFFF00"/>
                </a:solidFill>
                <a:latin typeface="Tahoma"/>
                <a:cs typeface="Nafees Web Naskh" pitchFamily="2" charset="-78"/>
              </a:rPr>
              <a:t>You are perfect </a:t>
            </a:r>
            <a:br>
              <a:rPr lang="en-US" sz="4800" kern="0" dirty="0" smtClean="0">
                <a:solidFill>
                  <a:srgbClr val="FFFF00"/>
                </a:solidFill>
                <a:latin typeface="Tahoma"/>
                <a:cs typeface="Nafees Web Naskh" pitchFamily="2" charset="-78"/>
              </a:rPr>
            </a:br>
            <a:r>
              <a:rPr lang="en-US" sz="4800" kern="0" dirty="0" smtClean="0">
                <a:solidFill>
                  <a:srgbClr val="FFFF00"/>
                </a:solidFill>
                <a:latin typeface="Tahoma"/>
                <a:cs typeface="Nafees Web Naskh" pitchFamily="2" charset="-78"/>
              </a:rPr>
              <a:t>and that</a:t>
            </a:r>
            <a:br>
              <a:rPr lang="en-US" sz="4800" kern="0" dirty="0" smtClean="0">
                <a:solidFill>
                  <a:srgbClr val="FFFF00"/>
                </a:solidFill>
                <a:latin typeface="Tahoma"/>
                <a:cs typeface="Nafees Web Naskh" pitchFamily="2" charset="-78"/>
              </a:rPr>
            </a:br>
            <a:r>
              <a:rPr lang="en-US" sz="4800" kern="0" dirty="0" smtClean="0">
                <a:solidFill>
                  <a:srgbClr val="FFFF00"/>
                </a:solidFill>
                <a:latin typeface="Tahoma"/>
                <a:cs typeface="Nafees Web Naskh" pitchFamily="2" charset="-78"/>
              </a:rPr>
              <a:t>I </a:t>
            </a:r>
            <a:r>
              <a:rPr lang="en-US" sz="4800" kern="0" dirty="0">
                <a:solidFill>
                  <a:srgbClr val="FFFF00"/>
                </a:solidFill>
                <a:latin typeface="Tahoma"/>
                <a:cs typeface="Nafees Web Naskh" pitchFamily="2" charset="-78"/>
              </a:rPr>
              <a:t>have absolutely no complaint!</a:t>
            </a: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41405" name="Group 29"/>
          <p:cNvGraphicFramePr>
            <a:graphicFrameLocks noGrp="1"/>
          </p:cNvGraphicFramePr>
          <p:nvPr/>
        </p:nvGraphicFramePr>
        <p:xfrm>
          <a:off x="177800" y="166688"/>
          <a:ext cx="8763000" cy="2344738"/>
        </p:xfrm>
        <a:graphic>
          <a:graphicData uri="http://schemas.openxmlformats.org/drawingml/2006/table">
            <a:tbl>
              <a:tblPr rtl="1"/>
              <a:tblGrid>
                <a:gridCol w="3073400"/>
                <a:gridCol w="2590800"/>
                <a:gridCol w="3098800"/>
              </a:tblGrid>
              <a:tr h="12779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سُبْحَانَكَ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اللّهُمَّ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وَبِحَمْدِكَ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Glorified are 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Allah,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with Your praise;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6161" name="Oval 33"/>
          <p:cNvSpPr>
            <a:spLocks noChangeArrowheads="1"/>
          </p:cNvSpPr>
          <p:nvPr/>
        </p:nvSpPr>
        <p:spPr bwMode="auto">
          <a:xfrm>
            <a:off x="303213" y="4425950"/>
            <a:ext cx="2820987" cy="113665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4800">
                <a:solidFill>
                  <a:srgbClr val="00FFFF"/>
                </a:solidFill>
                <a:cs typeface="Tajweed" pitchFamily="2" charset="-78"/>
              </a:rPr>
              <a:t>سُبْحَانَ اﷲِ</a:t>
            </a:r>
            <a:endParaRPr lang="en-US" sz="4800">
              <a:solidFill>
                <a:srgbClr val="00FFFF"/>
              </a:solidFill>
              <a:cs typeface="Tajweed" pitchFamily="2" charset="-78"/>
            </a:endParaRPr>
          </a:p>
        </p:txBody>
      </p:sp>
      <p:sp>
        <p:nvSpPr>
          <p:cNvPr id="6162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3048000" y="3124200"/>
            <a:ext cx="5638800" cy="26670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ar-SA" sz="142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سُبْحَانَكَ</a:t>
            </a:r>
            <a:endParaRPr lang="ur-PK" sz="14200" smtClean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  <a:p>
            <a:pPr algn="ctr" rtl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400" b="1" smtClean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You are free from defects or deficiencies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 Positive Attitude!!!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Bringing </a:t>
            </a:r>
            <a:r>
              <a:rPr lang="en-US" sz="3600" dirty="0" err="1" smtClean="0">
                <a:solidFill>
                  <a:srgbClr val="FFFF00"/>
                </a:solidFill>
              </a:rPr>
              <a:t>Subhanallah</a:t>
            </a:r>
            <a:r>
              <a:rPr lang="en-US" sz="3600" dirty="0" smtClean="0"/>
              <a:t> in our life!</a:t>
            </a:r>
            <a:br>
              <a:rPr lang="en-US" sz="3600" dirty="0" smtClean="0"/>
            </a:br>
            <a:r>
              <a:rPr lang="en-US" sz="3600" dirty="0" smtClean="0"/>
              <a:t>(in addition to the ‘Shirk’ aspect)</a:t>
            </a:r>
          </a:p>
        </p:txBody>
      </p:sp>
      <p:grpSp>
        <p:nvGrpSpPr>
          <p:cNvPr id="50179" name="Group 3"/>
          <p:cNvGrpSpPr>
            <a:grpSpLocks/>
          </p:cNvGrpSpPr>
          <p:nvPr/>
        </p:nvGrpSpPr>
        <p:grpSpPr bwMode="auto">
          <a:xfrm>
            <a:off x="3429000" y="2819400"/>
            <a:ext cx="2133600" cy="2286000"/>
            <a:chOff x="144" y="0"/>
            <a:chExt cx="816" cy="816"/>
          </a:xfrm>
        </p:grpSpPr>
        <p:sp>
          <p:nvSpPr>
            <p:cNvPr id="50184" name="WordArt 4"/>
            <p:cNvSpPr>
              <a:spLocks noChangeArrowheads="1" noChangeShapeType="1" noTextEdit="1"/>
            </p:cNvSpPr>
            <p:nvPr/>
          </p:nvSpPr>
          <p:spPr bwMode="auto">
            <a:xfrm>
              <a:off x="399" y="0"/>
              <a:ext cx="365" cy="86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Tahoma"/>
                  <a:cs typeface="Tahoma"/>
                </a:rPr>
                <a:t>DPPR</a:t>
              </a:r>
            </a:p>
          </p:txBody>
        </p:sp>
        <p:sp>
          <p:nvSpPr>
            <p:cNvPr id="50185" name="Freeform 5"/>
            <p:cNvSpPr>
              <a:spLocks/>
            </p:cNvSpPr>
            <p:nvPr/>
          </p:nvSpPr>
          <p:spPr bwMode="auto">
            <a:xfrm flipV="1">
              <a:off x="548" y="450"/>
              <a:ext cx="408" cy="366"/>
            </a:xfrm>
            <a:custGeom>
              <a:avLst/>
              <a:gdLst>
                <a:gd name="T0" fmla="*/ 0 w 1717"/>
                <a:gd name="T1" fmla="*/ 0 h 1702"/>
                <a:gd name="T2" fmla="*/ 0 w 1717"/>
                <a:gd name="T3" fmla="*/ 0 h 1702"/>
                <a:gd name="T4" fmla="*/ 0 w 1717"/>
                <a:gd name="T5" fmla="*/ 0 h 1702"/>
                <a:gd name="T6" fmla="*/ 0 w 1717"/>
                <a:gd name="T7" fmla="*/ 0 h 1702"/>
                <a:gd name="T8" fmla="*/ 0 w 1717"/>
                <a:gd name="T9" fmla="*/ 0 h 1702"/>
                <a:gd name="T10" fmla="*/ 0 w 1717"/>
                <a:gd name="T11" fmla="*/ 0 h 1702"/>
                <a:gd name="T12" fmla="*/ 0 w 1717"/>
                <a:gd name="T13" fmla="*/ 0 h 1702"/>
                <a:gd name="T14" fmla="*/ 0 w 1717"/>
                <a:gd name="T15" fmla="*/ 0 h 1702"/>
                <a:gd name="T16" fmla="*/ 0 w 1717"/>
                <a:gd name="T17" fmla="*/ 0 h 1702"/>
                <a:gd name="T18" fmla="*/ 0 w 1717"/>
                <a:gd name="T19" fmla="*/ 0 h 1702"/>
                <a:gd name="T20" fmla="*/ 0 w 1717"/>
                <a:gd name="T21" fmla="*/ 0 h 1702"/>
                <a:gd name="T22" fmla="*/ 0 w 1717"/>
                <a:gd name="T23" fmla="*/ 0 h 1702"/>
                <a:gd name="T24" fmla="*/ 0 w 1717"/>
                <a:gd name="T25" fmla="*/ 0 h 1702"/>
                <a:gd name="T26" fmla="*/ 0 w 1717"/>
                <a:gd name="T27" fmla="*/ 0 h 1702"/>
                <a:gd name="T28" fmla="*/ 0 w 1717"/>
                <a:gd name="T29" fmla="*/ 0 h 1702"/>
                <a:gd name="T30" fmla="*/ 0 w 1717"/>
                <a:gd name="T31" fmla="*/ 0 h 1702"/>
                <a:gd name="T32" fmla="*/ 0 w 1717"/>
                <a:gd name="T33" fmla="*/ 0 h 1702"/>
                <a:gd name="T34" fmla="*/ 0 w 1717"/>
                <a:gd name="T35" fmla="*/ 0 h 1702"/>
                <a:gd name="T36" fmla="*/ 0 w 1717"/>
                <a:gd name="T37" fmla="*/ 0 h 1702"/>
                <a:gd name="T38" fmla="*/ 0 w 1717"/>
                <a:gd name="T39" fmla="*/ 0 h 1702"/>
                <a:gd name="T40" fmla="*/ 0 w 1717"/>
                <a:gd name="T41" fmla="*/ 0 h 1702"/>
                <a:gd name="T42" fmla="*/ 0 w 1717"/>
                <a:gd name="T43" fmla="*/ 0 h 1702"/>
                <a:gd name="T44" fmla="*/ 0 w 1717"/>
                <a:gd name="T45" fmla="*/ 0 h 1702"/>
                <a:gd name="T46" fmla="*/ 0 w 1717"/>
                <a:gd name="T47" fmla="*/ 0 h 1702"/>
                <a:gd name="T48" fmla="*/ 0 w 1717"/>
                <a:gd name="T49" fmla="*/ 0 h 1702"/>
                <a:gd name="T50" fmla="*/ 0 w 1717"/>
                <a:gd name="T51" fmla="*/ 0 h 1702"/>
                <a:gd name="T52" fmla="*/ 0 w 1717"/>
                <a:gd name="T53" fmla="*/ 0 h 1702"/>
                <a:gd name="T54" fmla="*/ 0 w 1717"/>
                <a:gd name="T55" fmla="*/ 0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6" name="Freeform 6"/>
            <p:cNvSpPr>
              <a:spLocks/>
            </p:cNvSpPr>
            <p:nvPr/>
          </p:nvSpPr>
          <p:spPr bwMode="auto">
            <a:xfrm flipH="1" flipV="1">
              <a:off x="144" y="449"/>
              <a:ext cx="408" cy="366"/>
            </a:xfrm>
            <a:custGeom>
              <a:avLst/>
              <a:gdLst>
                <a:gd name="T0" fmla="*/ 0 w 1717"/>
                <a:gd name="T1" fmla="*/ 0 h 1702"/>
                <a:gd name="T2" fmla="*/ 0 w 1717"/>
                <a:gd name="T3" fmla="*/ 0 h 1702"/>
                <a:gd name="T4" fmla="*/ 0 w 1717"/>
                <a:gd name="T5" fmla="*/ 0 h 1702"/>
                <a:gd name="T6" fmla="*/ 0 w 1717"/>
                <a:gd name="T7" fmla="*/ 0 h 1702"/>
                <a:gd name="T8" fmla="*/ 0 w 1717"/>
                <a:gd name="T9" fmla="*/ 0 h 1702"/>
                <a:gd name="T10" fmla="*/ 0 w 1717"/>
                <a:gd name="T11" fmla="*/ 0 h 1702"/>
                <a:gd name="T12" fmla="*/ 0 w 1717"/>
                <a:gd name="T13" fmla="*/ 0 h 1702"/>
                <a:gd name="T14" fmla="*/ 0 w 1717"/>
                <a:gd name="T15" fmla="*/ 0 h 1702"/>
                <a:gd name="T16" fmla="*/ 0 w 1717"/>
                <a:gd name="T17" fmla="*/ 0 h 1702"/>
                <a:gd name="T18" fmla="*/ 0 w 1717"/>
                <a:gd name="T19" fmla="*/ 0 h 1702"/>
                <a:gd name="T20" fmla="*/ 0 w 1717"/>
                <a:gd name="T21" fmla="*/ 0 h 1702"/>
                <a:gd name="T22" fmla="*/ 0 w 1717"/>
                <a:gd name="T23" fmla="*/ 0 h 1702"/>
                <a:gd name="T24" fmla="*/ 0 w 1717"/>
                <a:gd name="T25" fmla="*/ 0 h 1702"/>
                <a:gd name="T26" fmla="*/ 0 w 1717"/>
                <a:gd name="T27" fmla="*/ 0 h 1702"/>
                <a:gd name="T28" fmla="*/ 0 w 1717"/>
                <a:gd name="T29" fmla="*/ 0 h 1702"/>
                <a:gd name="T30" fmla="*/ 0 w 1717"/>
                <a:gd name="T31" fmla="*/ 0 h 1702"/>
                <a:gd name="T32" fmla="*/ 0 w 1717"/>
                <a:gd name="T33" fmla="*/ 0 h 1702"/>
                <a:gd name="T34" fmla="*/ 0 w 1717"/>
                <a:gd name="T35" fmla="*/ 0 h 1702"/>
                <a:gd name="T36" fmla="*/ 0 w 1717"/>
                <a:gd name="T37" fmla="*/ 0 h 1702"/>
                <a:gd name="T38" fmla="*/ 0 w 1717"/>
                <a:gd name="T39" fmla="*/ 0 h 1702"/>
                <a:gd name="T40" fmla="*/ 0 w 1717"/>
                <a:gd name="T41" fmla="*/ 0 h 1702"/>
                <a:gd name="T42" fmla="*/ 0 w 1717"/>
                <a:gd name="T43" fmla="*/ 0 h 1702"/>
                <a:gd name="T44" fmla="*/ 0 w 1717"/>
                <a:gd name="T45" fmla="*/ 0 h 1702"/>
                <a:gd name="T46" fmla="*/ 0 w 1717"/>
                <a:gd name="T47" fmla="*/ 0 h 1702"/>
                <a:gd name="T48" fmla="*/ 0 w 1717"/>
                <a:gd name="T49" fmla="*/ 0 h 1702"/>
                <a:gd name="T50" fmla="*/ 0 w 1717"/>
                <a:gd name="T51" fmla="*/ 0 h 1702"/>
                <a:gd name="T52" fmla="*/ 0 w 1717"/>
                <a:gd name="T53" fmla="*/ 0 h 1702"/>
                <a:gd name="T54" fmla="*/ 0 w 1717"/>
                <a:gd name="T55" fmla="*/ 0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rgbClr val="FFFF99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7" name="Oval 7"/>
            <p:cNvSpPr>
              <a:spLocks noChangeArrowheads="1"/>
            </p:cNvSpPr>
            <p:nvPr/>
          </p:nvSpPr>
          <p:spPr bwMode="auto">
            <a:xfrm>
              <a:off x="338" y="249"/>
              <a:ext cx="440" cy="392"/>
            </a:xfrm>
            <a:prstGeom prst="ellipse">
              <a:avLst/>
            </a:prstGeom>
            <a:gradFill rotWithShape="1">
              <a:gsLst>
                <a:gs pos="0">
                  <a:srgbClr val="3399FF"/>
                </a:gs>
                <a:gs pos="100000">
                  <a:srgbClr val="0033CC">
                    <a:alpha val="39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8" name="Freeform 8"/>
            <p:cNvSpPr>
              <a:spLocks/>
            </p:cNvSpPr>
            <p:nvPr/>
          </p:nvSpPr>
          <p:spPr bwMode="auto">
            <a:xfrm flipH="1">
              <a:off x="144" y="86"/>
              <a:ext cx="408" cy="372"/>
            </a:xfrm>
            <a:custGeom>
              <a:avLst/>
              <a:gdLst>
                <a:gd name="T0" fmla="*/ 0 w 1717"/>
                <a:gd name="T1" fmla="*/ 0 h 1702"/>
                <a:gd name="T2" fmla="*/ 0 w 1717"/>
                <a:gd name="T3" fmla="*/ 0 h 1702"/>
                <a:gd name="T4" fmla="*/ 0 w 1717"/>
                <a:gd name="T5" fmla="*/ 0 h 1702"/>
                <a:gd name="T6" fmla="*/ 0 w 1717"/>
                <a:gd name="T7" fmla="*/ 0 h 1702"/>
                <a:gd name="T8" fmla="*/ 0 w 1717"/>
                <a:gd name="T9" fmla="*/ 0 h 1702"/>
                <a:gd name="T10" fmla="*/ 0 w 1717"/>
                <a:gd name="T11" fmla="*/ 0 h 1702"/>
                <a:gd name="T12" fmla="*/ 0 w 1717"/>
                <a:gd name="T13" fmla="*/ 0 h 1702"/>
                <a:gd name="T14" fmla="*/ 0 w 1717"/>
                <a:gd name="T15" fmla="*/ 0 h 1702"/>
                <a:gd name="T16" fmla="*/ 0 w 1717"/>
                <a:gd name="T17" fmla="*/ 0 h 1702"/>
                <a:gd name="T18" fmla="*/ 0 w 1717"/>
                <a:gd name="T19" fmla="*/ 0 h 1702"/>
                <a:gd name="T20" fmla="*/ 0 w 1717"/>
                <a:gd name="T21" fmla="*/ 0 h 1702"/>
                <a:gd name="T22" fmla="*/ 0 w 1717"/>
                <a:gd name="T23" fmla="*/ 0 h 1702"/>
                <a:gd name="T24" fmla="*/ 0 w 1717"/>
                <a:gd name="T25" fmla="*/ 0 h 1702"/>
                <a:gd name="T26" fmla="*/ 0 w 1717"/>
                <a:gd name="T27" fmla="*/ 0 h 1702"/>
                <a:gd name="T28" fmla="*/ 0 w 1717"/>
                <a:gd name="T29" fmla="*/ 0 h 1702"/>
                <a:gd name="T30" fmla="*/ 0 w 1717"/>
                <a:gd name="T31" fmla="*/ 0 h 1702"/>
                <a:gd name="T32" fmla="*/ 0 w 1717"/>
                <a:gd name="T33" fmla="*/ 0 h 1702"/>
                <a:gd name="T34" fmla="*/ 0 w 1717"/>
                <a:gd name="T35" fmla="*/ 0 h 1702"/>
                <a:gd name="T36" fmla="*/ 0 w 1717"/>
                <a:gd name="T37" fmla="*/ 0 h 1702"/>
                <a:gd name="T38" fmla="*/ 0 w 1717"/>
                <a:gd name="T39" fmla="*/ 0 h 1702"/>
                <a:gd name="T40" fmla="*/ 0 w 1717"/>
                <a:gd name="T41" fmla="*/ 0 h 1702"/>
                <a:gd name="T42" fmla="*/ 0 w 1717"/>
                <a:gd name="T43" fmla="*/ 0 h 1702"/>
                <a:gd name="T44" fmla="*/ 0 w 1717"/>
                <a:gd name="T45" fmla="*/ 0 h 1702"/>
                <a:gd name="T46" fmla="*/ 0 w 1717"/>
                <a:gd name="T47" fmla="*/ 0 h 1702"/>
                <a:gd name="T48" fmla="*/ 0 w 1717"/>
                <a:gd name="T49" fmla="*/ 0 h 1702"/>
                <a:gd name="T50" fmla="*/ 0 w 1717"/>
                <a:gd name="T51" fmla="*/ 0 h 1702"/>
                <a:gd name="T52" fmla="*/ 0 w 1717"/>
                <a:gd name="T53" fmla="*/ 0 h 1702"/>
                <a:gd name="T54" fmla="*/ 0 w 1717"/>
                <a:gd name="T55" fmla="*/ 0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rgbClr val="99FF99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9" name="Freeform 9"/>
            <p:cNvSpPr>
              <a:spLocks/>
            </p:cNvSpPr>
            <p:nvPr/>
          </p:nvSpPr>
          <p:spPr bwMode="auto">
            <a:xfrm>
              <a:off x="552" y="85"/>
              <a:ext cx="408" cy="366"/>
            </a:xfrm>
            <a:custGeom>
              <a:avLst/>
              <a:gdLst>
                <a:gd name="T0" fmla="*/ 0 w 1717"/>
                <a:gd name="T1" fmla="*/ 0 h 1702"/>
                <a:gd name="T2" fmla="*/ 0 w 1717"/>
                <a:gd name="T3" fmla="*/ 0 h 1702"/>
                <a:gd name="T4" fmla="*/ 0 w 1717"/>
                <a:gd name="T5" fmla="*/ 0 h 1702"/>
                <a:gd name="T6" fmla="*/ 0 w 1717"/>
                <a:gd name="T7" fmla="*/ 0 h 1702"/>
                <a:gd name="T8" fmla="*/ 0 w 1717"/>
                <a:gd name="T9" fmla="*/ 0 h 1702"/>
                <a:gd name="T10" fmla="*/ 0 w 1717"/>
                <a:gd name="T11" fmla="*/ 0 h 1702"/>
                <a:gd name="T12" fmla="*/ 0 w 1717"/>
                <a:gd name="T13" fmla="*/ 0 h 1702"/>
                <a:gd name="T14" fmla="*/ 0 w 1717"/>
                <a:gd name="T15" fmla="*/ 0 h 1702"/>
                <a:gd name="T16" fmla="*/ 0 w 1717"/>
                <a:gd name="T17" fmla="*/ 0 h 1702"/>
                <a:gd name="T18" fmla="*/ 0 w 1717"/>
                <a:gd name="T19" fmla="*/ 0 h 1702"/>
                <a:gd name="T20" fmla="*/ 0 w 1717"/>
                <a:gd name="T21" fmla="*/ 0 h 1702"/>
                <a:gd name="T22" fmla="*/ 0 w 1717"/>
                <a:gd name="T23" fmla="*/ 0 h 1702"/>
                <a:gd name="T24" fmla="*/ 0 w 1717"/>
                <a:gd name="T25" fmla="*/ 0 h 1702"/>
                <a:gd name="T26" fmla="*/ 0 w 1717"/>
                <a:gd name="T27" fmla="*/ 0 h 1702"/>
                <a:gd name="T28" fmla="*/ 0 w 1717"/>
                <a:gd name="T29" fmla="*/ 0 h 1702"/>
                <a:gd name="T30" fmla="*/ 0 w 1717"/>
                <a:gd name="T31" fmla="*/ 0 h 1702"/>
                <a:gd name="T32" fmla="*/ 0 w 1717"/>
                <a:gd name="T33" fmla="*/ 0 h 1702"/>
                <a:gd name="T34" fmla="*/ 0 w 1717"/>
                <a:gd name="T35" fmla="*/ 0 h 1702"/>
                <a:gd name="T36" fmla="*/ 0 w 1717"/>
                <a:gd name="T37" fmla="*/ 0 h 1702"/>
                <a:gd name="T38" fmla="*/ 0 w 1717"/>
                <a:gd name="T39" fmla="*/ 0 h 1702"/>
                <a:gd name="T40" fmla="*/ 0 w 1717"/>
                <a:gd name="T41" fmla="*/ 0 h 1702"/>
                <a:gd name="T42" fmla="*/ 0 w 1717"/>
                <a:gd name="T43" fmla="*/ 0 h 1702"/>
                <a:gd name="T44" fmla="*/ 0 w 1717"/>
                <a:gd name="T45" fmla="*/ 0 h 1702"/>
                <a:gd name="T46" fmla="*/ 0 w 1717"/>
                <a:gd name="T47" fmla="*/ 0 h 1702"/>
                <a:gd name="T48" fmla="*/ 0 w 1717"/>
                <a:gd name="T49" fmla="*/ 0 h 1702"/>
                <a:gd name="T50" fmla="*/ 0 w 1717"/>
                <a:gd name="T51" fmla="*/ 0 h 1702"/>
                <a:gd name="T52" fmla="*/ 0 w 1717"/>
                <a:gd name="T53" fmla="*/ 0 h 1702"/>
                <a:gd name="T54" fmla="*/ 0 w 1717"/>
                <a:gd name="T55" fmla="*/ 0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rgbClr val="FF71B8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0" name="WordArt 10"/>
            <p:cNvSpPr>
              <a:spLocks noChangeArrowheads="1" noChangeShapeType="1" noTextEdit="1"/>
            </p:cNvSpPr>
            <p:nvPr/>
          </p:nvSpPr>
          <p:spPr bwMode="auto">
            <a:xfrm rot="2429723">
              <a:off x="691" y="224"/>
              <a:ext cx="167" cy="7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Ask</a:t>
              </a:r>
            </a:p>
          </p:txBody>
        </p:sp>
        <p:sp>
          <p:nvSpPr>
            <p:cNvPr id="50191" name="WordArt 11"/>
            <p:cNvSpPr>
              <a:spLocks noChangeArrowheads="1" noChangeShapeType="1" noTextEdit="1"/>
            </p:cNvSpPr>
            <p:nvPr/>
          </p:nvSpPr>
          <p:spPr bwMode="auto">
            <a:xfrm rot="8117826">
              <a:off x="587" y="609"/>
              <a:ext cx="342" cy="8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Evaluate</a:t>
              </a:r>
            </a:p>
          </p:txBody>
        </p:sp>
        <p:sp>
          <p:nvSpPr>
            <p:cNvPr id="50192" name="WordArt 12"/>
            <p:cNvSpPr>
              <a:spLocks noChangeArrowheads="1" noChangeShapeType="1" noTextEdit="1"/>
            </p:cNvSpPr>
            <p:nvPr/>
          </p:nvSpPr>
          <p:spPr bwMode="auto">
            <a:xfrm rot="-7906890">
              <a:off x="214" y="622"/>
              <a:ext cx="136" cy="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Plan</a:t>
              </a:r>
            </a:p>
          </p:txBody>
        </p:sp>
        <p:sp>
          <p:nvSpPr>
            <p:cNvPr id="50193" name="WordArt 13"/>
            <p:cNvSpPr>
              <a:spLocks noChangeArrowheads="1" noChangeShapeType="1" noTextEdit="1"/>
            </p:cNvSpPr>
            <p:nvPr/>
          </p:nvSpPr>
          <p:spPr bwMode="auto">
            <a:xfrm rot="-2858097">
              <a:off x="154" y="231"/>
              <a:ext cx="394" cy="10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Propagate</a:t>
              </a:r>
            </a:p>
          </p:txBody>
        </p:sp>
        <p:sp>
          <p:nvSpPr>
            <p:cNvPr id="50194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360" y="405"/>
              <a:ext cx="387" cy="9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latin typeface="Verdana"/>
                </a:rPr>
                <a:t>Understand</a:t>
              </a:r>
            </a:p>
          </p:txBody>
        </p:sp>
        <p:sp>
          <p:nvSpPr>
            <p:cNvPr id="50195" name="WordArt 15"/>
            <p:cNvSpPr>
              <a:spLocks noChangeArrowheads="1" noChangeShapeType="1" noTextEdit="1"/>
            </p:cNvSpPr>
            <p:nvPr/>
          </p:nvSpPr>
          <p:spPr bwMode="auto">
            <a:xfrm rot="-7779624">
              <a:off x="292" y="585"/>
              <a:ext cx="108" cy="4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I+G</a:t>
              </a:r>
            </a:p>
          </p:txBody>
        </p:sp>
        <p:sp>
          <p:nvSpPr>
            <p:cNvPr id="50196" name="Freeform 16"/>
            <p:cNvSpPr>
              <a:spLocks/>
            </p:cNvSpPr>
            <p:nvPr/>
          </p:nvSpPr>
          <p:spPr bwMode="auto">
            <a:xfrm>
              <a:off x="717" y="117"/>
              <a:ext cx="175" cy="134"/>
            </a:xfrm>
            <a:custGeom>
              <a:avLst/>
              <a:gdLst>
                <a:gd name="T0" fmla="*/ 0 w 522"/>
                <a:gd name="T1" fmla="*/ 0 h 441"/>
                <a:gd name="T2" fmla="*/ 0 w 522"/>
                <a:gd name="T3" fmla="*/ 0 h 441"/>
                <a:gd name="T4" fmla="*/ 0 w 522"/>
                <a:gd name="T5" fmla="*/ 0 h 441"/>
                <a:gd name="T6" fmla="*/ 0 w 522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7" name="Freeform 17"/>
            <p:cNvSpPr>
              <a:spLocks/>
            </p:cNvSpPr>
            <p:nvPr/>
          </p:nvSpPr>
          <p:spPr bwMode="auto">
            <a:xfrm rot="-5400000">
              <a:off x="188" y="140"/>
              <a:ext cx="147" cy="146"/>
            </a:xfrm>
            <a:custGeom>
              <a:avLst/>
              <a:gdLst>
                <a:gd name="T0" fmla="*/ 0 w 522"/>
                <a:gd name="T1" fmla="*/ 0 h 441"/>
                <a:gd name="T2" fmla="*/ 0 w 522"/>
                <a:gd name="T3" fmla="*/ 0 h 441"/>
                <a:gd name="T4" fmla="*/ 0 w 522"/>
                <a:gd name="T5" fmla="*/ 0 h 441"/>
                <a:gd name="T6" fmla="*/ 0 w 522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8" name="Freeform 18"/>
            <p:cNvSpPr>
              <a:spLocks/>
            </p:cNvSpPr>
            <p:nvPr/>
          </p:nvSpPr>
          <p:spPr bwMode="auto">
            <a:xfrm rot="10800000">
              <a:off x="144" y="528"/>
              <a:ext cx="100" cy="166"/>
            </a:xfrm>
            <a:custGeom>
              <a:avLst/>
              <a:gdLst>
                <a:gd name="T0" fmla="*/ 0 w 522"/>
                <a:gd name="T1" fmla="*/ 0 h 441"/>
                <a:gd name="T2" fmla="*/ 0 w 522"/>
                <a:gd name="T3" fmla="*/ 0 h 441"/>
                <a:gd name="T4" fmla="*/ 0 w 522"/>
                <a:gd name="T5" fmla="*/ 0 h 441"/>
                <a:gd name="T6" fmla="*/ 0 w 522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9" name="Freeform 19"/>
            <p:cNvSpPr>
              <a:spLocks/>
            </p:cNvSpPr>
            <p:nvPr/>
          </p:nvSpPr>
          <p:spPr bwMode="auto">
            <a:xfrm rot="5087251">
              <a:off x="791" y="578"/>
              <a:ext cx="155" cy="146"/>
            </a:xfrm>
            <a:custGeom>
              <a:avLst/>
              <a:gdLst>
                <a:gd name="T0" fmla="*/ 0 w 522"/>
                <a:gd name="T1" fmla="*/ 0 h 441"/>
                <a:gd name="T2" fmla="*/ 0 w 522"/>
                <a:gd name="T3" fmla="*/ 0 h 441"/>
                <a:gd name="T4" fmla="*/ 0 w 522"/>
                <a:gd name="T5" fmla="*/ 0 h 441"/>
                <a:gd name="T6" fmla="*/ 0 w 522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0200" name="Group 20"/>
            <p:cNvGrpSpPr>
              <a:grpSpLocks/>
            </p:cNvGrpSpPr>
            <p:nvPr/>
          </p:nvGrpSpPr>
          <p:grpSpPr bwMode="auto">
            <a:xfrm>
              <a:off x="351" y="659"/>
              <a:ext cx="191" cy="129"/>
              <a:chOff x="3984" y="3120"/>
              <a:chExt cx="768" cy="435"/>
            </a:xfrm>
          </p:grpSpPr>
          <p:sp>
            <p:nvSpPr>
              <p:cNvPr id="50201" name="AutoShape 21"/>
              <p:cNvSpPr>
                <a:spLocks noChangeArrowheads="1"/>
              </p:cNvSpPr>
              <p:nvPr/>
            </p:nvSpPr>
            <p:spPr bwMode="auto">
              <a:xfrm>
                <a:off x="3984" y="3120"/>
                <a:ext cx="768" cy="435"/>
              </a:xfrm>
              <a:prstGeom prst="flowChartDecision">
                <a:avLst/>
              </a:prstGeom>
              <a:noFill/>
              <a:ln w="28575" algn="ctr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02" name="WordArt 2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080" y="3264"/>
                <a:ext cx="528" cy="144"/>
              </a:xfrm>
              <a:prstGeom prst="rect">
                <a:avLst/>
              </a:prstGeom>
            </p:spPr>
            <p:txBody>
              <a:bodyPr wrap="none" fromWordArt="1">
                <a:prstTxWarp prst="textDeflate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en-US" sz="3600" b="1" kern="10"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Tahoma"/>
                    <a:cs typeface="Tahoma"/>
                  </a:rPr>
                  <a:t>Check</a:t>
                </a:r>
              </a:p>
            </p:txBody>
          </p:sp>
        </p:grpSp>
      </p:grpSp>
      <p:sp>
        <p:nvSpPr>
          <p:cNvPr id="50180" name="AutoShape 23"/>
          <p:cNvSpPr>
            <a:spLocks noChangeArrowheads="1"/>
          </p:cNvSpPr>
          <p:nvPr/>
        </p:nvSpPr>
        <p:spPr bwMode="auto">
          <a:xfrm>
            <a:off x="5334000" y="5410200"/>
            <a:ext cx="3810000" cy="1447800"/>
          </a:xfrm>
          <a:prstGeom prst="wedgeRectCallout">
            <a:avLst>
              <a:gd name="adj1" fmla="val -49983"/>
              <a:gd name="adj2" fmla="val -8818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000">
                <a:cs typeface="Arial" pitchFamily="34" charset="0"/>
              </a:rPr>
              <a:t>How many times did I complain about my color, features, family, weather, prevailing situation around me, etc. </a:t>
            </a:r>
            <a:endParaRPr lang="en-US" sz="2000" b="1">
              <a:cs typeface="Arial" pitchFamily="34" charset="0"/>
            </a:endParaRPr>
          </a:p>
        </p:txBody>
      </p:sp>
      <p:sp>
        <p:nvSpPr>
          <p:cNvPr id="50181" name="AutoShape 24"/>
          <p:cNvSpPr>
            <a:spLocks noChangeArrowheads="1"/>
          </p:cNvSpPr>
          <p:nvPr/>
        </p:nvSpPr>
        <p:spPr bwMode="auto">
          <a:xfrm>
            <a:off x="0" y="5257800"/>
            <a:ext cx="3505200" cy="1600200"/>
          </a:xfrm>
          <a:prstGeom prst="wedgeRectCallout">
            <a:avLst>
              <a:gd name="adj1" fmla="val 51561"/>
              <a:gd name="adj2" fmla="val -9147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000" dirty="0">
                <a:cs typeface="Arial" pitchFamily="34" charset="0"/>
              </a:rPr>
              <a:t>Focus on the fact that whatever Allah does is perfect.  The conditions are a test and some of them may be due to human errors. 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50182" name="AutoShape 25"/>
          <p:cNvSpPr>
            <a:spLocks noChangeArrowheads="1"/>
          </p:cNvSpPr>
          <p:nvPr/>
        </p:nvSpPr>
        <p:spPr bwMode="auto">
          <a:xfrm>
            <a:off x="6477000" y="1752600"/>
            <a:ext cx="2667000" cy="1676400"/>
          </a:xfrm>
          <a:prstGeom prst="wedgeRectCallout">
            <a:avLst>
              <a:gd name="adj1" fmla="val -90419"/>
              <a:gd name="adj2" fmla="val 5160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000" dirty="0">
                <a:cs typeface="Arial" pitchFamily="34" charset="0"/>
              </a:rPr>
              <a:t>O Allah! Help me accept whatever is beyond my control (as a test for me). 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50183" name="AutoShape 26"/>
          <p:cNvSpPr>
            <a:spLocks noChangeArrowheads="1"/>
          </p:cNvSpPr>
          <p:nvPr/>
        </p:nvSpPr>
        <p:spPr bwMode="auto">
          <a:xfrm>
            <a:off x="0" y="1752600"/>
            <a:ext cx="3352800" cy="1371600"/>
          </a:xfrm>
          <a:prstGeom prst="wedgeRectCallout">
            <a:avLst>
              <a:gd name="adj1" fmla="val 55061"/>
              <a:gd name="adj2" fmla="val 8391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000" dirty="0">
                <a:cs typeface="Arial" pitchFamily="34" charset="0"/>
              </a:rPr>
              <a:t>Propagate </a:t>
            </a:r>
            <a:r>
              <a:rPr lang="en-US" sz="2000" dirty="0" smtClean="0">
                <a:cs typeface="Arial" pitchFamily="34" charset="0"/>
              </a:rPr>
              <a:t> the </a:t>
            </a:r>
            <a:r>
              <a:rPr lang="en-US" sz="2000" dirty="0">
                <a:cs typeface="Arial" pitchFamily="34" charset="0"/>
              </a:rPr>
              <a:t>message that Allah is free from any defects or deficiencies. </a:t>
            </a:r>
            <a:endParaRPr lang="en-US" sz="2000" b="1" dirty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229600" cy="1828800"/>
          </a:xfrm>
        </p:spPr>
        <p:txBody>
          <a:bodyPr/>
          <a:lstStyle/>
          <a:p>
            <a:pPr eaLnBrk="1" hangingPunct="1"/>
            <a:r>
              <a:rPr lang="en-US" smtClean="0"/>
              <a:t>Revise….!!!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229600" cy="762000"/>
          </a:xfrm>
        </p:spPr>
        <p:txBody>
          <a:bodyPr/>
          <a:lstStyle/>
          <a:p>
            <a:pPr rtl="0" eaLnBrk="1" hangingPunct="1"/>
            <a:r>
              <a:rPr lang="en-US" sz="4800" dirty="0" smtClean="0"/>
              <a:t>Sana</a:t>
            </a:r>
          </a:p>
        </p:txBody>
      </p:sp>
      <p:pic>
        <p:nvPicPr>
          <p:cNvPr id="52227" name="Picture 3" descr="Untitled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625" y="2438400"/>
            <a:ext cx="8101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31930" name="Group 26"/>
          <p:cNvGraphicFramePr>
            <a:graphicFrameLocks noGrp="1"/>
          </p:cNvGraphicFramePr>
          <p:nvPr/>
        </p:nvGraphicFramePr>
        <p:xfrm>
          <a:off x="174625" y="2438400"/>
          <a:ext cx="8763000" cy="2103438"/>
        </p:xfrm>
        <a:graphic>
          <a:graphicData uri="http://schemas.openxmlformats.org/drawingml/2006/table">
            <a:tbl>
              <a:tblPr rtl="1"/>
              <a:tblGrid>
                <a:gridCol w="2919412"/>
                <a:gridCol w="2921000"/>
                <a:gridCol w="2922588"/>
              </a:tblGrid>
              <a:tr h="10366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سُبْحَانَكَ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اللّهُمَّ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وَبِحَمْدِكَ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Glorified are You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Allah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with Your praise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52237" name="Picture 21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025" y="24130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8" name="Picture 22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5466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9" name="Picture 23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025" y="34544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40" name="Rectangle 24"/>
          <p:cNvSpPr>
            <a:spLocks noChangeArrowheads="1"/>
          </p:cNvSpPr>
          <p:nvPr/>
        </p:nvSpPr>
        <p:spPr bwMode="auto">
          <a:xfrm>
            <a:off x="7381875" y="2057400"/>
            <a:ext cx="466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>
                <a:solidFill>
                  <a:srgbClr val="FFC215"/>
                </a:solidFill>
                <a:cs typeface="Arial" pitchFamily="34" charset="0"/>
              </a:rPr>
              <a:t>41</a:t>
            </a:r>
            <a:endParaRPr lang="en-US" sz="2000" baseline="30000">
              <a:solidFill>
                <a:srgbClr val="FFC215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229600" cy="762000"/>
          </a:xfrm>
        </p:spPr>
        <p:txBody>
          <a:bodyPr/>
          <a:lstStyle/>
          <a:p>
            <a:pPr rtl="0" eaLnBrk="1" hangingPunct="1"/>
            <a:r>
              <a:rPr lang="en-US" sz="4800" dirty="0" smtClean="0"/>
              <a:t>Sana</a:t>
            </a:r>
          </a:p>
        </p:txBody>
      </p:sp>
      <p:pic>
        <p:nvPicPr>
          <p:cNvPr id="53251" name="Picture 3" descr="Untitled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397000"/>
            <a:ext cx="8101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34002" name="Group 50"/>
          <p:cNvGraphicFramePr>
            <a:graphicFrameLocks noGrp="1"/>
          </p:cNvGraphicFramePr>
          <p:nvPr/>
        </p:nvGraphicFramePr>
        <p:xfrm>
          <a:off x="207963" y="1397000"/>
          <a:ext cx="8748712" cy="2346325"/>
        </p:xfrm>
        <a:graphic>
          <a:graphicData uri="http://schemas.openxmlformats.org/drawingml/2006/table">
            <a:tbl>
              <a:tblPr rtl="1"/>
              <a:tblGrid>
                <a:gridCol w="2192337"/>
                <a:gridCol w="2192338"/>
                <a:gridCol w="2192337"/>
                <a:gridCol w="2171700"/>
              </a:tblGrid>
              <a:tr h="12795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وَتَبَارَكَ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اسْمُكَ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وَتَعَالَىٰ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جَدُّكَ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blessed is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Your name;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high 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Your Majesty;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53264" name="Picture 24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3716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65" name="Picture 25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3733800"/>
            <a:ext cx="8482012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66" name="Picture 26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6670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67" name="Picture 27" descr="Untitled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625" y="4165600"/>
            <a:ext cx="8101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34004" name="Group 52"/>
          <p:cNvGraphicFramePr>
            <a:graphicFrameLocks noGrp="1"/>
          </p:cNvGraphicFramePr>
          <p:nvPr/>
        </p:nvGraphicFramePr>
        <p:xfrm>
          <a:off x="174625" y="4165600"/>
          <a:ext cx="8763000" cy="1981201"/>
        </p:xfrm>
        <a:graphic>
          <a:graphicData uri="http://schemas.openxmlformats.org/drawingml/2006/table">
            <a:tbl>
              <a:tblPr rtl="1"/>
              <a:tblGrid>
                <a:gridCol w="3486150"/>
                <a:gridCol w="2098675"/>
                <a:gridCol w="3178175"/>
              </a:tblGrid>
              <a:tr h="10842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وَلاَ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إِلـٰـهَ 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غَيْرُكَ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(there is) no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God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other than You.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53277" name="Picture 47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025" y="41402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78" name="Picture 48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61468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79" name="Picture 49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025" y="52324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534400" cy="762000"/>
          </a:xfrm>
        </p:spPr>
        <p:txBody>
          <a:bodyPr/>
          <a:lstStyle/>
          <a:p>
            <a:pPr rtl="0" eaLnBrk="1" hangingPunct="1"/>
            <a:r>
              <a:rPr lang="en-US" sz="4800" dirty="0" smtClean="0"/>
              <a:t>In </a:t>
            </a:r>
            <a:r>
              <a:rPr lang="en-US" sz="4800" dirty="0" err="1" smtClean="0"/>
              <a:t>Ruku</a:t>
            </a:r>
            <a:r>
              <a:rPr lang="en-US" sz="4800" dirty="0" smtClean="0"/>
              <a:t> &amp; while getting up</a:t>
            </a:r>
          </a:p>
        </p:txBody>
      </p:sp>
      <p:pic>
        <p:nvPicPr>
          <p:cNvPr id="54275" name="Picture 3" descr="Untitled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625" y="1447800"/>
            <a:ext cx="8101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36048" name="Group 48"/>
          <p:cNvGraphicFramePr>
            <a:graphicFrameLocks noGrp="1"/>
          </p:cNvGraphicFramePr>
          <p:nvPr/>
        </p:nvGraphicFramePr>
        <p:xfrm>
          <a:off x="174625" y="1458913"/>
          <a:ext cx="8763000" cy="1936751"/>
        </p:xfrm>
        <a:graphic>
          <a:graphicData uri="http://schemas.openxmlformats.org/drawingml/2006/table">
            <a:tbl>
              <a:tblPr rtl="1"/>
              <a:tblGrid>
                <a:gridCol w="2903537"/>
                <a:gridCol w="2376488"/>
                <a:gridCol w="3482975"/>
              </a:tblGrid>
              <a:tr h="10493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سُبْحَانَ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رَ بِّيَ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الْعَظِيم </a:t>
                      </a:r>
                      <a:r>
                        <a:rPr kumimoji="0" lang="en-US" sz="3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8874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Glory be to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my Lord,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Magnificent.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54285" name="Picture 21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025" y="14478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6" name="Picture 22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0988" y="3403600"/>
            <a:ext cx="8482012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7" name="Picture 23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025" y="25146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36056" name="Group 56"/>
          <p:cNvGraphicFramePr>
            <a:graphicFrameLocks noGrp="1"/>
          </p:cNvGraphicFramePr>
          <p:nvPr/>
        </p:nvGraphicFramePr>
        <p:xfrm>
          <a:off x="109538" y="4114800"/>
          <a:ext cx="8991600" cy="1905000"/>
        </p:xfrm>
        <a:graphic>
          <a:graphicData uri="http://schemas.openxmlformats.org/drawingml/2006/table">
            <a:tbl>
              <a:tblPr rtl="1"/>
              <a:tblGrid>
                <a:gridCol w="3362325"/>
                <a:gridCol w="3049588"/>
                <a:gridCol w="2579687"/>
              </a:tblGrid>
              <a:tr h="10763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سَمِعَ اﷲ ُ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لِمَنْ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حَمِدَه</a:t>
                      </a:r>
                      <a:r>
                        <a:rPr kumimoji="0" lang="ar-SA" sz="5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3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 has listened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to the one who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praised Him.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54297" name="Picture 43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1148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98" name="Picture 44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59944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99" name="Picture 45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1562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300" name="Rectangle 46"/>
          <p:cNvSpPr>
            <a:spLocks noChangeArrowheads="1"/>
          </p:cNvSpPr>
          <p:nvPr/>
        </p:nvSpPr>
        <p:spPr bwMode="auto">
          <a:xfrm>
            <a:off x="7545388" y="3748088"/>
            <a:ext cx="7461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>
                <a:solidFill>
                  <a:srgbClr val="FFC215"/>
                </a:solidFill>
                <a:cs typeface="Arial" pitchFamily="34" charset="0"/>
              </a:rPr>
              <a:t>100</a:t>
            </a:r>
            <a:r>
              <a:rPr lang="en-US" sz="2000">
                <a:solidFill>
                  <a:srgbClr val="FFC215"/>
                </a:solidFill>
                <a:cs typeface="Arial" pitchFamily="34" charset="0"/>
              </a:rPr>
              <a:t>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22275"/>
            <a:ext cx="8534400" cy="762000"/>
          </a:xfrm>
        </p:spPr>
        <p:txBody>
          <a:bodyPr/>
          <a:lstStyle/>
          <a:p>
            <a:pPr rtl="0" eaLnBrk="1" hangingPunct="1"/>
            <a:r>
              <a:rPr lang="en-US" sz="4800" dirty="0" smtClean="0"/>
              <a:t>After getting up from </a:t>
            </a:r>
            <a:r>
              <a:rPr lang="en-US" sz="4800" dirty="0" err="1" smtClean="0"/>
              <a:t>Ruku</a:t>
            </a:r>
            <a:r>
              <a:rPr lang="en-US" sz="4800" dirty="0" smtClean="0"/>
              <a:t> &amp; In </a:t>
            </a:r>
            <a:r>
              <a:rPr lang="en-US" sz="4800" dirty="0" err="1" smtClean="0"/>
              <a:t>Sujood</a:t>
            </a:r>
            <a:endParaRPr lang="en-US" sz="4800" dirty="0" smtClean="0"/>
          </a:p>
        </p:txBody>
      </p:sp>
      <p:pic>
        <p:nvPicPr>
          <p:cNvPr id="55299" name="Picture 3" descr="Untitled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25600"/>
            <a:ext cx="8101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38103" name="Group 55"/>
          <p:cNvGraphicFramePr>
            <a:graphicFrameLocks noGrp="1"/>
          </p:cNvGraphicFramePr>
          <p:nvPr/>
        </p:nvGraphicFramePr>
        <p:xfrm>
          <a:off x="228600" y="1625600"/>
          <a:ext cx="8763000" cy="1828800"/>
        </p:xfrm>
        <a:graphic>
          <a:graphicData uri="http://schemas.openxmlformats.org/drawingml/2006/table">
            <a:tbl>
              <a:tblPr rtl="1"/>
              <a:tblGrid>
                <a:gridCol w="2590800"/>
                <a:gridCol w="2590800"/>
                <a:gridCol w="358140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رَ بَّنَا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وَلَكَ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الْحَمْدُ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Our Lord!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[and] to 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(be) all the praise.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55309" name="Picture 23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6002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0" name="Picture 24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462338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1" name="Picture 25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6162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2" name="Picture 26" descr="Untitled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191000"/>
            <a:ext cx="8101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38075" name="Group 27"/>
          <p:cNvGraphicFramePr>
            <a:graphicFrameLocks noGrp="1"/>
          </p:cNvGraphicFramePr>
          <p:nvPr/>
        </p:nvGraphicFramePr>
        <p:xfrm>
          <a:off x="228600" y="4191000"/>
          <a:ext cx="8763000" cy="1981200"/>
        </p:xfrm>
        <a:graphic>
          <a:graphicData uri="http://schemas.openxmlformats.org/drawingml/2006/table">
            <a:tbl>
              <a:tblPr rtl="1"/>
              <a:tblGrid>
                <a:gridCol w="2903537"/>
                <a:gridCol w="2928938"/>
                <a:gridCol w="2930525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سُبْحَانَ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رَ بِّيَ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الْأَعْلَىٰ </a:t>
                      </a:r>
                      <a:r>
                        <a:rPr kumimoji="0" lang="en-US" sz="3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Glory be to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my Lord,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Exalted.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55322" name="Picture 46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1910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23" name="Picture 47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1468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24" name="Picture 48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52578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r>
              <a:rPr lang="en-US" sz="4400" dirty="0" smtClean="0"/>
              <a:t>After the Break, </a:t>
            </a:r>
            <a:br>
              <a:rPr lang="en-US" sz="4400" dirty="0" smtClean="0"/>
            </a:br>
            <a:r>
              <a:rPr lang="en-US" sz="4400" dirty="0" smtClean="0"/>
              <a:t>we will study: 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2936875"/>
            <a:ext cx="8229600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7200" b="1" smtClean="0"/>
              <a:t>Grammar &amp; Learning tips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43441" name="Group 17"/>
          <p:cNvGraphicFramePr>
            <a:graphicFrameLocks noGrp="1"/>
          </p:cNvGraphicFramePr>
          <p:nvPr/>
        </p:nvGraphicFramePr>
        <p:xfrm>
          <a:off x="177800" y="166688"/>
          <a:ext cx="8763000" cy="2344738"/>
        </p:xfrm>
        <a:graphic>
          <a:graphicData uri="http://schemas.openxmlformats.org/drawingml/2006/table">
            <a:tbl>
              <a:tblPr rtl="1"/>
              <a:tblGrid>
                <a:gridCol w="3073400"/>
                <a:gridCol w="2590800"/>
                <a:gridCol w="3098800"/>
              </a:tblGrid>
              <a:tr h="12779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سُبْحَانَكَ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اللّهُمَّ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وَبِحَمْدِكَ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Glorified are 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Allah,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with Your praise;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7185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381000" y="3124200"/>
            <a:ext cx="8305800" cy="2590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ar-SA" sz="172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اللّٰهُمَّ </a:t>
            </a:r>
            <a:r>
              <a:rPr lang="en-US" sz="8800" b="1" smtClean="0">
                <a:solidFill>
                  <a:schemeClr val="tx1"/>
                </a:solidFill>
                <a:ea typeface="Times New Roman" pitchFamily="18" charset="0"/>
                <a:cs typeface="Tahoma" pitchFamily="34" charset="0"/>
              </a:rPr>
              <a:t>O Allah!</a:t>
            </a:r>
            <a:endParaRPr lang="en-US" sz="4600" b="1" smtClean="0">
              <a:solidFill>
                <a:schemeClr val="tx1"/>
              </a:solidFill>
              <a:ea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47537" name="Group 17"/>
          <p:cNvGraphicFramePr>
            <a:graphicFrameLocks noGrp="1"/>
          </p:cNvGraphicFramePr>
          <p:nvPr/>
        </p:nvGraphicFramePr>
        <p:xfrm>
          <a:off x="177800" y="628650"/>
          <a:ext cx="8763000" cy="2344738"/>
        </p:xfrm>
        <a:graphic>
          <a:graphicData uri="http://schemas.openxmlformats.org/drawingml/2006/table">
            <a:tbl>
              <a:tblPr rtl="1"/>
              <a:tblGrid>
                <a:gridCol w="3073400"/>
                <a:gridCol w="2590800"/>
                <a:gridCol w="3098800"/>
              </a:tblGrid>
              <a:tr h="12779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سُبْحَانَكَ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اللّهُمَّ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وَبِحَمْدِكَ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Glorified are 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Allah,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with Your praise;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820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-152400" y="3276600"/>
            <a:ext cx="8839200" cy="2895600"/>
          </a:xfrm>
          <a:noFill/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ar-SA" sz="14200" dirty="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وَ		</a:t>
            </a:r>
            <a:r>
              <a:rPr lang="en-US" sz="14200" dirty="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</a:t>
            </a:r>
            <a:r>
              <a:rPr lang="ar-SA" sz="14200" dirty="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بِ </a:t>
            </a:r>
            <a:r>
              <a:rPr lang="en-US" sz="14200" dirty="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 </a:t>
            </a:r>
            <a:r>
              <a:rPr lang="ar-SA" sz="14200" dirty="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حَمْدِكَ</a:t>
            </a:r>
            <a:endParaRPr lang="ur-PK" sz="14200" dirty="0" smtClean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  <a:p>
            <a:pPr algn="ctr" rtl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4600" b="1" dirty="0" smtClean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your praise         with 	     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1520643" name="Group 3"/>
          <p:cNvGraphicFramePr>
            <a:graphicFrameLocks noGrp="1"/>
          </p:cNvGraphicFramePr>
          <p:nvPr/>
        </p:nvGraphicFramePr>
        <p:xfrm>
          <a:off x="177800" y="166688"/>
          <a:ext cx="8763000" cy="2344738"/>
        </p:xfrm>
        <a:graphic>
          <a:graphicData uri="http://schemas.openxmlformats.org/drawingml/2006/table">
            <a:tbl>
              <a:tblPr rtl="1"/>
              <a:tblGrid>
                <a:gridCol w="3073400"/>
                <a:gridCol w="2590800"/>
                <a:gridCol w="3098800"/>
              </a:tblGrid>
              <a:tr h="12779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سُبْحَانَكَ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اللّهُمَّ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وَبِحَمْدِكَ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Glorified are 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Allah,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with Your praise;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2362200" y="1447800"/>
            <a:ext cx="4495800" cy="541020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2895600" y="4292600"/>
            <a:ext cx="3810000" cy="195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6600">
                <a:solidFill>
                  <a:srgbClr val="FFFF00"/>
                </a:solidFill>
                <a:latin typeface="Nafees Web Naskh" pitchFamily="2" charset="-78"/>
                <a:cs typeface="Nafees Web Naskh" pitchFamily="2" charset="-78"/>
              </a:rPr>
              <a:t>تسبيح</a:t>
            </a:r>
          </a:p>
          <a:p>
            <a:pPr algn="ctr" rtl="1">
              <a:lnSpc>
                <a:spcPct val="50000"/>
              </a:lnSpc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Negation of</a:t>
            </a:r>
          </a:p>
          <a:p>
            <a:pPr algn="ctr" rtl="1">
              <a:lnSpc>
                <a:spcPct val="50000"/>
              </a:lnSpc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negatives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895600" y="1828800"/>
            <a:ext cx="3810000" cy="1739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r-PK" sz="6600">
                <a:solidFill>
                  <a:srgbClr val="FFFF00"/>
                </a:solidFill>
                <a:cs typeface="Arial" pitchFamily="34" charset="0"/>
              </a:rPr>
              <a:t>حَمْدُ</a:t>
            </a:r>
            <a:endParaRPr lang="en-US" sz="6600">
              <a:solidFill>
                <a:srgbClr val="66FF33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66FF33"/>
                </a:solidFill>
              </a:rPr>
              <a:t>Attributing positives</a:t>
            </a: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2286000" y="4191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37" name="Freeform 21"/>
          <p:cNvSpPr>
            <a:spLocks/>
          </p:cNvSpPr>
          <p:nvPr/>
        </p:nvSpPr>
        <p:spPr bwMode="auto">
          <a:xfrm>
            <a:off x="2895600" y="2133600"/>
            <a:ext cx="990600" cy="762000"/>
          </a:xfrm>
          <a:custGeom>
            <a:avLst/>
            <a:gdLst>
              <a:gd name="T0" fmla="*/ 0 w 432"/>
              <a:gd name="T1" fmla="*/ 2147483647 h 384"/>
              <a:gd name="T2" fmla="*/ 2147483647 w 432"/>
              <a:gd name="T3" fmla="*/ 2147483647 h 384"/>
              <a:gd name="T4" fmla="*/ 2147483647 w 432"/>
              <a:gd name="T5" fmla="*/ 0 h 384"/>
              <a:gd name="T6" fmla="*/ 0 60000 65536"/>
              <a:gd name="T7" fmla="*/ 0 60000 65536"/>
              <a:gd name="T8" fmla="*/ 0 60000 65536"/>
              <a:gd name="T9" fmla="*/ 0 w 432"/>
              <a:gd name="T10" fmla="*/ 0 h 384"/>
              <a:gd name="T11" fmla="*/ 432 w 43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384">
                <a:moveTo>
                  <a:pt x="0" y="288"/>
                </a:moveTo>
                <a:lnTo>
                  <a:pt x="144" y="384"/>
                </a:lnTo>
                <a:lnTo>
                  <a:pt x="432" y="0"/>
                </a:lnTo>
              </a:path>
            </a:pathLst>
          </a:custGeom>
          <a:noFill/>
          <a:ln w="1016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9238" name="Group 22"/>
          <p:cNvGrpSpPr>
            <a:grpSpLocks/>
          </p:cNvGrpSpPr>
          <p:nvPr/>
        </p:nvGrpSpPr>
        <p:grpSpPr bwMode="auto">
          <a:xfrm>
            <a:off x="2692400" y="4572000"/>
            <a:ext cx="965200" cy="838200"/>
            <a:chOff x="5268" y="1166"/>
            <a:chExt cx="444" cy="455"/>
          </a:xfrm>
        </p:grpSpPr>
        <p:sp>
          <p:nvSpPr>
            <p:cNvPr id="9239" name="Freeform 23"/>
            <p:cNvSpPr>
              <a:spLocks/>
            </p:cNvSpPr>
            <p:nvPr/>
          </p:nvSpPr>
          <p:spPr bwMode="auto">
            <a:xfrm>
              <a:off x="5287" y="1166"/>
              <a:ext cx="421" cy="444"/>
            </a:xfrm>
            <a:custGeom>
              <a:avLst/>
              <a:gdLst>
                <a:gd name="T0" fmla="*/ 28 w 421"/>
                <a:gd name="T1" fmla="*/ 25 h 444"/>
                <a:gd name="T2" fmla="*/ 106 w 421"/>
                <a:gd name="T3" fmla="*/ 104 h 444"/>
                <a:gd name="T4" fmla="*/ 133 w 421"/>
                <a:gd name="T5" fmla="*/ 143 h 444"/>
                <a:gd name="T6" fmla="*/ 185 w 421"/>
                <a:gd name="T7" fmla="*/ 182 h 444"/>
                <a:gd name="T8" fmla="*/ 264 w 421"/>
                <a:gd name="T9" fmla="*/ 287 h 444"/>
                <a:gd name="T10" fmla="*/ 342 w 421"/>
                <a:gd name="T11" fmla="*/ 366 h 444"/>
                <a:gd name="T12" fmla="*/ 368 w 421"/>
                <a:gd name="T13" fmla="*/ 405 h 444"/>
                <a:gd name="T14" fmla="*/ 408 w 421"/>
                <a:gd name="T15" fmla="*/ 431 h 444"/>
                <a:gd name="T16" fmla="*/ 421 w 421"/>
                <a:gd name="T17" fmla="*/ 444 h 4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1"/>
                <a:gd name="T28" fmla="*/ 0 h 444"/>
                <a:gd name="T29" fmla="*/ 421 w 421"/>
                <a:gd name="T30" fmla="*/ 444 h 4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1" h="444">
                  <a:moveTo>
                    <a:pt x="28" y="25"/>
                  </a:moveTo>
                  <a:cubicBezTo>
                    <a:pt x="145" y="183"/>
                    <a:pt x="0" y="0"/>
                    <a:pt x="106" y="104"/>
                  </a:cubicBezTo>
                  <a:cubicBezTo>
                    <a:pt x="117" y="115"/>
                    <a:pt x="122" y="132"/>
                    <a:pt x="133" y="143"/>
                  </a:cubicBezTo>
                  <a:cubicBezTo>
                    <a:pt x="148" y="158"/>
                    <a:pt x="168" y="169"/>
                    <a:pt x="185" y="182"/>
                  </a:cubicBezTo>
                  <a:cubicBezTo>
                    <a:pt x="208" y="252"/>
                    <a:pt x="188" y="211"/>
                    <a:pt x="264" y="287"/>
                  </a:cubicBezTo>
                  <a:cubicBezTo>
                    <a:pt x="314" y="336"/>
                    <a:pt x="305" y="327"/>
                    <a:pt x="342" y="366"/>
                  </a:cubicBezTo>
                  <a:cubicBezTo>
                    <a:pt x="353" y="377"/>
                    <a:pt x="357" y="394"/>
                    <a:pt x="368" y="405"/>
                  </a:cubicBezTo>
                  <a:cubicBezTo>
                    <a:pt x="379" y="416"/>
                    <a:pt x="395" y="422"/>
                    <a:pt x="408" y="431"/>
                  </a:cubicBezTo>
                  <a:cubicBezTo>
                    <a:pt x="413" y="435"/>
                    <a:pt x="417" y="440"/>
                    <a:pt x="421" y="444"/>
                  </a:cubicBezTo>
                </a:path>
              </a:pathLst>
            </a:custGeom>
            <a:noFill/>
            <a:ln w="1016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240" name="Freeform 24"/>
            <p:cNvSpPr>
              <a:spLocks/>
            </p:cNvSpPr>
            <p:nvPr/>
          </p:nvSpPr>
          <p:spPr bwMode="auto">
            <a:xfrm rot="-5710201">
              <a:off x="5279" y="1189"/>
              <a:ext cx="421" cy="444"/>
            </a:xfrm>
            <a:custGeom>
              <a:avLst/>
              <a:gdLst>
                <a:gd name="T0" fmla="*/ 28 w 421"/>
                <a:gd name="T1" fmla="*/ 25 h 444"/>
                <a:gd name="T2" fmla="*/ 106 w 421"/>
                <a:gd name="T3" fmla="*/ 104 h 444"/>
                <a:gd name="T4" fmla="*/ 133 w 421"/>
                <a:gd name="T5" fmla="*/ 143 h 444"/>
                <a:gd name="T6" fmla="*/ 185 w 421"/>
                <a:gd name="T7" fmla="*/ 182 h 444"/>
                <a:gd name="T8" fmla="*/ 264 w 421"/>
                <a:gd name="T9" fmla="*/ 287 h 444"/>
                <a:gd name="T10" fmla="*/ 342 w 421"/>
                <a:gd name="T11" fmla="*/ 366 h 444"/>
                <a:gd name="T12" fmla="*/ 368 w 421"/>
                <a:gd name="T13" fmla="*/ 405 h 444"/>
                <a:gd name="T14" fmla="*/ 408 w 421"/>
                <a:gd name="T15" fmla="*/ 431 h 444"/>
                <a:gd name="T16" fmla="*/ 421 w 421"/>
                <a:gd name="T17" fmla="*/ 444 h 4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1"/>
                <a:gd name="T28" fmla="*/ 0 h 444"/>
                <a:gd name="T29" fmla="*/ 421 w 421"/>
                <a:gd name="T30" fmla="*/ 444 h 4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1" h="444">
                  <a:moveTo>
                    <a:pt x="28" y="25"/>
                  </a:moveTo>
                  <a:cubicBezTo>
                    <a:pt x="145" y="183"/>
                    <a:pt x="0" y="0"/>
                    <a:pt x="106" y="104"/>
                  </a:cubicBezTo>
                  <a:cubicBezTo>
                    <a:pt x="117" y="115"/>
                    <a:pt x="122" y="132"/>
                    <a:pt x="133" y="143"/>
                  </a:cubicBezTo>
                  <a:cubicBezTo>
                    <a:pt x="148" y="158"/>
                    <a:pt x="168" y="169"/>
                    <a:pt x="185" y="182"/>
                  </a:cubicBezTo>
                  <a:cubicBezTo>
                    <a:pt x="208" y="252"/>
                    <a:pt x="188" y="211"/>
                    <a:pt x="264" y="287"/>
                  </a:cubicBezTo>
                  <a:cubicBezTo>
                    <a:pt x="314" y="336"/>
                    <a:pt x="305" y="327"/>
                    <a:pt x="342" y="366"/>
                  </a:cubicBezTo>
                  <a:cubicBezTo>
                    <a:pt x="353" y="377"/>
                    <a:pt x="357" y="394"/>
                    <a:pt x="368" y="405"/>
                  </a:cubicBezTo>
                  <a:cubicBezTo>
                    <a:pt x="379" y="416"/>
                    <a:pt x="395" y="422"/>
                    <a:pt x="408" y="431"/>
                  </a:cubicBezTo>
                  <a:cubicBezTo>
                    <a:pt x="413" y="435"/>
                    <a:pt x="417" y="440"/>
                    <a:pt x="421" y="444"/>
                  </a:cubicBezTo>
                </a:path>
              </a:pathLst>
            </a:custGeom>
            <a:noFill/>
            <a:ln w="1016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1522691" name="Group 3"/>
          <p:cNvGraphicFramePr>
            <a:graphicFrameLocks noGrp="1"/>
          </p:cNvGraphicFramePr>
          <p:nvPr/>
        </p:nvGraphicFramePr>
        <p:xfrm>
          <a:off x="177800" y="628650"/>
          <a:ext cx="8763000" cy="2344738"/>
        </p:xfrm>
        <a:graphic>
          <a:graphicData uri="http://schemas.openxmlformats.org/drawingml/2006/table">
            <a:tbl>
              <a:tblPr rtl="1"/>
              <a:tblGrid>
                <a:gridCol w="3073400"/>
                <a:gridCol w="2590800"/>
                <a:gridCol w="3098800"/>
              </a:tblGrid>
              <a:tr h="12779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سُبْحَانَكَ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اللّهُمَّ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وَبِحَمْدِكَ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Glorified are 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Allah,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with Your praise;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522706" name="Rectangle 18"/>
          <p:cNvSpPr>
            <a:spLocks noChangeArrowheads="1"/>
          </p:cNvSpPr>
          <p:nvPr/>
        </p:nvSpPr>
        <p:spPr bwMode="auto">
          <a:xfrm>
            <a:off x="304800" y="3290888"/>
            <a:ext cx="8305800" cy="349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defRPr/>
            </a:pPr>
            <a:r>
              <a:rPr lang="en-US" sz="3200" b="1" dirty="0" err="1">
                <a:solidFill>
                  <a:srgbClr val="FFFF00"/>
                </a:solidFill>
                <a:cs typeface="Nafees Web Naskh" pitchFamily="2" charset="-78"/>
              </a:rPr>
              <a:t>Tasbeeh</a:t>
            </a:r>
            <a:r>
              <a:rPr lang="en-US" sz="3200" dirty="0">
                <a:solidFill>
                  <a:srgbClr val="FFFF00"/>
                </a:solidFill>
                <a:cs typeface="Nafees Web Naskh" pitchFamily="2" charset="-78"/>
              </a:rPr>
              <a:t> and </a:t>
            </a:r>
            <a:r>
              <a:rPr lang="en-US" sz="3200" b="1" dirty="0" err="1">
                <a:solidFill>
                  <a:srgbClr val="FFFF00"/>
                </a:solidFill>
                <a:cs typeface="Nafees Web Naskh" pitchFamily="2" charset="-78"/>
              </a:rPr>
              <a:t>Hamd</a:t>
            </a:r>
            <a:endParaRPr lang="en-US" sz="3200" b="1" dirty="0">
              <a:solidFill>
                <a:srgbClr val="FFFF00"/>
              </a:solidFill>
              <a:cs typeface="Nafees Web Naskh" pitchFamily="2" charset="-78"/>
            </a:endParaRPr>
          </a:p>
          <a:p>
            <a:pPr marL="635000" indent="-63500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rgbClr val="FFFF00"/>
                </a:solidFill>
                <a:cs typeface="Nafees Web Naskh" pitchFamily="2" charset="-78"/>
              </a:rPr>
              <a:t>Unless one does true </a:t>
            </a:r>
            <a:r>
              <a:rPr lang="en-US" sz="3200" dirty="0" err="1">
                <a:solidFill>
                  <a:srgbClr val="FFFF00"/>
                </a:solidFill>
                <a:cs typeface="Nafees Web Naskh" pitchFamily="2" charset="-78"/>
              </a:rPr>
              <a:t>Tasbeeh</a:t>
            </a:r>
            <a:r>
              <a:rPr lang="en-US" sz="3200" dirty="0">
                <a:solidFill>
                  <a:srgbClr val="FFFF00"/>
                </a:solidFill>
                <a:cs typeface="Nafees Web Naskh" pitchFamily="2" charset="-78"/>
              </a:rPr>
              <a:t>, </a:t>
            </a:r>
            <a:r>
              <a:rPr lang="en-US" sz="3200" dirty="0" smtClean="0">
                <a:solidFill>
                  <a:srgbClr val="FFFF00"/>
                </a:solidFill>
                <a:cs typeface="Nafees Web Naskh" pitchFamily="2" charset="-78"/>
              </a:rPr>
              <a:t/>
            </a:r>
            <a:br>
              <a:rPr lang="en-US" sz="3200" dirty="0" smtClean="0">
                <a:solidFill>
                  <a:srgbClr val="FFFF00"/>
                </a:solidFill>
                <a:cs typeface="Nafees Web Naskh" pitchFamily="2" charset="-78"/>
              </a:rPr>
            </a:br>
            <a:r>
              <a:rPr lang="en-US" sz="3200" dirty="0" smtClean="0">
                <a:solidFill>
                  <a:srgbClr val="FFFF00"/>
                </a:solidFill>
                <a:cs typeface="Nafees Web Naskh" pitchFamily="2" charset="-78"/>
              </a:rPr>
              <a:t>he cannot truly Praise </a:t>
            </a:r>
            <a:r>
              <a:rPr lang="en-US" sz="3200" dirty="0">
                <a:solidFill>
                  <a:srgbClr val="FFFF00"/>
                </a:solidFill>
                <a:cs typeface="Nafees Web Naskh" pitchFamily="2" charset="-78"/>
              </a:rPr>
              <a:t>or </a:t>
            </a:r>
            <a:r>
              <a:rPr lang="en-US" sz="3200" dirty="0" smtClean="0">
                <a:solidFill>
                  <a:srgbClr val="FFFF00"/>
                </a:solidFill>
                <a:cs typeface="Nafees Web Naskh" pitchFamily="2" charset="-78"/>
              </a:rPr>
              <a:t>Thank </a:t>
            </a:r>
            <a:endParaRPr lang="en-US" sz="3200" dirty="0">
              <a:solidFill>
                <a:srgbClr val="FFFF00"/>
              </a:solidFill>
              <a:cs typeface="Nafees Web Naskh" pitchFamily="2" charset="-78"/>
            </a:endParaRPr>
          </a:p>
          <a:p>
            <a:pPr marL="635000" indent="-63500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Arial" pitchFamily="34" charset="0"/>
              <a:buChar char="•"/>
              <a:defRPr/>
            </a:pPr>
            <a:r>
              <a:rPr lang="en-US" sz="3200" dirty="0" err="1">
                <a:solidFill>
                  <a:srgbClr val="FFFF00"/>
                </a:solidFill>
                <a:cs typeface="Nafees Web Naskh" pitchFamily="2" charset="-78"/>
              </a:rPr>
              <a:t>Tasbeeh</a:t>
            </a:r>
            <a:r>
              <a:rPr lang="en-US" sz="3200" dirty="0">
                <a:solidFill>
                  <a:srgbClr val="FFFF00"/>
                </a:solidFill>
                <a:cs typeface="Nafees Web Naskh" pitchFamily="2" charset="-78"/>
              </a:rPr>
              <a:t>: The essential step for freeing oneself from </a:t>
            </a:r>
            <a:r>
              <a:rPr lang="en-US" sz="3200" dirty="0" smtClean="0">
                <a:solidFill>
                  <a:srgbClr val="FFFF00"/>
                </a:solidFill>
                <a:cs typeface="Nafees Web Naskh" pitchFamily="2" charset="-78"/>
              </a:rPr>
              <a:t>‘Shirk’ </a:t>
            </a:r>
            <a:endParaRPr lang="ar-SA" sz="3200" dirty="0">
              <a:solidFill>
                <a:srgbClr val="FFFF00"/>
              </a:solidFill>
              <a:cs typeface="Nafees Web Naskh" pitchFamily="2" charset="-78"/>
            </a:endParaRPr>
          </a:p>
          <a:p>
            <a:pPr marL="635000" indent="-63500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rgbClr val="FFFF00"/>
                </a:solidFill>
                <a:cs typeface="Nafees Web Naskh" pitchFamily="2" charset="-78"/>
              </a:rPr>
              <a:t>Praise and Thanks: An important base of Islam </a:t>
            </a: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eam">
  <a:themeElements>
    <a:clrScheme name="2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2_Beam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ahoma" pitchFamily="34" charset="0"/>
          </a:defRPr>
        </a:defPPr>
      </a:lstStyle>
    </a:lnDef>
  </a:objectDefaults>
  <a:extraClrSchemeLst>
    <a:extraClrScheme>
      <a:clrScheme name="2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10314</TotalTime>
  <Words>1708</Words>
  <Application>Microsoft Office PowerPoint</Application>
  <PresentationFormat>On-screen Show (4:3)</PresentationFormat>
  <Paragraphs>632</Paragraphs>
  <Slides>57</Slides>
  <Notes>50</Notes>
  <HiddenSlides>1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9" baseType="lpstr">
      <vt:lpstr>AGA Arabesque</vt:lpstr>
      <vt:lpstr>Arial</vt:lpstr>
      <vt:lpstr>Majidi</vt:lpstr>
      <vt:lpstr>Nafees Web Naskh</vt:lpstr>
      <vt:lpstr>Tahoma</vt:lpstr>
      <vt:lpstr>Tajweed</vt:lpstr>
      <vt:lpstr>Times New Roman</vt:lpstr>
      <vt:lpstr>Verdana</vt:lpstr>
      <vt:lpstr>Wingdings</vt:lpstr>
      <vt:lpstr>فشت</vt:lpstr>
      <vt:lpstr>2_Beam</vt:lpstr>
      <vt:lpstr>Flash Document</vt:lpstr>
      <vt:lpstr>PowerPoint Presentation</vt:lpstr>
      <vt:lpstr>In this lesson…</vt:lpstr>
      <vt:lpstr>PowerPoint Presentation</vt:lpstr>
      <vt:lpstr>Sana </vt:lpstr>
      <vt:lpstr> </vt:lpstr>
      <vt:lpstr> </vt:lpstr>
      <vt:lpstr> </vt:lpstr>
      <vt:lpstr> </vt:lpstr>
      <vt:lpstr> </vt:lpstr>
      <vt:lpstr> </vt:lpstr>
      <vt:lpstr>Bringing Alhamdulillah in our life! (Thanks)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PowerPoint Presentation</vt:lpstr>
      <vt:lpstr>In Rukoo’</vt:lpstr>
      <vt:lpstr> </vt:lpstr>
      <vt:lpstr> </vt:lpstr>
      <vt:lpstr> </vt:lpstr>
      <vt:lpstr> </vt:lpstr>
      <vt:lpstr> </vt:lpstr>
      <vt:lpstr> </vt:lpstr>
      <vt:lpstr>Recital while standing up from Ruku </vt:lpstr>
      <vt:lpstr> </vt:lpstr>
      <vt:lpstr> </vt:lpstr>
      <vt:lpstr> </vt:lpstr>
      <vt:lpstr> </vt:lpstr>
      <vt:lpstr> After getting up from Ruku</vt:lpstr>
      <vt:lpstr> </vt:lpstr>
      <vt:lpstr> </vt:lpstr>
      <vt:lpstr> </vt:lpstr>
      <vt:lpstr> </vt:lpstr>
      <vt:lpstr>Bringing Alhamdulillah in our life! (PRAISE)</vt:lpstr>
      <vt:lpstr>Bringing Alhamdulillah in our life! (THANKS)</vt:lpstr>
      <vt:lpstr>PowerPoint Presentation</vt:lpstr>
      <vt:lpstr> Recital in Sujood</vt:lpstr>
      <vt:lpstr> </vt:lpstr>
      <vt:lpstr> </vt:lpstr>
      <vt:lpstr> </vt:lpstr>
      <vt:lpstr> </vt:lpstr>
      <vt:lpstr> </vt:lpstr>
      <vt:lpstr>Success</vt:lpstr>
      <vt:lpstr>Bringing Subhanallah in our life! (in addition to the ‘Shirk’ aspect)</vt:lpstr>
      <vt:lpstr>Revise….!!!</vt:lpstr>
      <vt:lpstr>Sana</vt:lpstr>
      <vt:lpstr>Sana</vt:lpstr>
      <vt:lpstr>In Ruku &amp; while getting up</vt:lpstr>
      <vt:lpstr>After getting up from Ruku &amp; In Sujood</vt:lpstr>
      <vt:lpstr>After the Break,  we will study: </vt:lpstr>
    </vt:vector>
  </TitlesOfParts>
  <Company>KFUPM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سُورَةُ الْفِيل</dc:title>
  <dc:creator>ITC</dc:creator>
  <cp:lastModifiedBy>abu rayyan</cp:lastModifiedBy>
  <cp:revision>382</cp:revision>
  <dcterms:created xsi:type="dcterms:W3CDTF">2008-10-07T02:53:58Z</dcterms:created>
  <dcterms:modified xsi:type="dcterms:W3CDTF">2013-07-16T02:22:48Z</dcterms:modified>
</cp:coreProperties>
</file>