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18"/>
  </p:notesMasterIdLst>
  <p:sldIdLst>
    <p:sldId id="921" r:id="rId2"/>
    <p:sldId id="911" r:id="rId3"/>
    <p:sldId id="1000" r:id="rId4"/>
    <p:sldId id="998" r:id="rId5"/>
    <p:sldId id="999" r:id="rId6"/>
    <p:sldId id="994" r:id="rId7"/>
    <p:sldId id="995" r:id="rId8"/>
    <p:sldId id="996" r:id="rId9"/>
    <p:sldId id="915" r:id="rId10"/>
    <p:sldId id="916" r:id="rId11"/>
    <p:sldId id="917" r:id="rId12"/>
    <p:sldId id="918" r:id="rId13"/>
    <p:sldId id="940" r:id="rId14"/>
    <p:sldId id="942" r:id="rId15"/>
    <p:sldId id="943" r:id="rId16"/>
    <p:sldId id="920" r:id="rId17"/>
  </p:sldIdLst>
  <p:sldSz cx="9144000" cy="6858000" type="screen4x3"/>
  <p:notesSz cx="6858000" cy="9144000"/>
  <p:defaultTextStyle>
    <a:defPPr>
      <a:defRPr lang="en-US"/>
    </a:defPPr>
    <a:lvl1pPr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1pPr>
    <a:lvl2pPr marL="4572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2pPr>
    <a:lvl3pPr marL="9144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3pPr>
    <a:lvl4pPr marL="13716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4pPr>
    <a:lvl5pPr marL="1828800" algn="r" rtl="1" fontAlgn="base">
      <a:spcBef>
        <a:spcPct val="20000"/>
      </a:spcBef>
      <a:spcAft>
        <a:spcPct val="0"/>
      </a:spcAft>
      <a:buClr>
        <a:srgbClr val="FFFFFF"/>
      </a:buClr>
      <a:buSzPct val="90000"/>
      <a:buFont typeface="Wingdings" pitchFamily="2" charset="2"/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5pPr>
    <a:lvl6pPr marL="22860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6pPr>
    <a:lvl7pPr marL="27432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7pPr>
    <a:lvl8pPr marL="32004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8pPr>
    <a:lvl9pPr marL="3657600" algn="l" defTabSz="914400" rtl="0" eaLnBrk="1" latinLnBrk="0" hangingPunct="1">
      <a:defRPr sz="3600" kern="1200">
        <a:solidFill>
          <a:srgbClr val="FFFF00"/>
        </a:solidFill>
        <a:latin typeface="Nafees Web Naskh" pitchFamily="2" charset="-78"/>
        <a:ea typeface="+mn-ea"/>
        <a:cs typeface="Nafees Web Naskh" pitchFamily="2" charset="-7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0000"/>
    <a:srgbClr val="003300"/>
    <a:srgbClr val="FFCC00"/>
    <a:srgbClr val="FFFF00"/>
    <a:srgbClr val="FF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86314" autoAdjust="0"/>
  </p:normalViewPr>
  <p:slideViewPr>
    <p:cSldViewPr>
      <p:cViewPr varScale="1">
        <p:scale>
          <a:sx n="74" d="100"/>
          <a:sy n="74" d="100"/>
        </p:scale>
        <p:origin x="396" y="-5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57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FCB607F0-13BD-4410-87C1-C50C945EAE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0641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286B6A-B3EE-43F5-9CD0-583A6037BAA1}" type="slidenum">
              <a:rPr lang="en-US" smtClean="0">
                <a:latin typeface="Arial" pitchFamily="34" charset="0"/>
                <a:cs typeface="Arial" pitchFamily="34" charset="0"/>
              </a:rPr>
              <a:pPr/>
              <a:t>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7441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461EF7-5E0F-4B2C-83F8-45471DDD38D5}" type="slidenum">
              <a:rPr lang="en-US" smtClean="0">
                <a:latin typeface="Arial" pitchFamily="34" charset="0"/>
                <a:cs typeface="Arial" pitchFamily="34" charset="0"/>
              </a:rPr>
              <a:pPr/>
              <a:t>16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6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70535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191B0C-3A56-4A2A-8EAA-9A2A97EB2671}" type="slidenum">
              <a:rPr lang="en-US" smtClean="0">
                <a:latin typeface="Arial" pitchFamily="34" charset="0"/>
                <a:cs typeface="Arial" pitchFamily="34" charset="0"/>
              </a:rPr>
              <a:pPr/>
              <a:t>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8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8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>
                <a:latin typeface="Arial" pitchFamily="34" charset="0"/>
                <a:cs typeface="Arial" pitchFamily="34" charset="0"/>
              </a:rPr>
              <a:t>Make sure everyone takes one or two deep breaths before they continue with Grammar!</a:t>
            </a:r>
          </a:p>
        </p:txBody>
      </p:sp>
    </p:spTree>
    <p:extLst>
      <p:ext uri="{BB962C8B-B14F-4D97-AF65-F5344CB8AC3E}">
        <p14:creationId xmlns:p14="http://schemas.microsoft.com/office/powerpoint/2010/main" val="2417003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smtClean="0">
                <a:latin typeface="Arial" pitchFamily="34" charset="0"/>
                <a:cs typeface="Arial" pitchFamily="34" charset="0"/>
              </a:rPr>
              <a:t>shyness or ego… from Shaitaan. </a:t>
            </a:r>
          </a:p>
        </p:txBody>
      </p:sp>
    </p:spTree>
    <p:extLst>
      <p:ext uri="{BB962C8B-B14F-4D97-AF65-F5344CB8AC3E}">
        <p14:creationId xmlns:p14="http://schemas.microsoft.com/office/powerpoint/2010/main" val="2545586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35065F-633C-4DB1-82EF-21CDF53CECE7}" type="slidenum">
              <a:rPr lang="ar-SY"/>
              <a:pPr/>
              <a:t>4</a:t>
            </a:fld>
            <a:endParaRPr lang="en-US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5337004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4EE66B-F923-4713-893B-971C159A7DA7}" type="slidenum">
              <a:rPr lang="en-US" smtClean="0">
                <a:latin typeface="Arial" pitchFamily="34" charset="0"/>
                <a:cs typeface="Arial" pitchFamily="34" charset="0"/>
              </a:rPr>
              <a:pPr/>
              <a:t>9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09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9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453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DBBCF2-DDBE-47F0-B458-F5AB614AD03A}" type="slidenum">
              <a:rPr lang="en-US" smtClean="0">
                <a:latin typeface="Arial" pitchFamily="34" charset="0"/>
                <a:cs typeface="Arial" pitchFamily="34" charset="0"/>
              </a:rPr>
              <a:pPr/>
              <a:t>10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0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0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72978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10E7BA-8545-4D0F-8C78-B02BA090598D}" type="slidenum">
              <a:rPr lang="en-US" smtClean="0">
                <a:latin typeface="Arial" pitchFamily="34" charset="0"/>
                <a:cs typeface="Arial" pitchFamily="34" charset="0"/>
              </a:rPr>
              <a:pPr/>
              <a:t>11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1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1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28666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BEB10-D37D-4F21-8088-B2900DEE26E3}" type="slidenum">
              <a:rPr lang="en-US" smtClean="0">
                <a:latin typeface="Arial" pitchFamily="34" charset="0"/>
                <a:cs typeface="Arial" pitchFamily="34" charset="0"/>
              </a:rPr>
              <a:pPr/>
              <a:t>12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2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2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922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590FB9-CF49-42A1-9DC2-95A5A4933B0B}" type="slidenum">
              <a:rPr lang="en-US" smtClean="0">
                <a:latin typeface="Arial" pitchFamily="34" charset="0"/>
                <a:cs typeface="Arial" pitchFamily="34" charset="0"/>
              </a:rPr>
              <a:pPr/>
              <a:t>13</a:t>
            </a:fld>
            <a:endParaRPr lang="en-US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4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7388"/>
            <a:ext cx="4570413" cy="3427412"/>
          </a:xfrm>
          <a:ln/>
        </p:spPr>
      </p:sp>
      <p:sp>
        <p:nvSpPr>
          <p:cNvPr id="2140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1813"/>
            <a:ext cx="5486400" cy="4114800"/>
          </a:xfrm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092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Green"/>
          <p:cNvPicPr>
            <a:picLocks noChangeAspect="1" noChangeArrowheads="1"/>
          </p:cNvPicPr>
          <p:nvPr userDrawn="1"/>
        </p:nvPicPr>
        <p:blipFill>
          <a:blip r:embed="rId2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82755" name="Rectangle 3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2756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E2F320-97D5-49E1-8F95-3B1338AAE10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A91A07-9EF3-4D12-9609-1947C11C39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F074AE-42F3-4E6F-A68E-28C5B0CDB69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6E07EC-EAB8-401A-BDBB-E564C3296AB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75F6D9-64A1-4C42-9CB8-3B92607254BF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620FBD-5921-4877-A5C3-C8388B6C3EBB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382393-F68A-4EDB-A43B-567D8580880A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2B2F39-15BC-4751-8F56-DDF3F989D32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7B3B4-CB42-401F-B4CA-43B3BEF10554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68D640-6626-4711-A22F-AB98827F7B78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2693EA-D112-4397-BF5B-3FA86BCAA106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7B3F1B-A05C-4103-B59E-6F8366B1C1B1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D9B61-A917-4ADA-925C-33DA33444023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4D1363-6897-4A5F-8352-40B7A652BF60}" type="slidenum">
              <a:rPr lang="ar-SY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reen"/>
          <p:cNvPicPr>
            <a:picLocks noChangeAspect="1" noChangeArrowheads="1"/>
          </p:cNvPicPr>
          <p:nvPr userDrawn="1"/>
        </p:nvPicPr>
        <p:blipFill>
          <a:blip r:embed="rId16" cstate="print"/>
          <a:srcRect t="1000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81733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spcBef>
                <a:spcPct val="0"/>
              </a:spcBef>
              <a:buClrTx/>
              <a:buSzTx/>
              <a:buFontTx/>
              <a:buNone/>
              <a:defRPr sz="120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91C57FA-7DA8-49C3-A185-AADE8D1097AE}" type="slidenum">
              <a:rPr lang="ar-SY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054" name="Picture 6" descr="DPPR-Logo"/>
          <p:cNvPicPr>
            <a:picLocks noChangeAspect="1" noChangeArrowheads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0"/>
            <a:ext cx="1101725" cy="117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76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7" r:id="rId14"/>
  </p:sldLayoutIdLst>
  <p:transition/>
  <p:timing>
    <p:tnLst>
      <p:par>
        <p:cTn id="1" dur="indefinite" restart="never" nodeType="tmRoot"/>
      </p:par>
    </p:tnLst>
  </p:timing>
  <p:txStyles>
    <p:titleStyle>
      <a:lvl1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Tahoma" pitchFamily="34" charset="0"/>
          <a:cs typeface="Arial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rgbClr val="FFFFFF"/>
        </a:buClr>
        <a:buSzPct val="90000"/>
        <a:buFont typeface="Wingdings" pitchFamily="2" charset="2"/>
        <a:buChar char="Ø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8"/>
        </a:buBlip>
        <a:defRPr sz="2400">
          <a:solidFill>
            <a:srgbClr val="FFFF00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9"/>
        </a:buBlip>
        <a:defRPr sz="2000">
          <a:solidFill>
            <a:srgbClr val="FFFF00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png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4038600" y="361950"/>
          <a:ext cx="1066800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Flash Document" r:id="rId4" imgW="1895400" imgH="1117440" progId="">
                  <p:embed/>
                </p:oleObj>
              </mc:Choice>
              <mc:Fallback>
                <p:oleObj name="Flash Document" r:id="rId4" imgW="1895400" imgH="1117440" progId="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8600" y="361950"/>
                        <a:ext cx="1066800" cy="628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0" y="2667000"/>
            <a:ext cx="9144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5pPr>
            <a:lvl6pPr marL="4572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6pPr>
            <a:lvl7pPr marL="9144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7pPr>
            <a:lvl8pPr marL="13716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8pPr>
            <a:lvl9pPr marL="1828800" algn="ctr" rtl="1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chemeClr val="tx1"/>
                </a:solidFill>
                <a:latin typeface="Tahoma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000" i="1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>Let’s Understand the Qur’an </a:t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4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mtClean="0">
                <a:solidFill>
                  <a:srgbClr val="FFFFFF"/>
                </a:solidFill>
                <a:cs typeface="Tahoma" pitchFamily="34" charset="0"/>
              </a:rPr>
              <a:t>Lesson – 14b</a:t>
            </a:r>
            <a:r>
              <a:rPr lang="en-US" dirty="0" smtClean="0">
                <a:solidFill>
                  <a:srgbClr val="FFFFFF"/>
                </a:solidFill>
                <a:cs typeface="Tahoma" pitchFamily="34" charset="0"/>
              </a:rPr>
              <a:t/>
            </a:r>
            <a:br>
              <a:rPr lang="en-US" dirty="0" smtClean="0">
                <a:solidFill>
                  <a:srgbClr val="FFFFFF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  <a:t/>
            </a:r>
            <a:br>
              <a:rPr lang="en-US" sz="2400" dirty="0" smtClean="0">
                <a:solidFill>
                  <a:srgbClr val="FFFF00"/>
                </a:solidFill>
                <a:cs typeface="Tahoma" pitchFamily="34" charset="0"/>
              </a:rPr>
            </a:br>
            <a:endParaRPr lang="en-US" sz="2400" dirty="0" smtClean="0">
              <a:solidFill>
                <a:srgbClr val="FFFF00"/>
              </a:solidFill>
              <a:cs typeface="Tahoma" pitchFamily="34" charset="0"/>
            </a:endParaRP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 bwMode="auto">
          <a:xfrm>
            <a:off x="1371600" y="5105400"/>
            <a:ext cx="6400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FFFF"/>
              </a:buClr>
              <a:buSzPct val="90000"/>
              <a:buFont typeface="Wingdings" pitchFamily="2" charset="2"/>
              <a:buChar char="Ø"/>
              <a:defRPr sz="3200">
                <a:solidFill>
                  <a:srgbClr val="FFFF00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rgbClr val="FFFF00"/>
                </a:solidFill>
                <a:latin typeface="+mn-lt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90000"/>
              <a:buFont typeface="Wingdings" pitchFamily="2" charset="2"/>
              <a:buBlip>
                <a:blip r:embed="rId6"/>
              </a:buBlip>
              <a:defRPr sz="2400">
                <a:solidFill>
                  <a:srgbClr val="FFFF00"/>
                </a:solidFill>
                <a:latin typeface="+mn-lt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FFFF00"/>
                </a:solidFill>
                <a:latin typeface="+mn-lt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5pPr>
            <a:lvl6pPr marL="25146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6pPr>
            <a:lvl7pPr marL="29718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7pPr>
            <a:lvl8pPr marL="34290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8pPr>
            <a:lvl9pPr marL="3886200" indent="-228600" algn="r" rtl="1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Blip>
                <a:blip r:embed="rId7"/>
              </a:buBlip>
              <a:defRPr sz="2000">
                <a:solidFill>
                  <a:srgbClr val="FFFF00"/>
                </a:solidFill>
                <a:latin typeface="+mn-lt"/>
                <a:cs typeface="+mn-cs"/>
              </a:defRPr>
            </a:lvl9pPr>
          </a:lstStyle>
          <a:p>
            <a:pPr marL="0" indent="0"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2800" smtClean="0">
                <a:cs typeface="Tahoma" pitchFamily="34" charset="0"/>
              </a:rPr>
              <a:t>Dr. Abdulazeez Abdulraheem</a:t>
            </a:r>
            <a:br>
              <a:rPr lang="en-US" sz="2800" smtClean="0">
                <a:cs typeface="Tahoma" pitchFamily="34" charset="0"/>
              </a:rPr>
            </a:br>
            <a:r>
              <a:rPr lang="en-US" b="1" u="sng" smtClean="0">
                <a:solidFill>
                  <a:schemeClr val="accent1">
                    <a:lumMod val="20000"/>
                    <a:lumOff val="80000"/>
                  </a:schemeClr>
                </a:solidFill>
                <a:cs typeface="Tahoma" pitchFamily="34" charset="0"/>
              </a:rPr>
              <a:t> </a:t>
            </a:r>
            <a:endParaRPr lang="en-US" b="1" u="sng" dirty="0" smtClean="0">
              <a:solidFill>
                <a:schemeClr val="accent1">
                  <a:lumMod val="20000"/>
                  <a:lumOff val="80000"/>
                </a:schemeClr>
              </a:solidFill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3600" b="0" dirty="0" smtClean="0"/>
              <a:t>Create the Environment for Learning</a:t>
            </a:r>
            <a:endParaRPr lang="ar-SA" sz="2800" b="0" dirty="0" smtClean="0"/>
          </a:p>
        </p:txBody>
      </p:sp>
      <p:sp>
        <p:nvSpPr>
          <p:cNvPr id="100355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029200"/>
          </a:xfrm>
        </p:spPr>
        <p:txBody>
          <a:bodyPr/>
          <a:lstStyle/>
          <a:p>
            <a:pPr algn="l" rtl="0" eaLnBrk="1" hangingPunct="1">
              <a:buFontTx/>
              <a:buChar char="•"/>
            </a:pPr>
            <a:r>
              <a:rPr lang="en-US" sz="2800" dirty="0" smtClean="0"/>
              <a:t>Poster (in the office / home)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Vocabulary Card in the pocket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mp3 recording in your audio player 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Video / mp3 recording in your computer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Study book on your desk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White/black board (to write verses) in your house.</a:t>
            </a:r>
          </a:p>
          <a:p>
            <a:pPr algn="l" rtl="0" eaLnBrk="1" hangingPunct="1">
              <a:buFontTx/>
              <a:buChar char="•"/>
            </a:pPr>
            <a:r>
              <a:rPr lang="en-US" sz="2800" dirty="0" smtClean="0"/>
              <a:t>Friends / partners / family members to team up with to remind and continue. </a:t>
            </a:r>
            <a:r>
              <a:rPr lang="en-US" sz="2400" dirty="0" smtClean="0"/>
              <a:t>Least effective is family team (except in rare cases!)</a:t>
            </a:r>
            <a:endParaRPr lang="en-US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b="0" smtClean="0"/>
              <a:t>Vocabulary Card</a:t>
            </a:r>
            <a:endParaRPr lang="ar-SA" sz="3200" b="0" smtClean="0"/>
          </a:p>
        </p:txBody>
      </p:sp>
      <p:sp>
        <p:nvSpPr>
          <p:cNvPr id="101379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Carrying the Vocab. Card + Referring to it 5 times a day (preferably before or after the 5 obligatory prayers) will make your learning faster by 300% or more. </a:t>
            </a:r>
          </a:p>
          <a:p>
            <a:pPr algn="l" rtl="0" eaLnBrk="1" hangingPunct="1">
              <a:buFont typeface="Wingdings" pitchFamily="2" charset="2"/>
              <a:buNone/>
            </a:pPr>
            <a:endParaRPr lang="en-US" sz="2800" dirty="0" smtClean="0"/>
          </a:p>
          <a:p>
            <a:pPr algn="l" rtl="0" eaLnBrk="1" hangingPunct="1">
              <a:buFont typeface="Wingdings" pitchFamily="2" charset="2"/>
              <a:buNone/>
            </a:pPr>
            <a:r>
              <a:rPr lang="en-US" sz="2800" dirty="0" smtClean="0"/>
              <a:t>Carrying it is relatively easy.  </a:t>
            </a:r>
            <a:br>
              <a:rPr lang="en-US" sz="2800" dirty="0" smtClean="0"/>
            </a:br>
            <a:r>
              <a:rPr lang="en-US" sz="2800" dirty="0" smtClean="0"/>
              <a:t>But remembering to refer to it,</a:t>
            </a:r>
            <a:br>
              <a:rPr lang="en-US" sz="2800" dirty="0" smtClean="0"/>
            </a:br>
            <a:r>
              <a:rPr lang="en-US" sz="2800" dirty="0" smtClean="0"/>
              <a:t>                     is MUCH MORE ‘DIFFICULT’!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990600"/>
          </a:xfrm>
        </p:spPr>
        <p:txBody>
          <a:bodyPr/>
          <a:lstStyle/>
          <a:p>
            <a:pPr eaLnBrk="1" hangingPunct="1"/>
            <a:r>
              <a:rPr lang="en-US" b="0" smtClean="0"/>
              <a:t>Vocabulary Cards</a:t>
            </a:r>
            <a:endParaRPr lang="ar-SA" b="0" smtClean="0">
              <a:solidFill>
                <a:srgbClr val="FFFF00"/>
              </a:solidFill>
            </a:endParaRPr>
          </a:p>
        </p:txBody>
      </p:sp>
      <p:grpSp>
        <p:nvGrpSpPr>
          <p:cNvPr id="102403" name="Group 3"/>
          <p:cNvGrpSpPr>
            <a:grpSpLocks/>
          </p:cNvGrpSpPr>
          <p:nvPr/>
        </p:nvGrpSpPr>
        <p:grpSpPr bwMode="auto">
          <a:xfrm>
            <a:off x="319088" y="6229350"/>
            <a:ext cx="1371600" cy="476250"/>
            <a:chOff x="201" y="3924"/>
            <a:chExt cx="864" cy="300"/>
          </a:xfrm>
        </p:grpSpPr>
        <p:sp>
          <p:nvSpPr>
            <p:cNvPr id="1471492" name="Freeform 4"/>
            <p:cNvSpPr>
              <a:spLocks/>
            </p:cNvSpPr>
            <p:nvPr/>
          </p:nvSpPr>
          <p:spPr bwMode="auto">
            <a:xfrm>
              <a:off x="201" y="3924"/>
              <a:ext cx="864" cy="255"/>
            </a:xfrm>
            <a:custGeom>
              <a:avLst/>
              <a:gdLst/>
              <a:ahLst/>
              <a:cxnLst>
                <a:cxn ang="0">
                  <a:pos x="0" y="1920"/>
                </a:cxn>
                <a:cxn ang="0">
                  <a:pos x="0" y="1680"/>
                </a:cxn>
                <a:cxn ang="0">
                  <a:pos x="48" y="1440"/>
                </a:cxn>
                <a:cxn ang="0">
                  <a:pos x="144" y="1152"/>
                </a:cxn>
                <a:cxn ang="0">
                  <a:pos x="288" y="864"/>
                </a:cxn>
                <a:cxn ang="0">
                  <a:pos x="432" y="672"/>
                </a:cxn>
                <a:cxn ang="0">
                  <a:pos x="720" y="384"/>
                </a:cxn>
                <a:cxn ang="0">
                  <a:pos x="1004" y="200"/>
                </a:cxn>
                <a:cxn ang="0">
                  <a:pos x="1260" y="88"/>
                </a:cxn>
                <a:cxn ang="0">
                  <a:pos x="1472" y="36"/>
                </a:cxn>
                <a:cxn ang="0">
                  <a:pos x="1648" y="12"/>
                </a:cxn>
                <a:cxn ang="0">
                  <a:pos x="1760" y="0"/>
                </a:cxn>
                <a:cxn ang="0">
                  <a:pos x="1928" y="0"/>
                </a:cxn>
                <a:cxn ang="0">
                  <a:pos x="2204" y="36"/>
                </a:cxn>
                <a:cxn ang="0">
                  <a:pos x="2496" y="128"/>
                </a:cxn>
                <a:cxn ang="0">
                  <a:pos x="2748" y="256"/>
                </a:cxn>
                <a:cxn ang="0">
                  <a:pos x="2944" y="388"/>
                </a:cxn>
                <a:cxn ang="0">
                  <a:pos x="3152" y="584"/>
                </a:cxn>
                <a:cxn ang="0">
                  <a:pos x="3328" y="820"/>
                </a:cxn>
                <a:cxn ang="0">
                  <a:pos x="3468" y="1064"/>
                </a:cxn>
                <a:cxn ang="0">
                  <a:pos x="3564" y="1300"/>
                </a:cxn>
                <a:cxn ang="0">
                  <a:pos x="3624" y="1584"/>
                </a:cxn>
                <a:cxn ang="0">
                  <a:pos x="3640" y="1756"/>
                </a:cxn>
                <a:cxn ang="0">
                  <a:pos x="3648" y="1920"/>
                </a:cxn>
                <a:cxn ang="0">
                  <a:pos x="0" y="1920"/>
                </a:cxn>
              </a:cxnLst>
              <a:rect l="0" t="0" r="r" b="b"/>
              <a:pathLst>
                <a:path w="3648" h="1920">
                  <a:moveTo>
                    <a:pt x="0" y="1920"/>
                  </a:moveTo>
                  <a:lnTo>
                    <a:pt x="0" y="1680"/>
                  </a:lnTo>
                  <a:lnTo>
                    <a:pt x="48" y="1440"/>
                  </a:lnTo>
                  <a:lnTo>
                    <a:pt x="144" y="1152"/>
                  </a:lnTo>
                  <a:lnTo>
                    <a:pt x="288" y="864"/>
                  </a:lnTo>
                  <a:lnTo>
                    <a:pt x="432" y="672"/>
                  </a:lnTo>
                  <a:lnTo>
                    <a:pt x="720" y="384"/>
                  </a:lnTo>
                  <a:lnTo>
                    <a:pt x="1004" y="200"/>
                  </a:lnTo>
                  <a:lnTo>
                    <a:pt x="1260" y="88"/>
                  </a:lnTo>
                  <a:lnTo>
                    <a:pt x="1472" y="36"/>
                  </a:lnTo>
                  <a:lnTo>
                    <a:pt x="1648" y="12"/>
                  </a:lnTo>
                  <a:lnTo>
                    <a:pt x="1760" y="0"/>
                  </a:lnTo>
                  <a:lnTo>
                    <a:pt x="1928" y="0"/>
                  </a:lnTo>
                  <a:lnTo>
                    <a:pt x="2204" y="36"/>
                  </a:lnTo>
                  <a:lnTo>
                    <a:pt x="2496" y="128"/>
                  </a:lnTo>
                  <a:lnTo>
                    <a:pt x="2748" y="256"/>
                  </a:lnTo>
                  <a:lnTo>
                    <a:pt x="2944" y="388"/>
                  </a:lnTo>
                  <a:lnTo>
                    <a:pt x="3152" y="584"/>
                  </a:lnTo>
                  <a:lnTo>
                    <a:pt x="3328" y="820"/>
                  </a:lnTo>
                  <a:lnTo>
                    <a:pt x="3468" y="1064"/>
                  </a:lnTo>
                  <a:lnTo>
                    <a:pt x="3564" y="1300"/>
                  </a:lnTo>
                  <a:lnTo>
                    <a:pt x="3624" y="1584"/>
                  </a:lnTo>
                  <a:lnTo>
                    <a:pt x="3640" y="1756"/>
                  </a:lnTo>
                  <a:lnTo>
                    <a:pt x="3648" y="1920"/>
                  </a:lnTo>
                  <a:lnTo>
                    <a:pt x="0" y="1920"/>
                  </a:lnTo>
                  <a:close/>
                </a:path>
              </a:pathLst>
            </a:cu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25490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accent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409" name="Text Box 5"/>
            <p:cNvSpPr txBox="1">
              <a:spLocks noChangeArrowheads="1"/>
            </p:cNvSpPr>
            <p:nvPr/>
          </p:nvSpPr>
          <p:spPr bwMode="auto">
            <a:xfrm>
              <a:off x="249" y="3936"/>
              <a:ext cx="7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ar-SA" sz="2400">
                  <a:solidFill>
                    <a:srgbClr val="FFFE00"/>
                  </a:solidFill>
                </a:rPr>
                <a:t>سبق - 8</a:t>
              </a:r>
              <a:endParaRPr lang="en-US" sz="2400">
                <a:solidFill>
                  <a:srgbClr val="FFFE00"/>
                </a:solidFill>
              </a:endParaRPr>
            </a:p>
          </p:txBody>
        </p:sp>
      </p:grpSp>
      <p:sp>
        <p:nvSpPr>
          <p:cNvPr id="10240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429000" y="1752600"/>
            <a:ext cx="5638800" cy="2286000"/>
          </a:xfrm>
        </p:spPr>
        <p:txBody>
          <a:bodyPr/>
          <a:lstStyle/>
          <a:p>
            <a:pPr algn="l" rtl="0" eaLnBrk="1" hangingPunct="1">
              <a:buFont typeface="Wingdings" pitchFamily="2" charset="2"/>
              <a:buNone/>
            </a:pPr>
            <a:r>
              <a:rPr lang="en-US" b="1" i="1" dirty="0" smtClean="0"/>
              <a:t>“Home-made </a:t>
            </a:r>
            <a:r>
              <a:rPr lang="en-US" b="1" i="1" u="sng" dirty="0" smtClean="0"/>
              <a:t>Word Cards</a:t>
            </a:r>
            <a:r>
              <a:rPr lang="en-US" b="1" i="1" dirty="0" smtClean="0"/>
              <a:t> are an excellent technique for memorizing vocabulary.”</a:t>
            </a:r>
          </a:p>
        </p:txBody>
      </p:sp>
      <p:pic>
        <p:nvPicPr>
          <p:cNvPr id="102405" name="Picture 7" descr="how to learn_front page-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47800"/>
            <a:ext cx="3363913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06" name="Picture 8" descr="how to learn_back page-b"/>
          <p:cNvPicPr>
            <a:picLocks noChangeAspect="1" noChangeArrowheads="1"/>
          </p:cNvPicPr>
          <p:nvPr/>
        </p:nvPicPr>
        <p:blipFill>
          <a:blip r:embed="rId4" cstate="print"/>
          <a:srcRect r="32076"/>
          <a:stretch>
            <a:fillRect/>
          </a:stretch>
        </p:blipFill>
        <p:spPr bwMode="auto">
          <a:xfrm>
            <a:off x="5105400" y="4397375"/>
            <a:ext cx="2743200" cy="246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07" name="Line 9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38100">
            <a:solidFill>
              <a:srgbClr val="669900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3200" smtClean="0"/>
              <a:t>Vocab Card – to speed up your learning 3 times or more!</a:t>
            </a:r>
            <a:endParaRPr lang="ar-SA" sz="3200" smtClean="0"/>
          </a:p>
        </p:txBody>
      </p:sp>
      <p:sp>
        <p:nvSpPr>
          <p:cNvPr id="103427" name="Line 3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1034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565275"/>
            <a:ext cx="8229600" cy="4530725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عھد  کیجیے ﷲ سے کہ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کارڈ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یا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 شیٹ یا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 ورق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ہمیشہ ساتھ رہے گا... جب تک کہ..</a:t>
            </a:r>
          </a:p>
          <a:p>
            <a:pPr eaLnBrk="1" hangingPunct="1">
              <a:lnSpc>
                <a:spcPct val="150000"/>
              </a:lnSpc>
            </a:pP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انٹرنٹ سے نہ ملے تو خود سے بنالیجیے</a:t>
            </a:r>
            <a:endParaRPr lang="ar-SA" dirty="0" smtClean="0">
              <a:latin typeface="Alvi Nastaleeq" pitchFamily="2" charset="-78"/>
              <a:cs typeface="Alvi Nastaleeq" pitchFamily="2" charset="-78"/>
            </a:endParaRPr>
          </a:p>
          <a:p>
            <a:pPr eaLnBrk="1" hangingPunct="1">
              <a:lnSpc>
                <a:spcPct val="150000"/>
              </a:lnSpc>
            </a:pP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ساتھ رکھنا آسان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، 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یاد رکھنا کہ اسے پڑھنا ہے زیادہ 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اہم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۔</a:t>
            </a:r>
            <a:r>
              <a:rPr lang="ar-SA" dirty="0" smtClean="0">
                <a:latin typeface="Alvi Nastaleeq" pitchFamily="2" charset="-78"/>
                <a:cs typeface="Alvi Nastaleeq" pitchFamily="2" charset="-78"/>
              </a:rPr>
              <a:t> </a:t>
            </a:r>
            <a:r>
              <a:rPr lang="ur-PK" dirty="0" smtClean="0">
                <a:latin typeface="Alvi Nastaleeq" pitchFamily="2" charset="-78"/>
                <a:cs typeface="Alvi Nastaleeq" pitchFamily="2" charset="-78"/>
              </a:rPr>
              <a:t>شیطان پڑھنے نہیں دے گا!!!</a:t>
            </a:r>
            <a:r>
              <a:rPr lang="en-US" dirty="0" smtClean="0">
                <a:latin typeface="Alvi Nastaleeq" pitchFamily="2" charset="-78"/>
                <a:cs typeface="Alvi Nastaleeq" pitchFamily="2" charset="-78"/>
              </a:rPr>
              <a:t>        </a:t>
            </a:r>
            <a:r>
              <a:rPr lang="ur-PK" sz="2000" dirty="0" smtClean="0">
                <a:latin typeface="Alvi Nastaleeq" pitchFamily="2" charset="-78"/>
                <a:cs typeface="Alvi Nastaleeq" pitchFamily="2" charset="-78"/>
              </a:rPr>
              <a:t> </a:t>
            </a:r>
            <a:endParaRPr lang="ar-SA" dirty="0" smtClean="0">
              <a:latin typeface="Alvi Nastaleeq" pitchFamily="2" charset="-78"/>
              <a:cs typeface="Alvi Nastaleeq" pitchFamily="2" charset="-7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22690" name="Group 2"/>
          <p:cNvGraphicFramePr>
            <a:graphicFrameLocks noGrp="1"/>
          </p:cNvGraphicFramePr>
          <p:nvPr/>
        </p:nvGraphicFramePr>
        <p:xfrm>
          <a:off x="1498600" y="2209800"/>
          <a:ext cx="6273800" cy="3657600"/>
        </p:xfrm>
        <a:graphic>
          <a:graphicData uri="http://schemas.openxmlformats.org/drawingml/2006/table">
            <a:tbl>
              <a:tblPr/>
              <a:tblGrid>
                <a:gridCol w="3644900"/>
                <a:gridCol w="1511300"/>
                <a:gridCol w="1117600"/>
              </a:tblGrid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اللّٰه ُ أَكْبَرُ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 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أَكْبَرُ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قَدْ قَامَتِ الصَّلَوٰةُ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الصَّلَوٰةِ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83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إِذَا جَاء نَصْرُ اللّٰهِ وَالْفَتْحُ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 .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ن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ص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ر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92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14400">
                <a:tc>
                  <a:txBody>
                    <a:bodyPr/>
                    <a:lstStyle/>
                    <a:p>
                      <a:pPr marL="0" marR="0" lvl="0" indent="0" algn="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3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مِن شَرِّ مَا خَلَقَ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خ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ل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r>
                        <a:rPr kumimoji="0" lang="ar-SA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ق</a:t>
                      </a:r>
                      <a:r>
                        <a:rPr kumimoji="0" lang="ur-PK" sz="4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jweed" pitchFamily="2" charset="-78"/>
                        </a:rPr>
                        <a:t>َ</a:t>
                      </a: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FF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cs typeface="Tahoma" pitchFamily="34" charset="0"/>
                        </a:rPr>
                        <a:t>248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</a:tbl>
          </a:graphicData>
        </a:graphic>
      </p:graphicFrame>
      <p:sp>
        <p:nvSpPr>
          <p:cNvPr id="105496" name="Rectangle 24"/>
          <p:cNvSpPr>
            <a:spLocks noChangeArrowheads="1"/>
          </p:cNvSpPr>
          <p:nvPr/>
        </p:nvSpPr>
        <p:spPr bwMode="auto">
          <a:xfrm>
            <a:off x="-76200" y="609600"/>
            <a:ext cx="8134350" cy="1143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48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اہم ن</a:t>
            </a:r>
            <a:r>
              <a:rPr lang="ur-PK" sz="48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ئے    </a:t>
            </a:r>
            <a:r>
              <a:rPr lang="ar-SA" sz="48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الفاظ اور مثالیں</a:t>
            </a:r>
            <a:r>
              <a:rPr lang="ar-SA" sz="7200" b="1">
                <a:solidFill>
                  <a:schemeClr val="tx1"/>
                </a:solidFill>
                <a:latin typeface="Tahoma" pitchFamily="34" charset="0"/>
                <a:cs typeface="Alvi Nastaleeq" pitchFamily="2" charset="-78"/>
              </a:rPr>
              <a:t>        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12954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447800" y="2255838"/>
            <a:ext cx="7391400" cy="4525962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en-US" sz="3600" b="1" smtClean="0"/>
              <a:t>72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 الفاظ سيكھے جو قرآن ميں   </a:t>
            </a:r>
            <a:r>
              <a:rPr lang="en-US" sz="3600" b="1" smtClean="0"/>
              <a:t>30,453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بار آۓ هيں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ur-PK" sz="2800" smtClean="0">
                <a:latin typeface="Alvi Nastaleeq" pitchFamily="2" charset="-78"/>
                <a:cs typeface="Alvi Nastaleeq" pitchFamily="2" charset="-78"/>
              </a:rPr>
              <a:t>يه صرف بار بار آنے والے الفاظ كا ذكر هے</a:t>
            </a:r>
            <a:endParaRPr lang="en-US" sz="28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en-US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endParaRPr lang="ur-PK" sz="4000" smtClean="0">
              <a:latin typeface="Alvi Nastaleeq" pitchFamily="2" charset="-78"/>
              <a:cs typeface="Alvi Nastaleeq" pitchFamily="2" charset="-78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قرآن ميں   كل تقريبًا </a:t>
            </a:r>
            <a:br>
              <a:rPr lang="ur-PK" sz="4000" smtClean="0">
                <a:latin typeface="Alvi Nastaleeq" pitchFamily="2" charset="-78"/>
                <a:cs typeface="Alvi Nastaleeq" pitchFamily="2" charset="-78"/>
              </a:rPr>
            </a:br>
            <a:r>
              <a:rPr lang="ur-PK" sz="3600" b="1" smtClean="0"/>
              <a:t>4,500 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الفاظ هيں جو تقريبًا </a:t>
            </a:r>
            <a:r>
              <a:rPr lang="ur-PK" sz="3600" b="1" smtClean="0"/>
              <a:t>78,000</a:t>
            </a:r>
            <a:r>
              <a:rPr lang="en-US" sz="3600" b="1" smtClean="0"/>
              <a:t> </a:t>
            </a:r>
            <a:r>
              <a:rPr lang="ur-PK" sz="4000" smtClean="0">
                <a:latin typeface="Alvi Nastaleeq" pitchFamily="2" charset="-78"/>
                <a:cs typeface="Alvi Nastaleeq" pitchFamily="2" charset="-78"/>
              </a:rPr>
              <a:t> بار آۓ هيں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190500" y="381000"/>
            <a:ext cx="914400" cy="6477000"/>
          </a:xfrm>
          <a:prstGeom prst="rect">
            <a:avLst/>
          </a:prstGeom>
          <a:solidFill>
            <a:srgbClr val="FFD5AB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190500" y="4332288"/>
            <a:ext cx="914400" cy="25257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6502" name="AutoShape 6"/>
          <p:cNvSpPr>
            <a:spLocks noChangeArrowheads="1"/>
          </p:cNvSpPr>
          <p:nvPr/>
        </p:nvSpPr>
        <p:spPr bwMode="auto">
          <a:xfrm>
            <a:off x="333375" y="4343400"/>
            <a:ext cx="609600" cy="2525713"/>
          </a:xfrm>
          <a:prstGeom prst="upArrow">
            <a:avLst>
              <a:gd name="adj1" fmla="val 41148"/>
              <a:gd name="adj2" fmla="val 114322"/>
            </a:avLst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en-US"/>
          </a:p>
        </p:txBody>
      </p:sp>
      <p:sp>
        <p:nvSpPr>
          <p:cNvPr id="106503" name="Text Box 7"/>
          <p:cNvSpPr txBox="1">
            <a:spLocks noChangeArrowheads="1"/>
          </p:cNvSpPr>
          <p:nvPr/>
        </p:nvSpPr>
        <p:spPr bwMode="auto">
          <a:xfrm>
            <a:off x="152400" y="388620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30,453</a:t>
            </a:r>
          </a:p>
        </p:txBody>
      </p:sp>
      <p:sp>
        <p:nvSpPr>
          <p:cNvPr id="106504" name="Text Box 8"/>
          <p:cNvSpPr txBox="1">
            <a:spLocks noChangeArrowheads="1"/>
          </p:cNvSpPr>
          <p:nvPr/>
        </p:nvSpPr>
        <p:spPr bwMode="auto">
          <a:xfrm>
            <a:off x="139700" y="0"/>
            <a:ext cx="1219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2200" b="1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78,000</a:t>
            </a:r>
          </a:p>
        </p:txBody>
      </p:sp>
      <p:sp>
        <p:nvSpPr>
          <p:cNvPr id="106505" name="Rectangle 9"/>
          <p:cNvSpPr>
            <a:spLocks noGrp="1" noChangeArrowheads="1"/>
          </p:cNvSpPr>
          <p:nvPr>
            <p:ph type="title"/>
          </p:nvPr>
        </p:nvSpPr>
        <p:spPr>
          <a:xfrm>
            <a:off x="1752600" y="304800"/>
            <a:ext cx="7010400" cy="1143000"/>
          </a:xfrm>
          <a:noFill/>
        </p:spPr>
        <p:txBody>
          <a:bodyPr/>
          <a:lstStyle/>
          <a:p>
            <a:pPr eaLnBrk="1" hangingPunct="1"/>
            <a:r>
              <a:rPr lang="ur-PK" sz="5400" smtClean="0">
                <a:latin typeface="Alvi Nastaleeq" pitchFamily="2" charset="-78"/>
                <a:cs typeface="Alvi Nastaleeq" pitchFamily="2" charset="-78"/>
              </a:rPr>
              <a:t>اب تك هم نے </a:t>
            </a:r>
            <a:r>
              <a:rPr lang="en-US" sz="5400" smtClean="0">
                <a:latin typeface="Alvi Nastaleeq" pitchFamily="2" charset="-78"/>
                <a:cs typeface="Alvi Nastaleeq" pitchFamily="2" charset="-78"/>
              </a:rPr>
              <a:t>14</a:t>
            </a:r>
            <a:r>
              <a:rPr lang="ur-PK" sz="5400" smtClean="0">
                <a:latin typeface="Alvi Nastaleeq" pitchFamily="2" charset="-78"/>
                <a:cs typeface="Alvi Nastaleeq" pitchFamily="2" charset="-78"/>
              </a:rPr>
              <a:t> اسباق ميں</a:t>
            </a:r>
            <a:br>
              <a:rPr lang="ur-PK" sz="5400" smtClean="0">
                <a:latin typeface="Alvi Nastaleeq" pitchFamily="2" charset="-78"/>
                <a:cs typeface="Alvi Nastaleeq" pitchFamily="2" charset="-78"/>
              </a:rPr>
            </a:br>
            <a:r>
              <a:rPr lang="ur-PK" sz="4400" smtClean="0">
                <a:latin typeface="Alvi Nastaleeq" pitchFamily="2" charset="-78"/>
                <a:cs typeface="Alvi Nastaleeq" pitchFamily="2" charset="-78"/>
              </a:rPr>
              <a:t>نماز كے اهم حصّوں كے ساتھ ساتھ:</a:t>
            </a:r>
            <a:endParaRPr lang="en-US" sz="4400" smtClean="0"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3200" y="381000"/>
            <a:ext cx="825500" cy="4000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ur-PK" sz="2000" kern="0" dirty="0">
                <a:solidFill>
                  <a:srgbClr val="000000"/>
                </a:solidFill>
                <a:latin typeface="Tahoma"/>
                <a:cs typeface="Arial"/>
              </a:rPr>
              <a:t>4,500</a:t>
            </a:r>
            <a:endParaRPr lang="en-US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mtClean="0"/>
              <a:t>Be ready for the next lesson!</a:t>
            </a:r>
            <a:endParaRPr lang="ar-SA" smtClean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3657600"/>
          </a:xfrm>
          <a:noFill/>
        </p:spPr>
        <p:txBody>
          <a:bodyPr lIns="0" rIns="0"/>
          <a:lstStyle/>
          <a:p>
            <a:pPr marL="114300" lvl="1" indent="0" eaLnBrk="1" hangingPunct="1">
              <a:buFont typeface="Symbol" pitchFamily="18" charset="2"/>
              <a:buNone/>
            </a:pPr>
            <a:r>
              <a:rPr lang="ar-SA" b="1" smtClean="0">
                <a:solidFill>
                  <a:srgbClr val="FFFF66"/>
                </a:solidFill>
              </a:rPr>
              <a:t> </a:t>
            </a:r>
            <a:r>
              <a:rPr lang="en-US" smtClean="0">
                <a:solidFill>
                  <a:srgbClr val="FFFF66"/>
                </a:solidFill>
              </a:rPr>
              <a:t>  </a:t>
            </a:r>
            <a:endParaRPr lang="en-US" b="1" smtClean="0">
              <a:solidFill>
                <a:srgbClr val="FFFF66"/>
              </a:solidFill>
            </a:endParaRPr>
          </a:p>
          <a:p>
            <a:pPr marL="114300" lvl="1" indent="0" eaLnBrk="1" hangingPunct="1">
              <a:buFont typeface="Symbol" pitchFamily="18" charset="2"/>
              <a:buNone/>
            </a:pPr>
            <a:endParaRPr lang="en-US" sz="3200" b="1" smtClean="0">
              <a:cs typeface="Tahoma" pitchFamily="34" charset="0"/>
            </a:endParaRPr>
          </a:p>
          <a:p>
            <a:pPr marL="114300" lvl="1" indent="0" algn="ctr" eaLnBrk="1" hangingPunct="1">
              <a:buFont typeface="Symbol" pitchFamily="18" charset="2"/>
              <a:buNone/>
            </a:pPr>
            <a:r>
              <a:rPr lang="en-US" sz="3200" b="1" smtClean="0">
                <a:cs typeface="Tahoma" pitchFamily="34" charset="0"/>
              </a:rPr>
              <a:t>Don’t give up!  </a:t>
            </a: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457200" y="4845050"/>
            <a:ext cx="8285163" cy="15557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4800">
                <a:solidFill>
                  <a:schemeClr val="tx1"/>
                </a:solidFill>
                <a:latin typeface="Tahoma" pitchFamily="34" charset="0"/>
                <a:cs typeface="Traditional Arabic_bs" pitchFamily="2" charset="-78"/>
              </a:rPr>
              <a:t>سُبْحَانَ اللهِ وَبِحَمْدِهِ سُبْحَانَكَ اللهُمَّ وَبِحَمْدِكَ </a:t>
            </a:r>
          </a:p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ar-SA" sz="4800">
                <a:solidFill>
                  <a:schemeClr val="tx1"/>
                </a:solidFill>
                <a:latin typeface="Tahoma" pitchFamily="34" charset="0"/>
                <a:cs typeface="Traditional Arabic_bs" pitchFamily="2" charset="-78"/>
              </a:rPr>
              <a:t>نَشْهَدُ أَن لاَّ إِلَهَ إِلاَّ أَنْتَ نَسْتَغْفِرُكَ وَنَتُوبُ إِلَيْكَ</a:t>
            </a:r>
          </a:p>
        </p:txBody>
      </p:sp>
      <p:sp>
        <p:nvSpPr>
          <p:cNvPr id="107525" name="Line 5"/>
          <p:cNvSpPr>
            <a:spLocks noChangeShapeType="1"/>
          </p:cNvSpPr>
          <p:nvPr/>
        </p:nvSpPr>
        <p:spPr bwMode="auto">
          <a:xfrm>
            <a:off x="0" y="1143000"/>
            <a:ext cx="9144000" cy="0"/>
          </a:xfrm>
          <a:prstGeom prst="line">
            <a:avLst/>
          </a:prstGeom>
          <a:noFill/>
          <a:ln w="9525">
            <a:solidFill>
              <a:schemeClr val="folHlink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/>
          <a:lstStyle/>
          <a:p>
            <a:pPr algn="l" eaLnBrk="1" hangingPunct="1"/>
            <a:r>
              <a:rPr lang="ur-PK" sz="8000" dirty="0" smtClean="0">
                <a:cs typeface="Traditional Arabic_bs" pitchFamily="2" charset="-78"/>
              </a:rPr>
              <a:t>قواعد</a:t>
            </a:r>
            <a:r>
              <a:rPr lang="ur-PK" sz="8000" dirty="0" smtClean="0"/>
              <a:t> – </a:t>
            </a:r>
            <a:r>
              <a:rPr lang="en-US" sz="8000" dirty="0" smtClean="0"/>
              <a:t>Grammar</a:t>
            </a:r>
          </a:p>
        </p:txBody>
      </p:sp>
      <p:pic>
        <p:nvPicPr>
          <p:cNvPr id="95235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794669" y="2667794"/>
            <a:ext cx="5129213" cy="312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5236" name="Text Box 4"/>
          <p:cNvSpPr txBox="1">
            <a:spLocks noChangeArrowheads="1"/>
          </p:cNvSpPr>
          <p:nvPr/>
        </p:nvSpPr>
        <p:spPr bwMode="auto">
          <a:xfrm>
            <a:off x="4419600" y="5029200"/>
            <a:ext cx="3962400" cy="155416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spcBef>
                <a:spcPct val="50000"/>
              </a:spcBef>
              <a:buClrTx/>
              <a:buSzTx/>
              <a:buFontTx/>
              <a:buNone/>
            </a:pPr>
            <a:r>
              <a:rPr lang="en-US" sz="3200" i="1">
                <a:solidFill>
                  <a:schemeClr val="tx1"/>
                </a:solidFill>
                <a:latin typeface="Tahoma" pitchFamily="34" charset="0"/>
                <a:cs typeface="Arial" pitchFamily="34" charset="0"/>
              </a:rPr>
              <a:t>Take a deep breath now and do all the exercises with TPI.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noFill/>
        </p:spPr>
        <p:txBody>
          <a:bodyPr/>
          <a:lstStyle/>
          <a:p>
            <a:pPr rtl="0"/>
            <a:r>
              <a:rPr lang="en-US" dirty="0" smtClean="0">
                <a:cs typeface="Tahoma" pitchFamily="34" charset="0"/>
              </a:rPr>
              <a:t>Use TPI</a:t>
            </a:r>
            <a:br>
              <a:rPr lang="en-US" dirty="0" smtClean="0">
                <a:cs typeface="Tahoma" pitchFamily="34" charset="0"/>
              </a:rPr>
            </a:br>
            <a:r>
              <a:rPr lang="en-US" sz="3200" b="0" dirty="0" smtClean="0">
                <a:cs typeface="Tahoma" pitchFamily="34" charset="0"/>
              </a:rPr>
              <a:t>(Total Physical Interaction)</a:t>
            </a:r>
            <a:endParaRPr lang="en-US" b="0" dirty="0" smtClean="0">
              <a:latin typeface="Nafees Nastaleeq v1.01" pitchFamily="2" charset="-78"/>
              <a:cs typeface="Nafees Nastaleeq v1.01" pitchFamily="2" charset="-78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93875"/>
            <a:ext cx="8229600" cy="4530725"/>
          </a:xfrm>
        </p:spPr>
        <p:txBody>
          <a:bodyPr/>
          <a:lstStyle/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Hear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See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Think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Say it 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Show it</a:t>
            </a:r>
          </a:p>
          <a:p>
            <a:pPr marL="635000" indent="-635000" algn="l" rtl="0">
              <a:lnSpc>
                <a:spcPct val="90000"/>
              </a:lnSpc>
              <a:spcBef>
                <a:spcPct val="60000"/>
              </a:spcBef>
              <a:buFont typeface="Wingdings" pitchFamily="2" charset="2"/>
              <a:buChar char="ü"/>
            </a:pPr>
            <a:r>
              <a:rPr lang="en-US" b="1" dirty="0" smtClean="0">
                <a:cs typeface="Tahoma" pitchFamily="34" charset="0"/>
              </a:rPr>
              <a:t>Do it will love &amp; enthusiasm </a:t>
            </a:r>
          </a:p>
        </p:txBody>
      </p:sp>
    </p:spTree>
    <p:extLst>
      <p:ext uri="{BB962C8B-B14F-4D97-AF65-F5344CB8AC3E}">
        <p14:creationId xmlns:p14="http://schemas.microsoft.com/office/powerpoint/2010/main" val="27123753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02" name="Rectangle 2"/>
          <p:cNvSpPr>
            <a:spLocks noChangeArrowheads="1"/>
          </p:cNvSpPr>
          <p:nvPr/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>
              <a:spcBef>
                <a:spcPct val="0"/>
              </a:spcBef>
              <a:defRPr/>
            </a:pPr>
            <a:r>
              <a:rPr lang="ur-PK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فعل  كے ابواب (</a:t>
            </a:r>
            <a:r>
              <a:rPr lang="en-US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STYLES OF VERBS</a:t>
            </a:r>
            <a:r>
              <a:rPr lang="ur-PK" sz="4000" b="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Alvi Nastaleeq" pitchFamily="2" charset="-78"/>
                <a:cs typeface="Alvi Nastaleeq" pitchFamily="2" charset="-78"/>
              </a:rPr>
              <a:t>)</a:t>
            </a:r>
            <a:endParaRPr lang="en-US" sz="4000" b="0" dirty="0">
              <a:effectLst>
                <a:outerShdw blurRad="38100" dist="38100" dir="2700000" algn="tl">
                  <a:srgbClr val="000000"/>
                </a:outerShdw>
              </a:effectLst>
              <a:latin typeface="Alvi Nastaleeq" pitchFamily="2" charset="-78"/>
              <a:cs typeface="Alvi Nastaleeq" pitchFamily="2" charset="-78"/>
            </a:endParaRPr>
          </a:p>
        </p:txBody>
      </p:sp>
      <p:pic>
        <p:nvPicPr>
          <p:cNvPr id="50179" name="Picture 3" descr="j025234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6063666" flipV="1">
            <a:off x="1114426" y="514350"/>
            <a:ext cx="11430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2667000" y="5029200"/>
            <a:ext cx="3333750" cy="914400"/>
          </a:xfrm>
          <a:prstGeom prst="rect">
            <a:avLst/>
          </a:prstGeom>
          <a:solidFill>
            <a:srgbClr val="99CCFF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48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س:</a:t>
            </a:r>
            <a:r>
              <a:rPr lang="ar-SA" sz="4800" b="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 </a:t>
            </a:r>
            <a:r>
              <a:rPr lang="ar-SA" sz="4800" b="0" dirty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سَمِعَ، يَسْمَعُ</a:t>
            </a:r>
            <a:endParaRPr lang="en-US" sz="4800" b="0" dirty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2667000" y="3179763"/>
            <a:ext cx="3305175" cy="914400"/>
          </a:xfrm>
          <a:prstGeom prst="rect">
            <a:avLst/>
          </a:prstGeom>
          <a:solidFill>
            <a:srgbClr val="80008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b="0" dirty="0" smtClean="0">
                <a:latin typeface="Arial" pitchFamily="34" charset="0"/>
                <a:cs typeface="Tajweed" pitchFamily="2" charset="-78"/>
              </a:rPr>
              <a:t>ن:</a:t>
            </a:r>
            <a:r>
              <a:rPr lang="ar-SA" sz="5400" b="0" dirty="0" smtClean="0">
                <a:latin typeface="Arial" pitchFamily="34" charset="0"/>
                <a:cs typeface="Tajweed" pitchFamily="2" charset="-78"/>
              </a:rPr>
              <a:t> </a:t>
            </a:r>
            <a:r>
              <a:rPr lang="ar-SA" sz="5400" b="0" dirty="0">
                <a:latin typeface="Arial" pitchFamily="34" charset="0"/>
                <a:cs typeface="Tajweed" pitchFamily="2" charset="-78"/>
              </a:rPr>
              <a:t>نَصَر، يَنْصُرُ</a:t>
            </a:r>
            <a:endParaRPr lang="en-US" sz="4000" b="0" dirty="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667000" y="4090988"/>
            <a:ext cx="3305175" cy="914400"/>
          </a:xfrm>
          <a:prstGeom prst="rect">
            <a:avLst/>
          </a:prstGeom>
          <a:solidFill>
            <a:srgbClr val="66FF33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ض: </a:t>
            </a:r>
            <a:r>
              <a:rPr lang="ar-SA" sz="4000" dirty="0" smtClean="0">
                <a:solidFill>
                  <a:srgbClr val="000000"/>
                </a:solidFill>
                <a:latin typeface="Arial" pitchFamily="34" charset="0"/>
                <a:cs typeface="Tajweed" pitchFamily="2" charset="-78"/>
              </a:rPr>
              <a:t>ضَرَبَ،يَضْرِبُ  </a:t>
            </a:r>
            <a:endParaRPr lang="en-US" sz="4000" dirty="0">
              <a:solidFill>
                <a:srgbClr val="000000"/>
              </a:solidFill>
              <a:latin typeface="Arial" pitchFamily="34" charset="0"/>
              <a:cs typeface="Tajweed" pitchFamily="2" charset="-78"/>
            </a:endParaRPr>
          </a:p>
        </p:txBody>
      </p:sp>
      <p:sp>
        <p:nvSpPr>
          <p:cNvPr id="50183" name="Text Box 7"/>
          <p:cNvSpPr txBox="1">
            <a:spLocks noChangeArrowheads="1"/>
          </p:cNvSpPr>
          <p:nvPr/>
        </p:nvSpPr>
        <p:spPr bwMode="auto">
          <a:xfrm>
            <a:off x="2667000" y="2254250"/>
            <a:ext cx="3305175" cy="914400"/>
          </a:xfrm>
          <a:prstGeom prst="rect">
            <a:avLst/>
          </a:prstGeom>
          <a:solidFill>
            <a:srgbClr val="FF9900"/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 lIns="0"/>
          <a:lstStyle/>
          <a:p>
            <a:pPr algn="r" rtl="1"/>
            <a:r>
              <a:rPr lang="ur-PK" sz="5400" b="0" dirty="0" smtClean="0">
                <a:latin typeface="Arial" pitchFamily="34" charset="0"/>
                <a:cs typeface="Tajweed" pitchFamily="2" charset="-78"/>
              </a:rPr>
              <a:t>ف:</a:t>
            </a:r>
            <a:r>
              <a:rPr lang="ar-SA" sz="5400" b="0" dirty="0" smtClean="0">
                <a:latin typeface="Arial" pitchFamily="34" charset="0"/>
                <a:cs typeface="Tajweed" pitchFamily="2" charset="-78"/>
              </a:rPr>
              <a:t> </a:t>
            </a:r>
            <a:r>
              <a:rPr lang="ar-SA" sz="5400" b="0" dirty="0">
                <a:latin typeface="Arial" pitchFamily="34" charset="0"/>
                <a:cs typeface="Tajweed" pitchFamily="2" charset="-78"/>
              </a:rPr>
              <a:t>فَتَحَ، يَفْتَحُ</a:t>
            </a:r>
            <a:endParaRPr lang="en-US" sz="5400" b="0" dirty="0">
              <a:latin typeface="Arial" pitchFamily="34" charset="0"/>
              <a:cs typeface="Tajweed" pitchFamily="2" charset="-78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752600" y="3048000"/>
            <a:ext cx="5257800" cy="1066800"/>
          </a:xfrm>
          <a:prstGeom prst="ellips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7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200400"/>
            <a:ext cx="8229600" cy="1143000"/>
          </a:xfrm>
        </p:spPr>
        <p:txBody>
          <a:bodyPr/>
          <a:lstStyle/>
          <a:p>
            <a:pPr algn="r" eaLnBrk="1" hangingPunct="1"/>
            <a:r>
              <a:rPr lang="ar-SA" sz="19500" smtClean="0">
                <a:cs typeface="Tajweed" pitchFamily="2" charset="-78"/>
              </a:rPr>
              <a:t>كَفَرَ </a:t>
            </a:r>
            <a:endParaRPr lang="en-US" sz="19500" smtClean="0">
              <a:cs typeface="Tajweed" pitchFamily="2" charset="-78"/>
            </a:endParaRP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3657600" cy="4343400"/>
          </a:xfrm>
        </p:spPr>
        <p:txBody>
          <a:bodyPr/>
          <a:lstStyle/>
          <a:p>
            <a:pPr marL="0" indent="0" algn="l" rtl="0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4400" b="1" dirty="0" smtClean="0">
                <a:cs typeface="Tahoma" pitchFamily="34" charset="0"/>
              </a:rPr>
              <a:t>to Disbelieve</a:t>
            </a:r>
          </a:p>
          <a:p>
            <a:pPr marL="0" indent="0" algn="l" rtl="0" eaLnBrk="1" hangingPunct="1">
              <a:lnSpc>
                <a:spcPct val="105000"/>
              </a:lnSpc>
              <a:buFont typeface="Wingdings" pitchFamily="2" charset="2"/>
              <a:buNone/>
            </a:pPr>
            <a:endParaRPr lang="en-US" sz="4400" b="1" dirty="0" smtClean="0">
              <a:cs typeface="Tahoma" pitchFamily="34" charset="0"/>
            </a:endParaRPr>
          </a:p>
          <a:p>
            <a:pPr marL="0" indent="0" algn="l" rtl="0" eaLnBrk="1" hangingPunct="1">
              <a:lnSpc>
                <a:spcPct val="105000"/>
              </a:lnSpc>
              <a:buFont typeface="Wingdings" pitchFamily="2" charset="2"/>
              <a:buNone/>
            </a:pPr>
            <a:r>
              <a:rPr lang="en-US" sz="4400" b="1" smtClean="0">
                <a:cs typeface="Tahoma" pitchFamily="34" charset="0"/>
              </a:rPr>
              <a:t>to </a:t>
            </a:r>
            <a:r>
              <a:rPr lang="en-US" sz="4400" b="1" dirty="0" smtClean="0">
                <a:cs typeface="Tahoma" pitchFamily="34" charset="0"/>
              </a:rPr>
              <a:t>be Ungrateful</a:t>
            </a:r>
            <a:endParaRPr lang="ar-SA" sz="4400" b="1" dirty="0" smtClean="0">
              <a:cs typeface="Tahoma" pitchFamily="34" charset="0"/>
            </a:endParaRPr>
          </a:p>
        </p:txBody>
      </p:sp>
      <p:sp>
        <p:nvSpPr>
          <p:cNvPr id="72708" name="Line 4"/>
          <p:cNvSpPr>
            <a:spLocks noChangeShapeType="1"/>
          </p:cNvSpPr>
          <p:nvPr/>
        </p:nvSpPr>
        <p:spPr bwMode="auto">
          <a:xfrm flipH="1" flipV="1">
            <a:off x="4343400" y="2743200"/>
            <a:ext cx="16002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 flipH="1">
            <a:off x="4343400" y="3581400"/>
            <a:ext cx="1600200" cy="6858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spAutoFit/>
          </a:bodyPr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32675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33877"/>
              </p:ext>
            </p:extLst>
          </p:nvPr>
        </p:nvGraphicFramePr>
        <p:xfrm>
          <a:off x="1" y="1"/>
          <a:ext cx="9144000" cy="8331901"/>
        </p:xfrm>
        <a:graphic>
          <a:graphicData uri="http://schemas.openxmlformats.org/drawingml/2006/table">
            <a:tbl>
              <a:tblPr/>
              <a:tblGrid>
                <a:gridCol w="914399"/>
                <a:gridCol w="1371600"/>
                <a:gridCol w="602880"/>
                <a:gridCol w="235320"/>
                <a:gridCol w="1371600"/>
                <a:gridCol w="990600"/>
                <a:gridCol w="1371600"/>
                <a:gridCol w="1143000"/>
                <a:gridCol w="1143001"/>
              </a:tblGrid>
              <a:tr h="1211968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disbelieves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کَفَرَ</a:t>
                      </a:r>
                      <a:endParaRPr kumimoji="0" lang="en-US" sz="4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0751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کَفَرُو</a:t>
                      </a:r>
                      <a:r>
                        <a:rPr kumimoji="0" lang="ur-PK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ar-SA" sz="4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07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Disbelieve!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 لَا تَکْفُرْ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اُکْفُرْ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300" kern="1200" dirty="0" smtClean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 </a:t>
                      </a:r>
                      <a:endParaRPr lang="en-US" sz="2300" kern="1200" dirty="0">
                        <a:solidFill>
                          <a:schemeClr val="bg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/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422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Disbelieve!</a:t>
                      </a:r>
                      <a:endParaRPr lang="en-US" sz="1800" dirty="0">
                        <a:solidFill>
                          <a:schemeClr val="bg1">
                            <a:lumMod val="50000"/>
                          </a:schemeClr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kern="1200" dirty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300" kern="1200" dirty="0" smtClean="0">
                          <a:solidFill>
                            <a:schemeClr val="bg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</a:t>
                      </a:r>
                      <a:endParaRPr lang="en-US" sz="2300" kern="1200" dirty="0">
                        <a:solidFill>
                          <a:schemeClr val="bg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تَکْفُرُو</a:t>
                      </a:r>
                      <a:r>
                        <a:rPr kumimoji="0" lang="ur-PK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کَفَرْتُمْ</a:t>
                      </a:r>
                      <a:endParaRPr kumimoji="0" lang="en-US" sz="4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94075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dirty="0" smtClean="0">
                          <a:latin typeface="+mn-lt"/>
                          <a:ea typeface="Times New Roman"/>
                          <a:cs typeface="Majidi"/>
                        </a:rPr>
                        <a:t>one who disbelieves 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کَافِر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disbelieve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کَفَرْتُ</a:t>
                      </a:r>
                      <a:endParaRPr kumimoji="0" lang="en-US" sz="4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4075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one who is disbelieved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Alvi Nastaleeq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مَکْفُور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نَکْفُرُ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کَفَرْنَا</a:t>
                      </a:r>
                      <a:endParaRPr kumimoji="0" lang="en-US" sz="4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4075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to disbelieve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کُفْر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3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3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disbelieves</a:t>
                      </a:r>
                      <a:endParaRPr lang="en-US" sz="23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تَکْفُرُ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disbelieved</a:t>
                      </a:r>
                    </a:p>
                  </a:txBody>
                  <a:tcPr marL="71755" marR="9017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کَفَرَت</a:t>
                      </a:r>
                      <a:r>
                        <a:rPr kumimoji="0" lang="ur-PK" sz="42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6318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96319" name="Text Box 82"/>
          <p:cNvSpPr txBox="1">
            <a:spLocks noChangeArrowheads="1"/>
          </p:cNvSpPr>
          <p:nvPr/>
        </p:nvSpPr>
        <p:spPr bwMode="auto">
          <a:xfrm>
            <a:off x="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8" name="Oval 10"/>
          <p:cNvSpPr>
            <a:spLocks noChangeArrowheads="1"/>
          </p:cNvSpPr>
          <p:nvPr/>
        </p:nvSpPr>
        <p:spPr bwMode="auto">
          <a:xfrm rot="19080939">
            <a:off x="-119632" y="227340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461*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1699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231905"/>
              </p:ext>
            </p:extLst>
          </p:nvPr>
        </p:nvGraphicFramePr>
        <p:xfrm>
          <a:off x="0" y="0"/>
          <a:ext cx="9372599" cy="7170510"/>
        </p:xfrm>
        <a:graphic>
          <a:graphicData uri="http://schemas.openxmlformats.org/drawingml/2006/table">
            <a:tbl>
              <a:tblPr/>
              <a:tblGrid>
                <a:gridCol w="780634"/>
                <a:gridCol w="1718727"/>
                <a:gridCol w="406771"/>
                <a:gridCol w="374277"/>
                <a:gridCol w="1327785"/>
                <a:gridCol w="1171575"/>
                <a:gridCol w="1492425"/>
                <a:gridCol w="772619"/>
                <a:gridCol w="1327786"/>
              </a:tblGrid>
              <a:tr h="872601">
                <a:tc rowSpan="2" gridSpan="5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33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enters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419429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enter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و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دَخَلُو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8726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Enter!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 لَا تَدْخُلْ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اُدْخُلْ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enter / will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تَدْخُلُ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41942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Enter!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لَا تَدْخُلُوْا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اُدْخُلُوْا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enter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/>
                      </a:r>
                      <a:b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</a:b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/ </a:t>
                      </a: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will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تَدْخُلُوْنَ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400" kern="1200" dirty="0" smtClean="0">
                          <a:solidFill>
                            <a:srgbClr val="0033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rgbClr val="0033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3353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Majidi"/>
                        </a:rPr>
                        <a:t>One who enters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دَاخِل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enter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26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Majidi"/>
                        </a:rPr>
                        <a:t>That which is entered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مَدْخُول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enter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872601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latin typeface="Tahoma"/>
                          <a:ea typeface="Times New Roman"/>
                          <a:cs typeface="Majidi"/>
                        </a:rPr>
                        <a:t>To enter</a:t>
                      </a:r>
                    </a:p>
                  </a:txBody>
                  <a:tcPr marL="0" marR="182880" marT="91440" marB="0" anchor="ctr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دُخُوْل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enters / will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تَدْخُل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</a:t>
                      </a:r>
                      <a:r>
                        <a:rPr lang="en-US" sz="24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entered</a:t>
                      </a:r>
                      <a:endParaRPr lang="en-US" sz="24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36195" marR="36195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دَخَلَت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7342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97343" name="Text Box 82"/>
          <p:cNvSpPr txBox="1">
            <a:spLocks noChangeArrowheads="1"/>
          </p:cNvSpPr>
          <p:nvPr/>
        </p:nvSpPr>
        <p:spPr bwMode="auto">
          <a:xfrm>
            <a:off x="0" y="1630363"/>
            <a:ext cx="2514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ur-PK" sz="140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9" name="Oval 10"/>
          <p:cNvSpPr>
            <a:spLocks noChangeArrowheads="1"/>
          </p:cNvSpPr>
          <p:nvPr/>
        </p:nvSpPr>
        <p:spPr bwMode="auto">
          <a:xfrm rot="19080939">
            <a:off x="80985" y="227340"/>
            <a:ext cx="1343911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78*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4627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3049805"/>
              </p:ext>
            </p:extLst>
          </p:nvPr>
        </p:nvGraphicFramePr>
        <p:xfrm>
          <a:off x="0" y="0"/>
          <a:ext cx="9372600" cy="7386358"/>
        </p:xfrm>
        <a:graphic>
          <a:graphicData uri="http://schemas.openxmlformats.org/drawingml/2006/table">
            <a:tbl>
              <a:tblPr/>
              <a:tblGrid>
                <a:gridCol w="841091"/>
                <a:gridCol w="1597309"/>
                <a:gridCol w="685424"/>
                <a:gridCol w="76576"/>
                <a:gridCol w="1387369"/>
                <a:gridCol w="974831"/>
                <a:gridCol w="1524000"/>
                <a:gridCol w="990600"/>
                <a:gridCol w="1295400"/>
              </a:tblGrid>
              <a:tr h="943001">
                <a:tc rowSpan="2" gridSpan="5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48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/>
                        <a:latin typeface="Miriam" pitchFamily="34" charset="-79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worships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943001">
                <a:tc gridSpan="5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worship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يَعْبُدُو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They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عَبَدُو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  <a:tr h="115519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worship!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iriam" pitchFamily="34" charset="-79"/>
                          <a:cs typeface="Tajweed" pitchFamily="2" charset="-78"/>
                        </a:rPr>
                        <a:t>لَا تَعْبُدْ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iriam" pitchFamily="34" charset="-79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اُعْبُدْ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worship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/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عَبَدْتَ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10940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Don’t worship!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Miriam" pitchFamily="34" charset="-79"/>
                          <a:cs typeface="Tajweed" pitchFamily="2" charset="-78"/>
                        </a:rPr>
                        <a:t>لَا تَعْبُدُوْا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Miriam" pitchFamily="34" charset="-79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Worship!</a:t>
                      </a:r>
                    </a:p>
                  </a:txBody>
                  <a:tcPr marL="0" marR="0" marT="91440" marB="0" anchor="ctr" anchorCtr="1" horzOverflow="overflow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اُعْبُدُوْا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worship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تَعْبُدُوْنَ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You all </a:t>
                      </a:r>
                      <a:r>
                        <a:rPr lang="en-US" sz="2000" kern="1200" dirty="0" smtClean="0">
                          <a:solidFill>
                            <a:srgbClr val="000000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2000" kern="1200" dirty="0">
                        <a:solidFill>
                          <a:srgbClr val="000000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عَبَدْتُمْ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856222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Worshipper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عَابِد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worship / will 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Majidi"/>
                      </a:endParaRP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أَعْبُدُ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I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عَبَدْتُ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43001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Alvi Nastaleeq" pitchFamily="2" charset="-78"/>
                        </a:rPr>
                        <a:t>One who is worshiped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مَعْبُود</a:t>
                      </a:r>
                      <a:endParaRPr kumimoji="0" lang="en-US" sz="4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00"/>
                        </a:solidFill>
                        <a:effectLst>
                          <a:outerShdw blurRad="38100" dist="38100" dir="2700000" algn="tl">
                            <a:srgbClr val="FFFFFF"/>
                          </a:outerShdw>
                        </a:effectLst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worship / will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نَعْبُدُ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We </a:t>
                      </a:r>
                      <a:r>
                        <a:rPr lang="en-US" sz="1800" dirty="0" smtClean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worshipped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عَبَدْنَا</a:t>
                      </a:r>
                      <a:endParaRPr kumimoji="0" lang="en-US" sz="4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</a:tr>
              <a:tr h="984655"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To worship</a:t>
                      </a: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ar-SA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عِ</a:t>
                      </a:r>
                      <a:r>
                        <a:rPr kumimoji="0" lang="ur-PK" sz="4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بَادَة</a:t>
                      </a:r>
                      <a:endParaRPr kumimoji="0" lang="en-US" sz="4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He worships / will </a:t>
                      </a:r>
                    </a:p>
                  </a:txBody>
                  <a:tcPr marL="68580" marR="6858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تَعْبُدُ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  <a:latin typeface="Tandelle" pitchFamily="2" charset="0"/>
                          <a:ea typeface="Times New Roman"/>
                          <a:cs typeface="Majidi"/>
                        </a:rPr>
                        <a:t>She worshipped.</a:t>
                      </a:r>
                      <a:endParaRPr lang="en-US" sz="1800" dirty="0">
                        <a:solidFill>
                          <a:schemeClr val="tx1"/>
                        </a:solidFill>
                        <a:latin typeface="Tandelle" pitchFamily="2" charset="0"/>
                        <a:ea typeface="Times New Roman"/>
                        <a:cs typeface="Traditional Arabic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SA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عَبَدَت</a:t>
                      </a:r>
                      <a:r>
                        <a:rPr kumimoji="0" lang="ur-PK" sz="44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ت"/>
                          <a:cs typeface="Tajweed" pitchFamily="2" charset="-78"/>
                        </a:rPr>
                        <a:t>ْ</a:t>
                      </a:r>
                      <a:endParaRPr kumimoji="0" lang="en-US" sz="4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ت"/>
                        <a:cs typeface="Tajweed" pitchFamily="2" charset="-78"/>
                      </a:endParaRPr>
                    </a:p>
                  </a:txBody>
                  <a:tcPr marL="0" marR="182880" marT="91440" marB="0" horzOverflow="overflow">
                    <a:lnL>
                      <a:noFill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rgbClr val="FF99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sp>
        <p:nvSpPr>
          <p:cNvPr id="98366" name="Text Box 42"/>
          <p:cNvSpPr txBox="1">
            <a:spLocks noChangeArrowheads="1"/>
          </p:cNvSpPr>
          <p:nvPr/>
        </p:nvSpPr>
        <p:spPr bwMode="auto">
          <a:xfrm>
            <a:off x="2286000" y="228600"/>
            <a:ext cx="2027238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/>
          <a:lstStyle/>
          <a:p>
            <a:pPr algn="ctr">
              <a:spcBef>
                <a:spcPct val="0"/>
              </a:spcBef>
            </a:pPr>
            <a:r>
              <a:rPr lang="ar-SA" sz="4400">
                <a:latin typeface="Arial" pitchFamily="34" charset="0"/>
                <a:cs typeface="Traditional Arabic_bs" pitchFamily="2" charset="-78"/>
              </a:rPr>
              <a:t>ن </a:t>
            </a:r>
            <a:endParaRPr lang="en-US" sz="4400">
              <a:latin typeface="Arial" pitchFamily="34" charset="0"/>
              <a:cs typeface="Traditional Arabic_bs" pitchFamily="2" charset="-78"/>
            </a:endParaRPr>
          </a:p>
          <a:p>
            <a:pPr algn="ctr">
              <a:spcBef>
                <a:spcPct val="0"/>
              </a:spcBef>
            </a:pPr>
            <a:r>
              <a:rPr lang="ar-SA" sz="2400">
                <a:latin typeface="Arial" pitchFamily="34" charset="0"/>
                <a:cs typeface="Tajweed" pitchFamily="2" charset="-78"/>
              </a:rPr>
              <a:t>نَصَرَ</a:t>
            </a:r>
            <a:r>
              <a:rPr lang="ur-PK" sz="2400">
                <a:latin typeface="Arial" pitchFamily="34" charset="0"/>
                <a:cs typeface="Tajweed" pitchFamily="2" charset="-78"/>
              </a:rPr>
              <a:t>، يَ</a:t>
            </a:r>
            <a:r>
              <a:rPr lang="ar-SA" sz="2400">
                <a:latin typeface="Arial" pitchFamily="34" charset="0"/>
                <a:cs typeface="Tajweed" pitchFamily="2" charset="-78"/>
              </a:rPr>
              <a:t>ن</a:t>
            </a:r>
            <a:r>
              <a:rPr lang="ur-PK" sz="2400">
                <a:latin typeface="Arial" pitchFamily="34" charset="0"/>
                <a:cs typeface="Tajweed" pitchFamily="2" charset="-78"/>
              </a:rPr>
              <a:t>ْ</a:t>
            </a:r>
            <a:r>
              <a:rPr lang="ar-SA" sz="2400">
                <a:latin typeface="Arial" pitchFamily="34" charset="0"/>
                <a:cs typeface="Tajweed" pitchFamily="2" charset="-78"/>
              </a:rPr>
              <a:t>ص</a:t>
            </a:r>
            <a:r>
              <a:rPr lang="ur-PK" sz="2400">
                <a:latin typeface="Arial" pitchFamily="34" charset="0"/>
                <a:cs typeface="Tajweed" pitchFamily="2" charset="-78"/>
              </a:rPr>
              <a:t>ُ</a:t>
            </a:r>
            <a:r>
              <a:rPr lang="ar-SA" sz="2400">
                <a:latin typeface="Arial" pitchFamily="34" charset="0"/>
                <a:cs typeface="Tajweed" pitchFamily="2" charset="-78"/>
              </a:rPr>
              <a:t>ر</a:t>
            </a:r>
            <a:r>
              <a:rPr lang="ur-PK" sz="2400">
                <a:latin typeface="Arial" pitchFamily="34" charset="0"/>
                <a:cs typeface="Tajweed" pitchFamily="2" charset="-78"/>
              </a:rPr>
              <a:t>ُ..</a:t>
            </a:r>
            <a:endParaRPr lang="en-US" sz="2400">
              <a:latin typeface="Arial" pitchFamily="34" charset="0"/>
              <a:cs typeface="Traditional Arabic_bs" pitchFamily="2" charset="-78"/>
            </a:endParaRPr>
          </a:p>
        </p:txBody>
      </p:sp>
      <p:sp>
        <p:nvSpPr>
          <p:cNvPr id="98367" name="Text Box 82"/>
          <p:cNvSpPr txBox="1">
            <a:spLocks noChangeArrowheads="1"/>
          </p:cNvSpPr>
          <p:nvPr/>
        </p:nvSpPr>
        <p:spPr bwMode="auto">
          <a:xfrm>
            <a:off x="0" y="1600200"/>
            <a:ext cx="3581400" cy="30777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ur-PK" sz="1400" dirty="0">
                <a:solidFill>
                  <a:srgbClr val="FFFF66"/>
                </a:solidFill>
                <a:latin typeface="Alvi Nastaleeq" pitchFamily="2" charset="-78"/>
                <a:cs typeface="Alvi Nastaleeq" pitchFamily="2" charset="-78"/>
              </a:rPr>
              <a:t>اوپر كے عدد كے 90 فيصد قرآني الفاظ اس ٹيبل ميں هيں</a:t>
            </a:r>
            <a:endParaRPr lang="en-US" sz="1400" dirty="0">
              <a:solidFill>
                <a:srgbClr val="FFFF66"/>
              </a:solidFill>
              <a:latin typeface="Alvi Nastaleeq" pitchFamily="2" charset="-78"/>
              <a:cs typeface="Alvi Nastaleeq" pitchFamily="2" charset="-78"/>
            </a:endParaRPr>
          </a:p>
        </p:txBody>
      </p:sp>
      <p:sp>
        <p:nvSpPr>
          <p:cNvPr id="7" name="Oval 10"/>
          <p:cNvSpPr>
            <a:spLocks noChangeArrowheads="1"/>
          </p:cNvSpPr>
          <p:nvPr/>
        </p:nvSpPr>
        <p:spPr bwMode="auto">
          <a:xfrm rot="19080939">
            <a:off x="-119632" y="227340"/>
            <a:ext cx="1745145" cy="995422"/>
          </a:xfrm>
          <a:prstGeom prst="ellipse">
            <a:avLst/>
          </a:prstGeom>
          <a:solidFill>
            <a:srgbClr val="FF3300"/>
          </a:solidFill>
          <a:ln w="9525" algn="ctr">
            <a:noFill/>
            <a:round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  <a:buClrTx/>
              <a:buSzTx/>
              <a:buFont typeface="Wingdings" pitchFamily="2" charset="2"/>
              <a:buNone/>
            </a:pPr>
            <a:r>
              <a:rPr lang="en-US" sz="4000" b="1" dirty="0" smtClean="0">
                <a:solidFill>
                  <a:srgbClr val="FFFF66"/>
                </a:solidFill>
                <a:latin typeface="Arial" pitchFamily="34" charset="0"/>
                <a:cs typeface="Arial" pitchFamily="34" charset="0"/>
              </a:rPr>
              <a:t>143*</a:t>
            </a:r>
            <a:endParaRPr lang="en-US" sz="4000" b="1" dirty="0">
              <a:solidFill>
                <a:srgbClr val="FFFF66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0"/>
            <a:ext cx="8229600" cy="1143000"/>
          </a:xfrm>
        </p:spPr>
        <p:txBody>
          <a:bodyPr/>
          <a:lstStyle/>
          <a:p>
            <a:pPr rtl="0" eaLnBrk="1" hangingPunct="1"/>
            <a:r>
              <a:rPr lang="en-US" sz="7200" smtClean="0">
                <a:solidFill>
                  <a:srgbClr val="FFFF00"/>
                </a:solidFill>
              </a:rPr>
              <a:t>Learning Tip</a:t>
            </a:r>
            <a:endParaRPr lang="ur-PK" sz="7200" smtClean="0">
              <a:solidFill>
                <a:srgbClr val="FFFF00"/>
              </a:solidFill>
            </a:endParaRPr>
          </a:p>
        </p:txBody>
      </p:sp>
      <p:grpSp>
        <p:nvGrpSpPr>
          <p:cNvPr id="99331" name="Group 3"/>
          <p:cNvGrpSpPr>
            <a:grpSpLocks/>
          </p:cNvGrpSpPr>
          <p:nvPr/>
        </p:nvGrpSpPr>
        <p:grpSpPr bwMode="auto">
          <a:xfrm>
            <a:off x="3048000" y="2819400"/>
            <a:ext cx="3124200" cy="2362200"/>
            <a:chOff x="1824" y="1776"/>
            <a:chExt cx="1968" cy="1407"/>
          </a:xfrm>
        </p:grpSpPr>
        <p:sp>
          <p:nvSpPr>
            <p:cNvPr id="99332" name="Litebulb"/>
            <p:cNvSpPr>
              <a:spLocks noEditPoints="1" noChangeArrowheads="1"/>
            </p:cNvSpPr>
            <p:nvPr/>
          </p:nvSpPr>
          <p:spPr bwMode="auto">
            <a:xfrm>
              <a:off x="2496" y="2256"/>
              <a:ext cx="633" cy="927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3549 w 21600"/>
                <a:gd name="T13" fmla="*/ 2190 h 21600"/>
                <a:gd name="T14" fmla="*/ 18290 w 21600"/>
                <a:gd name="T15" fmla="*/ 9274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 extrusionOk="0">
                  <a:moveTo>
                    <a:pt x="10825" y="21723"/>
                  </a:moveTo>
                  <a:lnTo>
                    <a:pt x="11215" y="21723"/>
                  </a:lnTo>
                  <a:lnTo>
                    <a:pt x="11552" y="21688"/>
                  </a:lnTo>
                  <a:lnTo>
                    <a:pt x="11916" y="21617"/>
                  </a:lnTo>
                  <a:lnTo>
                    <a:pt x="12253" y="21547"/>
                  </a:lnTo>
                  <a:lnTo>
                    <a:pt x="12617" y="21441"/>
                  </a:lnTo>
                  <a:lnTo>
                    <a:pt x="12902" y="21317"/>
                  </a:lnTo>
                  <a:lnTo>
                    <a:pt x="13162" y="21176"/>
                  </a:lnTo>
                  <a:lnTo>
                    <a:pt x="13396" y="21000"/>
                  </a:lnTo>
                  <a:lnTo>
                    <a:pt x="13655" y="20841"/>
                  </a:lnTo>
                  <a:lnTo>
                    <a:pt x="13863" y="20629"/>
                  </a:lnTo>
                  <a:lnTo>
                    <a:pt x="14045" y="20435"/>
                  </a:lnTo>
                  <a:lnTo>
                    <a:pt x="14200" y="20223"/>
                  </a:lnTo>
                  <a:lnTo>
                    <a:pt x="14356" y="19994"/>
                  </a:lnTo>
                  <a:lnTo>
                    <a:pt x="14460" y="19747"/>
                  </a:lnTo>
                  <a:lnTo>
                    <a:pt x="14512" y="19482"/>
                  </a:lnTo>
                  <a:lnTo>
                    <a:pt x="14512" y="19235"/>
                  </a:lnTo>
                  <a:lnTo>
                    <a:pt x="14512" y="19147"/>
                  </a:lnTo>
                  <a:lnTo>
                    <a:pt x="14512" y="18900"/>
                  </a:lnTo>
                  <a:lnTo>
                    <a:pt x="14512" y="18529"/>
                  </a:lnTo>
                  <a:lnTo>
                    <a:pt x="14512" y="18052"/>
                  </a:lnTo>
                  <a:lnTo>
                    <a:pt x="14512" y="17505"/>
                  </a:lnTo>
                  <a:lnTo>
                    <a:pt x="14512" y="16976"/>
                  </a:lnTo>
                  <a:lnTo>
                    <a:pt x="14512" y="16464"/>
                  </a:lnTo>
                  <a:lnTo>
                    <a:pt x="14512" y="15952"/>
                  </a:lnTo>
                  <a:lnTo>
                    <a:pt x="14512" y="15758"/>
                  </a:lnTo>
                  <a:lnTo>
                    <a:pt x="14616" y="15547"/>
                  </a:lnTo>
                  <a:lnTo>
                    <a:pt x="14694" y="15352"/>
                  </a:lnTo>
                  <a:lnTo>
                    <a:pt x="14798" y="15141"/>
                  </a:lnTo>
                  <a:lnTo>
                    <a:pt x="15161" y="14735"/>
                  </a:lnTo>
                  <a:lnTo>
                    <a:pt x="15602" y="14329"/>
                  </a:lnTo>
                  <a:lnTo>
                    <a:pt x="16745" y="13552"/>
                  </a:lnTo>
                  <a:lnTo>
                    <a:pt x="18043" y="12670"/>
                  </a:lnTo>
                  <a:lnTo>
                    <a:pt x="18744" y="12194"/>
                  </a:lnTo>
                  <a:lnTo>
                    <a:pt x="19341" y="11647"/>
                  </a:lnTo>
                  <a:lnTo>
                    <a:pt x="19938" y="11099"/>
                  </a:lnTo>
                  <a:lnTo>
                    <a:pt x="20483" y="10464"/>
                  </a:lnTo>
                  <a:lnTo>
                    <a:pt x="20743" y="10164"/>
                  </a:lnTo>
                  <a:lnTo>
                    <a:pt x="20950" y="9794"/>
                  </a:lnTo>
                  <a:lnTo>
                    <a:pt x="21132" y="9441"/>
                  </a:lnTo>
                  <a:lnTo>
                    <a:pt x="21288" y="9035"/>
                  </a:lnTo>
                  <a:lnTo>
                    <a:pt x="21444" y="8664"/>
                  </a:lnTo>
                  <a:lnTo>
                    <a:pt x="21548" y="8223"/>
                  </a:lnTo>
                  <a:lnTo>
                    <a:pt x="21600" y="7782"/>
                  </a:lnTo>
                  <a:lnTo>
                    <a:pt x="21600" y="7341"/>
                  </a:lnTo>
                  <a:lnTo>
                    <a:pt x="21600" y="6935"/>
                  </a:lnTo>
                  <a:lnTo>
                    <a:pt x="21548" y="6564"/>
                  </a:lnTo>
                  <a:lnTo>
                    <a:pt x="21496" y="6229"/>
                  </a:lnTo>
                  <a:lnTo>
                    <a:pt x="21392" y="5858"/>
                  </a:lnTo>
                  <a:lnTo>
                    <a:pt x="21288" y="5523"/>
                  </a:lnTo>
                  <a:lnTo>
                    <a:pt x="21132" y="5135"/>
                  </a:lnTo>
                  <a:lnTo>
                    <a:pt x="20950" y="4800"/>
                  </a:lnTo>
                  <a:lnTo>
                    <a:pt x="20743" y="4464"/>
                  </a:lnTo>
                  <a:lnTo>
                    <a:pt x="20535" y="4164"/>
                  </a:lnTo>
                  <a:lnTo>
                    <a:pt x="20301" y="3847"/>
                  </a:lnTo>
                  <a:lnTo>
                    <a:pt x="20042" y="3547"/>
                  </a:lnTo>
                  <a:lnTo>
                    <a:pt x="19782" y="3247"/>
                  </a:lnTo>
                  <a:lnTo>
                    <a:pt x="19133" y="2664"/>
                  </a:lnTo>
                  <a:lnTo>
                    <a:pt x="18458" y="2152"/>
                  </a:lnTo>
                  <a:lnTo>
                    <a:pt x="17705" y="1694"/>
                  </a:lnTo>
                  <a:lnTo>
                    <a:pt x="16849" y="1252"/>
                  </a:lnTo>
                  <a:lnTo>
                    <a:pt x="16407" y="1076"/>
                  </a:lnTo>
                  <a:lnTo>
                    <a:pt x="15940" y="900"/>
                  </a:lnTo>
                  <a:lnTo>
                    <a:pt x="15499" y="741"/>
                  </a:lnTo>
                  <a:lnTo>
                    <a:pt x="15057" y="600"/>
                  </a:lnTo>
                  <a:lnTo>
                    <a:pt x="14564" y="458"/>
                  </a:lnTo>
                  <a:lnTo>
                    <a:pt x="14045" y="335"/>
                  </a:lnTo>
                  <a:lnTo>
                    <a:pt x="13500" y="229"/>
                  </a:lnTo>
                  <a:lnTo>
                    <a:pt x="13006" y="158"/>
                  </a:lnTo>
                  <a:lnTo>
                    <a:pt x="12461" y="88"/>
                  </a:lnTo>
                  <a:lnTo>
                    <a:pt x="11968" y="52"/>
                  </a:lnTo>
                  <a:lnTo>
                    <a:pt x="11423" y="17"/>
                  </a:lnTo>
                  <a:lnTo>
                    <a:pt x="10825" y="17"/>
                  </a:lnTo>
                  <a:lnTo>
                    <a:pt x="10254" y="17"/>
                  </a:lnTo>
                  <a:lnTo>
                    <a:pt x="9709" y="52"/>
                  </a:lnTo>
                  <a:lnTo>
                    <a:pt x="9216" y="88"/>
                  </a:lnTo>
                  <a:lnTo>
                    <a:pt x="8671" y="158"/>
                  </a:lnTo>
                  <a:lnTo>
                    <a:pt x="8177" y="229"/>
                  </a:lnTo>
                  <a:lnTo>
                    <a:pt x="7632" y="335"/>
                  </a:lnTo>
                  <a:lnTo>
                    <a:pt x="7113" y="458"/>
                  </a:lnTo>
                  <a:lnTo>
                    <a:pt x="6620" y="600"/>
                  </a:lnTo>
                  <a:lnTo>
                    <a:pt x="6178" y="741"/>
                  </a:lnTo>
                  <a:lnTo>
                    <a:pt x="5737" y="900"/>
                  </a:lnTo>
                  <a:lnTo>
                    <a:pt x="5270" y="1076"/>
                  </a:lnTo>
                  <a:lnTo>
                    <a:pt x="4828" y="1252"/>
                  </a:lnTo>
                  <a:lnTo>
                    <a:pt x="3972" y="1694"/>
                  </a:lnTo>
                  <a:lnTo>
                    <a:pt x="3219" y="2152"/>
                  </a:lnTo>
                  <a:lnTo>
                    <a:pt x="2544" y="2664"/>
                  </a:lnTo>
                  <a:lnTo>
                    <a:pt x="1895" y="3247"/>
                  </a:lnTo>
                  <a:lnTo>
                    <a:pt x="1635" y="3547"/>
                  </a:lnTo>
                  <a:lnTo>
                    <a:pt x="1375" y="3847"/>
                  </a:lnTo>
                  <a:lnTo>
                    <a:pt x="1142" y="4164"/>
                  </a:lnTo>
                  <a:lnTo>
                    <a:pt x="934" y="4464"/>
                  </a:lnTo>
                  <a:lnTo>
                    <a:pt x="726" y="4800"/>
                  </a:lnTo>
                  <a:lnTo>
                    <a:pt x="545" y="5135"/>
                  </a:lnTo>
                  <a:lnTo>
                    <a:pt x="389" y="5523"/>
                  </a:lnTo>
                  <a:lnTo>
                    <a:pt x="285" y="5858"/>
                  </a:lnTo>
                  <a:lnTo>
                    <a:pt x="181" y="6229"/>
                  </a:lnTo>
                  <a:lnTo>
                    <a:pt x="129" y="6564"/>
                  </a:lnTo>
                  <a:lnTo>
                    <a:pt x="77" y="6935"/>
                  </a:lnTo>
                  <a:lnTo>
                    <a:pt x="77" y="7341"/>
                  </a:lnTo>
                  <a:lnTo>
                    <a:pt x="77" y="7782"/>
                  </a:lnTo>
                  <a:lnTo>
                    <a:pt x="129" y="8223"/>
                  </a:lnTo>
                  <a:lnTo>
                    <a:pt x="233" y="8664"/>
                  </a:lnTo>
                  <a:lnTo>
                    <a:pt x="389" y="9035"/>
                  </a:lnTo>
                  <a:lnTo>
                    <a:pt x="545" y="9441"/>
                  </a:lnTo>
                  <a:lnTo>
                    <a:pt x="726" y="9794"/>
                  </a:lnTo>
                  <a:lnTo>
                    <a:pt x="934" y="10164"/>
                  </a:lnTo>
                  <a:lnTo>
                    <a:pt x="1194" y="10464"/>
                  </a:lnTo>
                  <a:lnTo>
                    <a:pt x="1739" y="11099"/>
                  </a:lnTo>
                  <a:lnTo>
                    <a:pt x="2336" y="11647"/>
                  </a:lnTo>
                  <a:lnTo>
                    <a:pt x="2933" y="12194"/>
                  </a:lnTo>
                  <a:lnTo>
                    <a:pt x="3634" y="12670"/>
                  </a:lnTo>
                  <a:lnTo>
                    <a:pt x="4932" y="13552"/>
                  </a:lnTo>
                  <a:lnTo>
                    <a:pt x="6075" y="14329"/>
                  </a:lnTo>
                  <a:lnTo>
                    <a:pt x="6516" y="14735"/>
                  </a:lnTo>
                  <a:lnTo>
                    <a:pt x="6879" y="15141"/>
                  </a:lnTo>
                  <a:lnTo>
                    <a:pt x="6983" y="15352"/>
                  </a:lnTo>
                  <a:lnTo>
                    <a:pt x="7061" y="15547"/>
                  </a:lnTo>
                  <a:lnTo>
                    <a:pt x="7165" y="15758"/>
                  </a:lnTo>
                  <a:lnTo>
                    <a:pt x="7165" y="15952"/>
                  </a:lnTo>
                  <a:lnTo>
                    <a:pt x="7165" y="16464"/>
                  </a:lnTo>
                  <a:lnTo>
                    <a:pt x="7165" y="16976"/>
                  </a:lnTo>
                  <a:lnTo>
                    <a:pt x="7165" y="17505"/>
                  </a:lnTo>
                  <a:lnTo>
                    <a:pt x="7165" y="18052"/>
                  </a:lnTo>
                  <a:lnTo>
                    <a:pt x="7165" y="18529"/>
                  </a:lnTo>
                  <a:lnTo>
                    <a:pt x="7165" y="18900"/>
                  </a:lnTo>
                  <a:lnTo>
                    <a:pt x="7165" y="19147"/>
                  </a:lnTo>
                  <a:lnTo>
                    <a:pt x="7165" y="19235"/>
                  </a:lnTo>
                  <a:lnTo>
                    <a:pt x="7165" y="19482"/>
                  </a:lnTo>
                  <a:lnTo>
                    <a:pt x="7217" y="19747"/>
                  </a:lnTo>
                  <a:lnTo>
                    <a:pt x="7321" y="19994"/>
                  </a:lnTo>
                  <a:lnTo>
                    <a:pt x="7476" y="20223"/>
                  </a:lnTo>
                  <a:lnTo>
                    <a:pt x="7632" y="20435"/>
                  </a:lnTo>
                  <a:lnTo>
                    <a:pt x="7814" y="20629"/>
                  </a:lnTo>
                  <a:lnTo>
                    <a:pt x="8022" y="20841"/>
                  </a:lnTo>
                  <a:lnTo>
                    <a:pt x="8281" y="21000"/>
                  </a:lnTo>
                  <a:lnTo>
                    <a:pt x="8515" y="21176"/>
                  </a:lnTo>
                  <a:lnTo>
                    <a:pt x="8775" y="21317"/>
                  </a:lnTo>
                  <a:lnTo>
                    <a:pt x="9060" y="21441"/>
                  </a:lnTo>
                  <a:lnTo>
                    <a:pt x="9424" y="21547"/>
                  </a:lnTo>
                  <a:lnTo>
                    <a:pt x="9761" y="21617"/>
                  </a:lnTo>
                  <a:lnTo>
                    <a:pt x="10125" y="21688"/>
                  </a:lnTo>
                  <a:lnTo>
                    <a:pt x="10462" y="21723"/>
                  </a:lnTo>
                  <a:lnTo>
                    <a:pt x="10825" y="21723"/>
                  </a:lnTo>
                  <a:close/>
                </a:path>
                <a:path w="21600" h="21600" extrusionOk="0">
                  <a:moveTo>
                    <a:pt x="9242" y="14417"/>
                  </a:moveTo>
                  <a:lnTo>
                    <a:pt x="8541" y="12035"/>
                  </a:lnTo>
                  <a:lnTo>
                    <a:pt x="7295" y="10129"/>
                  </a:lnTo>
                  <a:lnTo>
                    <a:pt x="6905" y="9652"/>
                  </a:lnTo>
                  <a:lnTo>
                    <a:pt x="8541" y="10182"/>
                  </a:lnTo>
                  <a:lnTo>
                    <a:pt x="9787" y="9547"/>
                  </a:lnTo>
                  <a:lnTo>
                    <a:pt x="11189" y="10129"/>
                  </a:lnTo>
                  <a:lnTo>
                    <a:pt x="12279" y="9547"/>
                  </a:lnTo>
                  <a:lnTo>
                    <a:pt x="13370" y="10076"/>
                  </a:lnTo>
                  <a:lnTo>
                    <a:pt x="14850" y="9652"/>
                  </a:lnTo>
                  <a:lnTo>
                    <a:pt x="12902" y="12247"/>
                  </a:lnTo>
                  <a:lnTo>
                    <a:pt x="12357" y="14417"/>
                  </a:lnTo>
                  <a:moveTo>
                    <a:pt x="7191" y="15952"/>
                  </a:moveTo>
                  <a:lnTo>
                    <a:pt x="14512" y="15952"/>
                  </a:lnTo>
                  <a:lnTo>
                    <a:pt x="14512" y="17064"/>
                  </a:lnTo>
                  <a:lnTo>
                    <a:pt x="7191" y="17047"/>
                  </a:lnTo>
                  <a:lnTo>
                    <a:pt x="7191" y="18123"/>
                  </a:lnTo>
                  <a:lnTo>
                    <a:pt x="14512" y="18158"/>
                  </a:lnTo>
                  <a:lnTo>
                    <a:pt x="14538" y="19182"/>
                  </a:lnTo>
                  <a:lnTo>
                    <a:pt x="7217" y="19182"/>
                  </a:lnTo>
                </a:path>
              </a:pathLst>
            </a:custGeom>
            <a:solidFill>
              <a:srgbClr val="FFFFCC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3216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4" name="Line 6"/>
            <p:cNvSpPr>
              <a:spLocks noChangeShapeType="1"/>
            </p:cNvSpPr>
            <p:nvPr/>
          </p:nvSpPr>
          <p:spPr bwMode="auto">
            <a:xfrm>
              <a:off x="326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5" name="Line 7"/>
            <p:cNvSpPr>
              <a:spLocks noChangeShapeType="1"/>
            </p:cNvSpPr>
            <p:nvPr/>
          </p:nvSpPr>
          <p:spPr bwMode="auto">
            <a:xfrm flipV="1">
              <a:off x="3168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6" name="Line 8"/>
            <p:cNvSpPr>
              <a:spLocks noChangeShapeType="1"/>
            </p:cNvSpPr>
            <p:nvPr/>
          </p:nvSpPr>
          <p:spPr bwMode="auto">
            <a:xfrm flipV="1">
              <a:off x="2832" y="1776"/>
              <a:ext cx="0" cy="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7" name="Line 9"/>
            <p:cNvSpPr>
              <a:spLocks noChangeShapeType="1"/>
            </p:cNvSpPr>
            <p:nvPr/>
          </p:nvSpPr>
          <p:spPr bwMode="auto">
            <a:xfrm flipH="1">
              <a:off x="1920" y="2832"/>
              <a:ext cx="528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8" name="Line 10"/>
            <p:cNvSpPr>
              <a:spLocks noChangeShapeType="1"/>
            </p:cNvSpPr>
            <p:nvPr/>
          </p:nvSpPr>
          <p:spPr bwMode="auto">
            <a:xfrm flipH="1">
              <a:off x="1824" y="2544"/>
              <a:ext cx="52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  <p:sp>
          <p:nvSpPr>
            <p:cNvPr id="99339" name="Line 11"/>
            <p:cNvSpPr>
              <a:spLocks noChangeShapeType="1"/>
            </p:cNvSpPr>
            <p:nvPr/>
          </p:nvSpPr>
          <p:spPr bwMode="auto">
            <a:xfrm flipH="1" flipV="1">
              <a:off x="2016" y="1968"/>
              <a:ext cx="384" cy="3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Beam">
  <a:themeElements>
    <a:clrScheme name="2_Beam 1">
      <a:dk1>
        <a:srgbClr val="1A006C"/>
      </a:dk1>
      <a:lt1>
        <a:srgbClr val="FFFFFF"/>
      </a:lt1>
      <a:dk2>
        <a:srgbClr val="000066"/>
      </a:dk2>
      <a:lt2>
        <a:srgbClr val="CCCCFF"/>
      </a:lt2>
      <a:accent1>
        <a:srgbClr val="0099CC"/>
      </a:accent1>
      <a:accent2>
        <a:srgbClr val="6600CC"/>
      </a:accent2>
      <a:accent3>
        <a:srgbClr val="AAAAB8"/>
      </a:accent3>
      <a:accent4>
        <a:srgbClr val="DADADA"/>
      </a:accent4>
      <a:accent5>
        <a:srgbClr val="AACAE2"/>
      </a:accent5>
      <a:accent6>
        <a:srgbClr val="5C00B9"/>
      </a:accent6>
      <a:hlink>
        <a:srgbClr val="9999FF"/>
      </a:hlink>
      <a:folHlink>
        <a:srgbClr val="33CCCC"/>
      </a:folHlink>
    </a:clrScheme>
    <a:fontScheme name="2_Beam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77850" marR="0" indent="-57785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FF"/>
          </a:buClr>
          <a:buSzPct val="90000"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577850" marR="0" indent="-577850" algn="r" defTabSz="914400" rtl="1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FFFFFF"/>
          </a:buClr>
          <a:buSzPct val="90000"/>
          <a:buFont typeface="Wingdings" pitchFamily="2" charset="2"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rgbClr val="FFFF00"/>
            </a:solidFill>
            <a:effectLst/>
            <a:latin typeface="Nafees Web Naskh" pitchFamily="2" charset="-78"/>
            <a:cs typeface="Nafees Web Naskh" pitchFamily="2" charset="-78"/>
          </a:defRPr>
        </a:defPPr>
      </a:lstStyle>
    </a:lnDef>
  </a:objectDefaults>
  <a:extraClrSchemeLst>
    <a:extraClrScheme>
      <a:clrScheme name="2_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9915</TotalTime>
  <Words>732</Words>
  <Application>Microsoft Office PowerPoint</Application>
  <PresentationFormat>On-screen Show (4:3)</PresentationFormat>
  <Paragraphs>217</Paragraphs>
  <Slides>16</Slides>
  <Notes>10</Notes>
  <HiddenSlides>3</HiddenSlides>
  <MMClips>0</MMClips>
  <ScaleCrop>false</ScaleCrop>
  <HeadingPairs>
    <vt:vector size="8" baseType="variant">
      <vt:variant>
        <vt:lpstr>Fonts Used</vt:lpstr>
      </vt:variant>
      <vt:variant>
        <vt:i4>15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33" baseType="lpstr">
      <vt:lpstr>Alvi Nastaleeq</vt:lpstr>
      <vt:lpstr>Arial</vt:lpstr>
      <vt:lpstr>Majidi</vt:lpstr>
      <vt:lpstr>Miriam</vt:lpstr>
      <vt:lpstr>Nafees Nastaleeq v1.01</vt:lpstr>
      <vt:lpstr>Nafees Web Naskh</vt:lpstr>
      <vt:lpstr>Symbol</vt:lpstr>
      <vt:lpstr>Tahoma</vt:lpstr>
      <vt:lpstr>Tajweed</vt:lpstr>
      <vt:lpstr>Tandelle</vt:lpstr>
      <vt:lpstr>Times New Roman</vt:lpstr>
      <vt:lpstr>Traditional Arabic</vt:lpstr>
      <vt:lpstr>Traditional Arabic_bs</vt:lpstr>
      <vt:lpstr>Wingdings</vt:lpstr>
      <vt:lpstr>ت</vt:lpstr>
      <vt:lpstr>2_Beam</vt:lpstr>
      <vt:lpstr>Flash Document</vt:lpstr>
      <vt:lpstr>PowerPoint Presentation</vt:lpstr>
      <vt:lpstr>قواعد – Grammar</vt:lpstr>
      <vt:lpstr>Use TPI (Total Physical Interaction)</vt:lpstr>
      <vt:lpstr>PowerPoint Presentation</vt:lpstr>
      <vt:lpstr>كَفَرَ </vt:lpstr>
      <vt:lpstr>PowerPoint Presentation</vt:lpstr>
      <vt:lpstr>PowerPoint Presentation</vt:lpstr>
      <vt:lpstr>PowerPoint Presentation</vt:lpstr>
      <vt:lpstr>Learning Tip</vt:lpstr>
      <vt:lpstr>Create the Environment for Learning</vt:lpstr>
      <vt:lpstr>Vocabulary Card</vt:lpstr>
      <vt:lpstr>Vocabulary Cards</vt:lpstr>
      <vt:lpstr>Vocab Card – to speed up your learning 3 times or more!</vt:lpstr>
      <vt:lpstr>PowerPoint Presentation</vt:lpstr>
      <vt:lpstr>اب تك هم نے 14 اسباق ميں نماز كے اهم حصّوں كے ساتھ ساتھ:</vt:lpstr>
      <vt:lpstr>Be ready for the next lesson!</vt:lpstr>
    </vt:vector>
  </TitlesOfParts>
  <Company>KFUPM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سُورَةُ الْفِيل</dc:title>
  <dc:creator>ITC</dc:creator>
  <cp:lastModifiedBy>abu rayyan</cp:lastModifiedBy>
  <cp:revision>324</cp:revision>
  <dcterms:created xsi:type="dcterms:W3CDTF">2008-10-07T02:53:58Z</dcterms:created>
  <dcterms:modified xsi:type="dcterms:W3CDTF">2013-05-23T10:23:34Z</dcterms:modified>
</cp:coreProperties>
</file>