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00"/>
  </p:notesMasterIdLst>
  <p:sldIdLst>
    <p:sldId id="921" r:id="rId2"/>
    <p:sldId id="922" r:id="rId3"/>
    <p:sldId id="1004" r:id="rId4"/>
    <p:sldId id="552" r:id="rId5"/>
    <p:sldId id="553" r:id="rId6"/>
    <p:sldId id="554" r:id="rId7"/>
    <p:sldId id="577" r:id="rId8"/>
    <p:sldId id="555" r:id="rId9"/>
    <p:sldId id="556" r:id="rId10"/>
    <p:sldId id="923" r:id="rId11"/>
    <p:sldId id="557" r:id="rId12"/>
    <p:sldId id="558" r:id="rId13"/>
    <p:sldId id="1008" r:id="rId14"/>
    <p:sldId id="559" r:id="rId15"/>
    <p:sldId id="560" r:id="rId16"/>
    <p:sldId id="935" r:id="rId17"/>
    <p:sldId id="561" r:id="rId18"/>
    <p:sldId id="562" r:id="rId19"/>
    <p:sldId id="563" r:id="rId20"/>
    <p:sldId id="926" r:id="rId21"/>
    <p:sldId id="928" r:id="rId22"/>
    <p:sldId id="929" r:id="rId23"/>
    <p:sldId id="927" r:id="rId24"/>
    <p:sldId id="564" r:id="rId25"/>
    <p:sldId id="1009" r:id="rId26"/>
    <p:sldId id="566" r:id="rId27"/>
    <p:sldId id="936" r:id="rId28"/>
    <p:sldId id="463" r:id="rId29"/>
    <p:sldId id="567" r:id="rId30"/>
    <p:sldId id="1010" r:id="rId31"/>
    <p:sldId id="569" r:id="rId32"/>
    <p:sldId id="570" r:id="rId33"/>
    <p:sldId id="571" r:id="rId34"/>
    <p:sldId id="937" r:id="rId35"/>
    <p:sldId id="944" r:id="rId36"/>
    <p:sldId id="580" r:id="rId37"/>
    <p:sldId id="578" r:id="rId38"/>
    <p:sldId id="905" r:id="rId39"/>
    <p:sldId id="906" r:id="rId40"/>
    <p:sldId id="938" r:id="rId41"/>
    <p:sldId id="1011" r:id="rId42"/>
    <p:sldId id="1000" r:id="rId43"/>
    <p:sldId id="1002" r:id="rId44"/>
    <p:sldId id="1001" r:id="rId45"/>
    <p:sldId id="1003" r:id="rId46"/>
    <p:sldId id="930" r:id="rId47"/>
    <p:sldId id="1005" r:id="rId48"/>
    <p:sldId id="946" r:id="rId49"/>
    <p:sldId id="945" r:id="rId50"/>
    <p:sldId id="947" r:id="rId51"/>
    <p:sldId id="948" r:id="rId52"/>
    <p:sldId id="949" r:id="rId53"/>
    <p:sldId id="950" r:id="rId54"/>
    <p:sldId id="951" r:id="rId55"/>
    <p:sldId id="952" r:id="rId56"/>
    <p:sldId id="953" r:id="rId57"/>
    <p:sldId id="954" r:id="rId58"/>
    <p:sldId id="955" r:id="rId59"/>
    <p:sldId id="956" r:id="rId60"/>
    <p:sldId id="957" r:id="rId61"/>
    <p:sldId id="958" r:id="rId62"/>
    <p:sldId id="959" r:id="rId63"/>
    <p:sldId id="960" r:id="rId64"/>
    <p:sldId id="961" r:id="rId65"/>
    <p:sldId id="962" r:id="rId66"/>
    <p:sldId id="963" r:id="rId67"/>
    <p:sldId id="964" r:id="rId68"/>
    <p:sldId id="965" r:id="rId69"/>
    <p:sldId id="966" r:id="rId70"/>
    <p:sldId id="967" r:id="rId71"/>
    <p:sldId id="968" r:id="rId72"/>
    <p:sldId id="969" r:id="rId73"/>
    <p:sldId id="970" r:id="rId74"/>
    <p:sldId id="971" r:id="rId75"/>
    <p:sldId id="972" r:id="rId76"/>
    <p:sldId id="973" r:id="rId77"/>
    <p:sldId id="974" r:id="rId78"/>
    <p:sldId id="975" r:id="rId79"/>
    <p:sldId id="976" r:id="rId80"/>
    <p:sldId id="977" r:id="rId81"/>
    <p:sldId id="978" r:id="rId82"/>
    <p:sldId id="979" r:id="rId83"/>
    <p:sldId id="1006" r:id="rId84"/>
    <p:sldId id="981" r:id="rId85"/>
    <p:sldId id="982" r:id="rId86"/>
    <p:sldId id="983" r:id="rId87"/>
    <p:sldId id="984" r:id="rId88"/>
    <p:sldId id="1007" r:id="rId89"/>
    <p:sldId id="986" r:id="rId90"/>
    <p:sldId id="1012" r:id="rId91"/>
    <p:sldId id="1013" r:id="rId92"/>
    <p:sldId id="1014" r:id="rId93"/>
    <p:sldId id="1015" r:id="rId94"/>
    <p:sldId id="987" r:id="rId95"/>
    <p:sldId id="988" r:id="rId96"/>
    <p:sldId id="989" r:id="rId97"/>
    <p:sldId id="990" r:id="rId98"/>
    <p:sldId id="999" r:id="rId99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20000"/>
      </a:spcBef>
      <a:spcAft>
        <a:spcPct val="0"/>
      </a:spcAft>
      <a:buClr>
        <a:srgbClr val="FFFFFF"/>
      </a:buClr>
      <a:buSzPct val="90000"/>
      <a:buFont typeface="Wingdings" pitchFamily="2" charset="2"/>
      <a:defRPr sz="3600" kern="1200">
        <a:solidFill>
          <a:srgbClr val="FFFF00"/>
        </a:solidFill>
        <a:latin typeface="Nafees Web Naskh" pitchFamily="2" charset="-78"/>
        <a:ea typeface="+mn-ea"/>
        <a:cs typeface="Nafees Web Naskh" pitchFamily="2" charset="-78"/>
      </a:defRPr>
    </a:lvl1pPr>
    <a:lvl2pPr marL="457200" algn="r" rtl="1" fontAlgn="base">
      <a:spcBef>
        <a:spcPct val="20000"/>
      </a:spcBef>
      <a:spcAft>
        <a:spcPct val="0"/>
      </a:spcAft>
      <a:buClr>
        <a:srgbClr val="FFFFFF"/>
      </a:buClr>
      <a:buSzPct val="90000"/>
      <a:buFont typeface="Wingdings" pitchFamily="2" charset="2"/>
      <a:defRPr sz="3600" kern="1200">
        <a:solidFill>
          <a:srgbClr val="FFFF00"/>
        </a:solidFill>
        <a:latin typeface="Nafees Web Naskh" pitchFamily="2" charset="-78"/>
        <a:ea typeface="+mn-ea"/>
        <a:cs typeface="Nafees Web Naskh" pitchFamily="2" charset="-78"/>
      </a:defRPr>
    </a:lvl2pPr>
    <a:lvl3pPr marL="914400" algn="r" rtl="1" fontAlgn="base">
      <a:spcBef>
        <a:spcPct val="20000"/>
      </a:spcBef>
      <a:spcAft>
        <a:spcPct val="0"/>
      </a:spcAft>
      <a:buClr>
        <a:srgbClr val="FFFFFF"/>
      </a:buClr>
      <a:buSzPct val="90000"/>
      <a:buFont typeface="Wingdings" pitchFamily="2" charset="2"/>
      <a:defRPr sz="3600" kern="1200">
        <a:solidFill>
          <a:srgbClr val="FFFF00"/>
        </a:solidFill>
        <a:latin typeface="Nafees Web Naskh" pitchFamily="2" charset="-78"/>
        <a:ea typeface="+mn-ea"/>
        <a:cs typeface="Nafees Web Naskh" pitchFamily="2" charset="-78"/>
      </a:defRPr>
    </a:lvl3pPr>
    <a:lvl4pPr marL="1371600" algn="r" rtl="1" fontAlgn="base">
      <a:spcBef>
        <a:spcPct val="20000"/>
      </a:spcBef>
      <a:spcAft>
        <a:spcPct val="0"/>
      </a:spcAft>
      <a:buClr>
        <a:srgbClr val="FFFFFF"/>
      </a:buClr>
      <a:buSzPct val="90000"/>
      <a:buFont typeface="Wingdings" pitchFamily="2" charset="2"/>
      <a:defRPr sz="3600" kern="1200">
        <a:solidFill>
          <a:srgbClr val="FFFF00"/>
        </a:solidFill>
        <a:latin typeface="Nafees Web Naskh" pitchFamily="2" charset="-78"/>
        <a:ea typeface="+mn-ea"/>
        <a:cs typeface="Nafees Web Naskh" pitchFamily="2" charset="-78"/>
      </a:defRPr>
    </a:lvl4pPr>
    <a:lvl5pPr marL="1828800" algn="r" rtl="1" fontAlgn="base">
      <a:spcBef>
        <a:spcPct val="20000"/>
      </a:spcBef>
      <a:spcAft>
        <a:spcPct val="0"/>
      </a:spcAft>
      <a:buClr>
        <a:srgbClr val="FFFFFF"/>
      </a:buClr>
      <a:buSzPct val="90000"/>
      <a:buFont typeface="Wingdings" pitchFamily="2" charset="2"/>
      <a:defRPr sz="3600" kern="1200">
        <a:solidFill>
          <a:srgbClr val="FFFF00"/>
        </a:solidFill>
        <a:latin typeface="Nafees Web Naskh" pitchFamily="2" charset="-78"/>
        <a:ea typeface="+mn-ea"/>
        <a:cs typeface="Nafees Web Naskh" pitchFamily="2" charset="-78"/>
      </a:defRPr>
    </a:lvl5pPr>
    <a:lvl6pPr marL="2286000" algn="l" defTabSz="914400" rtl="0" eaLnBrk="1" latinLnBrk="0" hangingPunct="1">
      <a:defRPr sz="3600" kern="1200">
        <a:solidFill>
          <a:srgbClr val="FFFF00"/>
        </a:solidFill>
        <a:latin typeface="Nafees Web Naskh" pitchFamily="2" charset="-78"/>
        <a:ea typeface="+mn-ea"/>
        <a:cs typeface="Nafees Web Naskh" pitchFamily="2" charset="-78"/>
      </a:defRPr>
    </a:lvl6pPr>
    <a:lvl7pPr marL="2743200" algn="l" defTabSz="914400" rtl="0" eaLnBrk="1" latinLnBrk="0" hangingPunct="1">
      <a:defRPr sz="3600" kern="1200">
        <a:solidFill>
          <a:srgbClr val="FFFF00"/>
        </a:solidFill>
        <a:latin typeface="Nafees Web Naskh" pitchFamily="2" charset="-78"/>
        <a:ea typeface="+mn-ea"/>
        <a:cs typeface="Nafees Web Naskh" pitchFamily="2" charset="-78"/>
      </a:defRPr>
    </a:lvl7pPr>
    <a:lvl8pPr marL="3200400" algn="l" defTabSz="914400" rtl="0" eaLnBrk="1" latinLnBrk="0" hangingPunct="1">
      <a:defRPr sz="3600" kern="1200">
        <a:solidFill>
          <a:srgbClr val="FFFF00"/>
        </a:solidFill>
        <a:latin typeface="Nafees Web Naskh" pitchFamily="2" charset="-78"/>
        <a:ea typeface="+mn-ea"/>
        <a:cs typeface="Nafees Web Naskh" pitchFamily="2" charset="-78"/>
      </a:defRPr>
    </a:lvl8pPr>
    <a:lvl9pPr marL="3657600" algn="l" defTabSz="914400" rtl="0" eaLnBrk="1" latinLnBrk="0" hangingPunct="1">
      <a:defRPr sz="3600" kern="1200">
        <a:solidFill>
          <a:srgbClr val="FFFF00"/>
        </a:solidFill>
        <a:latin typeface="Nafees Web Naskh" pitchFamily="2" charset="-78"/>
        <a:ea typeface="+mn-ea"/>
        <a:cs typeface="Nafees Web Naskh" pitchFamily="2" charset="-7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3300"/>
    <a:srgbClr val="000000"/>
    <a:srgbClr val="003300"/>
    <a:srgbClr val="FFCC00"/>
    <a:srgbClr val="FF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88013" autoAdjust="0"/>
  </p:normalViewPr>
  <p:slideViewPr>
    <p:cSldViewPr>
      <p:cViewPr>
        <p:scale>
          <a:sx n="40" d="100"/>
          <a:sy n="40" d="100"/>
        </p:scale>
        <p:origin x="-216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57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CB607F0-13BD-4410-87C1-C50C945EA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2618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286B6A-B3EE-43F5-9CD0-583A6037BAA1}" type="slidenum">
              <a:rPr lang="en-US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C9CE74-F951-4C81-8612-74D7AD6E436B}" type="slidenum">
              <a:rPr lang="en-US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B2269-5309-40C5-B6C8-13147A6266CF}" type="slidenum">
              <a:rPr lang="en-US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F5E7BB-2E16-433E-9562-E1C1966CE298}" type="slidenum">
              <a:rPr lang="en-US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EAB9F7-160F-41D6-8740-027F03EA24D8}" type="slidenum">
              <a:rPr lang="en-US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94C6AF-983C-4D02-BCE6-E04D97A3C8E8}" type="slidenum">
              <a:rPr lang="en-US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79DE78-8906-4CB8-9EBC-935554052081}" type="slidenum">
              <a:rPr lang="en-US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F4E2DE-5605-43F0-931E-009EA76C4BC4}" type="slidenum">
              <a:rPr lang="en-US" smtClean="0">
                <a:latin typeface="Arial" pitchFamily="34" charset="0"/>
                <a:cs typeface="Arial" pitchFamily="34" charset="0"/>
              </a:rPr>
              <a:pPr/>
              <a:t>17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F4B9D4-9626-42D1-B270-5A2CB0B953E2}" type="slidenum">
              <a:rPr lang="en-US" smtClean="0">
                <a:latin typeface="Arial" pitchFamily="34" charset="0"/>
                <a:cs typeface="Arial" pitchFamily="34" charset="0"/>
              </a:rPr>
              <a:pPr/>
              <a:t>18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2BC98D-4516-4715-8E99-E9D250E2D6B2}" type="slidenum">
              <a:rPr lang="en-US" smtClean="0">
                <a:latin typeface="Arial" pitchFamily="34" charset="0"/>
                <a:cs typeface="Arial" pitchFamily="34" charset="0"/>
              </a:rPr>
              <a:pPr/>
              <a:t>19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7EF387-DE0F-455B-A221-2E4EF1110FB2}" type="slidenum">
              <a:rPr lang="en-US" smtClean="0">
                <a:latin typeface="Arial" pitchFamily="34" charset="0"/>
                <a:cs typeface="Arial" pitchFamily="34" charset="0"/>
              </a:rPr>
              <a:pPr/>
              <a:t>20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7412"/>
          </a:xfrm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0FB764-F5ED-4D99-98B9-3F8BAF7C09F7}" type="slidenum">
              <a:rPr lang="en-US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With intention, Du’aa, and then support of Allah… NO PROBLEM INSHA-ALLAH. 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1B12F4-C156-4570-9C87-BAA5D2DD63A2}" type="slidenum">
              <a:rPr lang="en-US" smtClean="0">
                <a:latin typeface="Arial" pitchFamily="34" charset="0"/>
                <a:cs typeface="Arial" pitchFamily="34" charset="0"/>
              </a:rPr>
              <a:pPr/>
              <a:t>21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7412"/>
          </a:xfrm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D37DAC-5FDC-49D3-92D6-9999872A25AB}" type="slidenum">
              <a:rPr lang="en-US" smtClean="0">
                <a:latin typeface="Arial" pitchFamily="34" charset="0"/>
                <a:cs typeface="Arial" pitchFamily="34" charset="0"/>
              </a:rPr>
              <a:pPr/>
              <a:t>22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7412"/>
          </a:xfrm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C09EFC-5FA7-4201-A7A7-129FE6F4F05E}" type="slidenum">
              <a:rPr lang="en-US" smtClean="0">
                <a:latin typeface="Arial" pitchFamily="34" charset="0"/>
                <a:cs typeface="Arial" pitchFamily="34" charset="0"/>
              </a:rPr>
              <a:pPr/>
              <a:t>23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7412"/>
          </a:xfrm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Short cut Du’aa (with inshaAllah)…  Excellent point. 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F47812-B3B6-465E-9C74-26D796892676}" type="slidenum">
              <a:rPr lang="en-US" smtClean="0">
                <a:latin typeface="Arial" pitchFamily="34" charset="0"/>
                <a:cs typeface="Arial" pitchFamily="34" charset="0"/>
              </a:rPr>
              <a:pPr/>
              <a:t>24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51C2A0-35D3-41D9-99DA-3649D8C0E19B}" type="slidenum">
              <a:rPr lang="en-US" smtClean="0">
                <a:latin typeface="Arial" pitchFamily="34" charset="0"/>
                <a:cs typeface="Arial" pitchFamily="34" charset="0"/>
              </a:rPr>
              <a:pPr/>
              <a:t>25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6D23DB-B2F7-4A85-B090-6ECCF02C2598}" type="slidenum">
              <a:rPr lang="en-US" smtClean="0">
                <a:latin typeface="Arial" pitchFamily="34" charset="0"/>
                <a:cs typeface="Arial" pitchFamily="34" charset="0"/>
              </a:rPr>
              <a:pPr/>
              <a:t>26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89B004-D9A1-45AE-AE79-5D70CA62FF22}" type="slidenum">
              <a:rPr lang="en-US" smtClean="0">
                <a:latin typeface="Arial" pitchFamily="34" charset="0"/>
                <a:cs typeface="Arial" pitchFamily="34" charset="0"/>
              </a:rPr>
              <a:pPr/>
              <a:t>27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ED6B2A-EC9F-43C6-A583-C855072FE0D9}" type="slidenum">
              <a:rPr lang="en-US" smtClean="0">
                <a:latin typeface="Arial" pitchFamily="34" charset="0"/>
                <a:cs typeface="Arial" pitchFamily="34" charset="0"/>
              </a:rPr>
              <a:pPr/>
              <a:t>28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FE2D7D-A773-4188-BAF2-DE8B4B99168B}" type="slidenum">
              <a:rPr lang="en-US" smtClean="0">
                <a:latin typeface="Arial" pitchFamily="34" charset="0"/>
                <a:cs typeface="Arial" pitchFamily="34" charset="0"/>
              </a:rPr>
              <a:pPr/>
              <a:t>29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498E03-F6AE-4BF0-9386-41A6C3050461}" type="slidenum">
              <a:rPr lang="en-US" smtClean="0">
                <a:latin typeface="Arial" pitchFamily="34" charset="0"/>
                <a:cs typeface="Arial" pitchFamily="34" charset="0"/>
              </a:rPr>
              <a:pPr/>
              <a:t>30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1ED058-F522-4603-BCDA-F661E8E0EDE8}" type="slidenum">
              <a:rPr lang="en-US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480D10-3257-4361-9DDB-AB3651AF62BF}" type="slidenum">
              <a:rPr lang="en-US" smtClean="0">
                <a:latin typeface="Arial" pitchFamily="34" charset="0"/>
                <a:cs typeface="Arial" pitchFamily="34" charset="0"/>
              </a:rPr>
              <a:pPr/>
              <a:t>31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F6BDE1-E8E7-42F1-8730-16BC8D4B1FF0}" type="slidenum">
              <a:rPr lang="en-US" smtClean="0">
                <a:latin typeface="Arial" pitchFamily="34" charset="0"/>
                <a:cs typeface="Arial" pitchFamily="34" charset="0"/>
              </a:rPr>
              <a:pPr/>
              <a:t>32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8565D5-A17B-4CD9-851D-C4CE8B41C4A2}" type="slidenum">
              <a:rPr lang="en-US" smtClean="0">
                <a:latin typeface="Arial" pitchFamily="34" charset="0"/>
                <a:cs typeface="Arial" pitchFamily="34" charset="0"/>
              </a:rPr>
              <a:pPr/>
              <a:t>33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464F00-90B6-4E39-8881-E911431A1CBD}" type="slidenum">
              <a:rPr lang="en-US" smtClean="0">
                <a:latin typeface="Arial" pitchFamily="34" charset="0"/>
                <a:cs typeface="Arial" pitchFamily="34" charset="0"/>
              </a:rPr>
              <a:pPr/>
              <a:t>34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3B2DE0-35E4-4080-B742-12077E451767}" type="slidenum">
              <a:rPr lang="en-US" smtClean="0">
                <a:latin typeface="Arial" pitchFamily="34" charset="0"/>
                <a:cs typeface="Arial" pitchFamily="34" charset="0"/>
              </a:rPr>
              <a:pPr/>
              <a:t>35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55E91-9CC2-43BF-B9A5-C945A6EA8EE1}" type="slidenum">
              <a:rPr lang="en-US" smtClean="0">
                <a:latin typeface="Arial" pitchFamily="34" charset="0"/>
                <a:cs typeface="Arial" pitchFamily="34" charset="0"/>
              </a:rPr>
              <a:pPr/>
              <a:t>36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CDB84E-F181-45BC-8510-98CAC6CB1578}" type="slidenum">
              <a:rPr lang="en-US" smtClean="0">
                <a:latin typeface="Arial" pitchFamily="34" charset="0"/>
                <a:cs typeface="Arial" pitchFamily="34" charset="0"/>
              </a:rPr>
              <a:pPr/>
              <a:t>37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20AA56-4879-40C2-9E4C-EA25510000C8}" type="slidenum">
              <a:rPr lang="en-US" smtClean="0">
                <a:latin typeface="Arial" pitchFamily="34" charset="0"/>
                <a:cs typeface="Arial" pitchFamily="34" charset="0"/>
              </a:rPr>
              <a:pPr/>
              <a:t>38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27B0A4-19DB-48AD-B10F-05D8E296125C}" type="slidenum">
              <a:rPr lang="en-US" smtClean="0">
                <a:latin typeface="Arial" pitchFamily="34" charset="0"/>
                <a:cs typeface="Arial" pitchFamily="34" charset="0"/>
              </a:rPr>
              <a:pPr/>
              <a:t>39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284891-D295-4F72-B6CE-7A89E97CF043}" type="slidenum">
              <a:rPr lang="en-US" smtClean="0">
                <a:latin typeface="Arial" pitchFamily="34" charset="0"/>
                <a:cs typeface="Arial" pitchFamily="34" charset="0"/>
              </a:rPr>
              <a:pPr/>
              <a:t>40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7412"/>
          </a:xfrm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1CCBC7-4148-4664-BFBF-6BD2A41BBDFC}" type="slidenum">
              <a:rPr lang="en-US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27BDFD-0E28-4115-A96E-81B19D57376E}" type="slidenum">
              <a:rPr lang="en-US" smtClean="0">
                <a:latin typeface="Arial" pitchFamily="34" charset="0"/>
                <a:cs typeface="Arial" pitchFamily="34" charset="0"/>
              </a:rPr>
              <a:pPr/>
              <a:t>42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7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769455-AEED-4196-8E7A-EE8AC3BD9E82}" type="slidenum">
              <a:rPr lang="en-US" smtClean="0">
                <a:latin typeface="Arial" pitchFamily="34" charset="0"/>
                <a:cs typeface="Arial" pitchFamily="34" charset="0"/>
              </a:rPr>
              <a:pPr/>
              <a:t>43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2B1BF9-56BD-4A4E-9AF0-507C25657084}" type="slidenum">
              <a:rPr lang="en-US" smtClean="0">
                <a:latin typeface="Arial" pitchFamily="34" charset="0"/>
                <a:cs typeface="Arial" pitchFamily="34" charset="0"/>
              </a:rPr>
              <a:pPr/>
              <a:t>44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8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B67D45-A128-44F4-A688-245A18EC4E7B}" type="slidenum">
              <a:rPr lang="en-US" smtClean="0">
                <a:latin typeface="Arial" pitchFamily="34" charset="0"/>
                <a:cs typeface="Arial" pitchFamily="34" charset="0"/>
              </a:rPr>
              <a:pPr/>
              <a:t>45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0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403E96-FE77-4958-A739-BF62B34D89D1}" type="slidenum">
              <a:rPr lang="en-US" smtClean="0">
                <a:latin typeface="Arial" pitchFamily="34" charset="0"/>
                <a:cs typeface="Arial" pitchFamily="34" charset="0"/>
              </a:rPr>
              <a:pPr/>
              <a:t>46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7412"/>
          </a:xfrm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512F69-18A5-4C38-B353-B9106DB22FA9}" type="slidenum">
              <a:rPr lang="en-US" smtClean="0">
                <a:latin typeface="Arial" pitchFamily="34" charset="0"/>
                <a:cs typeface="Arial" pitchFamily="34" charset="0"/>
              </a:rPr>
              <a:pPr/>
              <a:t>48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DDB440-64D7-488A-BD0B-568D50CB4EDF}" type="slidenum">
              <a:rPr lang="en-US" smtClean="0">
                <a:latin typeface="Arial" pitchFamily="34" charset="0"/>
                <a:cs typeface="Arial" pitchFamily="34" charset="0"/>
              </a:rPr>
              <a:pPr/>
              <a:t>49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1BD0D3-8ABD-481C-B4F8-39A666F47A33}" type="slidenum">
              <a:rPr lang="en-US" smtClean="0">
                <a:latin typeface="Arial" pitchFamily="34" charset="0"/>
                <a:cs typeface="Arial" pitchFamily="34" charset="0"/>
              </a:rPr>
              <a:pPr/>
              <a:t>50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37FFD9-FBFC-4F17-AB46-D404FC50C35B}" type="slidenum">
              <a:rPr lang="en-US" smtClean="0">
                <a:latin typeface="Arial" pitchFamily="34" charset="0"/>
                <a:cs typeface="Arial" pitchFamily="34" charset="0"/>
              </a:rPr>
              <a:pPr/>
              <a:t>51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7CC29A-BEC1-4BDA-80E4-4E5363D9BE71}" type="slidenum">
              <a:rPr lang="en-US" smtClean="0">
                <a:latin typeface="Arial" pitchFamily="34" charset="0"/>
                <a:cs typeface="Arial" pitchFamily="34" charset="0"/>
              </a:rPr>
              <a:pPr/>
              <a:t>52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56A3A3-FDBF-48B1-8B20-58177A632168}" type="slidenum">
              <a:rPr lang="en-US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5003A6-1E55-4E2B-B0C4-0D4898848043}" type="slidenum">
              <a:rPr lang="en-US" smtClean="0">
                <a:latin typeface="Arial" pitchFamily="34" charset="0"/>
                <a:cs typeface="Arial" pitchFamily="34" charset="0"/>
              </a:rPr>
              <a:pPr/>
              <a:t>53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710904-BA80-4CB5-B867-785C8BF677E1}" type="slidenum">
              <a:rPr lang="en-US" smtClean="0">
                <a:latin typeface="Arial" pitchFamily="34" charset="0"/>
                <a:cs typeface="Arial" pitchFamily="34" charset="0"/>
              </a:rPr>
              <a:pPr/>
              <a:t>54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13A65B-F791-4644-A175-686E4DE4BCF8}" type="slidenum">
              <a:rPr lang="en-US" smtClean="0">
                <a:latin typeface="Arial" pitchFamily="34" charset="0"/>
                <a:cs typeface="Arial" pitchFamily="34" charset="0"/>
              </a:rPr>
              <a:pPr/>
              <a:t>55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342A3A-AEEC-4AFD-BC6D-63E00D2B4A9A}" type="slidenum">
              <a:rPr lang="en-US" smtClean="0">
                <a:latin typeface="Arial" pitchFamily="34" charset="0"/>
                <a:cs typeface="Arial" pitchFamily="34" charset="0"/>
              </a:rPr>
              <a:pPr/>
              <a:t>56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CC69ED-0D74-4B75-8747-5A2FC2514389}" type="slidenum">
              <a:rPr lang="en-US" smtClean="0">
                <a:latin typeface="Arial" pitchFamily="34" charset="0"/>
                <a:cs typeface="Arial" pitchFamily="34" charset="0"/>
              </a:rPr>
              <a:pPr/>
              <a:t>57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2999F7-7303-45C6-9DB8-7A576EE34B07}" type="slidenum">
              <a:rPr lang="en-US" smtClean="0">
                <a:latin typeface="Arial" pitchFamily="34" charset="0"/>
                <a:cs typeface="Arial" pitchFamily="34" charset="0"/>
              </a:rPr>
              <a:pPr/>
              <a:t>58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0B878F-A726-4205-A4E7-F1A6EA9CB731}" type="slidenum">
              <a:rPr lang="en-US" smtClean="0">
                <a:latin typeface="Arial" pitchFamily="34" charset="0"/>
                <a:cs typeface="Arial" pitchFamily="34" charset="0"/>
              </a:rPr>
              <a:pPr/>
              <a:t>59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9A8EC8-2AF3-4A4A-8464-5861AFF4015B}" type="slidenum">
              <a:rPr lang="en-US" smtClean="0">
                <a:latin typeface="Arial" pitchFamily="34" charset="0"/>
                <a:cs typeface="Arial" pitchFamily="34" charset="0"/>
              </a:rPr>
              <a:pPr/>
              <a:t>60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7BD65F-E3BB-4733-8B06-7D4EE7BAB3C4}" type="slidenum">
              <a:rPr lang="en-US" smtClean="0">
                <a:latin typeface="Arial" pitchFamily="34" charset="0"/>
                <a:cs typeface="Arial" pitchFamily="34" charset="0"/>
              </a:rPr>
              <a:pPr/>
              <a:t>61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AAEC4A-D222-4F9E-B34B-A21E17555E6F}" type="slidenum">
              <a:rPr lang="en-US" smtClean="0">
                <a:latin typeface="Arial" pitchFamily="34" charset="0"/>
                <a:cs typeface="Arial" pitchFamily="34" charset="0"/>
              </a:rPr>
              <a:pPr/>
              <a:t>62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0183B2-DC02-407D-9805-6E07829BDD2D}" type="slidenum">
              <a:rPr lang="en-US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1FFB99-AC88-4D78-91D1-0A87F459BB23}" type="slidenum">
              <a:rPr lang="en-US" smtClean="0">
                <a:latin typeface="Arial" pitchFamily="34" charset="0"/>
                <a:cs typeface="Arial" pitchFamily="34" charset="0"/>
              </a:rPr>
              <a:pPr/>
              <a:t>63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AC35D0-0863-4FF0-8CD3-0507923125B8}" type="slidenum">
              <a:rPr lang="en-US" smtClean="0">
                <a:latin typeface="Arial" pitchFamily="34" charset="0"/>
                <a:cs typeface="Arial" pitchFamily="34" charset="0"/>
              </a:rPr>
              <a:pPr/>
              <a:t>64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4B004B-3BE5-40CB-B8C2-0E40690216C2}" type="slidenum">
              <a:rPr lang="en-US" smtClean="0">
                <a:latin typeface="Arial" pitchFamily="34" charset="0"/>
                <a:cs typeface="Arial" pitchFamily="34" charset="0"/>
              </a:rPr>
              <a:pPr/>
              <a:t>65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3713D9-9BDF-4D8D-A757-61E6ED3D6FEE}" type="slidenum">
              <a:rPr lang="en-US" smtClean="0">
                <a:latin typeface="Arial" pitchFamily="34" charset="0"/>
                <a:cs typeface="Arial" pitchFamily="34" charset="0"/>
              </a:rPr>
              <a:pPr/>
              <a:t>66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6B0AC2-78DE-4853-B636-A2F6D7530073}" type="slidenum">
              <a:rPr lang="en-US" smtClean="0">
                <a:latin typeface="Arial" pitchFamily="34" charset="0"/>
                <a:cs typeface="Arial" pitchFamily="34" charset="0"/>
              </a:rPr>
              <a:pPr/>
              <a:t>67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354F1A-669B-42F8-8E04-784167111056}" type="slidenum">
              <a:rPr lang="en-US" smtClean="0">
                <a:latin typeface="Arial" pitchFamily="34" charset="0"/>
                <a:cs typeface="Arial" pitchFamily="34" charset="0"/>
              </a:rPr>
              <a:pPr/>
              <a:t>68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48ED12-7732-4A6A-BA55-C068C7B08A06}" type="slidenum">
              <a:rPr lang="en-US" smtClean="0">
                <a:latin typeface="Arial" pitchFamily="34" charset="0"/>
                <a:cs typeface="Arial" pitchFamily="34" charset="0"/>
              </a:rPr>
              <a:pPr/>
              <a:t>69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EEAF4C-CA85-4EEE-B1B7-C737424C0B45}" type="slidenum">
              <a:rPr lang="en-US" smtClean="0">
                <a:latin typeface="Arial" pitchFamily="34" charset="0"/>
                <a:cs typeface="Arial" pitchFamily="34" charset="0"/>
              </a:rPr>
              <a:pPr/>
              <a:t>70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FD9909-BD75-4E62-9ACB-5A5A8D135159}" type="slidenum">
              <a:rPr lang="en-US" smtClean="0">
                <a:latin typeface="Arial" pitchFamily="34" charset="0"/>
                <a:cs typeface="Arial" pitchFamily="34" charset="0"/>
              </a:rPr>
              <a:pPr/>
              <a:t>71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1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Short cut Du’aa (with inshaAllah)…  Excellent point. </a:t>
            </a:r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E33CEB-AEB9-414B-99BD-8A23E82DAE4C}" type="slidenum">
              <a:rPr lang="en-US" smtClean="0">
                <a:latin typeface="Arial" pitchFamily="34" charset="0"/>
                <a:cs typeface="Arial" pitchFamily="34" charset="0"/>
              </a:rPr>
              <a:pPr/>
              <a:t>72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2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500568-7DB9-4EE4-8CCD-0C0D89887C9F}" type="slidenum">
              <a:rPr lang="en-US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C71571-3313-42E8-A8F1-CAF2F1D0F4E1}" type="slidenum">
              <a:rPr lang="en-US" smtClean="0">
                <a:latin typeface="Arial" pitchFamily="34" charset="0"/>
                <a:cs typeface="Arial" pitchFamily="34" charset="0"/>
              </a:rPr>
              <a:pPr/>
              <a:t>73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3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A69A7A-F3ED-48FF-99ED-9EB23547452F}" type="slidenum">
              <a:rPr lang="en-US" smtClean="0">
                <a:latin typeface="Arial" pitchFamily="34" charset="0"/>
                <a:cs typeface="Arial" pitchFamily="34" charset="0"/>
              </a:rPr>
              <a:pPr/>
              <a:t>74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53FD58-9758-4F32-9D29-3EFF1B2A7CA0}" type="slidenum">
              <a:rPr lang="en-US" smtClean="0">
                <a:latin typeface="Arial" pitchFamily="34" charset="0"/>
                <a:cs typeface="Arial" pitchFamily="34" charset="0"/>
              </a:rPr>
              <a:pPr/>
              <a:t>75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5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253B3F-660E-4296-907B-A0E282ED6038}" type="slidenum">
              <a:rPr lang="en-US" smtClean="0">
                <a:latin typeface="Arial" pitchFamily="34" charset="0"/>
                <a:cs typeface="Arial" pitchFamily="34" charset="0"/>
              </a:rPr>
              <a:pPr/>
              <a:t>76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65FA6E-8459-4B3E-A120-B77419C60344}" type="slidenum">
              <a:rPr lang="en-US" smtClean="0">
                <a:latin typeface="Arial" pitchFamily="34" charset="0"/>
                <a:cs typeface="Arial" pitchFamily="34" charset="0"/>
              </a:rPr>
              <a:pPr/>
              <a:t>77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7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D56467-CC57-494C-ABA5-1AEFF358FD87}" type="slidenum">
              <a:rPr lang="en-US" smtClean="0">
                <a:latin typeface="Arial" pitchFamily="34" charset="0"/>
                <a:cs typeface="Arial" pitchFamily="34" charset="0"/>
              </a:rPr>
              <a:pPr/>
              <a:t>78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8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135022-85E2-4A09-B2AA-4D6CA525F7B4}" type="slidenum">
              <a:rPr lang="en-US" smtClean="0">
                <a:latin typeface="Arial" pitchFamily="34" charset="0"/>
                <a:cs typeface="Arial" pitchFamily="34" charset="0"/>
              </a:rPr>
              <a:pPr/>
              <a:t>79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9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3258DB-0181-49E2-B4A7-4FEAB14680FD}" type="slidenum">
              <a:rPr lang="en-US" smtClean="0">
                <a:latin typeface="Arial" pitchFamily="34" charset="0"/>
                <a:cs typeface="Arial" pitchFamily="34" charset="0"/>
              </a:rPr>
              <a:pPr/>
              <a:t>80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0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F2FB2E-6300-43F2-B65E-CB411ED921AF}" type="slidenum">
              <a:rPr lang="en-US" smtClean="0">
                <a:latin typeface="Arial" pitchFamily="34" charset="0"/>
                <a:cs typeface="Arial" pitchFamily="34" charset="0"/>
              </a:rPr>
              <a:pPr/>
              <a:t>81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1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8B6AC0-3BAA-48B8-B1F2-8BAF80525C91}" type="slidenum">
              <a:rPr lang="en-US" smtClean="0">
                <a:latin typeface="Arial" pitchFamily="34" charset="0"/>
                <a:cs typeface="Arial" pitchFamily="34" charset="0"/>
              </a:rPr>
              <a:pPr/>
              <a:t>82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2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BB0444-DAB4-4223-91CA-C3963E357BC6}" type="slidenum">
              <a:rPr lang="en-US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52B0ED-6031-4352-A62E-DBC91713BD92}" type="slidenum">
              <a:rPr lang="en-US" smtClean="0">
                <a:latin typeface="Arial" pitchFamily="34" charset="0"/>
                <a:cs typeface="Arial" pitchFamily="34" charset="0"/>
              </a:rPr>
              <a:pPr/>
              <a:t>83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3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64C8E8-DD95-447A-A620-D6A35FA5B5D7}" type="slidenum">
              <a:rPr lang="en-US" smtClean="0">
                <a:latin typeface="Arial" pitchFamily="34" charset="0"/>
                <a:cs typeface="Arial" pitchFamily="34" charset="0"/>
              </a:rPr>
              <a:pPr/>
              <a:t>84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EB150B-B80F-466E-AAEC-9E2F99BABB6A}" type="slidenum">
              <a:rPr lang="en-US" smtClean="0">
                <a:latin typeface="Arial" pitchFamily="34" charset="0"/>
                <a:cs typeface="Arial" pitchFamily="34" charset="0"/>
              </a:rPr>
              <a:pPr/>
              <a:t>85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CD44F9-1AB4-478B-8F38-C5E9377622E4}" type="slidenum">
              <a:rPr lang="en-US" smtClean="0">
                <a:latin typeface="Arial" pitchFamily="34" charset="0"/>
                <a:cs typeface="Arial" pitchFamily="34" charset="0"/>
              </a:rPr>
              <a:pPr/>
              <a:t>86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8BEC11-FA1D-47B5-AEDF-1FC3259FB25F}" type="slidenum">
              <a:rPr lang="en-US" smtClean="0">
                <a:latin typeface="Arial" pitchFamily="34" charset="0"/>
                <a:cs typeface="Arial" pitchFamily="34" charset="0"/>
              </a:rPr>
              <a:pPr/>
              <a:t>87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7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3920CC-BC75-487F-97B1-D955F0ECB3B9}" type="slidenum">
              <a:rPr lang="en-US" smtClean="0">
                <a:latin typeface="Arial" pitchFamily="34" charset="0"/>
                <a:cs typeface="Arial" pitchFamily="34" charset="0"/>
              </a:rPr>
              <a:pPr/>
              <a:t>88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5D6904-331B-4B7C-A983-CAC292717226}" type="slidenum">
              <a:rPr lang="en-US" smtClean="0">
                <a:latin typeface="Arial" pitchFamily="34" charset="0"/>
                <a:cs typeface="Arial" pitchFamily="34" charset="0"/>
              </a:rPr>
              <a:pPr/>
              <a:t>89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9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7865C1-4748-42FA-AC8F-383F92E66208}" type="slidenum">
              <a:rPr lang="en-US" smtClean="0">
                <a:latin typeface="Arial" pitchFamily="34" charset="0"/>
                <a:cs typeface="Arial" pitchFamily="34" charset="0"/>
              </a:rPr>
              <a:pPr/>
              <a:t>90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5FAB22-81CD-454E-A87B-0BCB53CC4B0F}" type="slidenum">
              <a:rPr lang="en-US" smtClean="0">
                <a:latin typeface="Arial" pitchFamily="34" charset="0"/>
                <a:cs typeface="Arial" pitchFamily="34" charset="0"/>
              </a:rPr>
              <a:pPr/>
              <a:t>91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7412"/>
          </a:xfrm>
          <a:ln/>
        </p:spPr>
      </p:sp>
      <p:sp>
        <p:nvSpPr>
          <p:cNvPr id="205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E013A5-7577-43BC-9E1F-E94F64ED6AE5}" type="slidenum">
              <a:rPr lang="en-US" smtClean="0">
                <a:latin typeface="Arial" pitchFamily="34" charset="0"/>
                <a:cs typeface="Arial" pitchFamily="34" charset="0"/>
              </a:rPr>
              <a:pPr/>
              <a:t>92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7412"/>
          </a:xfrm>
          <a:ln/>
        </p:spPr>
      </p:sp>
      <p:sp>
        <p:nvSpPr>
          <p:cNvPr id="206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BA59E2-5C19-4012-99A9-5C88AE0EF183}" type="slidenum">
              <a:rPr lang="en-US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0B24FC-0B82-4F38-BF8C-C0ABA3387598}" type="slidenum">
              <a:rPr lang="en-US" smtClean="0">
                <a:latin typeface="Arial" pitchFamily="34" charset="0"/>
                <a:cs typeface="Arial" pitchFamily="34" charset="0"/>
              </a:rPr>
              <a:pPr/>
              <a:t>93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7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7412"/>
          </a:xfrm>
          <a:ln/>
        </p:spPr>
      </p:sp>
      <p:sp>
        <p:nvSpPr>
          <p:cNvPr id="207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BFED15-B8A1-4395-95B3-EF78D37DA08C}" type="slidenum">
              <a:rPr lang="en-US" smtClean="0">
                <a:latin typeface="Arial" pitchFamily="34" charset="0"/>
                <a:cs typeface="Arial" pitchFamily="34" charset="0"/>
              </a:rPr>
              <a:pPr/>
              <a:t>94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C49182-63F5-46DD-9FB1-FE04770F5580}" type="slidenum">
              <a:rPr lang="en-US" smtClean="0">
                <a:latin typeface="Arial" pitchFamily="34" charset="0"/>
                <a:cs typeface="Arial" pitchFamily="34" charset="0"/>
              </a:rPr>
              <a:pPr/>
              <a:t>95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1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7412"/>
          </a:xfrm>
          <a:ln/>
        </p:spPr>
      </p:sp>
      <p:sp>
        <p:nvSpPr>
          <p:cNvPr id="201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0C8B7C-E8C6-4387-8B70-5701570F830E}" type="slidenum">
              <a:rPr lang="en-US" smtClean="0">
                <a:latin typeface="Arial" pitchFamily="34" charset="0"/>
                <a:cs typeface="Arial" pitchFamily="34" charset="0"/>
              </a:rPr>
              <a:pPr/>
              <a:t>96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7412"/>
          </a:xfrm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5063B5-50C6-4C7E-892F-B757CCBE3FA9}" type="slidenum">
              <a:rPr lang="en-US" smtClean="0">
                <a:latin typeface="Arial" pitchFamily="34" charset="0"/>
                <a:cs typeface="Arial" pitchFamily="34" charset="0"/>
              </a:rPr>
              <a:pPr/>
              <a:t>97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3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7412"/>
          </a:xfrm>
          <a:ln/>
        </p:spPr>
      </p:sp>
      <p:sp>
        <p:nvSpPr>
          <p:cNvPr id="203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reen"/>
          <p:cNvPicPr>
            <a:picLocks noChangeAspect="1" noChangeArrowheads="1"/>
          </p:cNvPicPr>
          <p:nvPr userDrawn="1"/>
        </p:nvPicPr>
        <p:blipFill>
          <a:blip r:embed="rId2" cstate="print"/>
          <a:srcRect t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8275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8275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F320-97D5-49E1-8F95-3B1338AAE10E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91A07-9EF3-4D12-9609-1947C11C39BF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074AE-42F3-4E6F-A68E-28C5B0CDB690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E07EC-EAB8-401A-BDBB-E564C3296AB4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5F6D9-64A1-4C42-9CB8-3B92607254BF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82393-F68A-4EDB-A43B-567D8580880A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B2F39-15BC-4751-8F56-DDF3F989D320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7B3B4-CB42-401F-B4CA-43B3BEF10554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8D640-6626-4711-A22F-AB98827F7B78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693EA-D112-4397-BF5B-3FA86BCAA106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B3F1B-A05C-4103-B59E-6F8366B1C1B1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D9B61-A917-4ADA-925C-33DA33444023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D1363-6897-4A5F-8352-40B7A652BF60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reen"/>
          <p:cNvPicPr>
            <a:picLocks noChangeAspect="1" noChangeArrowheads="1"/>
          </p:cNvPicPr>
          <p:nvPr userDrawn="1"/>
        </p:nvPicPr>
        <p:blipFill>
          <a:blip r:embed="rId15" cstate="print"/>
          <a:srcRect t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817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91C57FA-7DA8-49C3-A185-AADE8D1097AE}" type="slidenum">
              <a:rPr lang="ar-SY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4" name="Picture 6" descr="DPPR-Logo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1101725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76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</p:sldLayoutIdLst>
  <p:transition/>
  <p:timing>
    <p:tnLst>
      <p:par>
        <p:cTn id="1" dur="indefinite" restart="never" nodeType="tmRoot"/>
      </p:par>
    </p:tn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rgbClr val="FFFFFF"/>
        </a:buClr>
        <a:buSzPct val="90000"/>
        <a:buFont typeface="Wingdings" pitchFamily="2" charset="2"/>
        <a:buChar char="Ø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00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7"/>
        </a:buBlip>
        <a:defRPr sz="2400">
          <a:solidFill>
            <a:srgbClr val="FFFF00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rgbClr val="FFFF00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rgbClr val="FFFF00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rgbClr val="FFFF00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rgbClr val="FFFF00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rgbClr val="FFFF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1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1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1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1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1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1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1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1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4038600" y="361950"/>
          <a:ext cx="10668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Flash Document" r:id="rId4" imgW="1895400" imgH="1117440" progId="">
                  <p:embed/>
                </p:oleObj>
              </mc:Choice>
              <mc:Fallback>
                <p:oleObj name="Flash Document" r:id="rId4" imgW="1895400" imgH="111744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61950"/>
                        <a:ext cx="106680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2667000"/>
            <a:ext cx="914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457200" algn="ctr" rtl="1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914400" algn="ctr" rtl="1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1371600" algn="ctr" rtl="1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1828800" algn="ctr" rtl="1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000" i="1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000" i="1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4400" dirty="0" smtClean="0">
                <a:solidFill>
                  <a:srgbClr val="FFFF00"/>
                </a:solidFill>
                <a:cs typeface="Tahoma" pitchFamily="34" charset="0"/>
              </a:rPr>
              <a:t>Let’s Understand the Qur’an </a:t>
            </a:r>
            <a:br>
              <a:rPr lang="en-US" sz="4400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44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4400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mtClean="0">
                <a:solidFill>
                  <a:srgbClr val="FFFFFF"/>
                </a:solidFill>
                <a:cs typeface="Tahoma" pitchFamily="34" charset="0"/>
              </a:rPr>
              <a:t>Lesson -14a</a:t>
            </a:r>
            <a:r>
              <a:rPr lang="en-US" dirty="0" smtClean="0">
                <a:solidFill>
                  <a:srgbClr val="FFFFFF"/>
                </a:solidFill>
                <a:cs typeface="Tahoma" pitchFamily="34" charset="0"/>
              </a:rPr>
              <a:t/>
            </a:r>
            <a:br>
              <a:rPr lang="en-US" dirty="0" smtClean="0">
                <a:solidFill>
                  <a:srgbClr val="FFFFFF"/>
                </a:solidFill>
                <a:cs typeface="Tahoma" pitchFamily="34" charset="0"/>
              </a:rPr>
            </a:br>
            <a:r>
              <a:rPr lang="en-US" sz="24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400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24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400" dirty="0" smtClean="0">
                <a:solidFill>
                  <a:srgbClr val="FFFF00"/>
                </a:solidFill>
                <a:cs typeface="Tahoma" pitchFamily="34" charset="0"/>
              </a:rPr>
            </a:br>
            <a:endParaRPr lang="en-US" sz="2400" dirty="0" smtClean="0">
              <a:solidFill>
                <a:srgbClr val="FFFF00"/>
              </a:solidFill>
              <a:cs typeface="Tahoma" pitchFamily="34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371600" y="5105400"/>
            <a:ext cx="6400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90000"/>
              <a:buFont typeface="Wingdings" pitchFamily="2" charset="2"/>
              <a:buChar char="Ø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00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6"/>
              </a:buBlip>
              <a:defRPr sz="2400">
                <a:solidFill>
                  <a:srgbClr val="FFFF00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FFFF00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7"/>
              </a:buBlip>
              <a:defRPr sz="2000">
                <a:solidFill>
                  <a:srgbClr val="FFFF00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7"/>
              </a:buBlip>
              <a:defRPr sz="2000">
                <a:solidFill>
                  <a:srgbClr val="FFFF00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7"/>
              </a:buBlip>
              <a:defRPr sz="2000">
                <a:solidFill>
                  <a:srgbClr val="FFFF00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7"/>
              </a:buBlip>
              <a:defRPr sz="2000">
                <a:solidFill>
                  <a:srgbClr val="FFFF00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7"/>
              </a:buBlip>
              <a:defRPr sz="2000">
                <a:solidFill>
                  <a:srgbClr val="FFFF00"/>
                </a:solidFill>
                <a:latin typeface="+mn-lt"/>
                <a:cs typeface="+mn-cs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sz="2800" smtClean="0">
                <a:cs typeface="Tahoma" pitchFamily="34" charset="0"/>
              </a:rPr>
              <a:t>Dr. Abdulazeez Abdulraheem</a:t>
            </a:r>
            <a:br>
              <a:rPr lang="en-US" sz="2800" smtClean="0">
                <a:cs typeface="Tahoma" pitchFamily="34" charset="0"/>
              </a:rPr>
            </a:br>
            <a:r>
              <a:rPr lang="en-US" b="1" u="sng" smtClean="0">
                <a:solidFill>
                  <a:schemeClr val="accent1">
                    <a:lumMod val="20000"/>
                    <a:lumOff val="80000"/>
                  </a:schemeClr>
                </a:solidFill>
                <a:cs typeface="Tahoma" pitchFamily="34" charset="0"/>
              </a:rPr>
              <a:t> </a:t>
            </a:r>
            <a:endParaRPr lang="en-US" b="1" u="sng" dirty="0" smtClean="0">
              <a:solidFill>
                <a:schemeClr val="accent1">
                  <a:lumMod val="20000"/>
                  <a:lumOff val="80000"/>
                </a:schemeClr>
              </a:solidFill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1483779" name="Group 3"/>
          <p:cNvGraphicFramePr>
            <a:graphicFrameLocks noGrp="1"/>
          </p:cNvGraphicFramePr>
          <p:nvPr/>
        </p:nvGraphicFramePr>
        <p:xfrm>
          <a:off x="177800" y="76200"/>
          <a:ext cx="8763000" cy="2424113"/>
        </p:xfrm>
        <a:graphic>
          <a:graphicData uri="http://schemas.openxmlformats.org/drawingml/2006/table">
            <a:tbl>
              <a:tblPr rtl="1"/>
              <a:tblGrid>
                <a:gridCol w="2286000"/>
                <a:gridCol w="2133600"/>
                <a:gridCol w="2171700"/>
                <a:gridCol w="2171700"/>
              </a:tblGrid>
              <a:tr h="1357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أَشْهَدُ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أَنْ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لاَّ إِل</a:t>
                      </a:r>
                      <a:r>
                        <a:rPr kumimoji="0" lang="ur-PK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ـٰـ</a:t>
                      </a: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هَ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إِلاَّ اﷲ 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 bear witness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(there is) no god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except Allah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11284" name="Rectangle 51"/>
          <p:cNvSpPr>
            <a:spLocks noGrp="1" noChangeArrowheads="1"/>
          </p:cNvSpPr>
          <p:nvPr>
            <p:ph type="body" idx="1"/>
          </p:nvPr>
        </p:nvSpPr>
        <p:spPr>
          <a:xfrm>
            <a:off x="381000" y="2590800"/>
            <a:ext cx="2286000" cy="4191000"/>
          </a:xfrm>
          <a:solidFill>
            <a:srgbClr val="FF3300"/>
          </a:solidFill>
        </p:spPr>
        <p:txBody>
          <a:bodyPr/>
          <a:lstStyle/>
          <a:p>
            <a:pPr algn="ctr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ar-SA" sz="8800" dirty="0" smtClean="0">
                <a:cs typeface="Tajweed" pitchFamily="2" charset="-78"/>
              </a:rPr>
              <a:t>أَفْعَلُ</a:t>
            </a:r>
          </a:p>
          <a:p>
            <a:pPr algn="ctr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ar-SA" sz="8800" dirty="0" smtClean="0">
                <a:cs typeface="Tajweed" pitchFamily="2" charset="-78"/>
              </a:rPr>
              <a:t>أَعْبُدُ</a:t>
            </a:r>
          </a:p>
          <a:p>
            <a:pPr algn="ctr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ar-SA" sz="8800" dirty="0" smtClean="0">
                <a:cs typeface="Tajweed" pitchFamily="2" charset="-78"/>
              </a:rPr>
              <a:t>أَعُوذُ</a:t>
            </a:r>
            <a:endParaRPr lang="en-US" sz="8800" dirty="0" smtClean="0">
              <a:cs typeface="Tajweed" pitchFamily="2" charset="-78"/>
            </a:endParaRPr>
          </a:p>
        </p:txBody>
      </p:sp>
      <p:sp>
        <p:nvSpPr>
          <p:cNvPr id="11285" name="Text Box 52"/>
          <p:cNvSpPr txBox="1">
            <a:spLocks noChangeArrowheads="1"/>
          </p:cNvSpPr>
          <p:nvPr/>
        </p:nvSpPr>
        <p:spPr bwMode="auto">
          <a:xfrm>
            <a:off x="2819400" y="5108575"/>
            <a:ext cx="6172200" cy="1327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85800" indent="-685800" algn="ctr" rtl="0">
              <a:spcBef>
                <a:spcPct val="0"/>
              </a:spcBef>
              <a:buSzTx/>
            </a:pPr>
            <a:r>
              <a:rPr lang="en-US" sz="5500" b="1" dirty="0">
                <a:latin typeface="Tahoma" pitchFamily="34" charset="0"/>
                <a:cs typeface="Tahoma" pitchFamily="34" charset="0"/>
              </a:rPr>
              <a:t> Martyr : </a:t>
            </a:r>
            <a:r>
              <a:rPr lang="ar-SA" sz="8100" dirty="0">
                <a:latin typeface="Nafees Nastaleeq v1.01"/>
                <a:cs typeface="Nafees Pakistani Naskh" pitchFamily="2" charset="-78"/>
              </a:rPr>
              <a:t>شھيد</a:t>
            </a:r>
            <a:endParaRPr lang="en-US" sz="8100" dirty="0">
              <a:latin typeface="Nafees Nastaleeq v1.01"/>
              <a:cs typeface="Nafees Pakistani Naskh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681987" name="Group 3"/>
          <p:cNvGraphicFramePr>
            <a:graphicFrameLocks noGrp="1"/>
          </p:cNvGraphicFramePr>
          <p:nvPr/>
        </p:nvGraphicFramePr>
        <p:xfrm>
          <a:off x="177800" y="166688"/>
          <a:ext cx="8763000" cy="2424113"/>
        </p:xfrm>
        <a:graphic>
          <a:graphicData uri="http://schemas.openxmlformats.org/drawingml/2006/table">
            <a:tbl>
              <a:tblPr rtl="1"/>
              <a:tblGrid>
                <a:gridCol w="2286000"/>
                <a:gridCol w="2133600"/>
                <a:gridCol w="2171700"/>
                <a:gridCol w="2171700"/>
              </a:tblGrid>
              <a:tr h="1357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أَشْهَدُ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أَنْ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لاَّ إِل</a:t>
                      </a:r>
                      <a:r>
                        <a:rPr kumimoji="0" lang="ur-PK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ـٰـ</a:t>
                      </a: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هَ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إِلاَّ اﷲ 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 bear witness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(there is) no god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except Allah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12308" name="Rectangle 21"/>
          <p:cNvSpPr>
            <a:spLocks noGrp="1" noChangeArrowheads="1"/>
          </p:cNvSpPr>
          <p:nvPr>
            <p:ph type="body" idx="1"/>
          </p:nvPr>
        </p:nvSpPr>
        <p:spPr>
          <a:xfrm>
            <a:off x="0" y="4572000"/>
            <a:ext cx="8686800" cy="1828800"/>
          </a:xfrm>
          <a:noFill/>
        </p:spPr>
        <p:txBody>
          <a:bodyPr anchor="ctr"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ar-SA" sz="29400" smtClean="0">
                <a:cs typeface="Tajweed" pitchFamily="2" charset="-78"/>
              </a:rPr>
              <a:t>أَنْ</a:t>
            </a:r>
            <a:r>
              <a:rPr lang="ar-SA" sz="3600" smtClean="0"/>
              <a:t>	</a:t>
            </a:r>
            <a:r>
              <a:rPr lang="en-US" sz="17200" b="1" smtClean="0">
                <a:solidFill>
                  <a:srgbClr val="FFFFFF"/>
                </a:solidFill>
                <a:ea typeface="Times New Roman" pitchFamily="18" charset="0"/>
                <a:cs typeface="Tahoma" pitchFamily="34" charset="0"/>
              </a:rPr>
              <a:t>that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684035" name="Group 3"/>
          <p:cNvGraphicFramePr>
            <a:graphicFrameLocks noGrp="1"/>
          </p:cNvGraphicFramePr>
          <p:nvPr/>
        </p:nvGraphicFramePr>
        <p:xfrm>
          <a:off x="177800" y="166688"/>
          <a:ext cx="8763000" cy="2424113"/>
        </p:xfrm>
        <a:graphic>
          <a:graphicData uri="http://schemas.openxmlformats.org/drawingml/2006/table">
            <a:tbl>
              <a:tblPr rtl="1"/>
              <a:tblGrid>
                <a:gridCol w="2286000"/>
                <a:gridCol w="2133600"/>
                <a:gridCol w="2171700"/>
                <a:gridCol w="2171700"/>
              </a:tblGrid>
              <a:tr h="1357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أَشْهَدُ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أَنْ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لاَّ إِل</a:t>
                      </a:r>
                      <a:r>
                        <a:rPr kumimoji="0" lang="ur-PK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ـٰـ</a:t>
                      </a: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هَ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إِلاَّ اﷲ 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 bear witness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(there is) no god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except Allah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84075" name="Group 43"/>
          <p:cNvGraphicFramePr>
            <a:graphicFrameLocks noGrp="1"/>
          </p:cNvGraphicFramePr>
          <p:nvPr/>
        </p:nvGraphicFramePr>
        <p:xfrm>
          <a:off x="990600" y="2743200"/>
          <a:ext cx="6477000" cy="4070033"/>
        </p:xfrm>
        <a:graphic>
          <a:graphicData uri="http://schemas.openxmlformats.org/drawingml/2006/table">
            <a:tbl>
              <a:tblPr/>
              <a:tblGrid>
                <a:gridCol w="3238500"/>
                <a:gridCol w="3238500"/>
              </a:tblGrid>
              <a:tr h="9826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No</a:t>
                      </a:r>
                    </a:p>
                  </a:txBody>
                  <a:tcPr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ajweed" pitchFamily="2" charset="-78"/>
                        </a:rPr>
                        <a:t>لاَ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ajweed" pitchFamily="2" charset="-78"/>
                      </a:endParaRP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26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No</a:t>
                      </a:r>
                    </a:p>
                  </a:txBody>
                  <a:tcPr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ajweed" pitchFamily="2" charset="-78"/>
                        </a:rPr>
                        <a:t>مَا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ajweed" pitchFamily="2" charset="-78"/>
                      </a:endParaRP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26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did not</a:t>
                      </a:r>
                    </a:p>
                  </a:txBody>
                  <a:tcPr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ajweed" pitchFamily="2" charset="-78"/>
                        </a:rPr>
                        <a:t>لَمْ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ajweed" pitchFamily="2" charset="-78"/>
                      </a:endParaRP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2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will not</a:t>
                      </a:r>
                    </a:p>
                  </a:txBody>
                  <a:tcPr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ajweed" pitchFamily="2" charset="-78"/>
                        </a:rPr>
                        <a:t>لَنْ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ajweed" pitchFamily="2" charset="-78"/>
                      </a:endParaRP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1485827" name="Group 3"/>
          <p:cNvGraphicFramePr>
            <a:graphicFrameLocks noGrp="1"/>
          </p:cNvGraphicFramePr>
          <p:nvPr/>
        </p:nvGraphicFramePr>
        <p:xfrm>
          <a:off x="177800" y="166688"/>
          <a:ext cx="8763000" cy="2424113"/>
        </p:xfrm>
        <a:graphic>
          <a:graphicData uri="http://schemas.openxmlformats.org/drawingml/2006/table">
            <a:tbl>
              <a:tblPr rtl="1"/>
              <a:tblGrid>
                <a:gridCol w="2286000"/>
                <a:gridCol w="2133600"/>
                <a:gridCol w="2171700"/>
                <a:gridCol w="2171700"/>
              </a:tblGrid>
              <a:tr h="1357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أَشْهَدُ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أَنْ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لاَّ إِل</a:t>
                      </a:r>
                      <a:r>
                        <a:rPr kumimoji="0" lang="ur-PK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ـٰـ</a:t>
                      </a: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هَ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إِلاَّ اﷲ 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 bear witness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(there is) no god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except Allah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9" name="Oval 25"/>
          <p:cNvSpPr>
            <a:spLocks noChangeArrowheads="1"/>
          </p:cNvSpPr>
          <p:nvPr/>
        </p:nvSpPr>
        <p:spPr bwMode="auto">
          <a:xfrm>
            <a:off x="4419600" y="3048001"/>
            <a:ext cx="1905000" cy="1295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" name="Group 34"/>
          <p:cNvGraphicFramePr>
            <a:graphicFrameLocks noGrp="1"/>
          </p:cNvGraphicFramePr>
          <p:nvPr/>
        </p:nvGraphicFramePr>
        <p:xfrm>
          <a:off x="838200" y="3212663"/>
          <a:ext cx="7315200" cy="1981200"/>
        </p:xfrm>
        <a:graphic>
          <a:graphicData uri="http://schemas.openxmlformats.org/drawingml/2006/table">
            <a:tbl>
              <a:tblPr/>
              <a:tblGrid>
                <a:gridCol w="3581400"/>
                <a:gridCol w="533400"/>
                <a:gridCol w="3200400"/>
              </a:tblGrid>
              <a:tr h="19689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إِلـٰـه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914400" y="3812738"/>
            <a:ext cx="35052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  <a:spcBef>
                <a:spcPct val="0"/>
              </a:spcBef>
            </a:pPr>
            <a:r>
              <a:rPr lang="ar-SA" sz="9600" dirty="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آلِهَةٌ</a:t>
            </a:r>
          </a:p>
        </p:txBody>
      </p:sp>
      <p:sp>
        <p:nvSpPr>
          <p:cNvPr id="12" name="Oval 39"/>
          <p:cNvSpPr>
            <a:spLocks noChangeArrowheads="1"/>
          </p:cNvSpPr>
          <p:nvPr/>
        </p:nvSpPr>
        <p:spPr bwMode="auto">
          <a:xfrm>
            <a:off x="2057400" y="2971800"/>
            <a:ext cx="914400" cy="47257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/>
          <a:lstStyle/>
          <a:p>
            <a:pPr algn="ctr">
              <a:spcBef>
                <a:spcPct val="50000"/>
              </a:spcBef>
            </a:pPr>
            <a:r>
              <a:rPr lang="en-US" sz="5400" b="0" dirty="0">
                <a:solidFill>
                  <a:srgbClr val="800000"/>
                </a:solidFill>
                <a:latin typeface="Arial" pitchFamily="34" charset="0"/>
              </a:rPr>
              <a:t>+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786358" y="5410200"/>
            <a:ext cx="145264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solidFill>
                  <a:srgbClr val="FFFFF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god</a:t>
            </a:r>
            <a:endParaRPr lang="en-GB" sz="6000" dirty="0"/>
          </a:p>
        </p:txBody>
      </p:sp>
      <p:sp>
        <p:nvSpPr>
          <p:cNvPr id="14" name="Rectangle 13"/>
          <p:cNvSpPr/>
          <p:nvPr/>
        </p:nvSpPr>
        <p:spPr>
          <a:xfrm>
            <a:off x="1828800" y="5410200"/>
            <a:ext cx="179568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solidFill>
                  <a:srgbClr val="FFFFF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gods</a:t>
            </a:r>
            <a:endParaRPr lang="en-GB" sz="6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686083" name="Group 3"/>
          <p:cNvGraphicFramePr>
            <a:graphicFrameLocks noGrp="1"/>
          </p:cNvGraphicFramePr>
          <p:nvPr/>
        </p:nvGraphicFramePr>
        <p:xfrm>
          <a:off x="177800" y="166688"/>
          <a:ext cx="8763000" cy="2424113"/>
        </p:xfrm>
        <a:graphic>
          <a:graphicData uri="http://schemas.openxmlformats.org/drawingml/2006/table">
            <a:tbl>
              <a:tblPr rtl="1"/>
              <a:tblGrid>
                <a:gridCol w="2286000"/>
                <a:gridCol w="2133600"/>
                <a:gridCol w="2171700"/>
                <a:gridCol w="2171700"/>
              </a:tblGrid>
              <a:tr h="1357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أَشْهَدُ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أَنْ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لاَّ إِل</a:t>
                      </a:r>
                      <a:r>
                        <a:rPr kumimoji="0" lang="ur-PK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ـٰـ</a:t>
                      </a: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هَ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إِلاَّ اﷲ 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 bear witness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(there is) no god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except Allah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15380" name="Rectangle 22"/>
          <p:cNvSpPr>
            <a:spLocks noChangeArrowheads="1"/>
          </p:cNvSpPr>
          <p:nvPr/>
        </p:nvSpPr>
        <p:spPr bwMode="auto">
          <a:xfrm>
            <a:off x="2743200" y="5451475"/>
            <a:ext cx="586740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ar-SA" sz="4800" b="1" dirty="0">
                <a:latin typeface="Tahoma" pitchFamily="34" charset="0"/>
                <a:cs typeface="Tajweed" pitchFamily="2" charset="-78"/>
              </a:rPr>
              <a:t>إِلاَّ</a:t>
            </a:r>
            <a:r>
              <a:rPr lang="ar-SA" sz="4800" b="1" dirty="0">
                <a:solidFill>
                  <a:schemeClr val="tx1"/>
                </a:solidFill>
                <a:latin typeface="Tahoma" pitchFamily="34" charset="0"/>
                <a:cs typeface="Tajweed" pitchFamily="2" charset="-78"/>
              </a:rPr>
              <a:t> الَّذِينَ اٰمَنُوا وَعَمِلُوا الصَّالِحَات</a:t>
            </a:r>
            <a:endParaRPr lang="en-US" sz="4800" b="1" dirty="0">
              <a:solidFill>
                <a:schemeClr val="tx1"/>
              </a:solidFill>
              <a:latin typeface="Tahoma" pitchFamily="34" charset="0"/>
              <a:cs typeface="Tajweed" pitchFamily="2" charset="-78"/>
            </a:endParaRPr>
          </a:p>
        </p:txBody>
      </p:sp>
      <p:sp>
        <p:nvSpPr>
          <p:cNvPr id="15381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152400" y="3124200"/>
            <a:ext cx="8686800" cy="27432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ar-SA" sz="12600" dirty="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إِلاَّ اﷲ ُ</a:t>
            </a:r>
            <a:r>
              <a:rPr lang="ar-SA" sz="5600" b="1" dirty="0" smtClean="0">
                <a:ea typeface="Times New Roman" pitchFamily="18" charset="0"/>
                <a:cs typeface="Tahoma" pitchFamily="34" charset="0"/>
              </a:rPr>
              <a:t>	</a:t>
            </a:r>
            <a:r>
              <a:rPr lang="en-US" sz="5600" b="1" dirty="0" smtClean="0">
                <a:solidFill>
                  <a:srgbClr val="FFFFFF"/>
                </a:solidFill>
                <a:ea typeface="Times New Roman" pitchFamily="18" charset="0"/>
                <a:cs typeface="Tahoma" pitchFamily="34" charset="0"/>
              </a:rPr>
              <a:t>except Allah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688131" name="Group 3"/>
          <p:cNvGraphicFramePr>
            <a:graphicFrameLocks noGrp="1"/>
          </p:cNvGraphicFramePr>
          <p:nvPr/>
        </p:nvGraphicFramePr>
        <p:xfrm>
          <a:off x="177800" y="701675"/>
          <a:ext cx="8763000" cy="2424113"/>
        </p:xfrm>
        <a:graphic>
          <a:graphicData uri="http://schemas.openxmlformats.org/drawingml/2006/table">
            <a:tbl>
              <a:tblPr rtl="1"/>
              <a:tblGrid>
                <a:gridCol w="2286000"/>
                <a:gridCol w="2133600"/>
                <a:gridCol w="2171700"/>
                <a:gridCol w="2171700"/>
              </a:tblGrid>
              <a:tr h="1357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أَشْهَدُ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أَنْ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لاَّ إِل</a:t>
                      </a:r>
                      <a:r>
                        <a:rPr kumimoji="0" lang="ur-PK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ـٰـ</a:t>
                      </a: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هَ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إِلاَّ اﷲ 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 bear witness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(there is) no god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except Allah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16404" name="Rectangle 21"/>
          <p:cNvSpPr>
            <a:spLocks noChangeArrowheads="1"/>
          </p:cNvSpPr>
          <p:nvPr/>
        </p:nvSpPr>
        <p:spPr bwMode="auto">
          <a:xfrm>
            <a:off x="304800" y="3263900"/>
            <a:ext cx="8839200" cy="344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>
              <a:buSzTx/>
            </a:pPr>
            <a:r>
              <a:rPr lang="en-US" sz="3200" dirty="0">
                <a:latin typeface="Tahoma" pitchFamily="34" charset="0"/>
              </a:rPr>
              <a:t>My talk &amp; actions (at home or outside, office, market, etc) shows that </a:t>
            </a:r>
            <a:r>
              <a:rPr lang="en-US" sz="3200" b="1" dirty="0">
                <a:latin typeface="Tahoma" pitchFamily="34" charset="0"/>
              </a:rPr>
              <a:t>I believe Allah to be</a:t>
            </a:r>
            <a:r>
              <a:rPr lang="en-US" sz="3200" dirty="0">
                <a:latin typeface="Tahoma" pitchFamily="34" charset="0"/>
              </a:rPr>
              <a:t>:</a:t>
            </a:r>
          </a:p>
          <a:p>
            <a:pPr algn="l" rtl="0">
              <a:buSzTx/>
              <a:buFont typeface="Wingdings" pitchFamily="2" charset="2"/>
              <a:buChar char="v"/>
            </a:pPr>
            <a:r>
              <a:rPr lang="en-US" sz="3200" dirty="0">
                <a:latin typeface="Tahoma" pitchFamily="34" charset="0"/>
              </a:rPr>
              <a:t>Creator, Owner, Cherisher</a:t>
            </a:r>
            <a:endParaRPr lang="ar-SA" sz="3200" dirty="0">
              <a:latin typeface="Tahoma" pitchFamily="34" charset="0"/>
            </a:endParaRPr>
          </a:p>
          <a:p>
            <a:pPr algn="l" rtl="0">
              <a:buSzTx/>
              <a:buFont typeface="Wingdings" pitchFamily="2" charset="2"/>
              <a:buChar char="v"/>
            </a:pPr>
            <a:r>
              <a:rPr lang="en-US" sz="3200" dirty="0">
                <a:latin typeface="Tahoma" pitchFamily="34" charset="0"/>
              </a:rPr>
              <a:t>Ruler of the whole world</a:t>
            </a:r>
            <a:endParaRPr lang="ar-SA" sz="3200" dirty="0">
              <a:latin typeface="Tahoma" pitchFamily="34" charset="0"/>
            </a:endParaRPr>
          </a:p>
          <a:p>
            <a:pPr algn="l" rtl="0">
              <a:buSzTx/>
              <a:buFont typeface="Wingdings" pitchFamily="2" charset="2"/>
              <a:buChar char="v"/>
            </a:pPr>
            <a:r>
              <a:rPr lang="en-US" sz="3200" dirty="0">
                <a:latin typeface="Tahoma" pitchFamily="34" charset="0"/>
              </a:rPr>
              <a:t>Obey Him alone</a:t>
            </a:r>
            <a:endParaRPr lang="ar-SA" sz="3200" dirty="0">
              <a:latin typeface="Tahoma" pitchFamily="34" charset="0"/>
            </a:endParaRPr>
          </a:p>
          <a:p>
            <a:pPr algn="l" rtl="0">
              <a:buSzTx/>
              <a:buFont typeface="Wingdings" pitchFamily="2" charset="2"/>
              <a:buChar char="v"/>
            </a:pPr>
            <a:r>
              <a:rPr lang="en-US" sz="3200" dirty="0">
                <a:latin typeface="Tahoma" pitchFamily="34" charset="0"/>
              </a:rPr>
              <a:t>Ask His help alone</a:t>
            </a:r>
            <a:endParaRPr lang="ar-SA" sz="3200" dirty="0">
              <a:latin typeface="Tahoma" pitchFamily="34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457200" y="76200"/>
            <a:ext cx="82296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3600" b="1" dirty="0">
                <a:solidFill>
                  <a:schemeClr val="tx1"/>
                </a:solidFill>
                <a:cs typeface="Majidi" pitchFamily="2" charset="-78"/>
              </a:rPr>
              <a:t>Message from: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1508355" name="Group 3"/>
          <p:cNvGraphicFramePr>
            <a:graphicFrameLocks noGrp="1"/>
          </p:cNvGraphicFramePr>
          <p:nvPr/>
        </p:nvGraphicFramePr>
        <p:xfrm>
          <a:off x="177800" y="701675"/>
          <a:ext cx="8763000" cy="2424113"/>
        </p:xfrm>
        <a:graphic>
          <a:graphicData uri="http://schemas.openxmlformats.org/drawingml/2006/table">
            <a:tbl>
              <a:tblPr rtl="1"/>
              <a:tblGrid>
                <a:gridCol w="2286000"/>
                <a:gridCol w="2133600"/>
                <a:gridCol w="2171700"/>
                <a:gridCol w="2171700"/>
              </a:tblGrid>
              <a:tr h="1357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أَشْهَدُ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أَنْ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لاَّ إِل</a:t>
                      </a:r>
                      <a:r>
                        <a:rPr kumimoji="0" lang="ur-PK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ـٰـ</a:t>
                      </a: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هَ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إِلاَّ اﷲ 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 bear witness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(there is) no god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except Allah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76200" y="3773488"/>
            <a:ext cx="8763000" cy="186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2488" indent="-449263" algn="l" rtl="0">
              <a:buSzTx/>
              <a:buFont typeface="Wingdings" pitchFamily="2" charset="2"/>
              <a:buChar char="v"/>
            </a:pPr>
            <a:r>
              <a:rPr lang="en-US" dirty="0">
                <a:latin typeface="Tahoma" pitchFamily="34" charset="0"/>
              </a:rPr>
              <a:t>Love Him the most</a:t>
            </a:r>
            <a:endParaRPr lang="ar-SA" dirty="0">
              <a:latin typeface="Tahoma" pitchFamily="34" charset="0"/>
            </a:endParaRPr>
          </a:p>
          <a:p>
            <a:pPr marL="852488" indent="-449263" algn="l" rtl="0">
              <a:buSzTx/>
              <a:buFont typeface="Wingdings" pitchFamily="2" charset="2"/>
              <a:buChar char="v"/>
            </a:pPr>
            <a:r>
              <a:rPr lang="en-US" dirty="0">
                <a:latin typeface="Tahoma" pitchFamily="34" charset="0"/>
              </a:rPr>
              <a:t>Obey His laws in all areas of my life (not 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>
                <a:latin typeface="Tahoma" pitchFamily="34" charset="0"/>
              </a:rPr>
              <a:t>my wishes)</a:t>
            </a: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457200" y="76200"/>
            <a:ext cx="82296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3600" b="1" dirty="0">
                <a:solidFill>
                  <a:schemeClr val="tx1"/>
                </a:solidFill>
                <a:cs typeface="Majidi" pitchFamily="2" charset="-78"/>
              </a:rPr>
              <a:t>Message from: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690247" name="Group 71"/>
          <p:cNvGraphicFramePr>
            <a:graphicFrameLocks noGrp="1"/>
          </p:cNvGraphicFramePr>
          <p:nvPr/>
        </p:nvGraphicFramePr>
        <p:xfrm>
          <a:off x="177800" y="1997075"/>
          <a:ext cx="8763000" cy="2424113"/>
        </p:xfrm>
        <a:graphic>
          <a:graphicData uri="http://schemas.openxmlformats.org/drawingml/2006/table">
            <a:tbl>
              <a:tblPr rtl="1"/>
              <a:tblGrid>
                <a:gridCol w="1930400"/>
                <a:gridCol w="1066800"/>
                <a:gridCol w="2438400"/>
                <a:gridCol w="3327400"/>
              </a:tblGrid>
              <a:tr h="1357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أَشْهَدُ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أَن</a:t>
                      </a:r>
                      <a:r>
                        <a:rPr kumimoji="0" lang="ar-SY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َّ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مُحَمَّدًا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رَّسُولُ اﷲ </a:t>
                      </a:r>
                      <a:endParaRPr kumimoji="0" lang="en-US" sz="7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  <a:sym typeface="AGA Arabesque" pitchFamily="2" charset="2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 bear witness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Muhammad (pbuh)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is the Messenger of Allah.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698388" name="Group 20"/>
          <p:cNvGraphicFramePr>
            <a:graphicFrameLocks noGrp="1"/>
          </p:cNvGraphicFramePr>
          <p:nvPr/>
        </p:nvGraphicFramePr>
        <p:xfrm>
          <a:off x="177800" y="152400"/>
          <a:ext cx="8763000" cy="2424113"/>
        </p:xfrm>
        <a:graphic>
          <a:graphicData uri="http://schemas.openxmlformats.org/drawingml/2006/table">
            <a:tbl>
              <a:tblPr rtl="1"/>
              <a:tblGrid>
                <a:gridCol w="1930400"/>
                <a:gridCol w="1066800"/>
                <a:gridCol w="2438400"/>
                <a:gridCol w="3327400"/>
              </a:tblGrid>
              <a:tr h="1357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أَشْهَدُ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أَن</a:t>
                      </a:r>
                      <a:r>
                        <a:rPr kumimoji="0" lang="ar-SY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َّ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مُحَمَّدًا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رَّسُولُ اﷲ </a:t>
                      </a:r>
                      <a:endParaRPr kumimoji="0" lang="en-US" sz="7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  <a:sym typeface="AGA Arabesque" pitchFamily="2" charset="2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 bear witness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Muhammad (pbuh)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is the Messenger of Allah.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19476" name="Rectangle 22"/>
          <p:cNvSpPr>
            <a:spLocks noChangeArrowheads="1"/>
          </p:cNvSpPr>
          <p:nvPr/>
        </p:nvSpPr>
        <p:spPr bwMode="auto">
          <a:xfrm>
            <a:off x="381000" y="2590800"/>
            <a:ext cx="2286000" cy="419100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ts val="600"/>
              </a:spcBef>
            </a:pPr>
            <a:r>
              <a:rPr lang="ar-SA" sz="8800" dirty="0">
                <a:latin typeface="Tahoma" pitchFamily="34" charset="0"/>
                <a:cs typeface="Tajweed" pitchFamily="2" charset="-78"/>
              </a:rPr>
              <a:t>أَفْعَلُ</a:t>
            </a:r>
          </a:p>
          <a:p>
            <a:pPr marL="342900" indent="-342900" algn="ctr">
              <a:spcBef>
                <a:spcPts val="600"/>
              </a:spcBef>
            </a:pPr>
            <a:r>
              <a:rPr lang="ar-SA" sz="8800" dirty="0">
                <a:latin typeface="Tahoma" pitchFamily="34" charset="0"/>
                <a:cs typeface="Tajweed" pitchFamily="2" charset="-78"/>
              </a:rPr>
              <a:t>أَعْبُدُ</a:t>
            </a:r>
          </a:p>
          <a:p>
            <a:pPr marL="342900" indent="-342900" algn="ctr">
              <a:spcBef>
                <a:spcPts val="600"/>
              </a:spcBef>
            </a:pPr>
            <a:r>
              <a:rPr lang="ar-SA" sz="8800" dirty="0">
                <a:latin typeface="Tahoma" pitchFamily="34" charset="0"/>
                <a:cs typeface="Tajweed" pitchFamily="2" charset="-78"/>
              </a:rPr>
              <a:t>أَعُوذُ</a:t>
            </a:r>
            <a:endParaRPr lang="en-US" sz="8800" dirty="0">
              <a:latin typeface="Tahoma" pitchFamily="34" charset="0"/>
              <a:cs typeface="Tajweed" pitchFamily="2" charset="-78"/>
            </a:endParaRPr>
          </a:p>
        </p:txBody>
      </p:sp>
      <p:sp>
        <p:nvSpPr>
          <p:cNvPr id="19477" name="Text Box 23"/>
          <p:cNvSpPr txBox="1">
            <a:spLocks noChangeArrowheads="1"/>
          </p:cNvSpPr>
          <p:nvPr/>
        </p:nvSpPr>
        <p:spPr bwMode="auto">
          <a:xfrm>
            <a:off x="2819400" y="5613400"/>
            <a:ext cx="6172200" cy="939800"/>
          </a:xfrm>
          <a:prstGeom prst="rect">
            <a:avLst/>
          </a:prstGeom>
          <a:noFill/>
          <a:ln w="9525" algn="ctr">
            <a:solidFill>
              <a:srgbClr val="99FF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685800" indent="-685800" algn="ctr">
              <a:spcBef>
                <a:spcPct val="0"/>
              </a:spcBef>
              <a:buSzTx/>
            </a:pPr>
            <a:r>
              <a:rPr lang="ar-SA" sz="5500"/>
              <a:t>شھيد</a:t>
            </a:r>
            <a:endParaRPr lang="en-US" sz="55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700436" name="Group 20"/>
          <p:cNvGraphicFramePr>
            <a:graphicFrameLocks noGrp="1"/>
          </p:cNvGraphicFramePr>
          <p:nvPr/>
        </p:nvGraphicFramePr>
        <p:xfrm>
          <a:off x="177800" y="152400"/>
          <a:ext cx="8763000" cy="2424113"/>
        </p:xfrm>
        <a:graphic>
          <a:graphicData uri="http://schemas.openxmlformats.org/drawingml/2006/table">
            <a:tbl>
              <a:tblPr rtl="1"/>
              <a:tblGrid>
                <a:gridCol w="1930400"/>
                <a:gridCol w="1066800"/>
                <a:gridCol w="2438400"/>
                <a:gridCol w="3327400"/>
              </a:tblGrid>
              <a:tr h="1357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أَشْهَدُ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أَن</a:t>
                      </a:r>
                      <a:r>
                        <a:rPr kumimoji="0" lang="ar-SY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َّ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مُحَمَّدًا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رَّسُولُ اﷲ </a:t>
                      </a:r>
                      <a:endParaRPr kumimoji="0" lang="en-US" sz="7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  <a:sym typeface="AGA Arabesque" pitchFamily="2" charset="2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 bear witness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Muhammad (pbuh)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is the Messenger of Allah.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00437" name="Group 21"/>
          <p:cNvGraphicFramePr>
            <a:graphicFrameLocks noGrp="1"/>
          </p:cNvGraphicFramePr>
          <p:nvPr/>
        </p:nvGraphicFramePr>
        <p:xfrm>
          <a:off x="560388" y="3052763"/>
          <a:ext cx="2182812" cy="3424238"/>
        </p:xfrm>
        <a:graphic>
          <a:graphicData uri="http://schemas.openxmlformats.org/drawingml/2006/table">
            <a:tbl>
              <a:tblPr/>
              <a:tblGrid>
                <a:gridCol w="2182812"/>
              </a:tblGrid>
              <a:tr h="17129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8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أَنْ</a:t>
                      </a:r>
                      <a:endParaRPr kumimoji="0" lang="en-US" sz="8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7113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8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أَنَّ</a:t>
                      </a:r>
                      <a:endParaRPr kumimoji="0" lang="en-US" sz="8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  <p:sp>
        <p:nvSpPr>
          <p:cNvPr id="20508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3810000" y="3851275"/>
            <a:ext cx="4724400" cy="3616325"/>
          </a:xfrm>
          <a:noFill/>
        </p:spPr>
        <p:txBody>
          <a:bodyPr/>
          <a:lstStyle/>
          <a:p>
            <a:pPr eaLnBrk="1" hangingPunct="1">
              <a:lnSpc>
                <a:spcPct val="6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ar-SA" sz="1720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أَنَّ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 typeface="Wingdings" pitchFamily="2" charset="2"/>
              <a:buNone/>
            </a:pPr>
            <a:endParaRPr lang="ar-SA" sz="6000" smtClean="0">
              <a:latin typeface="Times New Roman" pitchFamily="18" charset="0"/>
              <a:ea typeface="Times New Roman" pitchFamily="18" charset="0"/>
              <a:cs typeface="Tajweed" pitchFamily="2" charset="-78"/>
            </a:endParaRP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9000" b="1" smtClean="0">
                <a:solidFill>
                  <a:srgbClr val="FFFFFF"/>
                </a:solidFill>
                <a:ea typeface="Times New Roman" pitchFamily="18" charset="0"/>
                <a:cs typeface="Tahoma" pitchFamily="34" charset="0"/>
              </a:rPr>
              <a:t>that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81000" y="4343400"/>
            <a:ext cx="8458200" cy="1295400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81000" y="3429000"/>
            <a:ext cx="8458200" cy="990600"/>
          </a:xfrm>
          <a:prstGeom prst="rect">
            <a:avLst/>
          </a:prstGeom>
          <a:solidFill>
            <a:srgbClr val="A4007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81000" y="2590800"/>
            <a:ext cx="8458200" cy="990600"/>
          </a:xfrm>
          <a:prstGeom prst="rect">
            <a:avLst/>
          </a:prstGeom>
          <a:solidFill>
            <a:srgbClr val="0033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800" smtClean="0">
                <a:solidFill>
                  <a:srgbClr val="FFFF00"/>
                </a:solidFill>
              </a:rPr>
              <a:t>In this lesson…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76200" y="1295400"/>
            <a:ext cx="8991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530725"/>
          </a:xfrm>
        </p:spPr>
        <p:txBody>
          <a:bodyPr/>
          <a:lstStyle/>
          <a:p>
            <a:pPr marL="566738" indent="-566738" algn="l" rtl="0" eaLnBrk="1" hangingPunct="1">
              <a:lnSpc>
                <a:spcPct val="140000"/>
              </a:lnSpc>
            </a:pPr>
            <a:endParaRPr lang="ar-SA" b="1" dirty="0" smtClean="0">
              <a:cs typeface="Tajweed" pitchFamily="2" charset="-78"/>
            </a:endParaRPr>
          </a:p>
          <a:p>
            <a:pPr marL="566738" indent="-566738" algn="l" rtl="0" eaLnBrk="1" hangingPunct="1">
              <a:lnSpc>
                <a:spcPct val="140000"/>
              </a:lnSpc>
            </a:pPr>
            <a:r>
              <a:rPr lang="en-US" sz="3600" b="1" dirty="0" smtClean="0">
                <a:cs typeface="Tajweed" pitchFamily="2" charset="-78"/>
              </a:rPr>
              <a:t>Qur</a:t>
            </a:r>
            <a:r>
              <a:rPr lang="en-US" sz="3600" b="1" dirty="0" smtClean="0">
                <a:latin typeface="Nafees Web Naskh" pitchFamily="2" charset="-78"/>
                <a:cs typeface="Tajweed" pitchFamily="2" charset="-78"/>
              </a:rPr>
              <a:t>’</a:t>
            </a:r>
            <a:r>
              <a:rPr lang="en-US" sz="3600" b="1" dirty="0" smtClean="0">
                <a:cs typeface="Tajweed" pitchFamily="2" charset="-78"/>
              </a:rPr>
              <a:t>an		:Azan and </a:t>
            </a:r>
            <a:r>
              <a:rPr lang="en-US" sz="3600" b="1" dirty="0" err="1" smtClean="0">
                <a:cs typeface="Tajweed" pitchFamily="2" charset="-78"/>
              </a:rPr>
              <a:t>Wudu</a:t>
            </a:r>
            <a:endParaRPr lang="en-US" sz="2700" b="1" dirty="0" smtClean="0">
              <a:cs typeface="Tajweed" pitchFamily="2" charset="-78"/>
            </a:endParaRPr>
          </a:p>
          <a:p>
            <a:pPr marL="566738" indent="-566738" algn="l" rtl="0" eaLnBrk="1" hangingPunct="1">
              <a:lnSpc>
                <a:spcPct val="140000"/>
              </a:lnSpc>
            </a:pPr>
            <a:r>
              <a:rPr lang="en-US" sz="3600" b="1" dirty="0" smtClean="0">
                <a:cs typeface="Tajweed" pitchFamily="2" charset="-78"/>
              </a:rPr>
              <a:t>Grammar		:Forms of </a:t>
            </a:r>
            <a:r>
              <a:rPr lang="ur-PK" sz="3600" b="1" dirty="0" smtClean="0">
                <a:cs typeface="Tajweed" pitchFamily="2" charset="-78"/>
              </a:rPr>
              <a:t>كَفَر</a:t>
            </a:r>
            <a:r>
              <a:rPr lang="en-US" sz="3600" b="1" dirty="0" smtClean="0">
                <a:cs typeface="Tajweed" pitchFamily="2" charset="-78"/>
              </a:rPr>
              <a:t> </a:t>
            </a:r>
            <a:r>
              <a:rPr lang="ur-PK" sz="3600" dirty="0" smtClean="0">
                <a:cs typeface="Tajweed" pitchFamily="2" charset="-78"/>
              </a:rPr>
              <a:t>دَخَلَ </a:t>
            </a:r>
            <a:r>
              <a:rPr lang="en-US" sz="3600" dirty="0" smtClean="0">
                <a:cs typeface="Tajweed" pitchFamily="2" charset="-78"/>
              </a:rPr>
              <a:t> </a:t>
            </a:r>
            <a:r>
              <a:rPr lang="ar-EG" sz="3600" b="1" dirty="0" smtClean="0">
                <a:cs typeface="Tajweed" pitchFamily="2" charset="-78"/>
              </a:rPr>
              <a:t>&amp;</a:t>
            </a:r>
            <a:r>
              <a:rPr lang="ur-PK" sz="3600" b="1" dirty="0" smtClean="0">
                <a:cs typeface="Tajweed" pitchFamily="2" charset="-78"/>
              </a:rPr>
              <a:t> </a:t>
            </a:r>
            <a:r>
              <a:rPr lang="en-US" sz="3600" dirty="0" smtClean="0">
                <a:cs typeface="Tajweed" pitchFamily="2" charset="-78"/>
              </a:rPr>
              <a:t> </a:t>
            </a:r>
            <a:r>
              <a:rPr lang="ar-QA" sz="3600" dirty="0" smtClean="0">
                <a:cs typeface="Tajweed" pitchFamily="2" charset="-78"/>
              </a:rPr>
              <a:t>عَبَدَ</a:t>
            </a:r>
            <a:endParaRPr lang="ar-SA" sz="3600" b="1" dirty="0" smtClean="0">
              <a:cs typeface="Tajweed" pitchFamily="2" charset="-78"/>
            </a:endParaRPr>
          </a:p>
          <a:p>
            <a:pPr marL="566738" indent="-566738" algn="l" rtl="0" eaLnBrk="1" hangingPunct="1">
              <a:lnSpc>
                <a:spcPct val="140000"/>
              </a:lnSpc>
            </a:pPr>
            <a:r>
              <a:rPr lang="en-US" sz="3600" b="1" dirty="0" smtClean="0">
                <a:cs typeface="Tajweed" pitchFamily="2" charset="-78"/>
              </a:rPr>
              <a:t>Educational tip: Vocabulary Cards</a:t>
            </a:r>
            <a:endParaRPr lang="ar-SA" sz="2700" b="1" dirty="0" smtClean="0">
              <a:cs typeface="Tajweed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9922" name="AutoShape 2"/>
          <p:cNvSpPr>
            <a:spLocks noChangeArrowheads="1"/>
          </p:cNvSpPr>
          <p:nvPr/>
        </p:nvSpPr>
        <p:spPr bwMode="auto">
          <a:xfrm>
            <a:off x="5334000" y="4610100"/>
            <a:ext cx="1628775" cy="2208213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50000"/>
              </a:lnSpc>
              <a:buClrTx/>
              <a:buSzTx/>
              <a:buFontTx/>
              <a:buNone/>
              <a:defRPr/>
            </a:pPr>
            <a:endParaRPr lang="ar-SA" sz="86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Nafees Nastaleeq" pitchFamily="2" charset="-78"/>
              <a:cs typeface="Nafees Nastaleeq" pitchFamily="2" charset="-78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990600" y="4292600"/>
            <a:ext cx="7645400" cy="301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ar-SA" sz="6600" dirty="0">
                <a:solidFill>
                  <a:schemeClr val="tx1"/>
                </a:solidFill>
                <a:latin typeface="Arial" pitchFamily="34" charset="0"/>
                <a:cs typeface="Traditional Arabic_bs" pitchFamily="2" charset="-78"/>
              </a:rPr>
              <a:t>أَشْهَدُ </a:t>
            </a:r>
            <a:r>
              <a:rPr lang="ar-SA" sz="6000" dirty="0">
                <a:solidFill>
                  <a:schemeClr val="tx1"/>
                </a:solidFill>
                <a:latin typeface="Arial" pitchFamily="34" charset="0"/>
                <a:cs typeface="Traditional Arabic_bs" pitchFamily="2" charset="-78"/>
              </a:rPr>
              <a:t> </a:t>
            </a:r>
            <a:r>
              <a:rPr lang="ar-SA" sz="24800" baseline="-14000" dirty="0">
                <a:solidFill>
                  <a:schemeClr val="tx1"/>
                </a:solidFill>
                <a:latin typeface="Arial" pitchFamily="34" charset="0"/>
                <a:cs typeface="Traditional Arabic_bs" pitchFamily="2" charset="-78"/>
              </a:rPr>
              <a:t>أَنَّ</a:t>
            </a:r>
            <a:r>
              <a:rPr lang="ar-SA" sz="6600" dirty="0">
                <a:solidFill>
                  <a:schemeClr val="tx1"/>
                </a:solidFill>
                <a:latin typeface="Arial" pitchFamily="34" charset="0"/>
                <a:cs typeface="Traditional Arabic_bs" pitchFamily="2" charset="-78"/>
              </a:rPr>
              <a:t> مُحَمَّدًا </a:t>
            </a:r>
            <a:r>
              <a:rPr lang="ur-PK" sz="6600" dirty="0">
                <a:solidFill>
                  <a:schemeClr val="tx1"/>
                </a:solidFill>
                <a:latin typeface="Arial" pitchFamily="34" charset="0"/>
                <a:cs typeface="Traditional Arabic_bs" pitchFamily="2" charset="-78"/>
              </a:rPr>
              <a:t>رَّسُولُ اللهِ</a:t>
            </a:r>
            <a:endParaRPr lang="en-US" sz="6600" dirty="0">
              <a:solidFill>
                <a:schemeClr val="tx1"/>
              </a:solidFill>
              <a:latin typeface="Arial" pitchFamily="34" charset="0"/>
              <a:cs typeface="Traditional Arabic_bs" pitchFamily="2" charset="-78"/>
            </a:endParaRPr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-190500" y="-158750"/>
            <a:ext cx="2362200" cy="1752600"/>
          </a:xfrm>
          <a:prstGeom prst="irregularSeal1">
            <a:avLst/>
          </a:prstGeom>
          <a:solidFill>
            <a:srgbClr val="FF3399"/>
          </a:solidFill>
          <a:ln w="254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89924" name="AutoShape 4"/>
          <p:cNvSpPr>
            <a:spLocks noChangeArrowheads="1"/>
          </p:cNvSpPr>
          <p:nvPr/>
        </p:nvSpPr>
        <p:spPr bwMode="auto">
          <a:xfrm>
            <a:off x="5357813" y="233363"/>
            <a:ext cx="1628775" cy="2208212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50000"/>
              </a:lnSpc>
              <a:buClrTx/>
              <a:buSzTx/>
              <a:buFontTx/>
              <a:buNone/>
              <a:defRPr/>
            </a:pPr>
            <a:endParaRPr lang="ar-SA" sz="86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Nafees Nastaleeq" pitchFamily="2" charset="-78"/>
              <a:cs typeface="Nafees Nastaleeq" pitchFamily="2" charset="-78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777875" y="0"/>
            <a:ext cx="8366125" cy="260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ar-SA" sz="6600">
                <a:solidFill>
                  <a:schemeClr val="tx1"/>
                </a:solidFill>
                <a:latin typeface="Arial" pitchFamily="34" charset="0"/>
                <a:cs typeface="Traditional Arabic_bs" pitchFamily="2" charset="-78"/>
              </a:rPr>
              <a:t>أَشْهَدُ  </a:t>
            </a:r>
            <a:r>
              <a:rPr lang="ar-SA" sz="24800" baseline="-14000">
                <a:solidFill>
                  <a:schemeClr val="tx1"/>
                </a:solidFill>
                <a:latin typeface="Arial" pitchFamily="34" charset="0"/>
                <a:cs typeface="Traditional Arabic_bs" pitchFamily="2" charset="-78"/>
              </a:rPr>
              <a:t>أَنْ</a:t>
            </a:r>
            <a:r>
              <a:rPr lang="ar-SA" sz="6600">
                <a:solidFill>
                  <a:schemeClr val="tx1"/>
                </a:solidFill>
                <a:latin typeface="Arial" pitchFamily="34" charset="0"/>
                <a:cs typeface="Traditional Arabic_bs" pitchFamily="2" charset="-78"/>
              </a:rPr>
              <a:t> لاَّ إِل</a:t>
            </a:r>
            <a:r>
              <a:rPr lang="ur-PK" sz="6600">
                <a:solidFill>
                  <a:schemeClr val="tx1"/>
                </a:solidFill>
                <a:latin typeface="Arial" pitchFamily="34" charset="0"/>
                <a:cs typeface="Traditional Arabic_bs" pitchFamily="2" charset="-78"/>
              </a:rPr>
              <a:t>ـٰـ</a:t>
            </a:r>
            <a:r>
              <a:rPr lang="ar-SA" sz="6600">
                <a:solidFill>
                  <a:schemeClr val="tx1"/>
                </a:solidFill>
                <a:latin typeface="Arial" pitchFamily="34" charset="0"/>
                <a:cs typeface="Traditional Arabic_bs" pitchFamily="2" charset="-78"/>
              </a:rPr>
              <a:t>هَ إِلاَّ الله</a:t>
            </a:r>
            <a:endParaRPr lang="en-US" sz="6600">
              <a:solidFill>
                <a:schemeClr val="tx1"/>
              </a:solidFill>
              <a:latin typeface="Arial" pitchFamily="34" charset="0"/>
              <a:cs typeface="Traditional Arabic_bs" pitchFamily="2" charset="-78"/>
            </a:endParaRPr>
          </a:p>
        </p:txBody>
      </p:sp>
      <p:sp>
        <p:nvSpPr>
          <p:cNvPr id="1489926" name="Text Box 6"/>
          <p:cNvSpPr txBox="1">
            <a:spLocks noChangeArrowheads="1"/>
          </p:cNvSpPr>
          <p:nvPr/>
        </p:nvSpPr>
        <p:spPr bwMode="auto">
          <a:xfrm>
            <a:off x="195263" y="307975"/>
            <a:ext cx="1700212" cy="7016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ar-SA" sz="40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576</a:t>
            </a:r>
            <a:endParaRPr lang="en-US" sz="4000" b="1" baseline="300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0" y="4206875"/>
            <a:ext cx="2362200" cy="1752600"/>
          </a:xfrm>
          <a:prstGeom prst="irregularSeal1">
            <a:avLst/>
          </a:prstGeom>
          <a:solidFill>
            <a:srgbClr val="FF3399"/>
          </a:solidFill>
          <a:ln w="254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89929" name="Text Box 9"/>
          <p:cNvSpPr txBox="1">
            <a:spLocks noChangeArrowheads="1"/>
          </p:cNvSpPr>
          <p:nvPr/>
        </p:nvSpPr>
        <p:spPr bwMode="auto">
          <a:xfrm>
            <a:off x="334963" y="4648200"/>
            <a:ext cx="1700212" cy="7016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ar-SA" sz="40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263</a:t>
            </a:r>
            <a:endParaRPr lang="en-US" sz="4000" b="1" baseline="300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9930" name="AutoShape 10"/>
          <p:cNvSpPr>
            <a:spLocks noChangeArrowheads="1"/>
          </p:cNvSpPr>
          <p:nvPr/>
        </p:nvSpPr>
        <p:spPr bwMode="auto">
          <a:xfrm>
            <a:off x="2362200" y="2155825"/>
            <a:ext cx="3244850" cy="2797175"/>
          </a:xfrm>
          <a:prstGeom prst="roundRect">
            <a:avLst>
              <a:gd name="adj" fmla="val 16667"/>
            </a:avLst>
          </a:prstGeom>
          <a:solidFill>
            <a:srgbClr val="33CC33"/>
          </a:soli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 anchorCtr="1"/>
          <a:lstStyle/>
          <a:p>
            <a:pPr algn="ctr">
              <a:lnSpc>
                <a:spcPct val="105000"/>
              </a:lnSpc>
              <a:spcBef>
                <a:spcPct val="5000"/>
              </a:spcBef>
              <a:buClrTx/>
              <a:buSzTx/>
              <a:buFontTx/>
              <a:buNone/>
              <a:defRPr/>
            </a:pPr>
            <a:r>
              <a:rPr lang="en-US" sz="8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that</a:t>
            </a:r>
            <a:endParaRPr lang="ar-SA" sz="8000" b="1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48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993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876800" y="617538"/>
            <a:ext cx="3916363" cy="6240462"/>
            <a:chOff x="3063" y="389"/>
            <a:chExt cx="2467" cy="3981"/>
          </a:xfrm>
        </p:grpSpPr>
        <p:sp>
          <p:nvSpPr>
            <p:cNvPr id="22536" name="Oval 3"/>
            <p:cNvSpPr>
              <a:spLocks noChangeArrowheads="1"/>
            </p:cNvSpPr>
            <p:nvPr/>
          </p:nvSpPr>
          <p:spPr bwMode="auto">
            <a:xfrm>
              <a:off x="3140" y="1951"/>
              <a:ext cx="2343" cy="2419"/>
            </a:xfrm>
            <a:prstGeom prst="ellipse">
              <a:avLst/>
            </a:prstGeom>
            <a:solidFill>
              <a:srgbClr val="008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537" name="AutoShape 4"/>
            <p:cNvSpPr>
              <a:spLocks noChangeArrowheads="1"/>
            </p:cNvSpPr>
            <p:nvPr/>
          </p:nvSpPr>
          <p:spPr bwMode="auto">
            <a:xfrm>
              <a:off x="3063" y="389"/>
              <a:ext cx="2467" cy="1613"/>
            </a:xfrm>
            <a:prstGeom prst="wedgeRoundRectCallout">
              <a:avLst>
                <a:gd name="adj1" fmla="val 22435"/>
                <a:gd name="adj2" fmla="val -49852"/>
                <a:gd name="adj3" fmla="val 16667"/>
              </a:avLst>
            </a:prstGeom>
            <a:solidFill>
              <a:srgbClr val="008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>
                <a:lnSpc>
                  <a:spcPct val="105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9600" b="1">
                  <a:solidFill>
                    <a:srgbClr val="FF00FF"/>
                  </a:solidFill>
                </a:rPr>
                <a:t>if</a:t>
              </a:r>
            </a:p>
          </p:txBody>
        </p:sp>
      </p:grp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0" y="2768600"/>
            <a:ext cx="9144000" cy="474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ar-SA" sz="30500" b="1">
                <a:solidFill>
                  <a:srgbClr val="FFFFFF"/>
                </a:solidFill>
                <a:latin typeface="Arial" pitchFamily="34" charset="0"/>
                <a:cs typeface="Traditional Arabic_bs" pitchFamily="2" charset="-78"/>
              </a:rPr>
              <a:t>إن </a:t>
            </a:r>
            <a:r>
              <a:rPr lang="ar-SA" sz="12900" b="1">
                <a:solidFill>
                  <a:srgbClr val="FFFFFF"/>
                </a:solidFill>
                <a:latin typeface="Arial" pitchFamily="34" charset="0"/>
                <a:cs typeface="Traditional Arabic_bs" pitchFamily="2" charset="-78"/>
              </a:rPr>
              <a:t>شَاءَ الله</a:t>
            </a:r>
            <a:endParaRPr lang="en-US" sz="12900" b="1">
              <a:solidFill>
                <a:srgbClr val="FFFFFF"/>
              </a:solidFill>
              <a:latin typeface="Arial" pitchFamily="34" charset="0"/>
              <a:cs typeface="Traditional Arabic_bs" pitchFamily="2" charset="-78"/>
            </a:endParaRPr>
          </a:p>
        </p:txBody>
      </p:sp>
      <p:sp>
        <p:nvSpPr>
          <p:cNvPr id="22532" name="Text Box 6"/>
          <p:cNvSpPr txBox="1">
            <a:spLocks noChangeArrowheads="1"/>
          </p:cNvSpPr>
          <p:nvPr/>
        </p:nvSpPr>
        <p:spPr bwMode="auto">
          <a:xfrm>
            <a:off x="5756275" y="6384925"/>
            <a:ext cx="2590800" cy="6294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ar-SA" sz="40700">
                <a:solidFill>
                  <a:srgbClr val="FFFFFF"/>
                </a:solidFill>
                <a:latin typeface="AGA Arabesque" pitchFamily="2" charset="2"/>
                <a:cs typeface="Traditional Arabic_bs" pitchFamily="2" charset="-78"/>
              </a:rPr>
              <a:t>َ</a:t>
            </a:r>
            <a:endParaRPr lang="en-US" sz="40700">
              <a:solidFill>
                <a:srgbClr val="FFFFFF"/>
              </a:solidFill>
              <a:latin typeface="AGA Arabesque" pitchFamily="2" charset="2"/>
              <a:cs typeface="Traditional Arabic_bs" pitchFamily="2" charset="-78"/>
            </a:endParaRPr>
          </a:p>
        </p:txBody>
      </p:sp>
      <p:grpSp>
        <p:nvGrpSpPr>
          <p:cNvPr id="22533" name="Group 7"/>
          <p:cNvGrpSpPr>
            <a:grpSpLocks/>
          </p:cNvGrpSpPr>
          <p:nvPr/>
        </p:nvGrpSpPr>
        <p:grpSpPr bwMode="auto">
          <a:xfrm>
            <a:off x="685800" y="1371600"/>
            <a:ext cx="2362200" cy="1752600"/>
            <a:chOff x="32" y="16"/>
            <a:chExt cx="1488" cy="1104"/>
          </a:xfrm>
        </p:grpSpPr>
        <p:sp>
          <p:nvSpPr>
            <p:cNvPr id="22534" name="AutoShape 8"/>
            <p:cNvSpPr>
              <a:spLocks noChangeArrowheads="1"/>
            </p:cNvSpPr>
            <p:nvPr/>
          </p:nvSpPr>
          <p:spPr bwMode="auto">
            <a:xfrm>
              <a:off x="32" y="16"/>
              <a:ext cx="1488" cy="1104"/>
            </a:xfrm>
            <a:prstGeom prst="irregularSeal1">
              <a:avLst/>
            </a:prstGeom>
            <a:solidFill>
              <a:srgbClr val="33CCFF"/>
            </a:solidFill>
            <a:ln w="2540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94025" name="Text Box 9"/>
            <p:cNvSpPr txBox="1">
              <a:spLocks noChangeArrowheads="1"/>
            </p:cNvSpPr>
            <p:nvPr/>
          </p:nvSpPr>
          <p:spPr bwMode="auto">
            <a:xfrm>
              <a:off x="243" y="294"/>
              <a:ext cx="1071" cy="44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rtl="0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ar-SA" sz="4000" b="1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628</a:t>
              </a:r>
              <a:r>
                <a:rPr lang="en-US" sz="4000" b="1" baseline="3000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*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410200" y="854075"/>
            <a:ext cx="3429000" cy="6003925"/>
            <a:chOff x="3335" y="368"/>
            <a:chExt cx="2477" cy="3782"/>
          </a:xfrm>
        </p:grpSpPr>
        <p:sp>
          <p:nvSpPr>
            <p:cNvPr id="23561" name="Oval 3"/>
            <p:cNvSpPr>
              <a:spLocks noChangeArrowheads="1"/>
            </p:cNvSpPr>
            <p:nvPr/>
          </p:nvSpPr>
          <p:spPr bwMode="auto">
            <a:xfrm>
              <a:off x="3649" y="1731"/>
              <a:ext cx="2069" cy="2419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3562" name="AutoShape 4"/>
            <p:cNvSpPr>
              <a:spLocks noChangeArrowheads="1"/>
            </p:cNvSpPr>
            <p:nvPr/>
          </p:nvSpPr>
          <p:spPr bwMode="auto">
            <a:xfrm>
              <a:off x="3335" y="368"/>
              <a:ext cx="2477" cy="1364"/>
            </a:xfrm>
            <a:prstGeom prst="wedgeRoundRectCallout">
              <a:avLst>
                <a:gd name="adj1" fmla="val 49977"/>
                <a:gd name="adj2" fmla="val -16949"/>
                <a:gd name="adj3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rIns="0"/>
            <a:lstStyle/>
            <a:p>
              <a:pPr algn="ctr">
                <a:lnSpc>
                  <a:spcPct val="155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6400" b="1">
                  <a:latin typeface="Tahoma" pitchFamily="34" charset="0"/>
                  <a:cs typeface="Tahoma" pitchFamily="34" charset="0"/>
                </a:rPr>
                <a:t>Indeed</a:t>
              </a:r>
              <a:endParaRPr lang="ar-SA" sz="6400" b="1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-476250" y="2925763"/>
            <a:ext cx="9144000" cy="393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ar-SA" sz="25200" b="1">
                <a:solidFill>
                  <a:srgbClr val="FFFFFF"/>
                </a:solidFill>
                <a:latin typeface="Arial" pitchFamily="34" charset="0"/>
                <a:cs typeface="Traditional Arabic_bs" pitchFamily="2" charset="-78"/>
              </a:rPr>
              <a:t>إن</a:t>
            </a:r>
            <a:r>
              <a:rPr lang="ar-SA" sz="10600" b="1">
                <a:solidFill>
                  <a:srgbClr val="FFFFFF"/>
                </a:solidFill>
                <a:latin typeface="Arial" pitchFamily="34" charset="0"/>
                <a:cs typeface="Traditional Arabic_bs" pitchFamily="2" charset="-78"/>
              </a:rPr>
              <a:t> الله َمَعَ الصَّابِرِين</a:t>
            </a:r>
            <a:endParaRPr lang="en-US" sz="10600" b="1">
              <a:solidFill>
                <a:srgbClr val="FFFFFF"/>
              </a:solidFill>
              <a:latin typeface="Arial" pitchFamily="34" charset="0"/>
              <a:cs typeface="Traditional Arabic_bs" pitchFamily="2" charset="-78"/>
            </a:endParaRPr>
          </a:p>
        </p:txBody>
      </p:sp>
      <p:grpSp>
        <p:nvGrpSpPr>
          <p:cNvPr id="23556" name="Group 6"/>
          <p:cNvGrpSpPr>
            <a:grpSpLocks/>
          </p:cNvGrpSpPr>
          <p:nvPr/>
        </p:nvGrpSpPr>
        <p:grpSpPr bwMode="auto">
          <a:xfrm>
            <a:off x="533400" y="1219200"/>
            <a:ext cx="2362200" cy="1752600"/>
            <a:chOff x="32" y="16"/>
            <a:chExt cx="1488" cy="1104"/>
          </a:xfrm>
        </p:grpSpPr>
        <p:sp>
          <p:nvSpPr>
            <p:cNvPr id="23559" name="AutoShape 7"/>
            <p:cNvSpPr>
              <a:spLocks noChangeArrowheads="1"/>
            </p:cNvSpPr>
            <p:nvPr/>
          </p:nvSpPr>
          <p:spPr bwMode="auto">
            <a:xfrm>
              <a:off x="32" y="16"/>
              <a:ext cx="1488" cy="1104"/>
            </a:xfrm>
            <a:prstGeom prst="irregularSeal1">
              <a:avLst/>
            </a:prstGeom>
            <a:solidFill>
              <a:schemeClr val="accent1"/>
            </a:solidFill>
            <a:ln w="2540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96072" name="Text Box 8"/>
            <p:cNvSpPr txBox="1">
              <a:spLocks noChangeArrowheads="1"/>
            </p:cNvSpPr>
            <p:nvPr/>
          </p:nvSpPr>
          <p:spPr bwMode="auto">
            <a:xfrm>
              <a:off x="243" y="294"/>
              <a:ext cx="1071" cy="44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rtl="0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ar-SA" sz="4000" b="1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1297</a:t>
              </a:r>
              <a:endParaRPr lang="en-US" sz="4000" b="1" baseline="30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3557" name="Text Box 9"/>
          <p:cNvSpPr txBox="1">
            <a:spLocks noChangeArrowheads="1"/>
          </p:cNvSpPr>
          <p:nvPr/>
        </p:nvSpPr>
        <p:spPr bwMode="auto">
          <a:xfrm>
            <a:off x="6804025" y="6035675"/>
            <a:ext cx="2590800" cy="3262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ar-SA" sz="20800">
                <a:solidFill>
                  <a:srgbClr val="FFFFFF"/>
                </a:solidFill>
                <a:latin typeface="AGA Arabesque" pitchFamily="2" charset="2"/>
                <a:cs typeface="Traditional Arabic_bs" pitchFamily="2" charset="-78"/>
              </a:rPr>
              <a:t>َ</a:t>
            </a:r>
            <a:endParaRPr lang="en-US" sz="20800">
              <a:solidFill>
                <a:srgbClr val="FFFFFF"/>
              </a:solidFill>
              <a:latin typeface="AGA Arabesque" pitchFamily="2" charset="2"/>
              <a:cs typeface="Traditional Arabic_bs" pitchFamily="2" charset="-78"/>
            </a:endParaRPr>
          </a:p>
        </p:txBody>
      </p:sp>
      <p:sp>
        <p:nvSpPr>
          <p:cNvPr id="23558" name="Text Box 10"/>
          <p:cNvSpPr txBox="1">
            <a:spLocks noChangeArrowheads="1"/>
          </p:cNvSpPr>
          <p:nvPr/>
        </p:nvSpPr>
        <p:spPr bwMode="auto">
          <a:xfrm>
            <a:off x="5354638" y="3370263"/>
            <a:ext cx="2590800" cy="3262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ar-SA" sz="20800">
                <a:solidFill>
                  <a:srgbClr val="FFFFFF"/>
                </a:solidFill>
                <a:latin typeface="AGA Arabesque" pitchFamily="2" charset="2"/>
                <a:cs typeface="Traditional Arabic_bs" pitchFamily="2" charset="-78"/>
              </a:rPr>
              <a:t>َّ</a:t>
            </a:r>
            <a:endParaRPr lang="en-US" sz="20800">
              <a:solidFill>
                <a:srgbClr val="FFFFFF"/>
              </a:solidFill>
              <a:latin typeface="AGA Arabesque" pitchFamily="2" charset="2"/>
              <a:cs typeface="Traditional Arabic_bs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91970" name="Group 2"/>
          <p:cNvGraphicFramePr>
            <a:graphicFrameLocks noGrp="1"/>
          </p:cNvGraphicFramePr>
          <p:nvPr/>
        </p:nvGraphicFramePr>
        <p:xfrm>
          <a:off x="234950" y="2197100"/>
          <a:ext cx="8666163" cy="4206240"/>
        </p:xfrm>
        <a:graphic>
          <a:graphicData uri="http://schemas.openxmlformats.org/drawingml/2006/table">
            <a:tbl>
              <a:tblPr/>
              <a:tblGrid>
                <a:gridCol w="6088063"/>
                <a:gridCol w="1403350"/>
                <a:gridCol w="117475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أَشْهَدُ أن لاَّ إِلـٰـهَ إلاَّ </a:t>
                      </a: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Nafees Pakistani Naskh" pitchFamily="2" charset="-78"/>
                          <a:cs typeface="Nafees Pakistani Naskh" pitchFamily="2" charset="-78"/>
                        </a:rPr>
                        <a:t>الله</a:t>
                      </a:r>
                      <a:r>
                        <a:rPr kumimoji="0" lang="ar-SA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   ::</a:t>
                      </a:r>
                      <a:endParaRPr kumimoji="0" lang="ar-SA" sz="6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137160" marB="91440"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5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 أَنْ </a:t>
                      </a:r>
                      <a:endParaRPr kumimoji="0" lang="ar-SA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137160" marB="91440"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5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576</a:t>
                      </a:r>
                      <a:endParaRPr kumimoji="0" lang="ar-SA" sz="9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137160" marB="91440"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54"/>
                    </a:solidFill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أَشْهَدُ أَنَّ مُحَمَّدًا رَّسُولُ </a:t>
                      </a:r>
                      <a:r>
                        <a:rPr kumimoji="0" lang="ar-SA" sz="4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Nafees Pakistani Naskh" pitchFamily="2" charset="-78"/>
                          <a:ea typeface="+mn-ea"/>
                          <a:cs typeface="Nafees Pakistani Naskh" pitchFamily="2" charset="-78"/>
                        </a:rPr>
                        <a:t>اللهِ</a:t>
                      </a:r>
                      <a:r>
                        <a:rPr kumimoji="0" lang="ar-SA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  ::</a:t>
                      </a:r>
                      <a:endParaRPr kumimoji="0" lang="ar-SA" sz="6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137160" marB="91440"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5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 أَنَّ </a:t>
                      </a:r>
                      <a:endParaRPr kumimoji="0" lang="ar-SA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137160" marB="91440"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5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263</a:t>
                      </a:r>
                      <a:endParaRPr kumimoji="0" lang="ar-SA" sz="9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137160" marB="91440"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54"/>
                    </a:solidFill>
                  </a:tcPr>
                </a:tc>
              </a:tr>
              <a:tr h="6810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إِنْ شَاءَ </a:t>
                      </a:r>
                      <a:r>
                        <a:rPr kumimoji="0" lang="ar-SA" sz="4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Nafees Pakistani Naskh" pitchFamily="2" charset="-78"/>
                          <a:ea typeface="+mn-ea"/>
                          <a:cs typeface="Nafees Pakistani Naskh" pitchFamily="2" charset="-78"/>
                        </a:rPr>
                        <a:t>الله</a:t>
                      </a:r>
                      <a:r>
                        <a:rPr kumimoji="0" lang="ar-SA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  ::</a:t>
                      </a:r>
                      <a:endParaRPr kumimoji="0" lang="ar-SA" sz="6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137160" marB="91440"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5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 إِنْ </a:t>
                      </a:r>
                      <a:endParaRPr kumimoji="0" lang="ar-SA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137160" marB="91440"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5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628</a:t>
                      </a:r>
                      <a:endParaRPr kumimoji="0" lang="ar-SA" sz="9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137160" marB="91440"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54"/>
                    </a:solidFill>
                  </a:tcPr>
                </a:tc>
              </a:tr>
              <a:tr h="6810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إِنَّ </a:t>
                      </a:r>
                      <a:r>
                        <a:rPr kumimoji="0" lang="ar-SA" sz="4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Nafees Pakistani Naskh" pitchFamily="2" charset="-78"/>
                          <a:ea typeface="+mn-ea"/>
                          <a:cs typeface="Nafees Pakistani Naskh" pitchFamily="2" charset="-78"/>
                        </a:rPr>
                        <a:t>الله</a:t>
                      </a:r>
                      <a:r>
                        <a:rPr kumimoji="0" lang="ar-SA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 َ مَعَ الصَّابِرِين. </a:t>
                      </a:r>
                      <a:endParaRPr kumimoji="0" lang="ar-SA" sz="6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137160" marB="91440"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5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 إِنَّ  </a:t>
                      </a:r>
                      <a:endParaRPr kumimoji="0" lang="ar-SA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137160" marB="91440"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1297</a:t>
                      </a:r>
                      <a:endParaRPr kumimoji="0" lang="ar-SA" sz="9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137160" marB="91440"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54"/>
                    </a:solidFill>
                  </a:tcPr>
                </a:tc>
              </a:tr>
            </a:tbl>
          </a:graphicData>
        </a:graphic>
      </p:graphicFrame>
      <p:sp>
        <p:nvSpPr>
          <p:cNvPr id="24600" name="Rectangle 28"/>
          <p:cNvSpPr>
            <a:spLocks noGrp="1" noChangeArrowheads="1"/>
          </p:cNvSpPr>
          <p:nvPr>
            <p:ph type="title"/>
          </p:nvPr>
        </p:nvSpPr>
        <p:spPr>
          <a:xfrm>
            <a:off x="488950" y="466725"/>
            <a:ext cx="8134350" cy="1143000"/>
          </a:xfrm>
          <a:noFill/>
        </p:spPr>
        <p:txBody>
          <a:bodyPr/>
          <a:lstStyle/>
          <a:p>
            <a:pPr algn="r" eaLnBrk="1" hangingPunct="1"/>
            <a:r>
              <a:rPr lang="ar-SA" sz="6600" smtClean="0">
                <a:cs typeface="Traditional Arabic_bs" pitchFamily="2" charset="-78"/>
              </a:rPr>
              <a:t>أَ</a:t>
            </a:r>
            <a:r>
              <a:rPr lang="ur-PK" sz="6600" smtClean="0">
                <a:cs typeface="Traditional Arabic_bs" pitchFamily="2" charset="-78"/>
              </a:rPr>
              <a:t>ن</a:t>
            </a:r>
            <a:r>
              <a:rPr lang="ar-SA" sz="6600" smtClean="0">
                <a:cs typeface="Traditional Arabic_bs" pitchFamily="2" charset="-78"/>
              </a:rPr>
              <a:t>ْ </a:t>
            </a:r>
            <a:r>
              <a:rPr lang="ur-PK" sz="6600" smtClean="0">
                <a:cs typeface="Traditional Arabic_bs" pitchFamily="2" charset="-78"/>
              </a:rPr>
              <a:t>   </a:t>
            </a:r>
            <a:r>
              <a:rPr lang="ar-SA" sz="6600" smtClean="0">
                <a:cs typeface="Traditional Arabic_bs" pitchFamily="2" charset="-78"/>
              </a:rPr>
              <a:t>أَ</a:t>
            </a:r>
            <a:r>
              <a:rPr lang="ur-PK" sz="6600" smtClean="0">
                <a:cs typeface="Traditional Arabic_bs" pitchFamily="2" charset="-78"/>
              </a:rPr>
              <a:t>ن</a:t>
            </a:r>
            <a:r>
              <a:rPr lang="ar-SA" sz="6600" smtClean="0">
                <a:cs typeface="Traditional Arabic_bs" pitchFamily="2" charset="-78"/>
              </a:rPr>
              <a:t>َّ 	 </a:t>
            </a:r>
            <a:r>
              <a:rPr lang="ur-PK" sz="6600" smtClean="0">
                <a:cs typeface="Traditional Arabic_bs" pitchFamily="2" charset="-78"/>
              </a:rPr>
              <a:t>إن</a:t>
            </a:r>
            <a:r>
              <a:rPr lang="ar-SA" sz="6600" smtClean="0">
                <a:cs typeface="Traditional Arabic_bs" pitchFamily="2" charset="-78"/>
              </a:rPr>
              <a:t>ْ </a:t>
            </a:r>
            <a:r>
              <a:rPr lang="ur-PK" sz="6600" smtClean="0">
                <a:cs typeface="Traditional Arabic_bs" pitchFamily="2" charset="-78"/>
              </a:rPr>
              <a:t>   </a:t>
            </a:r>
            <a:r>
              <a:rPr lang="ar-SA" sz="6600" smtClean="0">
                <a:cs typeface="Traditional Arabic_bs" pitchFamily="2" charset="-78"/>
              </a:rPr>
              <a:t>إِ</a:t>
            </a:r>
            <a:r>
              <a:rPr lang="ur-PK" sz="6600" smtClean="0">
                <a:cs typeface="Traditional Arabic_bs" pitchFamily="2" charset="-78"/>
              </a:rPr>
              <a:t>نّ</a:t>
            </a:r>
            <a:r>
              <a:rPr lang="ar-SA" sz="6600" smtClean="0">
                <a:cs typeface="Traditional Arabic_bs" pitchFamily="2" charset="-78"/>
              </a:rPr>
              <a:t>َ</a:t>
            </a:r>
            <a:endParaRPr lang="en-US" sz="6600" smtClean="0">
              <a:cs typeface="Traditional Arabic_bs" pitchFamily="2" charset="-78"/>
            </a:endParaRPr>
          </a:p>
        </p:txBody>
      </p:sp>
      <p:sp>
        <p:nvSpPr>
          <p:cNvPr id="24601" name="AutoShape 29"/>
          <p:cNvSpPr>
            <a:spLocks noChangeArrowheads="1"/>
          </p:cNvSpPr>
          <p:nvPr/>
        </p:nvSpPr>
        <p:spPr bwMode="auto">
          <a:xfrm>
            <a:off x="1143000" y="304800"/>
            <a:ext cx="2362200" cy="1752600"/>
          </a:xfrm>
          <a:prstGeom prst="irregularSeal1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91998" name="Text Box 30"/>
          <p:cNvSpPr txBox="1">
            <a:spLocks noChangeArrowheads="1"/>
          </p:cNvSpPr>
          <p:nvPr/>
        </p:nvSpPr>
        <p:spPr bwMode="auto">
          <a:xfrm>
            <a:off x="1524000" y="762000"/>
            <a:ext cx="1700213" cy="7016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ar-SA" sz="40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2764</a:t>
            </a:r>
            <a:r>
              <a:rPr lang="en-US" sz="4000" b="1" baseline="30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*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702484" name="Group 20"/>
          <p:cNvGraphicFramePr>
            <a:graphicFrameLocks noGrp="1"/>
          </p:cNvGraphicFramePr>
          <p:nvPr/>
        </p:nvGraphicFramePr>
        <p:xfrm>
          <a:off x="177800" y="152400"/>
          <a:ext cx="8763000" cy="2424113"/>
        </p:xfrm>
        <a:graphic>
          <a:graphicData uri="http://schemas.openxmlformats.org/drawingml/2006/table">
            <a:tbl>
              <a:tblPr rtl="1"/>
              <a:tblGrid>
                <a:gridCol w="1930400"/>
                <a:gridCol w="1066800"/>
                <a:gridCol w="2438400"/>
                <a:gridCol w="3327400"/>
              </a:tblGrid>
              <a:tr h="1357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أَشْهَدُ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أَن</a:t>
                      </a:r>
                      <a:r>
                        <a:rPr kumimoji="0" lang="ar-SY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َّ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مُحَمَّدًا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رَّسُولُ اﷲ </a:t>
                      </a:r>
                      <a:endParaRPr kumimoji="0" lang="en-US" sz="7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  <a:sym typeface="AGA Arabesque" pitchFamily="2" charset="2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 bear witness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Muhammad (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pbuh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)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is the Messenger of Allah.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25620" name="Rectangle 23"/>
          <p:cNvSpPr>
            <a:spLocks noGrp="1" noChangeArrowheads="1"/>
          </p:cNvSpPr>
          <p:nvPr>
            <p:ph type="body" sz="half" idx="1"/>
          </p:nvPr>
        </p:nvSpPr>
        <p:spPr>
          <a:xfrm>
            <a:off x="1828800" y="3657600"/>
            <a:ext cx="6553200" cy="3733800"/>
          </a:xfrm>
          <a:noFill/>
        </p:spPr>
        <p:txBody>
          <a:bodyPr/>
          <a:lstStyle/>
          <a:p>
            <a:pPr algn="ctr" eaLnBrk="1" hangingPunct="1">
              <a:lnSpc>
                <a:spcPct val="4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ar-SA" sz="12900" dirty="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مُحَمَّد</a:t>
            </a:r>
            <a:endParaRPr lang="ur-PK" sz="12900" dirty="0" smtClean="0">
              <a:latin typeface="Times New Roman" pitchFamily="18" charset="0"/>
              <a:ea typeface="Times New Roman" pitchFamily="18" charset="0"/>
              <a:cs typeface="Tajweed" pitchFamily="2" charset="-78"/>
            </a:endParaRPr>
          </a:p>
          <a:p>
            <a:pPr eaLnBrk="1" hangingPunct="1">
              <a:lnSpc>
                <a:spcPct val="30000"/>
              </a:lnSpc>
              <a:spcBef>
                <a:spcPct val="0"/>
              </a:spcBef>
              <a:buFont typeface="Wingdings" pitchFamily="2" charset="2"/>
              <a:buNone/>
            </a:pPr>
            <a:endParaRPr lang="ar-SA" sz="6000" dirty="0" smtClean="0">
              <a:latin typeface="Times New Roman" pitchFamily="18" charset="0"/>
              <a:ea typeface="Times New Roman" pitchFamily="18" charset="0"/>
              <a:cs typeface="Tajweed" pitchFamily="2" charset="-78"/>
            </a:endParaRPr>
          </a:p>
          <a:p>
            <a:pPr algn="ctr" rtl="0" eaLnBrk="1" hangingPunct="1">
              <a:lnSpc>
                <a:spcPct val="3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4800" b="1" dirty="0" smtClean="0">
                <a:solidFill>
                  <a:schemeClr val="tx1"/>
                </a:solidFill>
                <a:ea typeface="Times New Roman" pitchFamily="18" charset="0"/>
                <a:cs typeface="Tahoma" pitchFamily="34" charset="0"/>
              </a:rPr>
              <a:t>who is praised a lot</a:t>
            </a:r>
            <a:endParaRPr lang="en-US" sz="4800" b="1" dirty="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25621" name="Rectangle 24"/>
          <p:cNvSpPr>
            <a:spLocks noChangeArrowheads="1"/>
          </p:cNvSpPr>
          <p:nvPr/>
        </p:nvSpPr>
        <p:spPr bwMode="auto">
          <a:xfrm>
            <a:off x="685800" y="2895600"/>
            <a:ext cx="2743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342900" indent="-342900">
              <a:spcBef>
                <a:spcPct val="0"/>
              </a:spcBef>
            </a:pPr>
            <a:r>
              <a:rPr lang="ur-PK" sz="9800" dirty="0">
                <a:solidFill>
                  <a:srgbClr val="FFFFFF"/>
                </a:solidFill>
                <a:latin typeface="Nafees Pakistani Naskh" pitchFamily="2" charset="-78"/>
                <a:ea typeface="Times New Roman" pitchFamily="18" charset="0"/>
                <a:cs typeface="Tajweed" pitchFamily="2" charset="-78"/>
              </a:rPr>
              <a:t>ﷺ</a:t>
            </a:r>
            <a:endParaRPr lang="en-US" sz="9800" dirty="0">
              <a:solidFill>
                <a:srgbClr val="FFFFFF"/>
              </a:solidFill>
              <a:latin typeface="Nafees Pakistani Naskh" pitchFamily="2" charset="-78"/>
              <a:ea typeface="Times New Roman" pitchFamily="18" charset="0"/>
              <a:cs typeface="Tajweed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704532" name="Group 20"/>
          <p:cNvGraphicFramePr>
            <a:graphicFrameLocks noGrp="1"/>
          </p:cNvGraphicFramePr>
          <p:nvPr/>
        </p:nvGraphicFramePr>
        <p:xfrm>
          <a:off x="177800" y="152400"/>
          <a:ext cx="8763000" cy="2424113"/>
        </p:xfrm>
        <a:graphic>
          <a:graphicData uri="http://schemas.openxmlformats.org/drawingml/2006/table">
            <a:tbl>
              <a:tblPr rtl="1"/>
              <a:tblGrid>
                <a:gridCol w="1930400"/>
                <a:gridCol w="1066800"/>
                <a:gridCol w="2438400"/>
                <a:gridCol w="3327400"/>
              </a:tblGrid>
              <a:tr h="1357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أَشْهَدُ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أَن</a:t>
                      </a:r>
                      <a:r>
                        <a:rPr kumimoji="0" lang="ar-SY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َّ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مُحَمَّدًا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رَّسُولُ اﷲ </a:t>
                      </a:r>
                      <a:endParaRPr kumimoji="0" lang="en-US" sz="7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  <a:sym typeface="AGA Arabesque" pitchFamily="2" charset="2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 bear witness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Muhammad (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pbuh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)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is the Messenger of Allah.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9" name="Oval 25"/>
          <p:cNvSpPr>
            <a:spLocks noChangeArrowheads="1"/>
          </p:cNvSpPr>
          <p:nvPr/>
        </p:nvSpPr>
        <p:spPr bwMode="auto">
          <a:xfrm>
            <a:off x="4343400" y="3111938"/>
            <a:ext cx="1905000" cy="1295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" name="Group 34"/>
          <p:cNvGraphicFramePr>
            <a:graphicFrameLocks noGrp="1"/>
          </p:cNvGraphicFramePr>
          <p:nvPr/>
        </p:nvGraphicFramePr>
        <p:xfrm>
          <a:off x="762000" y="3276600"/>
          <a:ext cx="7315200" cy="1981200"/>
        </p:xfrm>
        <a:graphic>
          <a:graphicData uri="http://schemas.openxmlformats.org/drawingml/2006/table">
            <a:tbl>
              <a:tblPr/>
              <a:tblGrid>
                <a:gridCol w="3581400"/>
                <a:gridCol w="533400"/>
                <a:gridCol w="3200400"/>
              </a:tblGrid>
              <a:tr h="19689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ar-SA" sz="1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رَسُول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38200" y="3645338"/>
            <a:ext cx="3505200" cy="1642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  <a:spcBef>
                <a:spcPct val="0"/>
              </a:spcBef>
            </a:pPr>
            <a:r>
              <a:rPr lang="ar-SA" sz="12400" dirty="0" smtClean="0">
                <a:latin typeface="Tahoma" pitchFamily="34" charset="0"/>
                <a:cs typeface="Tajweed" pitchFamily="2" charset="-78"/>
              </a:rPr>
              <a:t>رُسُل</a:t>
            </a:r>
            <a:endParaRPr lang="en-US" sz="12400" b="1" dirty="0">
              <a:latin typeface="Tahoma" pitchFamily="34" charset="0"/>
              <a:cs typeface="Tajweed" pitchFamily="2" charset="-78"/>
            </a:endParaRPr>
          </a:p>
        </p:txBody>
      </p:sp>
      <p:sp>
        <p:nvSpPr>
          <p:cNvPr id="12" name="Oval 39"/>
          <p:cNvSpPr>
            <a:spLocks noChangeArrowheads="1"/>
          </p:cNvSpPr>
          <p:nvPr/>
        </p:nvSpPr>
        <p:spPr bwMode="auto">
          <a:xfrm>
            <a:off x="2133600" y="3124201"/>
            <a:ext cx="762000" cy="457199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/>
          <a:lstStyle/>
          <a:p>
            <a:pPr algn="ctr">
              <a:spcBef>
                <a:spcPct val="50000"/>
              </a:spcBef>
            </a:pPr>
            <a:r>
              <a:rPr lang="en-US" sz="5400" b="0" dirty="0">
                <a:solidFill>
                  <a:srgbClr val="800000"/>
                </a:solidFill>
                <a:latin typeface="Arial" pitchFamily="34" charset="0"/>
              </a:rPr>
              <a:t>+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706563" name="Group 3"/>
          <p:cNvGraphicFramePr>
            <a:graphicFrameLocks noGrp="1"/>
          </p:cNvGraphicFramePr>
          <p:nvPr/>
        </p:nvGraphicFramePr>
        <p:xfrm>
          <a:off x="177800" y="701675"/>
          <a:ext cx="8763000" cy="2424113"/>
        </p:xfrm>
        <a:graphic>
          <a:graphicData uri="http://schemas.openxmlformats.org/drawingml/2006/table">
            <a:tbl>
              <a:tblPr rtl="1"/>
              <a:tblGrid>
                <a:gridCol w="1930400"/>
                <a:gridCol w="1066800"/>
                <a:gridCol w="2438400"/>
                <a:gridCol w="3327400"/>
              </a:tblGrid>
              <a:tr h="1357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أَشْهَدُ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أَن</a:t>
                      </a:r>
                      <a:r>
                        <a:rPr kumimoji="0" lang="ar-SY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َّ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مُحَمَّدًا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رَّسُولُ اﷲ </a:t>
                      </a:r>
                      <a:endParaRPr kumimoji="0" lang="en-US" sz="7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  <a:sym typeface="AGA Arabesque" pitchFamily="2" charset="2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 bear witness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Muhammad (pbuh)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is the Messenger of Allah.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27668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228600" y="3470275"/>
            <a:ext cx="8686800" cy="2549525"/>
          </a:xfrm>
          <a:noFill/>
        </p:spPr>
        <p:txBody>
          <a:bodyPr/>
          <a:lstStyle/>
          <a:p>
            <a:pPr marL="628650" indent="-628650" algn="l" rtl="0" eaLnBrk="1" hangingPunct="1">
              <a:buFont typeface="Wingdings" pitchFamily="2" charset="2"/>
              <a:buNone/>
            </a:pPr>
            <a:r>
              <a:rPr lang="en-US" dirty="0" smtClean="0"/>
              <a:t>My talk and my actions (at home or outside, office, market, etc.) show that I :</a:t>
            </a:r>
          </a:p>
          <a:p>
            <a:pPr marL="1028700" lvl="1" indent="-628650" algn="l" rtl="0" eaLnBrk="1" hangingPunct="1"/>
            <a:r>
              <a:rPr lang="en-US" dirty="0" smtClean="0"/>
              <a:t>I accept his teachings without any hesitation</a:t>
            </a:r>
          </a:p>
          <a:p>
            <a:pPr marL="1028700" lvl="1" indent="-628650" algn="l" rtl="0" eaLnBrk="1" hangingPunct="1"/>
            <a:r>
              <a:rPr lang="en-US" dirty="0" smtClean="0"/>
              <a:t>Accept Qur’an and </a:t>
            </a:r>
            <a:r>
              <a:rPr lang="en-US" dirty="0" err="1" smtClean="0"/>
              <a:t>Hadith</a:t>
            </a:r>
            <a:r>
              <a:rPr lang="en-US" dirty="0" smtClean="0"/>
              <a:t> as </a:t>
            </a:r>
            <a:br>
              <a:rPr lang="en-US" dirty="0" smtClean="0"/>
            </a:br>
            <a:r>
              <a:rPr lang="en-US" dirty="0" smtClean="0"/>
              <a:t>the criterion of right and wrong</a:t>
            </a:r>
            <a:endParaRPr lang="ar-SA" dirty="0" smtClean="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457200" y="76200"/>
            <a:ext cx="82296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3600" b="1" dirty="0">
                <a:solidFill>
                  <a:schemeClr val="tx1"/>
                </a:solidFill>
                <a:cs typeface="Majidi" pitchFamily="2" charset="-78"/>
              </a:rPr>
              <a:t>Message from: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1510403" name="Group 3"/>
          <p:cNvGraphicFramePr>
            <a:graphicFrameLocks noGrp="1"/>
          </p:cNvGraphicFramePr>
          <p:nvPr/>
        </p:nvGraphicFramePr>
        <p:xfrm>
          <a:off x="177800" y="701675"/>
          <a:ext cx="8763000" cy="2424113"/>
        </p:xfrm>
        <a:graphic>
          <a:graphicData uri="http://schemas.openxmlformats.org/drawingml/2006/table">
            <a:tbl>
              <a:tblPr rtl="1"/>
              <a:tblGrid>
                <a:gridCol w="1930400"/>
                <a:gridCol w="1066800"/>
                <a:gridCol w="2438400"/>
                <a:gridCol w="3327400"/>
              </a:tblGrid>
              <a:tr h="1357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أَشْهَدُ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أَن</a:t>
                      </a:r>
                      <a:r>
                        <a:rPr kumimoji="0" lang="ar-SY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َّ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مُحَمَّدًا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رَّسُولُ اﷲ </a:t>
                      </a:r>
                      <a:endParaRPr kumimoji="0" lang="en-US" sz="7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  <a:sym typeface="AGA Arabesque" pitchFamily="2" charset="2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 bear witness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Muhammad (pbuh)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is the Messenger of Allah.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28692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228600" y="3546475"/>
            <a:ext cx="9525000" cy="2549525"/>
          </a:xfrm>
          <a:noFill/>
        </p:spPr>
        <p:txBody>
          <a:bodyPr/>
          <a:lstStyle/>
          <a:p>
            <a:pPr marL="628650" indent="-628650" algn="l" rtl="0" eaLnBrk="1" hangingPunct="1"/>
            <a:r>
              <a:rPr lang="en-US" dirty="0" smtClean="0">
                <a:cs typeface="Nafees Web Naskh" pitchFamily="2" charset="-78"/>
              </a:rPr>
              <a:t>I don’t need any other proof to obey him </a:t>
            </a:r>
          </a:p>
          <a:p>
            <a:pPr marL="628650" indent="-628650" algn="l" rtl="0" eaLnBrk="1" hangingPunct="1"/>
            <a:r>
              <a:rPr lang="en-US" dirty="0" smtClean="0">
                <a:cs typeface="Nafees Web Naskh" pitchFamily="2" charset="-78"/>
              </a:rPr>
              <a:t>My likes and dislikes are according to his sayings</a:t>
            </a:r>
          </a:p>
          <a:p>
            <a:pPr marL="628650" indent="-628650" algn="l" rtl="0" eaLnBrk="1" hangingPunct="1"/>
            <a:r>
              <a:rPr lang="en-US" dirty="0" smtClean="0">
                <a:cs typeface="Nafees Web Naskh" pitchFamily="2" charset="-78"/>
              </a:rPr>
              <a:t>I love him more than any human being</a:t>
            </a:r>
            <a:endParaRPr lang="ar-SA" dirty="0" smtClean="0">
              <a:cs typeface="Nafees Web Naskh" pitchFamily="2" charset="-78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457200" y="76200"/>
            <a:ext cx="82296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3600" b="1" dirty="0">
                <a:solidFill>
                  <a:schemeClr val="tx1"/>
                </a:solidFill>
                <a:cs typeface="Majidi" pitchFamily="2" charset="-78"/>
              </a:rPr>
              <a:t>Message from: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483411" name="Group 83"/>
          <p:cNvGraphicFramePr>
            <a:graphicFrameLocks noGrp="1"/>
          </p:cNvGraphicFramePr>
          <p:nvPr/>
        </p:nvGraphicFramePr>
        <p:xfrm>
          <a:off x="177800" y="2133600"/>
          <a:ext cx="8763000" cy="2205038"/>
        </p:xfrm>
        <a:graphic>
          <a:graphicData uri="http://schemas.openxmlformats.org/drawingml/2006/table">
            <a:tbl>
              <a:tblPr rtl="1"/>
              <a:tblGrid>
                <a:gridCol w="2235200"/>
                <a:gridCol w="2057400"/>
                <a:gridCol w="2362200"/>
                <a:gridCol w="2108200"/>
              </a:tblGrid>
              <a:tr h="11382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حَيَّ عَلَى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الصَّلَوٰةِ</a:t>
                      </a:r>
                      <a:r>
                        <a:rPr kumimoji="0" lang="ar-SA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  <a:sym typeface="AGA Arabesque" pitchFamily="2" charset="2"/>
                        </a:rPr>
                        <a:t>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حَيَّ عَلَى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الْفَلاَحِ</a:t>
                      </a:r>
                      <a:r>
                        <a:rPr kumimoji="0" lang="ar-SA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  <a:sym typeface="AGA Arabesque" pitchFamily="2" charset="2"/>
                        </a:rPr>
                        <a:t>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604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Come 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prayer.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Come to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prosperity.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708628" name="Group 20"/>
          <p:cNvGraphicFramePr>
            <a:graphicFrameLocks noGrp="1"/>
          </p:cNvGraphicFramePr>
          <p:nvPr/>
        </p:nvGraphicFramePr>
        <p:xfrm>
          <a:off x="177800" y="166688"/>
          <a:ext cx="8763000" cy="2205038"/>
        </p:xfrm>
        <a:graphic>
          <a:graphicData uri="http://schemas.openxmlformats.org/drawingml/2006/table">
            <a:tbl>
              <a:tblPr rtl="1"/>
              <a:tblGrid>
                <a:gridCol w="2235200"/>
                <a:gridCol w="2057400"/>
                <a:gridCol w="2362200"/>
                <a:gridCol w="2108200"/>
              </a:tblGrid>
              <a:tr h="11382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حَيَّ عَلَى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الصَّلَوٰةِ</a:t>
                      </a:r>
                      <a:r>
                        <a:rPr kumimoji="0" lang="ar-SA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  <a:sym typeface="AGA Arabesque" pitchFamily="2" charset="2"/>
                        </a:rPr>
                        <a:t>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حَيَّ عَلَى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الْفَلاَحِ</a:t>
                      </a:r>
                      <a:r>
                        <a:rPr kumimoji="0" lang="ar-SA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  <a:sym typeface="AGA Arabesque" pitchFamily="2" charset="2"/>
                        </a:rPr>
                        <a:t>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604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Come 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prayer.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Come to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prosperity.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30740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457200" y="2819400"/>
            <a:ext cx="8305800" cy="3886200"/>
          </a:xfrm>
          <a:noFill/>
        </p:spPr>
        <p:txBody>
          <a:bodyPr/>
          <a:lstStyle/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ar-SA" sz="1890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حَيَّ</a:t>
            </a:r>
            <a:r>
              <a:rPr lang="en-US" sz="14400" b="1" smtClean="0">
                <a:solidFill>
                  <a:srgbClr val="FFFFFF"/>
                </a:solidFill>
                <a:ea typeface="Times New Roman" pitchFamily="18" charset="0"/>
                <a:cs typeface="Tahoma" pitchFamily="34" charset="0"/>
              </a:rPr>
              <a:t>come</a:t>
            </a:r>
            <a:r>
              <a:rPr lang="en-US" sz="14400" smtClean="0">
                <a:solidFill>
                  <a:srgbClr val="FFFFFF"/>
                </a:solidFill>
                <a:latin typeface="Nafees Web Naskh" pitchFamily="2" charset="-78"/>
                <a:ea typeface="Times New Roman" pitchFamily="18" charset="0"/>
                <a:cs typeface="Nafees Web Naskh" pitchFamily="2" charset="-78"/>
              </a:rPr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33400" y="1905000"/>
            <a:ext cx="8229600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Adhan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710676" name="Group 20"/>
          <p:cNvGraphicFramePr>
            <a:graphicFrameLocks noGrp="1"/>
          </p:cNvGraphicFramePr>
          <p:nvPr/>
        </p:nvGraphicFramePr>
        <p:xfrm>
          <a:off x="177800" y="166688"/>
          <a:ext cx="8763000" cy="2205038"/>
        </p:xfrm>
        <a:graphic>
          <a:graphicData uri="http://schemas.openxmlformats.org/drawingml/2006/table">
            <a:tbl>
              <a:tblPr rtl="1"/>
              <a:tblGrid>
                <a:gridCol w="2235200"/>
                <a:gridCol w="2057400"/>
                <a:gridCol w="2362200"/>
                <a:gridCol w="2108200"/>
              </a:tblGrid>
              <a:tr h="11382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حَيَّ عَلَى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الصَّلَوٰةِ</a:t>
                      </a:r>
                      <a:r>
                        <a:rPr kumimoji="0" lang="ar-SA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  <a:sym typeface="AGA Arabesque" pitchFamily="2" charset="2"/>
                        </a:rPr>
                        <a:t>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حَيَّ عَلَى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الْفَلاَحِ</a:t>
                      </a:r>
                      <a:r>
                        <a:rPr kumimoji="0" lang="ar-SA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  <a:sym typeface="AGA Arabesque" pitchFamily="2" charset="2"/>
                        </a:rPr>
                        <a:t>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604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Come 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prayer.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Come to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prosperity.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31766" name="Rectangle 23"/>
          <p:cNvSpPr>
            <a:spLocks noChangeArrowheads="1"/>
          </p:cNvSpPr>
          <p:nvPr/>
        </p:nvSpPr>
        <p:spPr bwMode="auto">
          <a:xfrm>
            <a:off x="381000" y="5105400"/>
            <a:ext cx="3505200" cy="1692771"/>
          </a:xfrm>
          <a:prstGeom prst="rect">
            <a:avLst/>
          </a:prstGeom>
          <a:solidFill>
            <a:srgbClr val="990033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ar-SA" sz="7200" dirty="0">
                <a:solidFill>
                  <a:schemeClr val="tx1"/>
                </a:solidFill>
                <a:latin typeface="Tahoma" pitchFamily="34" charset="0"/>
                <a:cs typeface="Tajweed" pitchFamily="2" charset="-78"/>
              </a:rPr>
              <a:t>آمَنْتُ </a:t>
            </a:r>
            <a:r>
              <a:rPr lang="ar-SA" sz="7200" dirty="0" smtClean="0">
                <a:solidFill>
                  <a:schemeClr val="tx1"/>
                </a:solidFill>
                <a:latin typeface="Tahoma" pitchFamily="34" charset="0"/>
                <a:cs typeface="Tajweed" pitchFamily="2" charset="-78"/>
              </a:rPr>
              <a:t>بِاﷲ</a:t>
            </a:r>
            <a:r>
              <a:rPr lang="en-US" sz="7200" dirty="0" smtClean="0">
                <a:solidFill>
                  <a:schemeClr val="tx1"/>
                </a:solidFill>
                <a:latin typeface="Tahoma" pitchFamily="34" charset="0"/>
                <a:cs typeface="Tajweed" pitchFamily="2" charset="-78"/>
              </a:rPr>
              <a:t/>
            </a:r>
            <a:br>
              <a:rPr lang="en-US" sz="7200" dirty="0" smtClean="0">
                <a:solidFill>
                  <a:schemeClr val="tx1"/>
                </a:solidFill>
                <a:latin typeface="Tahoma" pitchFamily="34" charset="0"/>
                <a:cs typeface="Tajweed" pitchFamily="2" charset="-78"/>
              </a:rPr>
            </a:b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Arial" pitchFamily="34" charset="0"/>
              </a:rPr>
              <a:t>I </a:t>
            </a: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Arial" pitchFamily="34" charset="0"/>
              </a:rPr>
              <a:t>believed in Allah</a:t>
            </a:r>
          </a:p>
        </p:txBody>
      </p:sp>
      <p:sp>
        <p:nvSpPr>
          <p:cNvPr id="31767" name="Rectangle 24"/>
          <p:cNvSpPr>
            <a:spLocks noChangeArrowheads="1"/>
          </p:cNvSpPr>
          <p:nvPr/>
        </p:nvSpPr>
        <p:spPr bwMode="auto">
          <a:xfrm>
            <a:off x="4267200" y="5791200"/>
            <a:ext cx="45847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ar-SA" sz="4400" dirty="0">
                <a:latin typeface="Tahoma" pitchFamily="34" charset="0"/>
                <a:cs typeface="Tajweed" pitchFamily="2" charset="-78"/>
              </a:rPr>
              <a:t>عَلَى الصَّلَوٰةِ:  </a:t>
            </a:r>
            <a:r>
              <a:rPr lang="en-US" sz="4400" dirty="0">
                <a:latin typeface="Tahoma" pitchFamily="34" charset="0"/>
              </a:rPr>
              <a:t>on </a:t>
            </a:r>
            <a:r>
              <a:rPr lang="en-US" sz="4400" dirty="0" err="1">
                <a:latin typeface="Tahoma" pitchFamily="34" charset="0"/>
              </a:rPr>
              <a:t>Salah</a:t>
            </a:r>
            <a:endParaRPr lang="ar-SA" sz="4400" dirty="0">
              <a:latin typeface="Tahoma" pitchFamily="34" charset="0"/>
            </a:endParaRPr>
          </a:p>
        </p:txBody>
      </p:sp>
      <p:sp>
        <p:nvSpPr>
          <p:cNvPr id="9" name="Oval 25"/>
          <p:cNvSpPr>
            <a:spLocks noChangeArrowheads="1"/>
          </p:cNvSpPr>
          <p:nvPr/>
        </p:nvSpPr>
        <p:spPr bwMode="auto">
          <a:xfrm>
            <a:off x="4343400" y="2590800"/>
            <a:ext cx="1905000" cy="1295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" name="Group 34"/>
          <p:cNvGraphicFramePr>
            <a:graphicFrameLocks noGrp="1"/>
          </p:cNvGraphicFramePr>
          <p:nvPr/>
        </p:nvGraphicFramePr>
        <p:xfrm>
          <a:off x="762000" y="2755462"/>
          <a:ext cx="7315200" cy="1981200"/>
        </p:xfrm>
        <a:graphic>
          <a:graphicData uri="http://schemas.openxmlformats.org/drawingml/2006/table">
            <a:tbl>
              <a:tblPr/>
              <a:tblGrid>
                <a:gridCol w="3581400"/>
                <a:gridCol w="533400"/>
                <a:gridCol w="3200400"/>
              </a:tblGrid>
              <a:tr h="19689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ar-SA" sz="1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صَلَوٰةِ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38200" y="3124200"/>
            <a:ext cx="35052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  <a:spcBef>
                <a:spcPct val="0"/>
              </a:spcBef>
            </a:pPr>
            <a:r>
              <a:rPr lang="ar-SA" sz="9600" dirty="0" smtClean="0">
                <a:latin typeface="Tahoma" pitchFamily="34" charset="0"/>
                <a:cs typeface="Tajweed" pitchFamily="2" charset="-78"/>
              </a:rPr>
              <a:t>صَلَوَات</a:t>
            </a:r>
            <a:endParaRPr lang="en-US" sz="9600" b="1" dirty="0">
              <a:latin typeface="Tahoma" pitchFamily="34" charset="0"/>
              <a:cs typeface="Tajweed" pitchFamily="2" charset="-78"/>
            </a:endParaRPr>
          </a:p>
        </p:txBody>
      </p:sp>
      <p:sp>
        <p:nvSpPr>
          <p:cNvPr id="12" name="Oval 39"/>
          <p:cNvSpPr>
            <a:spLocks noChangeArrowheads="1"/>
          </p:cNvSpPr>
          <p:nvPr/>
        </p:nvSpPr>
        <p:spPr bwMode="auto">
          <a:xfrm>
            <a:off x="2133600" y="2603063"/>
            <a:ext cx="762000" cy="457199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/>
          <a:lstStyle/>
          <a:p>
            <a:pPr algn="ctr">
              <a:spcBef>
                <a:spcPct val="50000"/>
              </a:spcBef>
            </a:pPr>
            <a:r>
              <a:rPr lang="en-US" sz="5400" b="0" dirty="0">
                <a:solidFill>
                  <a:srgbClr val="800000"/>
                </a:solidFill>
                <a:latin typeface="Arial" pitchFamily="34" charset="0"/>
              </a:rPr>
              <a:t>+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176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1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1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6" grpId="0" build="p" animBg="1"/>
      <p:bldP spid="31767" grpId="0" build="p"/>
      <p:bldP spid="1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712724" name="Group 20"/>
          <p:cNvGraphicFramePr>
            <a:graphicFrameLocks noGrp="1"/>
          </p:cNvGraphicFramePr>
          <p:nvPr/>
        </p:nvGraphicFramePr>
        <p:xfrm>
          <a:off x="177800" y="166688"/>
          <a:ext cx="8763000" cy="2205038"/>
        </p:xfrm>
        <a:graphic>
          <a:graphicData uri="http://schemas.openxmlformats.org/drawingml/2006/table">
            <a:tbl>
              <a:tblPr rtl="1"/>
              <a:tblGrid>
                <a:gridCol w="2235200"/>
                <a:gridCol w="2057400"/>
                <a:gridCol w="2362200"/>
                <a:gridCol w="2108200"/>
              </a:tblGrid>
              <a:tr h="11382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حَيَّ عَلَى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الصَّلَوٰةِ</a:t>
                      </a:r>
                      <a:r>
                        <a:rPr kumimoji="0" lang="ar-SA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  <a:sym typeface="AGA Arabesque" pitchFamily="2" charset="2"/>
                        </a:rPr>
                        <a:t>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حَيَّ عَلَى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الْفَلاَحِ</a:t>
                      </a:r>
                      <a:r>
                        <a:rPr kumimoji="0" lang="ar-SA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  <a:sym typeface="AGA Arabesque" pitchFamily="2" charset="2"/>
                        </a:rPr>
                        <a:t>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604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Come 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prayer.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Come to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prosperity.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32788" name="Rectangle 25"/>
          <p:cNvSpPr>
            <a:spLocks noGrp="1" noChangeArrowheads="1"/>
          </p:cNvSpPr>
          <p:nvPr>
            <p:ph type="body" idx="1"/>
          </p:nvPr>
        </p:nvSpPr>
        <p:spPr>
          <a:xfrm>
            <a:off x="457200" y="2819400"/>
            <a:ext cx="8305800" cy="3886200"/>
          </a:xfrm>
          <a:noFill/>
        </p:spPr>
        <p:txBody>
          <a:bodyPr/>
          <a:lstStyle/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ar-SA" sz="1890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حَيَّ</a:t>
            </a:r>
            <a:r>
              <a:rPr lang="en-US" sz="14400" b="1" smtClean="0">
                <a:solidFill>
                  <a:srgbClr val="FFFFFF"/>
                </a:solidFill>
                <a:ea typeface="Times New Roman" pitchFamily="18" charset="0"/>
                <a:cs typeface="Tahoma" pitchFamily="34" charset="0"/>
              </a:rPr>
              <a:t>come</a:t>
            </a:r>
            <a:r>
              <a:rPr lang="en-US" sz="14400" smtClean="0">
                <a:solidFill>
                  <a:srgbClr val="FFFFFF"/>
                </a:solidFill>
                <a:latin typeface="Nafees Web Naskh" pitchFamily="2" charset="-78"/>
                <a:ea typeface="Times New Roman" pitchFamily="18" charset="0"/>
                <a:cs typeface="Nafees Web Naskh" pitchFamily="2" charset="-78"/>
              </a:rPr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714772" name="Group 20"/>
          <p:cNvGraphicFramePr>
            <a:graphicFrameLocks noGrp="1"/>
          </p:cNvGraphicFramePr>
          <p:nvPr/>
        </p:nvGraphicFramePr>
        <p:xfrm>
          <a:off x="177800" y="166688"/>
          <a:ext cx="8763000" cy="2205038"/>
        </p:xfrm>
        <a:graphic>
          <a:graphicData uri="http://schemas.openxmlformats.org/drawingml/2006/table">
            <a:tbl>
              <a:tblPr rtl="1"/>
              <a:tblGrid>
                <a:gridCol w="2235200"/>
                <a:gridCol w="2057400"/>
                <a:gridCol w="2362200"/>
                <a:gridCol w="2108200"/>
              </a:tblGrid>
              <a:tr h="11382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حَيَّ عَلَى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الصَّلَوٰةِ</a:t>
                      </a:r>
                      <a:r>
                        <a:rPr kumimoji="0" lang="ar-SA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  <a:sym typeface="AGA Arabesque" pitchFamily="2" charset="2"/>
                        </a:rPr>
                        <a:t>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حَيَّ عَلَى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الْفَلاَحِ</a:t>
                      </a:r>
                      <a:r>
                        <a:rPr kumimoji="0" lang="ar-SA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  <a:sym typeface="AGA Arabesque" pitchFamily="2" charset="2"/>
                        </a:rPr>
                        <a:t>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604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Come 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prayer.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Come to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prosperity.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14788" name="Group 36"/>
          <p:cNvGraphicFramePr>
            <a:graphicFrameLocks noGrp="1"/>
          </p:cNvGraphicFramePr>
          <p:nvPr/>
        </p:nvGraphicFramePr>
        <p:xfrm>
          <a:off x="5257800" y="3429000"/>
          <a:ext cx="3429000" cy="2578608"/>
        </p:xfrm>
        <a:graphic>
          <a:graphicData uri="http://schemas.openxmlformats.org/drawingml/2006/table">
            <a:tbl>
              <a:tblPr/>
              <a:tblGrid>
                <a:gridCol w="3429000"/>
              </a:tblGrid>
              <a:tr h="1046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Nafees Web Naskh" pitchFamily="2" charset="-78"/>
                          <a:cs typeface="Nafees Web Naskh" pitchFamily="2" charset="-78"/>
                        </a:rPr>
                        <a:t>فَلاح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Nafees Web Naskh" pitchFamily="2" charset="-78"/>
                        <a:cs typeface="Nafees Web Naskh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Success,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Prosperity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33818" name="Rectangle 28"/>
          <p:cNvSpPr>
            <a:spLocks noChangeArrowheads="1"/>
          </p:cNvSpPr>
          <p:nvPr/>
        </p:nvSpPr>
        <p:spPr bwMode="auto">
          <a:xfrm>
            <a:off x="241300" y="3733800"/>
            <a:ext cx="3797300" cy="2297113"/>
          </a:xfrm>
          <a:prstGeom prst="rect">
            <a:avLst/>
          </a:prstGeom>
          <a:solidFill>
            <a:srgbClr val="990033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ar-SA" sz="7200" dirty="0">
                <a:solidFill>
                  <a:schemeClr val="tx1"/>
                </a:solidFill>
                <a:latin typeface="Tahoma" pitchFamily="34" charset="0"/>
                <a:cs typeface="Tajweed" pitchFamily="2" charset="-78"/>
              </a:rPr>
              <a:t>آمَنْتُ بِاﷲ</a:t>
            </a: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ar-SA" dirty="0">
                <a:solidFill>
                  <a:schemeClr val="tx1"/>
                </a:solidFill>
                <a:latin typeface="Alvi Nastaleeq" pitchFamily="2" charset="-78"/>
                <a:cs typeface="Alvi Nastaleeq" pitchFamily="2" charset="-78"/>
              </a:rPr>
              <a:t>ايمان لايا ميں اللہ پر</a:t>
            </a:r>
            <a:endParaRPr lang="en-US" dirty="0">
              <a:solidFill>
                <a:schemeClr val="tx1"/>
              </a:solidFill>
              <a:latin typeface="Alvi Nastaleeq" pitchFamily="2" charset="-78"/>
              <a:cs typeface="Alvi Nastaleeq" pitchFamily="2" charset="-78"/>
            </a:endParaRP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solidFill>
                  <a:schemeClr val="tx1"/>
                </a:solidFill>
                <a:latin typeface="Tahoma" pitchFamily="34" charset="0"/>
                <a:cs typeface="Arial" pitchFamily="34" charset="0"/>
              </a:rPr>
              <a:t>I believed in Allah</a:t>
            </a:r>
          </a:p>
        </p:txBody>
      </p:sp>
      <p:sp>
        <p:nvSpPr>
          <p:cNvPr id="33819" name="Rectangle 29"/>
          <p:cNvSpPr>
            <a:spLocks noChangeArrowheads="1"/>
          </p:cNvSpPr>
          <p:nvPr/>
        </p:nvSpPr>
        <p:spPr bwMode="auto">
          <a:xfrm>
            <a:off x="152400" y="3011488"/>
            <a:ext cx="41243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ar-SA">
                <a:latin typeface="Tahoma" pitchFamily="34" charset="0"/>
                <a:cs typeface="Tajweed" pitchFamily="2" charset="-78"/>
              </a:rPr>
              <a:t>حَيَّ عَلَى :  </a:t>
            </a:r>
            <a:r>
              <a:rPr lang="en-US">
                <a:latin typeface="Tahoma" pitchFamily="34" charset="0"/>
              </a:rPr>
              <a:t>Come on </a:t>
            </a:r>
            <a:r>
              <a:rPr lang="en-US"/>
              <a:t>…</a:t>
            </a:r>
            <a:endParaRPr lang="ar-SA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716803" name="Group 3"/>
          <p:cNvGraphicFramePr>
            <a:graphicFrameLocks noGrp="1"/>
          </p:cNvGraphicFramePr>
          <p:nvPr/>
        </p:nvGraphicFramePr>
        <p:xfrm>
          <a:off x="177800" y="615950"/>
          <a:ext cx="8763000" cy="2205038"/>
        </p:xfrm>
        <a:graphic>
          <a:graphicData uri="http://schemas.openxmlformats.org/drawingml/2006/table">
            <a:tbl>
              <a:tblPr rtl="1"/>
              <a:tblGrid>
                <a:gridCol w="2235200"/>
                <a:gridCol w="2057400"/>
                <a:gridCol w="2362200"/>
                <a:gridCol w="2108200"/>
              </a:tblGrid>
              <a:tr h="11382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حَيَّ عَلَى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الصَّلَوٰةِ</a:t>
                      </a:r>
                      <a:r>
                        <a:rPr kumimoji="0" lang="ar-SA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  <a:sym typeface="AGA Arabesque" pitchFamily="2" charset="2"/>
                        </a:rPr>
                        <a:t>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حَيَّ عَلَى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الْفَلاَحِ</a:t>
                      </a:r>
                      <a:r>
                        <a:rPr kumimoji="0" lang="ar-SA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  <a:sym typeface="AGA Arabesque" pitchFamily="2" charset="2"/>
                        </a:rPr>
                        <a:t>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604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Come 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prayer.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Come to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prosperity.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34836" name="Rectangle 21"/>
          <p:cNvSpPr>
            <a:spLocks noChangeArrowheads="1"/>
          </p:cNvSpPr>
          <p:nvPr/>
        </p:nvSpPr>
        <p:spPr bwMode="auto">
          <a:xfrm>
            <a:off x="304800" y="2803525"/>
            <a:ext cx="845820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3200" dirty="0">
                <a:latin typeface="Tahoma" pitchFamily="34" charset="0"/>
              </a:rPr>
              <a:t>If you </a:t>
            </a:r>
            <a:r>
              <a:rPr lang="en-US" sz="3200" b="1" dirty="0">
                <a:latin typeface="Tahoma" pitchFamily="34" charset="0"/>
              </a:rPr>
              <a:t>come to </a:t>
            </a:r>
            <a:r>
              <a:rPr lang="en-US" sz="3200" b="1" dirty="0" err="1">
                <a:latin typeface="Tahoma" pitchFamily="34" charset="0"/>
              </a:rPr>
              <a:t>Salah</a:t>
            </a:r>
            <a:r>
              <a:rPr lang="en-US" sz="3200">
                <a:latin typeface="Tahoma" pitchFamily="34" charset="0"/>
              </a:rPr>
              <a:t>, </a:t>
            </a:r>
            <a:r>
              <a:rPr lang="en-US" sz="3200" smtClean="0">
                <a:latin typeface="Tahoma" pitchFamily="34" charset="0"/>
              </a:rPr>
              <a:t/>
            </a:r>
            <a:br>
              <a:rPr lang="en-US" sz="3200" smtClean="0">
                <a:latin typeface="Tahoma" pitchFamily="34" charset="0"/>
              </a:rPr>
            </a:br>
            <a:r>
              <a:rPr lang="en-US" sz="3200" smtClean="0">
                <a:latin typeface="Tahoma" pitchFamily="34" charset="0"/>
              </a:rPr>
              <a:t>you </a:t>
            </a:r>
            <a:r>
              <a:rPr lang="en-US" sz="3200" dirty="0">
                <a:latin typeface="Tahoma" pitchFamily="34" charset="0"/>
              </a:rPr>
              <a:t>will get </a:t>
            </a:r>
            <a:r>
              <a:rPr lang="en-US" sz="3200" dirty="0" smtClean="0">
                <a:latin typeface="Tahoma" pitchFamily="34" charset="0"/>
              </a:rPr>
              <a:t>prosperity </a:t>
            </a:r>
            <a:r>
              <a:rPr lang="en-US" sz="3200" dirty="0">
                <a:latin typeface="Tahoma" pitchFamily="34" charset="0"/>
              </a:rPr>
              <a:t>in every </a:t>
            </a:r>
            <a:r>
              <a:rPr lang="en-US" sz="3200" dirty="0" smtClean="0">
                <a:latin typeface="Tahoma" pitchFamily="34" charset="0"/>
              </a:rPr>
              <a:t>direction: </a:t>
            </a:r>
            <a:endParaRPr lang="ar-SA" sz="3200" dirty="0">
              <a:latin typeface="Tahoma" pitchFamily="34" charset="0"/>
            </a:endParaRPr>
          </a:p>
          <a:p>
            <a:pPr marL="465138" indent="-7938" algn="l" rtl="0">
              <a:buFont typeface="Wingdings" pitchFamily="2" charset="2"/>
              <a:buChar char="Ø"/>
            </a:pPr>
            <a:r>
              <a:rPr lang="en-US" sz="3200" dirty="0" smtClean="0">
                <a:latin typeface="Tahoma" pitchFamily="34" charset="0"/>
              </a:rPr>
              <a:t>Your </a:t>
            </a:r>
            <a:r>
              <a:rPr lang="en-US" sz="3200" dirty="0">
                <a:latin typeface="Tahoma" pitchFamily="34" charset="0"/>
              </a:rPr>
              <a:t>faith will become </a:t>
            </a:r>
            <a:r>
              <a:rPr lang="en-US" sz="3200" dirty="0" smtClean="0">
                <a:latin typeface="Tahoma" pitchFamily="34" charset="0"/>
              </a:rPr>
              <a:t>stronger</a:t>
            </a:r>
            <a:endParaRPr lang="ar-SA" sz="3200" dirty="0">
              <a:latin typeface="Tahoma" pitchFamily="34" charset="0"/>
            </a:endParaRPr>
          </a:p>
          <a:p>
            <a:pPr marL="465138" indent="-7938" algn="l" rtl="0">
              <a:buFont typeface="Wingdings" pitchFamily="2" charset="2"/>
              <a:buChar char="Ø"/>
            </a:pPr>
            <a:r>
              <a:rPr lang="en-US" sz="3200" dirty="0">
                <a:latin typeface="Tahoma" pitchFamily="34" charset="0"/>
              </a:rPr>
              <a:t>You will get true peace of mind and heart</a:t>
            </a:r>
            <a:endParaRPr lang="ar-SA" sz="3200" dirty="0">
              <a:latin typeface="Tahoma" pitchFamily="34" charset="0"/>
            </a:endParaRPr>
          </a:p>
          <a:p>
            <a:pPr marL="465138" indent="-7938" algn="l" rtl="0">
              <a:buFont typeface="Wingdings" pitchFamily="2" charset="2"/>
              <a:buChar char="Ø"/>
            </a:pPr>
            <a:r>
              <a:rPr lang="en-US" sz="3200" dirty="0">
                <a:latin typeface="Tahoma" pitchFamily="34" charset="0"/>
              </a:rPr>
              <a:t>Your intellect will grow</a:t>
            </a:r>
            <a:endParaRPr lang="ar-SA" sz="3200" dirty="0">
              <a:latin typeface="Tahoma" pitchFamily="34" charset="0"/>
            </a:endParaRPr>
          </a:p>
          <a:p>
            <a:pPr marL="817563" indent="-360363" algn="l" rtl="0">
              <a:buFont typeface="Wingdings" pitchFamily="2" charset="2"/>
              <a:buChar char="Ø"/>
            </a:pPr>
            <a:r>
              <a:rPr lang="en-US" sz="3200" dirty="0">
                <a:latin typeface="Tahoma" pitchFamily="34" charset="0"/>
              </a:rPr>
              <a:t>Your body will benefit (esp. if you wake up in the </a:t>
            </a:r>
            <a:r>
              <a:rPr lang="en-US" sz="3200" dirty="0" smtClean="0">
                <a:latin typeface="Tahoma" pitchFamily="34" charset="0"/>
              </a:rPr>
              <a:t>morning, </a:t>
            </a:r>
            <a:r>
              <a:rPr lang="en-US" sz="3200" dirty="0">
                <a:latin typeface="Tahoma" pitchFamily="34" charset="0"/>
              </a:rPr>
              <a:t>at the right time) </a:t>
            </a: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457200" y="76200"/>
            <a:ext cx="82296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3600" b="1" dirty="0">
                <a:solidFill>
                  <a:schemeClr val="tx1"/>
                </a:solidFill>
                <a:cs typeface="Majidi" pitchFamily="2" charset="-78"/>
              </a:rPr>
              <a:t>Message from: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1512451" name="Group 3"/>
          <p:cNvGraphicFramePr>
            <a:graphicFrameLocks noGrp="1"/>
          </p:cNvGraphicFramePr>
          <p:nvPr/>
        </p:nvGraphicFramePr>
        <p:xfrm>
          <a:off x="177800" y="615950"/>
          <a:ext cx="8763000" cy="2205038"/>
        </p:xfrm>
        <a:graphic>
          <a:graphicData uri="http://schemas.openxmlformats.org/drawingml/2006/table">
            <a:tbl>
              <a:tblPr rtl="1"/>
              <a:tblGrid>
                <a:gridCol w="2235200"/>
                <a:gridCol w="2057400"/>
                <a:gridCol w="2362200"/>
                <a:gridCol w="2108200"/>
              </a:tblGrid>
              <a:tr h="11382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حَيَّ عَلَى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الصَّلَوٰةِ</a:t>
                      </a:r>
                      <a:r>
                        <a:rPr kumimoji="0" lang="ar-SA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  <a:sym typeface="AGA Arabesque" pitchFamily="2" charset="2"/>
                        </a:rPr>
                        <a:t>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حَيَّ عَلَى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الْفَلاَحِ</a:t>
                      </a:r>
                      <a:r>
                        <a:rPr kumimoji="0" lang="ar-SA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  <a:sym typeface="AGA Arabesque" pitchFamily="2" charset="2"/>
                        </a:rPr>
                        <a:t>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604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Come 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prayer.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Come to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prosperity.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35860" name="Rectangle 21"/>
          <p:cNvSpPr>
            <a:spLocks noChangeArrowheads="1"/>
          </p:cNvSpPr>
          <p:nvPr/>
        </p:nvSpPr>
        <p:spPr bwMode="auto">
          <a:xfrm>
            <a:off x="76200" y="3159125"/>
            <a:ext cx="9067800" cy="28500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17563" indent="-360363" algn="l" rtl="0">
              <a:buFont typeface="Wingdings" pitchFamily="2" charset="2"/>
              <a:buChar char="Ø"/>
            </a:pPr>
            <a:r>
              <a:rPr lang="en-US" sz="3200" dirty="0">
                <a:latin typeface="Tahoma" pitchFamily="34" charset="0"/>
              </a:rPr>
              <a:t>Your social networking will become stronger</a:t>
            </a:r>
          </a:p>
          <a:p>
            <a:pPr marL="465138" indent="-7938" algn="l" rtl="0">
              <a:buFont typeface="Wingdings" pitchFamily="2" charset="2"/>
              <a:buChar char="Ø"/>
            </a:pPr>
            <a:r>
              <a:rPr lang="en-US" sz="3200" dirty="0">
                <a:latin typeface="Tahoma" pitchFamily="34" charset="0"/>
              </a:rPr>
              <a:t>You will get used to working on time</a:t>
            </a:r>
          </a:p>
          <a:p>
            <a:pPr marL="817563" indent="-360363" algn="l" rtl="0">
              <a:buFont typeface="Wingdings" pitchFamily="2" charset="2"/>
              <a:buChar char="Ø"/>
            </a:pPr>
            <a:r>
              <a:rPr lang="en-US" sz="3200" dirty="0">
                <a:latin typeface="Tahoma" pitchFamily="34" charset="0"/>
              </a:rPr>
              <a:t>Most </a:t>
            </a:r>
            <a:r>
              <a:rPr lang="en-US" sz="3200" dirty="0" smtClean="0">
                <a:latin typeface="Tahoma" pitchFamily="34" charset="0"/>
              </a:rPr>
              <a:t>importantly</a:t>
            </a:r>
            <a:r>
              <a:rPr lang="en-US" sz="3200" dirty="0">
                <a:latin typeface="Tahoma" pitchFamily="34" charset="0"/>
              </a:rPr>
              <a:t>: You will </a:t>
            </a:r>
            <a:r>
              <a:rPr lang="en-US" sz="3200" dirty="0" smtClean="0">
                <a:latin typeface="Tahoma" pitchFamily="34" charset="0"/>
              </a:rPr>
              <a:t>get true </a:t>
            </a:r>
            <a:r>
              <a:rPr lang="en-US" sz="3200" dirty="0">
                <a:latin typeface="Tahoma" pitchFamily="34" charset="0"/>
              </a:rPr>
              <a:t>everlasting prosperity in the </a:t>
            </a:r>
            <a:r>
              <a:rPr lang="en-US" sz="3200" dirty="0" smtClean="0">
                <a:latin typeface="Tahoma" pitchFamily="34" charset="0"/>
              </a:rPr>
              <a:t>Hereafter </a:t>
            </a:r>
            <a:endParaRPr lang="en-US" sz="3200" dirty="0">
              <a:latin typeface="Tahoma" pitchFamily="34" charset="0"/>
            </a:endParaRPr>
          </a:p>
          <a:p>
            <a:pPr marL="577850" indent="-577850" algn="l" rtl="0">
              <a:buFont typeface="Wingdings" pitchFamily="2" charset="2"/>
              <a:buChar char="Ø"/>
            </a:pPr>
            <a:endParaRPr lang="en-US" sz="3200" dirty="0">
              <a:latin typeface="Tahoma" pitchFamily="34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457200" y="76200"/>
            <a:ext cx="82296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3600" b="1" dirty="0">
                <a:solidFill>
                  <a:schemeClr val="tx1"/>
                </a:solidFill>
                <a:cs typeface="Majidi" pitchFamily="2" charset="-78"/>
              </a:rPr>
              <a:t>Message from: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1512451" name="Group 3"/>
          <p:cNvGraphicFramePr>
            <a:graphicFrameLocks noGrp="1"/>
          </p:cNvGraphicFramePr>
          <p:nvPr/>
        </p:nvGraphicFramePr>
        <p:xfrm>
          <a:off x="177800" y="615950"/>
          <a:ext cx="8763000" cy="2205038"/>
        </p:xfrm>
        <a:graphic>
          <a:graphicData uri="http://schemas.openxmlformats.org/drawingml/2006/table">
            <a:tbl>
              <a:tblPr rtl="1"/>
              <a:tblGrid>
                <a:gridCol w="2235200"/>
                <a:gridCol w="2057400"/>
                <a:gridCol w="2362200"/>
                <a:gridCol w="2108200"/>
              </a:tblGrid>
              <a:tr h="11382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حَيَّ عَلَى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الصَّلَوٰةِ</a:t>
                      </a:r>
                      <a:r>
                        <a:rPr kumimoji="0" lang="ar-SA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  <a:sym typeface="AGA Arabesque" pitchFamily="2" charset="2"/>
                        </a:rPr>
                        <a:t>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حَيَّ عَلَى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الْفَلاَحِ</a:t>
                      </a:r>
                      <a:r>
                        <a:rPr kumimoji="0" lang="ar-SA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  <a:sym typeface="AGA Arabesque" pitchFamily="2" charset="2"/>
                        </a:rPr>
                        <a:t>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604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Come 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prayer.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Come to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prosperity.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36884" name="Rectangle 21"/>
          <p:cNvSpPr>
            <a:spLocks noChangeArrowheads="1"/>
          </p:cNvSpPr>
          <p:nvPr/>
        </p:nvSpPr>
        <p:spPr bwMode="auto">
          <a:xfrm>
            <a:off x="457200" y="3159125"/>
            <a:ext cx="8153400" cy="3243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7850" indent="-577850" algn="l" rtl="0"/>
            <a:r>
              <a:rPr lang="en-US" sz="3200" dirty="0">
                <a:latin typeface="Tahoma" pitchFamily="34" charset="0"/>
              </a:rPr>
              <a:t>A person does not come to </a:t>
            </a:r>
            <a:r>
              <a:rPr lang="en-US" sz="3200" dirty="0" err="1" smtClean="0">
                <a:latin typeface="Tahoma" pitchFamily="34" charset="0"/>
              </a:rPr>
              <a:t>Salah</a:t>
            </a:r>
            <a:r>
              <a:rPr lang="en-US" sz="3200" dirty="0" smtClean="0">
                <a:latin typeface="Tahoma" pitchFamily="34" charset="0"/>
              </a:rPr>
              <a:t>, </a:t>
            </a:r>
            <a:r>
              <a:rPr lang="en-US" sz="3200" dirty="0">
                <a:latin typeface="Tahoma" pitchFamily="34" charset="0"/>
              </a:rPr>
              <a:t>thinking that he is doing something that is beneficial to him! </a:t>
            </a:r>
          </a:p>
          <a:p>
            <a:pPr marL="577850" indent="-577850" algn="l" rtl="0"/>
            <a:r>
              <a:rPr lang="en-US" sz="3200" dirty="0">
                <a:latin typeface="Tahoma" pitchFamily="34" charset="0"/>
              </a:rPr>
              <a:t>Like a crazy person who runs in a direction opposite to where his destination is. </a:t>
            </a:r>
          </a:p>
          <a:p>
            <a:pPr marL="577850" indent="-577850" algn="l" rtl="0"/>
            <a:endParaRPr lang="en-US" sz="3200" dirty="0">
              <a:latin typeface="Tahoma" pitchFamily="34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457200" y="76200"/>
            <a:ext cx="82296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3600" b="1" dirty="0">
                <a:solidFill>
                  <a:schemeClr val="tx1"/>
                </a:solidFill>
                <a:cs typeface="Majidi" pitchFamily="2" charset="-78"/>
              </a:rPr>
              <a:t>Message from: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5247" name="Group 15"/>
          <p:cNvGraphicFramePr>
            <a:graphicFrameLocks noGrp="1"/>
          </p:cNvGraphicFramePr>
          <p:nvPr/>
        </p:nvGraphicFramePr>
        <p:xfrm>
          <a:off x="152400" y="647700"/>
          <a:ext cx="8763000" cy="1790700"/>
        </p:xfrm>
        <a:graphic>
          <a:graphicData uri="http://schemas.openxmlformats.org/drawingml/2006/table">
            <a:tbl>
              <a:tblPr rtl="1"/>
              <a:tblGrid>
                <a:gridCol w="4495800"/>
                <a:gridCol w="4267200"/>
              </a:tblGrid>
              <a:tr h="11747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اَﷲ ُ أَكْبَرُ </a:t>
                      </a:r>
                      <a:r>
                        <a:rPr kumimoji="0" lang="en-US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 </a:t>
                      </a:r>
                      <a:endParaRPr kumimoji="0" lang="en-US" sz="6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اَﷲ ُ أَكْبَرُ </a:t>
                      </a:r>
                      <a:endParaRPr kumimoji="0" lang="en-US" sz="6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  <a:sym typeface="AGA Arabesque" pitchFamily="2" charset="2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Allah is the greatest.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Allah is the greatest.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sp>
        <p:nvSpPr>
          <p:cNvPr id="37902" name="Rectangle 16"/>
          <p:cNvSpPr>
            <a:spLocks noChangeArrowheads="1"/>
          </p:cNvSpPr>
          <p:nvPr/>
        </p:nvSpPr>
        <p:spPr bwMode="auto">
          <a:xfrm>
            <a:off x="457200" y="2819400"/>
            <a:ext cx="8458200" cy="1766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7850" indent="-577850" algn="l" rtl="0"/>
            <a:r>
              <a:rPr lang="en-US" sz="3200" dirty="0">
                <a:latin typeface="Tahoma" pitchFamily="34" charset="0"/>
              </a:rPr>
              <a:t>A Reminder at the end: </a:t>
            </a:r>
          </a:p>
          <a:p>
            <a:pPr marL="577850" indent="-577850" algn="l" rtl="0"/>
            <a:r>
              <a:rPr lang="en-US" sz="3200" dirty="0" smtClean="0">
                <a:latin typeface="Tahoma" pitchFamily="34" charset="0"/>
              </a:rPr>
              <a:t>Accept </a:t>
            </a:r>
            <a:r>
              <a:rPr lang="en-US" sz="3200" dirty="0">
                <a:latin typeface="Tahoma" pitchFamily="34" charset="0"/>
              </a:rPr>
              <a:t>His Greatness and come to Salah</a:t>
            </a:r>
          </a:p>
          <a:p>
            <a:pPr marL="577850" indent="-577850" algn="l" rtl="0"/>
            <a:r>
              <a:rPr lang="en-US" sz="3200" dirty="0">
                <a:latin typeface="Tahoma" pitchFamily="34" charset="0"/>
              </a:rPr>
              <a:t>If you don’t come, then it is your loss only!</a:t>
            </a: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457200" y="76200"/>
            <a:ext cx="82296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3600" b="1" dirty="0">
                <a:solidFill>
                  <a:schemeClr val="tx1"/>
                </a:solidFill>
                <a:cs typeface="Majidi" pitchFamily="2" charset="-78"/>
              </a:rPr>
              <a:t>Message from: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 anchor="b"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731168" name="Group 32"/>
          <p:cNvGraphicFramePr>
            <a:graphicFrameLocks noGrp="1"/>
          </p:cNvGraphicFramePr>
          <p:nvPr/>
        </p:nvGraphicFramePr>
        <p:xfrm>
          <a:off x="177800" y="2120900"/>
          <a:ext cx="8763000" cy="1993900"/>
        </p:xfrm>
        <a:graphic>
          <a:graphicData uri="http://schemas.openxmlformats.org/drawingml/2006/table">
            <a:tbl>
              <a:tblPr rtl="1"/>
              <a:tblGrid>
                <a:gridCol w="2616200"/>
                <a:gridCol w="1803400"/>
                <a:gridCol w="2171700"/>
                <a:gridCol w="2171700"/>
              </a:tblGrid>
              <a:tr h="13557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لاَ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إِل</a:t>
                      </a:r>
                      <a:r>
                        <a:rPr kumimoji="0" lang="ur-PK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ـٰـ</a:t>
                      </a: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هَ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إِلاَّ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اﷲ 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(there is) no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god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except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Allah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b="0" dirty="0" smtClean="0"/>
              <a:t> Say </a:t>
            </a:r>
            <a:r>
              <a:rPr lang="ar-SA" sz="7200" b="0" dirty="0" smtClean="0">
                <a:cs typeface="Traditional Arabic" pitchFamily="2" charset="-78"/>
              </a:rPr>
              <a:t>لا إله إلاّ الله</a:t>
            </a:r>
            <a:endParaRPr lang="en-US" sz="7200" b="0" dirty="0" smtClean="0">
              <a:cs typeface="Traditional Arabic" pitchFamily="2" charset="-78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dirty="0" smtClean="0">
                <a:solidFill>
                  <a:srgbClr val="FFFF66"/>
                </a:solidFill>
              </a:rPr>
              <a:t>Remember  death</a:t>
            </a:r>
          </a:p>
          <a:p>
            <a:pPr algn="l" rtl="0" eaLnBrk="1" hangingPunct="1"/>
            <a:r>
              <a:rPr lang="en-US" dirty="0" smtClean="0">
                <a:solidFill>
                  <a:srgbClr val="FFFF66"/>
                </a:solidFill>
              </a:rPr>
              <a:t>"He whose last words are: `La </a:t>
            </a:r>
            <a:r>
              <a:rPr lang="en-US" dirty="0" err="1" smtClean="0">
                <a:solidFill>
                  <a:srgbClr val="FFFF66"/>
                </a:solidFill>
              </a:rPr>
              <a:t>ilaha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illallah</a:t>
            </a:r>
            <a:r>
              <a:rPr lang="en-US" dirty="0" smtClean="0">
                <a:solidFill>
                  <a:srgbClr val="FFFF66"/>
                </a:solidFill>
              </a:rPr>
              <a:t>' (There is no true god except Allah) will enter </a:t>
            </a:r>
            <a:r>
              <a:rPr lang="en-US" dirty="0" err="1" smtClean="0">
                <a:solidFill>
                  <a:srgbClr val="FFFF66"/>
                </a:solidFill>
              </a:rPr>
              <a:t>Jannah</a:t>
            </a:r>
            <a:r>
              <a:rPr lang="en-US" dirty="0" smtClean="0">
                <a:solidFill>
                  <a:srgbClr val="FFFF66"/>
                </a:solidFill>
              </a:rPr>
              <a:t>.'‘ </a:t>
            </a:r>
            <a:r>
              <a:rPr lang="en-US" sz="2000" i="1" dirty="0" smtClean="0">
                <a:solidFill>
                  <a:srgbClr val="FFFF66"/>
                </a:solidFill>
              </a:rPr>
              <a:t>[</a:t>
            </a:r>
            <a:r>
              <a:rPr lang="en-US" sz="2000" i="1" dirty="0" smtClean="0">
                <a:solidFill>
                  <a:schemeClr val="tx1"/>
                </a:solidFill>
              </a:rPr>
              <a:t>Abu </a:t>
            </a:r>
            <a:r>
              <a:rPr lang="en-US" sz="2000" i="1" dirty="0" err="1" smtClean="0">
                <a:solidFill>
                  <a:schemeClr val="tx1"/>
                </a:solidFill>
              </a:rPr>
              <a:t>Dawud</a:t>
            </a:r>
            <a:r>
              <a:rPr lang="en-US" dirty="0" smtClean="0">
                <a:solidFill>
                  <a:srgbClr val="FFFF66"/>
                </a:solidFill>
              </a:rPr>
              <a:t>]. </a:t>
            </a:r>
          </a:p>
          <a:p>
            <a:pPr algn="l" rtl="0" eaLnBrk="1" hangingPunct="1"/>
            <a:r>
              <a:rPr lang="en-US" dirty="0" smtClean="0">
                <a:solidFill>
                  <a:srgbClr val="FFFF66"/>
                </a:solidFill>
              </a:rPr>
              <a:t>"Exhort your dying men to recite: `La </a:t>
            </a:r>
            <a:r>
              <a:rPr lang="en-US" dirty="0" err="1" smtClean="0">
                <a:solidFill>
                  <a:srgbClr val="FFFF66"/>
                </a:solidFill>
              </a:rPr>
              <a:t>ilaha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illallah</a:t>
            </a:r>
            <a:r>
              <a:rPr lang="en-US" dirty="0" smtClean="0">
                <a:solidFill>
                  <a:srgbClr val="FFFF66"/>
                </a:solidFill>
              </a:rPr>
              <a:t>' (There is no true god except Allah).'‘ [</a:t>
            </a:r>
            <a:r>
              <a:rPr lang="en-US" sz="2000" i="1" dirty="0" smtClean="0">
                <a:solidFill>
                  <a:schemeClr val="tx1"/>
                </a:solidFill>
              </a:rPr>
              <a:t>Muslim</a:t>
            </a:r>
            <a:r>
              <a:rPr lang="en-US" dirty="0" smtClean="0">
                <a:solidFill>
                  <a:srgbClr val="FFFF66"/>
                </a:solidFill>
              </a:rPr>
              <a:t>].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b="0" smtClean="0"/>
              <a:t>Real Stories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 algn="l" rtl="0" eaLnBrk="1" hangingPunct="1"/>
            <a:r>
              <a:rPr lang="en-US" dirty="0" smtClean="0"/>
              <a:t>An emergency doctor in an Arab Muslim country saw more than 10 dying in front of him (in his career). </a:t>
            </a:r>
            <a:br>
              <a:rPr lang="en-US" dirty="0" smtClean="0"/>
            </a:br>
            <a:r>
              <a:rPr lang="en-US" dirty="0" smtClean="0"/>
              <a:t>Only 1 or 2 recited </a:t>
            </a:r>
            <a:r>
              <a:rPr lang="en-US" dirty="0" err="1" smtClean="0"/>
              <a:t>Kalimah</a:t>
            </a:r>
            <a:r>
              <a:rPr lang="en-US" dirty="0" smtClean="0"/>
              <a:t>.</a:t>
            </a:r>
          </a:p>
          <a:p>
            <a:pPr algn="l" rtl="0" eaLnBrk="1" hangingPunct="1"/>
            <a:r>
              <a:rPr lang="en-US" dirty="0" smtClean="0"/>
              <a:t>A girl (accident victim) when asked to say ‘</a:t>
            </a:r>
            <a:r>
              <a:rPr lang="en-US" dirty="0" err="1" smtClean="0"/>
              <a:t>Lailaha</a:t>
            </a:r>
            <a:r>
              <a:rPr lang="en-US" dirty="0" smtClean="0"/>
              <a:t> </a:t>
            </a:r>
            <a:r>
              <a:rPr lang="en-US" dirty="0" err="1" smtClean="0"/>
              <a:t>illallah</a:t>
            </a:r>
            <a:r>
              <a:rPr lang="en-US" dirty="0" smtClean="0"/>
              <a:t>’ did not respond.  </a:t>
            </a:r>
            <a:br>
              <a:rPr lang="en-US" dirty="0" smtClean="0"/>
            </a:br>
            <a:r>
              <a:rPr lang="en-US" dirty="0" smtClean="0"/>
              <a:t>But after a while started singing with a low voice and then died.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1788" name="Group 44"/>
          <p:cNvGraphicFramePr>
            <a:graphicFrameLocks noGrp="1"/>
          </p:cNvGraphicFramePr>
          <p:nvPr/>
        </p:nvGraphicFramePr>
        <p:xfrm>
          <a:off x="177800" y="2247900"/>
          <a:ext cx="8763000" cy="1790700"/>
        </p:xfrm>
        <a:graphic>
          <a:graphicData uri="http://schemas.openxmlformats.org/drawingml/2006/table">
            <a:tbl>
              <a:tblPr rtl="1"/>
              <a:tblGrid>
                <a:gridCol w="4495800"/>
                <a:gridCol w="4267200"/>
              </a:tblGrid>
              <a:tr h="11747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اَﷲ ُ أَكْبَرُ </a:t>
                      </a:r>
                      <a:r>
                        <a:rPr kumimoji="0" lang="en-US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 </a:t>
                      </a:r>
                      <a:endParaRPr kumimoji="0" lang="en-US" sz="6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اَﷲ ُ أَكْبَرُ </a:t>
                      </a:r>
                      <a:endParaRPr kumimoji="0" lang="en-US" sz="6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  <a:sym typeface="AGA Arabesque" pitchFamily="2" charset="2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Allah is the greatest.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Allah is the greatest.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51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pPr rtl="0" eaLnBrk="1" hangingPunct="1"/>
            <a:r>
              <a:rPr lang="en-US" sz="4800" smtClean="0"/>
              <a:t>Adhan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mtClean="0"/>
              <a:t>Azan Workshop</a:t>
            </a:r>
            <a:endParaRPr lang="ar-SA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 algn="l" rtl="0" eaLnBrk="1" hangingPunct="1">
              <a:lnSpc>
                <a:spcPct val="90000"/>
              </a:lnSpc>
            </a:pPr>
            <a:r>
              <a:rPr lang="en-US" sz="4400" dirty="0" smtClean="0">
                <a:cs typeface="Nafees Web Naskh" pitchFamily="2" charset="-78"/>
              </a:rPr>
              <a:t>Meanings </a:t>
            </a:r>
          </a:p>
          <a:p>
            <a:pPr marL="812800" indent="-812800" algn="l" rtl="0" eaLnBrk="1" hangingPunct="1">
              <a:lnSpc>
                <a:spcPct val="90000"/>
              </a:lnSpc>
            </a:pPr>
            <a:r>
              <a:rPr lang="en-US" sz="4400" dirty="0" smtClean="0">
                <a:cs typeface="Nafees Web Naskh" pitchFamily="2" charset="-78"/>
              </a:rPr>
              <a:t>Training: How to give Azan</a:t>
            </a:r>
            <a:endParaRPr lang="ar-SA" sz="4400" dirty="0" smtClean="0">
              <a:cs typeface="Nafees Web Naskh" pitchFamily="2" charset="-78"/>
            </a:endParaRPr>
          </a:p>
          <a:p>
            <a:pPr marL="812800" indent="-812800" algn="ctr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4400" b="1" dirty="0" smtClean="0">
              <a:cs typeface="Nafees Web Naskh" pitchFamily="2" charset="-78"/>
            </a:endParaRPr>
          </a:p>
          <a:p>
            <a:pPr marL="812800" indent="-812800" algn="ctr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600" b="1" dirty="0" smtClean="0">
                <a:cs typeface="Nafees Web Naskh" pitchFamily="2" charset="-78"/>
              </a:rPr>
              <a:t>Lectures (Videos and </a:t>
            </a:r>
            <a:r>
              <a:rPr lang="en-US" sz="3600" b="1" dirty="0" err="1" smtClean="0">
                <a:cs typeface="Nafees Web Naskh" pitchFamily="2" charset="-78"/>
              </a:rPr>
              <a:t>ppt</a:t>
            </a:r>
            <a:r>
              <a:rPr lang="en-US" sz="3600" b="1" dirty="0" smtClean="0">
                <a:cs typeface="Nafees Web Naskh" pitchFamily="2" charset="-78"/>
              </a:rPr>
              <a:t>)</a:t>
            </a:r>
          </a:p>
          <a:p>
            <a:pPr marL="812800" indent="-812800" algn="ctr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600" b="1" dirty="0" smtClean="0">
              <a:cs typeface="Nafees Web Naskh" pitchFamily="2" charset="-78"/>
            </a:endParaRPr>
          </a:p>
          <a:p>
            <a:pPr marL="812800" indent="-812800" algn="ctr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cs typeface="Nafees Web Naskh" pitchFamily="2" charset="-78"/>
              </a:rPr>
              <a:t>Download from</a:t>
            </a:r>
          </a:p>
          <a:p>
            <a:pPr marL="812800" indent="-812800" algn="ctr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600" b="1" dirty="0" smtClean="0">
                <a:cs typeface="Nafees Web Naskh" pitchFamily="2" charset="-78"/>
              </a:rPr>
              <a:t>www.understandquran.com</a:t>
            </a:r>
            <a:endParaRPr lang="ar-SA" sz="3600" b="1" dirty="0" smtClean="0">
              <a:cs typeface="Nafees Web Naskh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33400" y="1905000"/>
            <a:ext cx="8229600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Iqamah</a:t>
            </a:r>
            <a:endParaRPr kumimoji="0" lang="en-US" sz="4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720913" name="Group 17"/>
          <p:cNvGraphicFramePr>
            <a:graphicFrameLocks noGrp="1"/>
          </p:cNvGraphicFramePr>
          <p:nvPr/>
        </p:nvGraphicFramePr>
        <p:xfrm>
          <a:off x="177800" y="152400"/>
          <a:ext cx="8763000" cy="2205038"/>
        </p:xfrm>
        <a:graphic>
          <a:graphicData uri="http://schemas.openxmlformats.org/drawingml/2006/table">
            <a:tbl>
              <a:tblPr rtl="1"/>
              <a:tblGrid>
                <a:gridCol w="1473200"/>
                <a:gridCol w="3276600"/>
                <a:gridCol w="4013200"/>
              </a:tblGrid>
              <a:tr h="11382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قَدْ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قَامَتِ الصَّلَوٰةُ</a:t>
                      </a:r>
                      <a:r>
                        <a:rPr kumimoji="0" lang="ar-SA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  <a:sym typeface="AGA Arabesque" pitchFamily="2" charset="2"/>
                        </a:rPr>
                        <a:t>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قَدْ قَامَتِ الصَّلَوٰةُ</a:t>
                      </a:r>
                      <a:r>
                        <a:rPr kumimoji="0" lang="ar-SA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  <a:sym typeface="AGA Arabesque" pitchFamily="2" charset="2"/>
                        </a:rPr>
                        <a:t>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</a:tr>
              <a:tr h="9604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Indeed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prayer is established.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Indeed the prayer is established.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20933" name="Group 37"/>
          <p:cNvGraphicFramePr>
            <a:graphicFrameLocks noGrp="1"/>
          </p:cNvGraphicFramePr>
          <p:nvPr/>
        </p:nvGraphicFramePr>
        <p:xfrm>
          <a:off x="228600" y="3251200"/>
          <a:ext cx="8534400" cy="2844800"/>
        </p:xfrm>
        <a:graphic>
          <a:graphicData uri="http://schemas.openxmlformats.org/drawingml/2006/table">
            <a:tbl>
              <a:tblPr/>
              <a:tblGrid>
                <a:gridCol w="4267200"/>
                <a:gridCol w="4267200"/>
              </a:tblGrid>
              <a:tr h="1422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قَامَتِ الصَّلوة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Salah is established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2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قَدْ قَامَتِ الصَّلوة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Salah is </a:t>
                      </a:r>
                      <a:r>
                        <a:rPr kumimoji="0" lang="en-US" sz="4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already </a:t>
                      </a: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established 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722961" name="Group 17"/>
          <p:cNvGraphicFramePr>
            <a:graphicFrameLocks noGrp="1"/>
          </p:cNvGraphicFramePr>
          <p:nvPr/>
        </p:nvGraphicFramePr>
        <p:xfrm>
          <a:off x="177800" y="152400"/>
          <a:ext cx="8763000" cy="2205038"/>
        </p:xfrm>
        <a:graphic>
          <a:graphicData uri="http://schemas.openxmlformats.org/drawingml/2006/table">
            <a:tbl>
              <a:tblPr rtl="1"/>
              <a:tblGrid>
                <a:gridCol w="1473200"/>
                <a:gridCol w="3276600"/>
                <a:gridCol w="4013200"/>
              </a:tblGrid>
              <a:tr h="11382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قَدْ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قَامَتِ الصَّلَوٰةُ</a:t>
                      </a:r>
                      <a:r>
                        <a:rPr kumimoji="0" lang="ar-SA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  <a:sym typeface="AGA Arabesque" pitchFamily="2" charset="2"/>
                        </a:rPr>
                        <a:t>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قَدْ قَامَتِ الصَّلَوٰةُ</a:t>
                      </a:r>
                      <a:r>
                        <a:rPr kumimoji="0" lang="ar-SA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  <a:sym typeface="AGA Arabesque" pitchFamily="2" charset="2"/>
                        </a:rPr>
                        <a:t>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</a:tr>
              <a:tr h="9604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Indeed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prayer is established.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Indeed the prayer is established.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110609" name="Rectangle 21"/>
          <p:cNvSpPr>
            <a:spLocks noGrp="1" noChangeArrowheads="1"/>
          </p:cNvSpPr>
          <p:nvPr>
            <p:ph type="body" idx="1"/>
          </p:nvPr>
        </p:nvSpPr>
        <p:spPr>
          <a:xfrm>
            <a:off x="304800" y="2819400"/>
            <a:ext cx="8610600" cy="2209800"/>
          </a:xfrm>
          <a:solidFill>
            <a:srgbClr val="990033"/>
          </a:solidFill>
        </p:spPr>
        <p:txBody>
          <a:bodyPr anchor="ctr"/>
          <a:lstStyle/>
          <a:p>
            <a:pPr algn="ctr" eaLnBrk="1" hangingPunct="1">
              <a:lnSpc>
                <a:spcPct val="160000"/>
              </a:lnSpc>
              <a:buFont typeface="Wingdings" pitchFamily="2" charset="2"/>
              <a:buNone/>
            </a:pPr>
            <a:r>
              <a:rPr lang="ar-SA" sz="11700" smtClean="0">
                <a:cs typeface="Tajweed" pitchFamily="2" charset="-78"/>
              </a:rPr>
              <a:t>قَدْ قَامَتِ الصَّلوة</a:t>
            </a:r>
            <a:endParaRPr lang="ar-SA" sz="10600" smtClean="0">
              <a:solidFill>
                <a:schemeClr val="tx1"/>
              </a:solidFill>
              <a:cs typeface="Nafees Nastaleeq v1.01" pitchFamily="2" charset="-78"/>
            </a:endParaRPr>
          </a:p>
        </p:txBody>
      </p:sp>
      <p:sp>
        <p:nvSpPr>
          <p:cNvPr id="110610" name="AutoShape 22"/>
          <p:cNvSpPr>
            <a:spLocks noChangeArrowheads="1"/>
          </p:cNvSpPr>
          <p:nvPr/>
        </p:nvSpPr>
        <p:spPr bwMode="auto">
          <a:xfrm>
            <a:off x="914400" y="4648200"/>
            <a:ext cx="762000" cy="1676400"/>
          </a:xfrm>
          <a:prstGeom prst="upArrow">
            <a:avLst>
              <a:gd name="adj1" fmla="val 50000"/>
              <a:gd name="adj2" fmla="val 55000"/>
            </a:avLst>
          </a:prstGeom>
          <a:solidFill>
            <a:srgbClr val="FFFF00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0611" name="AutoShape 23"/>
          <p:cNvSpPr>
            <a:spLocks noChangeArrowheads="1"/>
          </p:cNvSpPr>
          <p:nvPr/>
        </p:nvSpPr>
        <p:spPr bwMode="auto">
          <a:xfrm>
            <a:off x="4648200" y="4724400"/>
            <a:ext cx="762000" cy="1676400"/>
          </a:xfrm>
          <a:prstGeom prst="upArrow">
            <a:avLst>
              <a:gd name="adj1" fmla="val 50000"/>
              <a:gd name="adj2" fmla="val 55000"/>
            </a:avLst>
          </a:prstGeom>
          <a:solidFill>
            <a:srgbClr val="FFFF00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725009" name="Group 17"/>
          <p:cNvGraphicFramePr>
            <a:graphicFrameLocks noGrp="1"/>
          </p:cNvGraphicFramePr>
          <p:nvPr/>
        </p:nvGraphicFramePr>
        <p:xfrm>
          <a:off x="177800" y="158750"/>
          <a:ext cx="8763000" cy="2205038"/>
        </p:xfrm>
        <a:graphic>
          <a:graphicData uri="http://schemas.openxmlformats.org/drawingml/2006/table">
            <a:tbl>
              <a:tblPr rtl="1"/>
              <a:tblGrid>
                <a:gridCol w="1473200"/>
                <a:gridCol w="3276600"/>
                <a:gridCol w="4013200"/>
              </a:tblGrid>
              <a:tr h="11382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قَدْ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قَامَتِ الصَّلَوٰةُ</a:t>
                      </a:r>
                      <a:r>
                        <a:rPr kumimoji="0" lang="ar-SA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  <a:sym typeface="AGA Arabesque" pitchFamily="2" charset="2"/>
                        </a:rPr>
                        <a:t>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قَدْ قَامَتِ الصَّلَوٰةُ</a:t>
                      </a:r>
                      <a:r>
                        <a:rPr kumimoji="0" lang="ar-SA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  <a:sym typeface="AGA Arabesque" pitchFamily="2" charset="2"/>
                        </a:rPr>
                        <a:t>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604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Indeed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prayer is established.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Indeed the prayer is established.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09585" name="Text Box 18"/>
          <p:cNvSpPr txBox="1">
            <a:spLocks noChangeArrowheads="1"/>
          </p:cNvSpPr>
          <p:nvPr/>
        </p:nvSpPr>
        <p:spPr bwMode="auto">
          <a:xfrm>
            <a:off x="609600" y="2667000"/>
            <a:ext cx="487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Repetition for emphasis</a:t>
            </a:r>
          </a:p>
        </p:txBody>
      </p:sp>
      <p:sp>
        <p:nvSpPr>
          <p:cNvPr id="109586" name="Rectangle 21"/>
          <p:cNvSpPr>
            <a:spLocks noGrp="1" noChangeArrowheads="1"/>
          </p:cNvSpPr>
          <p:nvPr>
            <p:ph type="body" idx="1"/>
          </p:nvPr>
        </p:nvSpPr>
        <p:spPr>
          <a:xfrm>
            <a:off x="228600" y="3276600"/>
            <a:ext cx="8229600" cy="1371600"/>
          </a:xfrm>
          <a:solidFill>
            <a:srgbClr val="990033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ar-SA" sz="8000" i="1" smtClean="0">
                <a:solidFill>
                  <a:schemeClr val="tx1"/>
                </a:solidFill>
                <a:cs typeface="Tajweed" pitchFamily="2" charset="-78"/>
              </a:rPr>
              <a:t> هُوَ فَعَلَ 		هِيَ فَعَلَتْ</a:t>
            </a:r>
          </a:p>
        </p:txBody>
      </p:sp>
      <p:sp>
        <p:nvSpPr>
          <p:cNvPr id="109587" name="Rectangle 22"/>
          <p:cNvSpPr>
            <a:spLocks noChangeArrowheads="1"/>
          </p:cNvSpPr>
          <p:nvPr/>
        </p:nvSpPr>
        <p:spPr bwMode="auto">
          <a:xfrm>
            <a:off x="228600" y="5410200"/>
            <a:ext cx="8229600" cy="1371600"/>
          </a:xfrm>
          <a:prstGeom prst="rect">
            <a:avLst/>
          </a:prstGeom>
          <a:solidFill>
            <a:srgbClr val="99003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ar-SA" sz="8000" i="1">
                <a:solidFill>
                  <a:schemeClr val="tx1"/>
                </a:solidFill>
                <a:latin typeface="Tahoma" pitchFamily="34" charset="0"/>
                <a:cs typeface="Tajweed" pitchFamily="2" charset="-78"/>
              </a:rPr>
              <a:t> هُوَ قَامَ		هِيَ قَامَتْ</a:t>
            </a:r>
            <a:endParaRPr lang="ar-SA" sz="8000">
              <a:solidFill>
                <a:schemeClr val="tx1"/>
              </a:solidFill>
              <a:latin typeface="Tahoma" pitchFamily="34" charset="0"/>
              <a:cs typeface="Tajweed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727043" name="Group 3"/>
          <p:cNvGraphicFramePr>
            <a:graphicFrameLocks noGrp="1"/>
          </p:cNvGraphicFramePr>
          <p:nvPr/>
        </p:nvGraphicFramePr>
        <p:xfrm>
          <a:off x="177800" y="692150"/>
          <a:ext cx="8763000" cy="2205038"/>
        </p:xfrm>
        <a:graphic>
          <a:graphicData uri="http://schemas.openxmlformats.org/drawingml/2006/table">
            <a:tbl>
              <a:tblPr rtl="1"/>
              <a:tblGrid>
                <a:gridCol w="1473200"/>
                <a:gridCol w="3276600"/>
                <a:gridCol w="4013200"/>
              </a:tblGrid>
              <a:tr h="11382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قَدْ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قَامَتِ الصَّلَوٰةُ</a:t>
                      </a:r>
                      <a:r>
                        <a:rPr kumimoji="0" lang="ar-SA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  <a:sym typeface="AGA Arabesque" pitchFamily="2" charset="2"/>
                        </a:rPr>
                        <a:t>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قَدْ قَامَتِ الصَّلَوٰةُ</a:t>
                      </a:r>
                      <a:r>
                        <a:rPr kumimoji="0" lang="ar-SA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  <a:sym typeface="AGA Arabesque" pitchFamily="2" charset="2"/>
                        </a:rPr>
                        <a:t>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</a:tr>
              <a:tr h="9604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Indeed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prayer is established.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Indeed the prayer is established.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111633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0"/>
            <a:ext cx="8229600" cy="3810000"/>
          </a:xfrm>
          <a:noFill/>
        </p:spPr>
        <p:txBody>
          <a:bodyPr/>
          <a:lstStyle/>
          <a:p>
            <a:pPr algn="l" rtl="0" eaLnBrk="1" hangingPunct="1"/>
            <a:r>
              <a:rPr lang="ar-SA" dirty="0" smtClean="0"/>
              <a:t>قام</a:t>
            </a:r>
            <a:r>
              <a:rPr lang="en-US" dirty="0" smtClean="0"/>
              <a:t>: to stand up</a:t>
            </a:r>
          </a:p>
          <a:p>
            <a:pPr algn="l" rtl="0" eaLnBrk="1" hangingPunct="1"/>
            <a:r>
              <a:rPr lang="ur-PK" dirty="0" smtClean="0"/>
              <a:t>أَقَامَ </a:t>
            </a:r>
            <a:r>
              <a:rPr lang="en-US" dirty="0" smtClean="0"/>
              <a:t>: to establish, to make someone stand up</a:t>
            </a:r>
          </a:p>
          <a:p>
            <a:pPr algn="l" rtl="0" eaLnBrk="1" hangingPunct="1"/>
            <a:r>
              <a:rPr lang="en-US" dirty="0" smtClean="0"/>
              <a:t>Allah has ordered us to establish, not just pray. </a:t>
            </a:r>
          </a:p>
          <a:p>
            <a:pPr algn="l" rtl="0" eaLnBrk="1" hangingPunct="1"/>
            <a:r>
              <a:rPr lang="en-US" dirty="0" smtClean="0"/>
              <a:t>Establish: have </a:t>
            </a:r>
            <a:r>
              <a:rPr lang="en-US" dirty="0" err="1" smtClean="0"/>
              <a:t>Masjid</a:t>
            </a:r>
            <a:r>
              <a:rPr lang="en-US" dirty="0" smtClean="0"/>
              <a:t>, Imam, </a:t>
            </a:r>
            <a:r>
              <a:rPr lang="en-US" dirty="0" err="1" smtClean="0"/>
              <a:t>Muazzin</a:t>
            </a:r>
            <a:r>
              <a:rPr lang="en-US" dirty="0" smtClean="0"/>
              <a:t>, Discipline, System. </a:t>
            </a:r>
            <a:endParaRPr lang="en-US" sz="4000" dirty="0" smtClean="0">
              <a:latin typeface="Nafees Web Naskh" pitchFamily="2" charset="-78"/>
              <a:cs typeface="Nafees Web Naskh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98203" name="Group 91"/>
          <p:cNvGraphicFramePr>
            <a:graphicFrameLocks noGrp="1"/>
          </p:cNvGraphicFramePr>
          <p:nvPr/>
        </p:nvGraphicFramePr>
        <p:xfrm>
          <a:off x="228600" y="2717800"/>
          <a:ext cx="8763000" cy="1600200"/>
        </p:xfrm>
        <a:graphic>
          <a:graphicData uri="http://schemas.openxmlformats.org/drawingml/2006/table">
            <a:tbl>
              <a:tblPr rtl="1"/>
              <a:tblGrid>
                <a:gridCol w="3903662"/>
                <a:gridCol w="4859338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اَﷲ ُ أَكْبَرُ   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اَﷲ ُ أَكْبَرُ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Allah is the Greatest</a:t>
                      </a:r>
                      <a:endParaRPr kumimoji="0" lang="ur-PK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Allah is the Greatest</a:t>
                      </a:r>
                      <a:endParaRPr kumimoji="0" lang="ur-PK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pic>
        <p:nvPicPr>
          <p:cNvPr id="43016" name="Picture 16" descr="Untitled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6924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7" name="Picture 17" descr="Untitled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3" y="4333875"/>
            <a:ext cx="8482012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8" name="Picture 18" descr="Untitled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7846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33400" y="1905000"/>
            <a:ext cx="8229600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Wudu</a:t>
            </a:r>
            <a:endParaRPr kumimoji="0" lang="en-US" sz="4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457200" y="533400"/>
            <a:ext cx="8229600" cy="76200"/>
          </a:xfrm>
          <a:noFill/>
        </p:spPr>
        <p:txBody>
          <a:bodyPr/>
          <a:lstStyle/>
          <a:p>
            <a:pPr eaLnBrk="1" hangingPunct="1"/>
            <a:r>
              <a:rPr lang="en-US" sz="4400" smtClean="0">
                <a:cs typeface="Tajweed" pitchFamily="2" charset="-78"/>
              </a:rPr>
              <a:t>Recital before Wudu</a:t>
            </a:r>
          </a:p>
        </p:txBody>
      </p:sp>
      <p:graphicFrame>
        <p:nvGraphicFramePr>
          <p:cNvPr id="606263" name="Group 55"/>
          <p:cNvGraphicFramePr>
            <a:graphicFrameLocks noGrp="1"/>
          </p:cNvGraphicFramePr>
          <p:nvPr/>
        </p:nvGraphicFramePr>
        <p:xfrm>
          <a:off x="177800" y="2209800"/>
          <a:ext cx="8763000" cy="1936750"/>
        </p:xfrm>
        <a:graphic>
          <a:graphicData uri="http://schemas.openxmlformats.org/drawingml/2006/table">
            <a:tbl>
              <a:tblPr rtl="1"/>
              <a:tblGrid>
                <a:gridCol w="4495800"/>
                <a:gridCol w="4267200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بِسْمِ</a:t>
                      </a:r>
                      <a:endParaRPr kumimoji="0" lang="en-US" sz="7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اﷲِ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In the 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(of) Allah. 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0" dirty="0" smtClean="0"/>
              <a:t>Excellence of the Prayer </a:t>
            </a:r>
            <a:br>
              <a:rPr lang="en-US" sz="3600" b="0" dirty="0" smtClean="0"/>
            </a:br>
            <a:r>
              <a:rPr lang="en-US" sz="3600" b="0" dirty="0" smtClean="0"/>
              <a:t>After </a:t>
            </a:r>
            <a:r>
              <a:rPr lang="en-US" sz="3600" b="0" dirty="0" err="1" smtClean="0"/>
              <a:t>Wudoo</a:t>
            </a:r>
            <a:endParaRPr lang="en-US" sz="3600" b="0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The Messenger of Allah (PBUH) said, 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"Whoever of you performs </a:t>
            </a:r>
            <a:r>
              <a:rPr lang="en-US" dirty="0" err="1" smtClean="0"/>
              <a:t>Wudu</a:t>
            </a:r>
            <a:r>
              <a:rPr lang="en-US" dirty="0" smtClean="0"/>
              <a:t>' carefully and then says the prayer </a:t>
            </a:r>
            <a:r>
              <a:rPr lang="en-US" i="1" dirty="0" smtClean="0"/>
              <a:t>(as mentioned earlier),</a:t>
            </a:r>
            <a:r>
              <a:rPr lang="en-US" dirty="0" smtClean="0"/>
              <a:t> the eight gates of </a:t>
            </a:r>
            <a:r>
              <a:rPr lang="en-US" dirty="0" err="1" smtClean="0"/>
              <a:t>Jannah</a:t>
            </a:r>
            <a:r>
              <a:rPr lang="en-US" dirty="0" smtClean="0"/>
              <a:t> are opened for him. He may enter through whichever of these gates he desires (to enter).'‘ [</a:t>
            </a:r>
            <a:r>
              <a:rPr lang="en-US" sz="2400" i="1" dirty="0" err="1" smtClean="0">
                <a:solidFill>
                  <a:schemeClr val="tx1"/>
                </a:solidFill>
              </a:rPr>
              <a:t>Tirmidhi</a:t>
            </a:r>
            <a:r>
              <a:rPr lang="en-US" dirty="0" smtClean="0"/>
              <a:t>].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673806" name="Group 14"/>
          <p:cNvGraphicFramePr>
            <a:graphicFrameLocks noGrp="1"/>
          </p:cNvGraphicFramePr>
          <p:nvPr/>
        </p:nvGraphicFramePr>
        <p:xfrm>
          <a:off x="177800" y="120650"/>
          <a:ext cx="8763000" cy="1790700"/>
        </p:xfrm>
        <a:graphic>
          <a:graphicData uri="http://schemas.openxmlformats.org/drawingml/2006/table">
            <a:tbl>
              <a:tblPr rtl="1"/>
              <a:tblGrid>
                <a:gridCol w="4495800"/>
                <a:gridCol w="4267200"/>
              </a:tblGrid>
              <a:tr h="11747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اَﷲ ُ أَكْبَرُ</a:t>
                      </a:r>
                      <a:endParaRPr kumimoji="0" lang="en-US" sz="6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اَﷲ ُ أَكْبَرُ </a:t>
                      </a:r>
                      <a:endParaRPr kumimoji="0" lang="en-US" sz="6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  <a:sym typeface="AGA Arabesque" pitchFamily="2" charset="2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Allah is the greatest.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Allah is the greatest.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6158" name="Text Box 15"/>
          <p:cNvSpPr txBox="1">
            <a:spLocks noChangeArrowheads="1"/>
          </p:cNvSpPr>
          <p:nvPr/>
        </p:nvSpPr>
        <p:spPr bwMode="auto">
          <a:xfrm>
            <a:off x="-76200" y="2416175"/>
            <a:ext cx="9144000" cy="510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7400" dirty="0">
                <a:latin typeface="AGA Arabesque" pitchFamily="2" charset="2"/>
                <a:cs typeface="Tajweed" pitchFamily="2" charset="-78"/>
              </a:rPr>
              <a:t>كَبِير		أَكْبَرُ		الْأَكْبَر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7400" dirty="0">
                <a:latin typeface="AGA Arabesque" pitchFamily="2" charset="2"/>
                <a:cs typeface="Tajweed" pitchFamily="2" charset="-78"/>
              </a:rPr>
              <a:t>صَغِير		أَصْغَر		الْأَصْغَر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sz="7400" dirty="0" smtClean="0">
                <a:latin typeface="AGA Arabesque" pitchFamily="2" charset="2"/>
                <a:cs typeface="Tajweed" pitchFamily="2" charset="-78"/>
              </a:rPr>
              <a:t>حَسَن</a:t>
            </a:r>
            <a:r>
              <a:rPr lang="ar-SA" sz="7400" dirty="0">
                <a:latin typeface="AGA Arabesque" pitchFamily="2" charset="2"/>
                <a:cs typeface="Tajweed" pitchFamily="2" charset="-78"/>
              </a:rPr>
              <a:t>		أَحْسَن		الْأَحْسَن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ar-SA" sz="7400" dirty="0">
              <a:latin typeface="AGA Arabesque" pitchFamily="2" charset="2"/>
              <a:cs typeface="Tajweed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457200" y="914400"/>
            <a:ext cx="8229600" cy="76200"/>
          </a:xfrm>
          <a:noFill/>
        </p:spPr>
        <p:txBody>
          <a:bodyPr/>
          <a:lstStyle/>
          <a:p>
            <a:pPr eaLnBrk="1" hangingPunct="1"/>
            <a:r>
              <a:rPr lang="ar-SA" sz="4400" dirty="0" smtClean="0">
                <a:cs typeface="Tajweed" pitchFamily="2" charset="-78"/>
              </a:rPr>
              <a:t> </a:t>
            </a:r>
            <a:r>
              <a:rPr lang="en-US" sz="4400" dirty="0" smtClean="0">
                <a:cs typeface="Tajweed" pitchFamily="2" charset="-78"/>
              </a:rPr>
              <a:t>After </a:t>
            </a:r>
            <a:r>
              <a:rPr lang="en-US" sz="4400" dirty="0" err="1" smtClean="0">
                <a:cs typeface="Tajweed" pitchFamily="2" charset="-78"/>
              </a:rPr>
              <a:t>Wudu</a:t>
            </a:r>
            <a:endParaRPr lang="en-US" sz="4400" dirty="0" smtClean="0">
              <a:cs typeface="Tajweed" pitchFamily="2" charset="-78"/>
            </a:endParaRPr>
          </a:p>
        </p:txBody>
      </p:sp>
      <p:graphicFrame>
        <p:nvGraphicFramePr>
          <p:cNvPr id="610394" name="Group 90"/>
          <p:cNvGraphicFramePr>
            <a:graphicFrameLocks noGrp="1"/>
          </p:cNvGraphicFramePr>
          <p:nvPr/>
        </p:nvGraphicFramePr>
        <p:xfrm>
          <a:off x="177800" y="1920875"/>
          <a:ext cx="8763000" cy="2424113"/>
        </p:xfrm>
        <a:graphic>
          <a:graphicData uri="http://schemas.openxmlformats.org/drawingml/2006/table">
            <a:tbl>
              <a:tblPr rtl="1"/>
              <a:tblGrid>
                <a:gridCol w="2286000"/>
                <a:gridCol w="2133600"/>
                <a:gridCol w="2171700"/>
                <a:gridCol w="2171700"/>
              </a:tblGrid>
              <a:tr h="1357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أَشْهَدُ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أَنْ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لاَّ إِل</a:t>
                      </a:r>
                      <a:r>
                        <a:rPr kumimoji="0" lang="ur-PK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ـٰـ</a:t>
                      </a: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هَ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إِلاَّ اﷲ 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 bear witness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(there is) no god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except Allah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612372" name="Group 20"/>
          <p:cNvGraphicFramePr>
            <a:graphicFrameLocks noGrp="1"/>
          </p:cNvGraphicFramePr>
          <p:nvPr/>
        </p:nvGraphicFramePr>
        <p:xfrm>
          <a:off x="177800" y="166688"/>
          <a:ext cx="8763000" cy="2424113"/>
        </p:xfrm>
        <a:graphic>
          <a:graphicData uri="http://schemas.openxmlformats.org/drawingml/2006/table">
            <a:tbl>
              <a:tblPr rtl="1"/>
              <a:tblGrid>
                <a:gridCol w="2286000"/>
                <a:gridCol w="2133600"/>
                <a:gridCol w="2171700"/>
                <a:gridCol w="2171700"/>
              </a:tblGrid>
              <a:tr h="1357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أَشْهَدُ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أَنْ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لاَّ إِل</a:t>
                      </a:r>
                      <a:r>
                        <a:rPr kumimoji="0" lang="ur-PK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ـٰـ</a:t>
                      </a: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هَ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إِلاَّ اﷲ 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 bear witness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(there is) no god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except Allah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12405" name="Group 53"/>
          <p:cNvGraphicFramePr>
            <a:graphicFrameLocks noGrp="1"/>
          </p:cNvGraphicFramePr>
          <p:nvPr/>
        </p:nvGraphicFramePr>
        <p:xfrm>
          <a:off x="-152400" y="1981200"/>
          <a:ext cx="7239000" cy="4572000"/>
        </p:xfrm>
        <a:graphic>
          <a:graphicData uri="http://schemas.openxmlformats.org/drawingml/2006/table">
            <a:tbl>
              <a:tblPr/>
              <a:tblGrid>
                <a:gridCol w="885825"/>
                <a:gridCol w="792163"/>
                <a:gridCol w="1663700"/>
                <a:gridCol w="1174750"/>
                <a:gridCol w="1433512"/>
                <a:gridCol w="1289050"/>
              </a:tblGrid>
              <a:tr h="6826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تَفْعَل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فَعَلَتْ</a:t>
                      </a:r>
                      <a:endParaRPr kumimoji="0" lang="en-US" sz="3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يَفْعَلُ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ajweed" pitchFamily="2" charset="-7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يَفْعَلُونَ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فَعَلَ</a:t>
                      </a: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ajweed" pitchFamily="2" charset="-78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فَعَلُوا</a:t>
                      </a:r>
                      <a:endParaRPr kumimoji="0" lang="ar-SA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698500">
                <a:tc rowSpan="3"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970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 لاَ تَفْعَلْ</a:t>
                      </a: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  </a:t>
                      </a:r>
                      <a:r>
                        <a:rPr kumimoji="0" lang="ar-SA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لاَ تَفْعَلُوا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اِفْعَلْ</a:t>
                      </a: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اِفْعَلُوا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تَفْعَلُ</a:t>
                      </a: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ajweed" pitchFamily="2" charset="-7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تَفْعَلُونَ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فَعَلْتَ</a:t>
                      </a:r>
                      <a:r>
                        <a:rPr kumimoji="0" lang="en-US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 </a:t>
                      </a: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ajweed" pitchFamily="2" charset="-7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فَعَلْتُمْ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14617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أَفْعَلُ</a:t>
                      </a: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ajweed" pitchFamily="2" charset="-7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نَفْعَلُ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فَعَلْتُ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ajweed" pitchFamily="2" charset="-7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فَعَلْنَا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612406" name="Oval 54"/>
          <p:cNvSpPr>
            <a:spLocks noChangeArrowheads="1"/>
          </p:cNvSpPr>
          <p:nvPr/>
        </p:nvSpPr>
        <p:spPr bwMode="auto">
          <a:xfrm>
            <a:off x="1676400" y="4953000"/>
            <a:ext cx="2514600" cy="1600200"/>
          </a:xfrm>
          <a:prstGeom prst="ellipse">
            <a:avLst/>
          </a:prstGeom>
          <a:solidFill>
            <a:schemeClr val="bg2"/>
          </a:solidFill>
          <a:ln w="9525">
            <a:solidFill>
              <a:srgbClr val="996633"/>
            </a:solidFill>
            <a:round/>
            <a:headEnd/>
            <a:tailEnd/>
          </a:ln>
          <a:effectLst/>
        </p:spPr>
        <p:txBody>
          <a:bodyPr wrap="none" lIns="0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ar-SA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فَاعِل، مَفْعُول</a:t>
            </a:r>
          </a:p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ar-SA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ar-SA" sz="4000" b="1" dirty="0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فِعْل</a:t>
            </a:r>
            <a:endParaRPr lang="en-US" sz="4000" b="1" dirty="0">
              <a:solidFill>
                <a:srgbClr val="CC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7151" name="Oval 55"/>
          <p:cNvSpPr>
            <a:spLocks noChangeArrowheads="1"/>
          </p:cNvSpPr>
          <p:nvPr/>
        </p:nvSpPr>
        <p:spPr bwMode="auto">
          <a:xfrm>
            <a:off x="4343400" y="5029200"/>
            <a:ext cx="1600200" cy="8382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52" name="Freeform 56"/>
          <p:cNvSpPr>
            <a:spLocks/>
          </p:cNvSpPr>
          <p:nvPr/>
        </p:nvSpPr>
        <p:spPr bwMode="auto">
          <a:xfrm>
            <a:off x="5638800" y="1219200"/>
            <a:ext cx="3505200" cy="4038600"/>
          </a:xfrm>
          <a:custGeom>
            <a:avLst/>
            <a:gdLst>
              <a:gd name="T0" fmla="*/ 2147483647 w 1360"/>
              <a:gd name="T1" fmla="*/ 0 h 2784"/>
              <a:gd name="T2" fmla="*/ 2147483647 w 1360"/>
              <a:gd name="T3" fmla="*/ 2147483647 h 2784"/>
              <a:gd name="T4" fmla="*/ 0 w 1360"/>
              <a:gd name="T5" fmla="*/ 2147483647 h 2784"/>
              <a:gd name="T6" fmla="*/ 0 60000 65536"/>
              <a:gd name="T7" fmla="*/ 0 60000 65536"/>
              <a:gd name="T8" fmla="*/ 0 60000 65536"/>
              <a:gd name="T9" fmla="*/ 0 w 1360"/>
              <a:gd name="T10" fmla="*/ 0 h 2784"/>
              <a:gd name="T11" fmla="*/ 1360 w 1360"/>
              <a:gd name="T12" fmla="*/ 2784 h 27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60" h="2784">
                <a:moveTo>
                  <a:pt x="960" y="0"/>
                </a:moveTo>
                <a:cubicBezTo>
                  <a:pt x="1160" y="464"/>
                  <a:pt x="1360" y="928"/>
                  <a:pt x="1200" y="1392"/>
                </a:cubicBezTo>
                <a:cubicBezTo>
                  <a:pt x="1040" y="1856"/>
                  <a:pt x="520" y="2320"/>
                  <a:pt x="0" y="2784"/>
                </a:cubicBezTo>
              </a:path>
            </a:pathLst>
          </a:custGeom>
          <a:noFill/>
          <a:ln w="76200">
            <a:solidFill>
              <a:srgbClr val="66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7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7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7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51" grpId="0" animBg="1"/>
      <p:bldP spid="47152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1487875" name="Group 3"/>
          <p:cNvGraphicFramePr>
            <a:graphicFrameLocks noGrp="1"/>
          </p:cNvGraphicFramePr>
          <p:nvPr/>
        </p:nvGraphicFramePr>
        <p:xfrm>
          <a:off x="177800" y="166688"/>
          <a:ext cx="8763000" cy="2424113"/>
        </p:xfrm>
        <a:graphic>
          <a:graphicData uri="http://schemas.openxmlformats.org/drawingml/2006/table">
            <a:tbl>
              <a:tblPr rtl="1"/>
              <a:tblGrid>
                <a:gridCol w="2286000"/>
                <a:gridCol w="2133600"/>
                <a:gridCol w="2171700"/>
                <a:gridCol w="2171700"/>
              </a:tblGrid>
              <a:tr h="1357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أَشْهَدُ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أَنْ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لاَّ إِل</a:t>
                      </a:r>
                      <a:r>
                        <a:rPr kumimoji="0" lang="ur-PK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ـٰـ</a:t>
                      </a: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هَ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إِلاَّ اﷲ 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 bear witness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(there is) no god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except Allah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222250" y="3290888"/>
            <a:ext cx="869950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ar-SA" sz="8800" b="1">
                <a:latin typeface="Tahoma" pitchFamily="34" charset="0"/>
                <a:cs typeface="Traditional Arabic_bs" pitchFamily="2" charset="-78"/>
              </a:rPr>
              <a:t>أَشْهَدُ، أَعُوذُ، أَعْبُدُ </a:t>
            </a:r>
            <a:r>
              <a:rPr lang="en-US" sz="8800" b="1">
                <a:latin typeface="Tahoma" pitchFamily="34" charset="0"/>
                <a:cs typeface="Traditional Arabic_bs" pitchFamily="2" charset="-78"/>
                <a:sym typeface="Symbol" pitchFamily="18" charset="2"/>
              </a:rPr>
              <a:t></a:t>
            </a:r>
            <a:r>
              <a:rPr lang="ar-SA" sz="8800" b="1">
                <a:latin typeface="Tahoma" pitchFamily="34" charset="0"/>
                <a:cs typeface="Traditional Arabic_bs" pitchFamily="2" charset="-78"/>
                <a:sym typeface="Symbol" pitchFamily="18" charset="2"/>
              </a:rPr>
              <a:t> أَفْعَلُ</a:t>
            </a:r>
            <a:endParaRPr lang="en-US" sz="8800" b="1">
              <a:latin typeface="Tahoma" pitchFamily="34" charset="0"/>
              <a:cs typeface="Traditional Arabic_bs" pitchFamily="2" charset="-78"/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614420" name="Group 20"/>
          <p:cNvGraphicFramePr>
            <a:graphicFrameLocks noGrp="1"/>
          </p:cNvGraphicFramePr>
          <p:nvPr/>
        </p:nvGraphicFramePr>
        <p:xfrm>
          <a:off x="177800" y="166688"/>
          <a:ext cx="8763000" cy="2424113"/>
        </p:xfrm>
        <a:graphic>
          <a:graphicData uri="http://schemas.openxmlformats.org/drawingml/2006/table">
            <a:tbl>
              <a:tblPr rtl="1"/>
              <a:tblGrid>
                <a:gridCol w="2286000"/>
                <a:gridCol w="2133600"/>
                <a:gridCol w="2171700"/>
                <a:gridCol w="2171700"/>
              </a:tblGrid>
              <a:tr h="1357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أَشْهَدُ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أَنْ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لاَّ إِل</a:t>
                      </a:r>
                      <a:r>
                        <a:rPr kumimoji="0" lang="ur-PK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ـٰـ</a:t>
                      </a: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هَ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إِلاَّ اﷲ 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 bear witness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(there is) no god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except Allah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49172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0" y="3429000"/>
            <a:ext cx="8686800" cy="3733800"/>
          </a:xfrm>
          <a:noFill/>
        </p:spPr>
        <p:txBody>
          <a:bodyPr anchor="b"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ar-SA" sz="29400" smtClean="0">
                <a:cs typeface="Tajweed" pitchFamily="2" charset="-78"/>
              </a:rPr>
              <a:t>أَنْ</a:t>
            </a:r>
            <a:r>
              <a:rPr lang="ar-SA" sz="3600" smtClean="0"/>
              <a:t>			</a:t>
            </a:r>
            <a:r>
              <a:rPr lang="ar-SA" sz="17200" smtClean="0"/>
              <a:t> </a:t>
            </a:r>
            <a:r>
              <a:rPr lang="en-US" sz="14200" smtClean="0">
                <a:solidFill>
                  <a:srgbClr val="FFFFFF"/>
                </a:solidFill>
                <a:ea typeface="Times New Roman" pitchFamily="18" charset="0"/>
                <a:cs typeface="Tahoma" pitchFamily="34" charset="0"/>
              </a:rPr>
              <a:t>that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616468" name="Group 20"/>
          <p:cNvGraphicFramePr>
            <a:graphicFrameLocks noGrp="1"/>
          </p:cNvGraphicFramePr>
          <p:nvPr/>
        </p:nvGraphicFramePr>
        <p:xfrm>
          <a:off x="177800" y="166688"/>
          <a:ext cx="8763000" cy="2424113"/>
        </p:xfrm>
        <a:graphic>
          <a:graphicData uri="http://schemas.openxmlformats.org/drawingml/2006/table">
            <a:tbl>
              <a:tblPr rtl="1"/>
              <a:tblGrid>
                <a:gridCol w="2286000"/>
                <a:gridCol w="2133600"/>
                <a:gridCol w="2171700"/>
                <a:gridCol w="2171700"/>
              </a:tblGrid>
              <a:tr h="1357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أَشْهَدُ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أَنْ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لاَّ إِل</a:t>
                      </a:r>
                      <a:r>
                        <a:rPr kumimoji="0" lang="ur-PK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ـٰـ</a:t>
                      </a: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هَ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إِلاَّ اﷲ 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 bear witness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(there is) no god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except Allah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16486" name="Group 38"/>
          <p:cNvGraphicFramePr>
            <a:graphicFrameLocks noGrp="1"/>
          </p:cNvGraphicFramePr>
          <p:nvPr/>
        </p:nvGraphicFramePr>
        <p:xfrm>
          <a:off x="685800" y="2546350"/>
          <a:ext cx="6477000" cy="4389120"/>
        </p:xfrm>
        <a:graphic>
          <a:graphicData uri="http://schemas.openxmlformats.org/drawingml/2006/table">
            <a:tbl>
              <a:tblPr/>
              <a:tblGrid>
                <a:gridCol w="3238500"/>
                <a:gridCol w="3238500"/>
              </a:tblGrid>
              <a:tr h="1016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No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ajweed" pitchFamily="2" charset="-78"/>
                        </a:rPr>
                        <a:t>لاَ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Not, what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ajweed" pitchFamily="2" charset="-78"/>
                        </a:rPr>
                        <a:t>مَا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did not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Nafees Nastaleeq v1.01" pitchFamily="2" charset="-78"/>
                        <a:ea typeface="Times New Roman" pitchFamily="18" charset="0"/>
                        <a:cs typeface="Nafees Nastaleeq v1.01" pitchFamily="2" charset="-78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ajweed" pitchFamily="2" charset="-78"/>
                        </a:rPr>
                        <a:t>لَمْ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afees Nastaleeq v1.01" pitchFamily="2" charset="-78"/>
                          <a:ea typeface="Times New Roman" pitchFamily="18" charset="0"/>
                          <a:cs typeface="Nafees Nastaleeq v1.01" pitchFamily="2" charset="-78"/>
                        </a:rPr>
                        <a:t> </a:t>
                      </a:r>
                      <a:r>
                        <a:rPr kumimoji="0" lang="ar-SA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afees Nastaleeq v1.01" pitchFamily="2" charset="-78"/>
                          <a:ea typeface="Times New Roman" pitchFamily="18" charset="0"/>
                          <a:cs typeface="Nafees Nastaleeq v1.01" pitchFamily="2" charset="-78"/>
                        </a:rPr>
                        <a:t> </a:t>
                      </a: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will not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ajweed" pitchFamily="2" charset="-78"/>
                        </a:rPr>
                        <a:t>لَنْ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1489923" name="Group 3"/>
          <p:cNvGraphicFramePr>
            <a:graphicFrameLocks noGrp="1"/>
          </p:cNvGraphicFramePr>
          <p:nvPr/>
        </p:nvGraphicFramePr>
        <p:xfrm>
          <a:off x="177800" y="166688"/>
          <a:ext cx="8763000" cy="2424113"/>
        </p:xfrm>
        <a:graphic>
          <a:graphicData uri="http://schemas.openxmlformats.org/drawingml/2006/table">
            <a:tbl>
              <a:tblPr rtl="1"/>
              <a:tblGrid>
                <a:gridCol w="2286000"/>
                <a:gridCol w="2133600"/>
                <a:gridCol w="2171700"/>
                <a:gridCol w="2171700"/>
              </a:tblGrid>
              <a:tr h="1357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أَشْهَدُ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أَنْ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لاَّ إِل</a:t>
                      </a:r>
                      <a:r>
                        <a:rPr kumimoji="0" lang="ur-PK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ـٰـ</a:t>
                      </a: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هَ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إِلاَّ اﷲ 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 bear witness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(there is) no god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except Allah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51220" name="AutoShape 37"/>
          <p:cNvSpPr>
            <a:spLocks noChangeArrowheads="1"/>
          </p:cNvSpPr>
          <p:nvPr/>
        </p:nvSpPr>
        <p:spPr bwMode="auto">
          <a:xfrm>
            <a:off x="4191000" y="4948238"/>
            <a:ext cx="2590800" cy="838200"/>
          </a:xfrm>
          <a:prstGeom prst="wedgeEllipseCallout">
            <a:avLst>
              <a:gd name="adj1" fmla="val -67157"/>
              <a:gd name="adj2" fmla="val 4242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>
              <a:spcBef>
                <a:spcPct val="50000"/>
              </a:spcBef>
              <a:buClrTx/>
              <a:buFontTx/>
              <a:buNone/>
            </a:pPr>
            <a:r>
              <a:rPr lang="en-US">
                <a:solidFill>
                  <a:schemeClr val="tx1"/>
                </a:solidFill>
                <a:latin typeface="Tahoma" pitchFamily="34" charset="0"/>
              </a:rPr>
              <a:t>Plural</a:t>
            </a:r>
          </a:p>
        </p:txBody>
      </p:sp>
      <p:sp>
        <p:nvSpPr>
          <p:cNvPr id="51221" name="AutoShape 38"/>
          <p:cNvSpPr>
            <a:spLocks noChangeArrowheads="1"/>
          </p:cNvSpPr>
          <p:nvPr/>
        </p:nvSpPr>
        <p:spPr bwMode="auto">
          <a:xfrm>
            <a:off x="3581400" y="3119438"/>
            <a:ext cx="3124200" cy="838200"/>
          </a:xfrm>
          <a:prstGeom prst="wedgeEllipseCallout">
            <a:avLst>
              <a:gd name="adj1" fmla="val -58028"/>
              <a:gd name="adj2" fmla="val 5094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>
              <a:spcBef>
                <a:spcPct val="50000"/>
              </a:spcBef>
              <a:buClrTx/>
              <a:buFontTx/>
              <a:buNone/>
            </a:pPr>
            <a:r>
              <a:rPr lang="en-US">
                <a:solidFill>
                  <a:schemeClr val="tx1"/>
                </a:solidFill>
                <a:latin typeface="Tahoma" pitchFamily="34" charset="0"/>
              </a:rPr>
              <a:t>Singular</a:t>
            </a:r>
          </a:p>
        </p:txBody>
      </p:sp>
      <p:sp>
        <p:nvSpPr>
          <p:cNvPr id="51222" name="Rectangle 39"/>
          <p:cNvSpPr>
            <a:spLocks noChangeArrowheads="1"/>
          </p:cNvSpPr>
          <p:nvPr/>
        </p:nvSpPr>
        <p:spPr bwMode="auto">
          <a:xfrm>
            <a:off x="1357313" y="2814638"/>
            <a:ext cx="1981200" cy="1676400"/>
          </a:xfrm>
          <a:prstGeom prst="rect">
            <a:avLst/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b"/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ClrTx/>
              <a:buSzPct val="100000"/>
              <a:buFontTx/>
              <a:buNone/>
            </a:pPr>
            <a:r>
              <a:rPr lang="ar-SA" sz="1000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إِلـٰـه</a:t>
            </a:r>
            <a:endParaRPr lang="en-US" sz="10000">
              <a:latin typeface="Times New Roman" pitchFamily="18" charset="0"/>
              <a:ea typeface="Times New Roman" pitchFamily="18" charset="0"/>
              <a:cs typeface="Tajweed" pitchFamily="2" charset="-78"/>
            </a:endParaRPr>
          </a:p>
        </p:txBody>
      </p:sp>
      <p:sp>
        <p:nvSpPr>
          <p:cNvPr id="51223" name="AutoShape 40"/>
          <p:cNvSpPr>
            <a:spLocks noChangeArrowheads="1"/>
          </p:cNvSpPr>
          <p:nvPr/>
        </p:nvSpPr>
        <p:spPr bwMode="auto">
          <a:xfrm>
            <a:off x="857250" y="4795838"/>
            <a:ext cx="2971800" cy="1681162"/>
          </a:xfrm>
          <a:prstGeom prst="plus">
            <a:avLst>
              <a:gd name="adj" fmla="val 25000"/>
            </a:avLst>
          </a:prstGeom>
          <a:solidFill>
            <a:srgbClr val="3333CC"/>
          </a:solidFill>
          <a:ln w="57150" algn="ctr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75000"/>
              </a:lnSpc>
              <a:spcBef>
                <a:spcPct val="0"/>
              </a:spcBef>
            </a:pPr>
            <a:r>
              <a:rPr lang="ar-SA" sz="8800">
                <a:latin typeface="Tahoma" pitchFamily="34" charset="0"/>
                <a:cs typeface="Tajweed" pitchFamily="2" charset="-78"/>
              </a:rPr>
              <a:t>آلِهَةٌ</a:t>
            </a:r>
            <a:endParaRPr lang="en-US" sz="8800">
              <a:latin typeface="Tahoma" pitchFamily="34" charset="0"/>
              <a:cs typeface="Tajweed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618516" name="Group 20"/>
          <p:cNvGraphicFramePr>
            <a:graphicFrameLocks noGrp="1"/>
          </p:cNvGraphicFramePr>
          <p:nvPr/>
        </p:nvGraphicFramePr>
        <p:xfrm>
          <a:off x="177800" y="166688"/>
          <a:ext cx="8763000" cy="2424113"/>
        </p:xfrm>
        <a:graphic>
          <a:graphicData uri="http://schemas.openxmlformats.org/drawingml/2006/table">
            <a:tbl>
              <a:tblPr rtl="1"/>
              <a:tblGrid>
                <a:gridCol w="2286000"/>
                <a:gridCol w="2133600"/>
                <a:gridCol w="2171700"/>
                <a:gridCol w="2171700"/>
              </a:tblGrid>
              <a:tr h="1357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أَشْهَدُ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أَنْ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لاَّ إِل</a:t>
                      </a:r>
                      <a:r>
                        <a:rPr kumimoji="0" lang="ur-PK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ـٰـ</a:t>
                      </a: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هَ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إِلاَّ اﷲ 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 bear witness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(there is) no god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except Allah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52244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304800" y="3276600"/>
            <a:ext cx="8686800" cy="22860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ar-SA" sz="1260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إِلاَّ اﷲ ُ</a:t>
            </a:r>
            <a:r>
              <a:rPr lang="ar-SA" sz="680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	</a:t>
            </a:r>
            <a:r>
              <a:rPr lang="en-US" sz="6800" smtClean="0">
                <a:solidFill>
                  <a:srgbClr val="FFFFFF"/>
                </a:solidFill>
                <a:ea typeface="Times New Roman" pitchFamily="18" charset="0"/>
                <a:cs typeface="Tahoma" pitchFamily="34" charset="0"/>
              </a:rPr>
              <a:t>except Allah</a:t>
            </a:r>
          </a:p>
        </p:txBody>
      </p:sp>
      <p:sp>
        <p:nvSpPr>
          <p:cNvPr id="52245" name="Rectangle 23"/>
          <p:cNvSpPr>
            <a:spLocks noChangeArrowheads="1"/>
          </p:cNvSpPr>
          <p:nvPr/>
        </p:nvSpPr>
        <p:spPr bwMode="auto">
          <a:xfrm>
            <a:off x="2209800" y="5576888"/>
            <a:ext cx="5867400" cy="823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ar-SA" sz="4800" b="1">
                <a:latin typeface="Tahoma" pitchFamily="34" charset="0"/>
                <a:cs typeface="Tajweed" pitchFamily="2" charset="-78"/>
              </a:rPr>
              <a:t>إِلاَّ الَّذِينَ اٰمَنُوا وَعَمِلُوا الصَّالِحَات</a:t>
            </a:r>
            <a:endParaRPr lang="en-US" sz="4800" b="1">
              <a:solidFill>
                <a:schemeClr val="tx1"/>
              </a:solidFill>
              <a:latin typeface="Tahoma" pitchFamily="34" charset="0"/>
              <a:cs typeface="Tajweed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3048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620547" name="Group 3"/>
          <p:cNvGraphicFramePr>
            <a:graphicFrameLocks noGrp="1"/>
          </p:cNvGraphicFramePr>
          <p:nvPr/>
        </p:nvGraphicFramePr>
        <p:xfrm>
          <a:off x="177800" y="547687"/>
          <a:ext cx="8763000" cy="2424113"/>
        </p:xfrm>
        <a:graphic>
          <a:graphicData uri="http://schemas.openxmlformats.org/drawingml/2006/table">
            <a:tbl>
              <a:tblPr rtl="1"/>
              <a:tblGrid>
                <a:gridCol w="2286000"/>
                <a:gridCol w="2133600"/>
                <a:gridCol w="2171700"/>
                <a:gridCol w="2171700"/>
              </a:tblGrid>
              <a:tr h="1357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أَشْهَدُ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أَنْ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لاَّ إِل</a:t>
                      </a:r>
                      <a:r>
                        <a:rPr kumimoji="0" lang="ur-PK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ـٰـ</a:t>
                      </a: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هَ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إِلاَّ اﷲ 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 bear witness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(there is) no god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except Allah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53268" name="Rectangle 22"/>
          <p:cNvSpPr>
            <a:spLocks noChangeArrowheads="1"/>
          </p:cNvSpPr>
          <p:nvPr/>
        </p:nvSpPr>
        <p:spPr bwMode="auto">
          <a:xfrm>
            <a:off x="914400" y="2971800"/>
            <a:ext cx="769620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3200" dirty="0">
                <a:latin typeface="Tahoma" pitchFamily="34" charset="0"/>
              </a:rPr>
              <a:t>My talk and my actions (at home or outside, office, market, etc) shows that I believe Allah to be:</a:t>
            </a:r>
          </a:p>
          <a:p>
            <a:pPr algn="l" rtl="0"/>
            <a:r>
              <a:rPr lang="en-US" sz="3200" dirty="0">
                <a:latin typeface="Tahoma" pitchFamily="34" charset="0"/>
              </a:rPr>
              <a:t>Creator, Owner, Cherisher</a:t>
            </a:r>
            <a:endParaRPr lang="ar-SA" sz="3200" dirty="0">
              <a:latin typeface="Tahoma" pitchFamily="34" charset="0"/>
            </a:endParaRPr>
          </a:p>
          <a:p>
            <a:pPr algn="l" rtl="0"/>
            <a:r>
              <a:rPr lang="en-US" sz="3200" dirty="0">
                <a:latin typeface="Tahoma" pitchFamily="34" charset="0"/>
              </a:rPr>
              <a:t>Ruler of the whole world</a:t>
            </a:r>
            <a:endParaRPr lang="ar-SA" sz="3200" dirty="0">
              <a:latin typeface="Tahoma" pitchFamily="34" charset="0"/>
            </a:endParaRPr>
          </a:p>
          <a:p>
            <a:pPr algn="l" rtl="0"/>
            <a:r>
              <a:rPr lang="en-US" sz="3200" dirty="0">
                <a:latin typeface="Tahoma" pitchFamily="34" charset="0"/>
              </a:rPr>
              <a:t>Obey Him alone</a:t>
            </a:r>
            <a:endParaRPr lang="ar-SA" sz="3200" dirty="0">
              <a:latin typeface="Tahoma" pitchFamily="34" charset="0"/>
            </a:endParaRPr>
          </a:p>
          <a:p>
            <a:pPr algn="l" rtl="0"/>
            <a:r>
              <a:rPr lang="en-US" sz="3200" dirty="0">
                <a:latin typeface="Tahoma" pitchFamily="34" charset="0"/>
              </a:rPr>
              <a:t>Ask His help alone</a:t>
            </a:r>
            <a:endParaRPr lang="ar-SA" sz="3200" dirty="0">
              <a:latin typeface="Tahoma" pitchFamily="34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457200" y="76200"/>
            <a:ext cx="82296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3600" b="1" dirty="0">
                <a:solidFill>
                  <a:schemeClr val="tx1"/>
                </a:solidFill>
                <a:cs typeface="Majidi" pitchFamily="2" charset="-78"/>
              </a:rPr>
              <a:t>Message from: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1504259" name="Group 3"/>
          <p:cNvGraphicFramePr>
            <a:graphicFrameLocks noGrp="1"/>
          </p:cNvGraphicFramePr>
          <p:nvPr/>
        </p:nvGraphicFramePr>
        <p:xfrm>
          <a:off x="177800" y="701675"/>
          <a:ext cx="8763000" cy="2424113"/>
        </p:xfrm>
        <a:graphic>
          <a:graphicData uri="http://schemas.openxmlformats.org/drawingml/2006/table">
            <a:tbl>
              <a:tblPr rtl="1"/>
              <a:tblGrid>
                <a:gridCol w="2286000"/>
                <a:gridCol w="2133600"/>
                <a:gridCol w="2171700"/>
                <a:gridCol w="2171700"/>
              </a:tblGrid>
              <a:tr h="1357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أَشْهَدُ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أَنْ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لاَّ إِل</a:t>
                      </a:r>
                      <a:r>
                        <a:rPr kumimoji="0" lang="ur-PK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ـٰـ</a:t>
                      </a: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هَ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إِلاَّ اﷲ 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 bear witness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(there is) no god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except Allah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1504276" name="Rectangle 20"/>
          <p:cNvSpPr>
            <a:spLocks noChangeArrowheads="1"/>
          </p:cNvSpPr>
          <p:nvPr/>
        </p:nvSpPr>
        <p:spPr bwMode="auto">
          <a:xfrm>
            <a:off x="762000" y="3608388"/>
            <a:ext cx="7696200" cy="186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52488" indent="-449263" algn="l" rtl="0">
              <a:defRPr/>
            </a:pPr>
            <a:r>
              <a:rPr lang="en-US" dirty="0">
                <a:latin typeface="+mj-lt"/>
              </a:rPr>
              <a:t>Love Him the most</a:t>
            </a:r>
            <a:endParaRPr lang="ar-SA" dirty="0">
              <a:latin typeface="+mj-lt"/>
            </a:endParaRPr>
          </a:p>
          <a:p>
            <a:pPr marL="852488" indent="-449263" algn="l" rtl="0">
              <a:defRPr/>
            </a:pPr>
            <a:r>
              <a:rPr lang="en-US" dirty="0">
                <a:latin typeface="+mj-lt"/>
              </a:rPr>
              <a:t>Obey His laws in all areas of my life (not on my wishes)</a:t>
            </a: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457200" y="76200"/>
            <a:ext cx="82296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3600" b="1" dirty="0">
                <a:solidFill>
                  <a:schemeClr val="tx1"/>
                </a:solidFill>
                <a:cs typeface="Majidi" pitchFamily="2" charset="-78"/>
              </a:rPr>
              <a:t>Message from: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622650" name="Group 58"/>
          <p:cNvGraphicFramePr>
            <a:graphicFrameLocks noGrp="1"/>
          </p:cNvGraphicFramePr>
          <p:nvPr/>
        </p:nvGraphicFramePr>
        <p:xfrm>
          <a:off x="177800" y="1830388"/>
          <a:ext cx="8763000" cy="2438400"/>
        </p:xfrm>
        <a:graphic>
          <a:graphicData uri="http://schemas.openxmlformats.org/drawingml/2006/table">
            <a:tbl>
              <a:tblPr rtl="1"/>
              <a:tblGrid>
                <a:gridCol w="2286000"/>
                <a:gridCol w="3606800"/>
                <a:gridCol w="28702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وَحْدَه</a:t>
                      </a:r>
                      <a:r>
                        <a:rPr kumimoji="0" lang="ur-PK" sz="7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لاَ  شَرِيكَ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لَه</a:t>
                      </a:r>
                      <a:r>
                        <a:rPr kumimoji="0" lang="ar-SA" sz="7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1052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alone,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(there is) no partner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to Him; 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533400" y="2403475"/>
            <a:ext cx="8229600" cy="4530725"/>
          </a:xfrm>
          <a:noFill/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ar-SA" sz="12900" smtClean="0">
                <a:cs typeface="Tajweed" pitchFamily="2" charset="-78"/>
              </a:rPr>
              <a:t>أَكْبَرُ  مِنْ ؟</a:t>
            </a:r>
          </a:p>
          <a:p>
            <a:pPr algn="ctr" rtl="0" eaLnBrk="1" hangingPunct="1">
              <a:buFont typeface="Wingdings" pitchFamily="2" charset="2"/>
              <a:buNone/>
            </a:pPr>
            <a:r>
              <a:rPr lang="en-US" sz="8500" b="1" smtClean="0">
                <a:cs typeface="Tahoma" pitchFamily="34" charset="0"/>
              </a:rPr>
              <a:t>greater than ?</a:t>
            </a:r>
            <a:endParaRPr lang="ar-SA" sz="8500" b="1" smtClean="0">
              <a:cs typeface="Tahoma" pitchFamily="34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675855" name="Group 15"/>
          <p:cNvGraphicFramePr>
            <a:graphicFrameLocks noGrp="1"/>
          </p:cNvGraphicFramePr>
          <p:nvPr/>
        </p:nvGraphicFramePr>
        <p:xfrm>
          <a:off x="177800" y="152400"/>
          <a:ext cx="8763000" cy="1790700"/>
        </p:xfrm>
        <a:graphic>
          <a:graphicData uri="http://schemas.openxmlformats.org/drawingml/2006/table">
            <a:tbl>
              <a:tblPr rtl="1"/>
              <a:tblGrid>
                <a:gridCol w="4495800"/>
                <a:gridCol w="4267200"/>
              </a:tblGrid>
              <a:tr h="11747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اَﷲ ُ أَكْبَرُ </a:t>
                      </a:r>
                      <a:r>
                        <a:rPr kumimoji="0" lang="en-US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 </a:t>
                      </a:r>
                      <a:endParaRPr kumimoji="0" lang="en-US" sz="6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اَﷲ ُ أَكْبَرُ </a:t>
                      </a:r>
                      <a:endParaRPr kumimoji="0" lang="en-US" sz="6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  <a:sym typeface="AGA Arabesque" pitchFamily="2" charset="2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Allah is the greatest.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Allah is the greatest.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4"/>
          <p:cNvSpPr txBox="1">
            <a:spLocks noChangeArrowheads="1"/>
          </p:cNvSpPr>
          <p:nvPr/>
        </p:nvSpPr>
        <p:spPr bwMode="auto">
          <a:xfrm>
            <a:off x="228600" y="205740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Repetition for emphasis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624657" name="Group 17"/>
          <p:cNvGraphicFramePr>
            <a:graphicFrameLocks noGrp="1"/>
          </p:cNvGraphicFramePr>
          <p:nvPr/>
        </p:nvGraphicFramePr>
        <p:xfrm>
          <a:off x="177800" y="166688"/>
          <a:ext cx="8763000" cy="2438400"/>
        </p:xfrm>
        <a:graphic>
          <a:graphicData uri="http://schemas.openxmlformats.org/drawingml/2006/table">
            <a:tbl>
              <a:tblPr rtl="1"/>
              <a:tblGrid>
                <a:gridCol w="2286000"/>
                <a:gridCol w="3606800"/>
                <a:gridCol w="28702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وَحْدَه</a:t>
                      </a:r>
                      <a:r>
                        <a:rPr kumimoji="0" lang="ur-PK" sz="7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لاَ  شَرِيكَ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لَه</a:t>
                      </a:r>
                      <a:r>
                        <a:rPr kumimoji="0" lang="ar-SA" sz="7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1052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alone,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(there is) no partner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to Him; 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4669" name="Group 29"/>
          <p:cNvGraphicFramePr>
            <a:graphicFrameLocks noGrp="1"/>
          </p:cNvGraphicFramePr>
          <p:nvPr/>
        </p:nvGraphicFramePr>
        <p:xfrm>
          <a:off x="5105400" y="2773680"/>
          <a:ext cx="3810000" cy="3931920"/>
        </p:xfrm>
        <a:graphic>
          <a:graphicData uri="http://schemas.openxmlformats.org/drawingml/2006/table">
            <a:tbl>
              <a:tblPr/>
              <a:tblGrid>
                <a:gridCol w="38100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8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وَاحِد</a:t>
                      </a:r>
                      <a:endParaRPr kumimoji="0" lang="en-US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8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أَحَد</a:t>
                      </a:r>
                      <a:endParaRPr kumimoji="0" lang="en-US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8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تَوْحِيْد</a:t>
                      </a:r>
                      <a:endParaRPr kumimoji="0" lang="en-US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626705" name="Group 17"/>
          <p:cNvGraphicFramePr>
            <a:graphicFrameLocks noGrp="1"/>
          </p:cNvGraphicFramePr>
          <p:nvPr/>
        </p:nvGraphicFramePr>
        <p:xfrm>
          <a:off x="177800" y="166688"/>
          <a:ext cx="8763000" cy="2438400"/>
        </p:xfrm>
        <a:graphic>
          <a:graphicData uri="http://schemas.openxmlformats.org/drawingml/2006/table">
            <a:tbl>
              <a:tblPr rtl="1"/>
              <a:tblGrid>
                <a:gridCol w="2286000"/>
                <a:gridCol w="3606800"/>
                <a:gridCol w="28702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وَحْدَه</a:t>
                      </a:r>
                      <a:r>
                        <a:rPr kumimoji="0" lang="ur-PK" sz="7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لاَ  شَرِيكَ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لَه</a:t>
                      </a:r>
                      <a:r>
                        <a:rPr kumimoji="0" lang="ar-SA" sz="7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1052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alone,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(there is) no partner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to Him; 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57361" name="Text Box 18"/>
          <p:cNvSpPr txBox="1">
            <a:spLocks noChangeArrowheads="1"/>
          </p:cNvSpPr>
          <p:nvPr/>
        </p:nvSpPr>
        <p:spPr bwMode="auto">
          <a:xfrm>
            <a:off x="3810000" y="3962400"/>
            <a:ext cx="5181600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600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Partner</a:t>
            </a:r>
            <a:endParaRPr lang="en-US" sz="60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7362" name="AutoShape 19"/>
          <p:cNvSpPr>
            <a:spLocks noChangeArrowheads="1"/>
          </p:cNvSpPr>
          <p:nvPr/>
        </p:nvSpPr>
        <p:spPr bwMode="auto">
          <a:xfrm>
            <a:off x="762000" y="2446338"/>
            <a:ext cx="2663825" cy="4710112"/>
          </a:xfrm>
          <a:prstGeom prst="plaque">
            <a:avLst>
              <a:gd name="adj" fmla="val 16667"/>
            </a:avLst>
          </a:prstGeom>
          <a:solidFill>
            <a:srgbClr val="FF33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rtl="0">
              <a:spcBef>
                <a:spcPct val="0"/>
              </a:spcBef>
              <a:buClrTx/>
              <a:buFontTx/>
              <a:buNone/>
            </a:pPr>
            <a:r>
              <a:rPr lang="ar-SA" sz="6600">
                <a:latin typeface="Tahoma" pitchFamily="34" charset="0"/>
                <a:cs typeface="Tajweed" pitchFamily="2" charset="-78"/>
              </a:rPr>
              <a:t>شَرِيكَ، </a:t>
            </a:r>
          </a:p>
          <a:p>
            <a:pPr algn="ctr" rtl="0">
              <a:spcBef>
                <a:spcPct val="0"/>
              </a:spcBef>
              <a:buClrTx/>
              <a:buFontTx/>
              <a:buNone/>
            </a:pPr>
            <a:r>
              <a:rPr lang="ar-SA" sz="6600">
                <a:latin typeface="Tahoma" pitchFamily="34" charset="0"/>
                <a:cs typeface="Tajweed" pitchFamily="2" charset="-78"/>
              </a:rPr>
              <a:t>شُركَاء</a:t>
            </a:r>
          </a:p>
          <a:p>
            <a:pPr algn="ctr" rtl="0">
              <a:spcBef>
                <a:spcPct val="0"/>
              </a:spcBef>
              <a:buClrTx/>
              <a:buFontTx/>
              <a:buNone/>
            </a:pPr>
            <a:r>
              <a:rPr lang="ar-SA" sz="6600">
                <a:latin typeface="Tahoma" pitchFamily="34" charset="0"/>
                <a:cs typeface="Tajweed" pitchFamily="2" charset="-78"/>
              </a:rPr>
              <a:t>شِركْ</a:t>
            </a:r>
          </a:p>
          <a:p>
            <a:pPr algn="ctr" rtl="0">
              <a:spcBef>
                <a:spcPct val="0"/>
              </a:spcBef>
              <a:buClrTx/>
              <a:buFontTx/>
              <a:buNone/>
            </a:pPr>
            <a:r>
              <a:rPr lang="ar-SA" sz="6600">
                <a:latin typeface="Tahoma" pitchFamily="34" charset="0"/>
                <a:cs typeface="Tajweed" pitchFamily="2" charset="-78"/>
              </a:rPr>
              <a:t>مُشْرِك</a:t>
            </a:r>
            <a:endParaRPr lang="en-US" sz="6600" b="1">
              <a:solidFill>
                <a:schemeClr val="tx1"/>
              </a:solidFill>
              <a:latin typeface="Tahoma" pitchFamily="34" charset="0"/>
              <a:cs typeface="Tajweed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628781" name="Group 45"/>
          <p:cNvGraphicFramePr>
            <a:graphicFrameLocks noGrp="1"/>
          </p:cNvGraphicFramePr>
          <p:nvPr/>
        </p:nvGraphicFramePr>
        <p:xfrm>
          <a:off x="177800" y="166688"/>
          <a:ext cx="8763000" cy="2424113"/>
        </p:xfrm>
        <a:graphic>
          <a:graphicData uri="http://schemas.openxmlformats.org/drawingml/2006/table">
            <a:tbl>
              <a:tblPr rtl="1"/>
              <a:tblGrid>
                <a:gridCol w="2286000"/>
                <a:gridCol w="4445000"/>
                <a:gridCol w="20320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وَحْدَه</a:t>
                      </a:r>
                      <a:r>
                        <a:rPr kumimoji="0" lang="ur-PK" sz="7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لاَ  شَرِيكَ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لَه</a:t>
                      </a:r>
                      <a:r>
                        <a:rPr kumimoji="0" lang="ar-SA" sz="7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052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alone,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(there is) no partner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to Him; 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8780" name="Group 44"/>
          <p:cNvGraphicFramePr>
            <a:graphicFrameLocks noGrp="1"/>
          </p:cNvGraphicFramePr>
          <p:nvPr/>
        </p:nvGraphicFramePr>
        <p:xfrm>
          <a:off x="457200" y="2590800"/>
          <a:ext cx="1600200" cy="4267200"/>
        </p:xfrm>
        <a:graphic>
          <a:graphicData uri="http://schemas.openxmlformats.org/drawingml/2006/table">
            <a:tbl>
              <a:tblPr/>
              <a:tblGrid>
                <a:gridCol w="1600200"/>
              </a:tblGrid>
              <a:tr h="5984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ur-PK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لَه</a:t>
                      </a:r>
                      <a:r>
                        <a:rPr kumimoji="0" lang="ar-SA" sz="4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،</a:t>
                      </a:r>
                      <a:endParaRPr kumimoji="0" lang="ar-SA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لَهُمْ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ur-PK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لَكَ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لَكُمْ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لِي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لَنَا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لَهَا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8772" name="Group 36"/>
          <p:cNvGraphicFramePr>
            <a:graphicFrameLocks noGrp="1"/>
          </p:cNvGraphicFramePr>
          <p:nvPr/>
        </p:nvGraphicFramePr>
        <p:xfrm>
          <a:off x="3124200" y="3124200"/>
          <a:ext cx="5715000" cy="2590800"/>
        </p:xfrm>
        <a:graphic>
          <a:graphicData uri="http://schemas.openxmlformats.org/drawingml/2006/table">
            <a:tbl>
              <a:tblPr/>
              <a:tblGrid>
                <a:gridCol w="3048000"/>
                <a:gridCol w="2667000"/>
              </a:tblGrid>
              <a:tr h="25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Nafees Nastaleeq v1.01" pitchFamily="2" charset="-78"/>
                        </a:rPr>
                        <a:t>for him, to him</a:t>
                      </a:r>
                    </a:p>
                  </a:txBody>
                  <a:tcPr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لَه</a:t>
                      </a:r>
                      <a:r>
                        <a:rPr kumimoji="0" lang="ar-SA" sz="14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410" name="Text Box 43"/>
          <p:cNvSpPr txBox="1">
            <a:spLocks noChangeArrowheads="1"/>
          </p:cNvSpPr>
          <p:nvPr/>
        </p:nvSpPr>
        <p:spPr bwMode="auto">
          <a:xfrm>
            <a:off x="3886200" y="5867400"/>
            <a:ext cx="4495800" cy="823913"/>
          </a:xfrm>
          <a:prstGeom prst="rect">
            <a:avLst/>
          </a:prstGeom>
          <a:solidFill>
            <a:schemeClr val="folHlink"/>
          </a:solidFill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ar-SA" sz="4800" b="1">
                <a:solidFill>
                  <a:schemeClr val="bg1"/>
                </a:solidFill>
                <a:latin typeface="Tahoma" pitchFamily="34" charset="0"/>
                <a:cs typeface="Tajweed" pitchFamily="2" charset="-78"/>
              </a:rPr>
              <a:t>لَكُمْ دِينُكُمْ وَلِيَ دِينِ</a:t>
            </a:r>
            <a:endParaRPr lang="en-US" sz="4800" b="1">
              <a:solidFill>
                <a:schemeClr val="bg1"/>
              </a:solidFill>
              <a:latin typeface="Tahoma" pitchFamily="34" charset="0"/>
              <a:cs typeface="Tajweed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630787" name="Group 3"/>
          <p:cNvGraphicFramePr>
            <a:graphicFrameLocks noGrp="1"/>
          </p:cNvGraphicFramePr>
          <p:nvPr/>
        </p:nvGraphicFramePr>
        <p:xfrm>
          <a:off x="177800" y="687388"/>
          <a:ext cx="8763000" cy="2438400"/>
        </p:xfrm>
        <a:graphic>
          <a:graphicData uri="http://schemas.openxmlformats.org/drawingml/2006/table">
            <a:tbl>
              <a:tblPr rtl="1"/>
              <a:tblGrid>
                <a:gridCol w="2286000"/>
                <a:gridCol w="3606800"/>
                <a:gridCol w="28702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وَحْدَه</a:t>
                      </a:r>
                      <a:r>
                        <a:rPr kumimoji="0" lang="ur-PK" sz="7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لاَ  شَرِيكَ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لَه</a:t>
                      </a:r>
                      <a:r>
                        <a:rPr kumimoji="0" lang="ar-SA" sz="7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1052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alone,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(there is) no partner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to Him; 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59409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76200" y="3200400"/>
            <a:ext cx="8839200" cy="3276600"/>
          </a:xfrm>
          <a:noFill/>
        </p:spPr>
        <p:txBody>
          <a:bodyPr/>
          <a:lstStyle/>
          <a:p>
            <a:pPr marL="685800" indent="-685800" algn="l" rtl="0" eaLnBrk="1" hangingPunct="1"/>
            <a:r>
              <a:rPr lang="en-US" smtClean="0"/>
              <a:t>Reiterating His oneness and disowning any partnership</a:t>
            </a:r>
          </a:p>
          <a:p>
            <a:pPr marL="685800" indent="-685800" algn="l" rtl="0" eaLnBrk="1" hangingPunct="1"/>
            <a:r>
              <a:rPr lang="en-US" smtClean="0"/>
              <a:t>Otherwise no salvation! Because Allah will never forgive Shirk.</a:t>
            </a:r>
            <a:endParaRPr lang="ar-SA" smtClean="0"/>
          </a:p>
          <a:p>
            <a:pPr marL="685800" indent="-685800" algn="l" rtl="0" eaLnBrk="1" hangingPunct="1"/>
            <a:r>
              <a:rPr lang="en-US" smtClean="0"/>
              <a:t>Keep the danger of Shirk in mind while reciting it. </a:t>
            </a: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457200" y="76200"/>
            <a:ext cx="82296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3600" b="1" dirty="0">
                <a:solidFill>
                  <a:schemeClr val="tx1"/>
                </a:solidFill>
                <a:cs typeface="Majidi" pitchFamily="2" charset="-78"/>
              </a:rPr>
              <a:t>Message from: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632934" name="Group 102"/>
          <p:cNvGraphicFramePr>
            <a:graphicFrameLocks noGrp="1"/>
          </p:cNvGraphicFramePr>
          <p:nvPr/>
        </p:nvGraphicFramePr>
        <p:xfrm>
          <a:off x="177800" y="2147888"/>
          <a:ext cx="8763000" cy="2195513"/>
        </p:xfrm>
        <a:graphic>
          <a:graphicData uri="http://schemas.openxmlformats.org/drawingml/2006/table">
            <a:tbl>
              <a:tblPr rtl="1"/>
              <a:tblGrid>
                <a:gridCol w="1930400"/>
                <a:gridCol w="990600"/>
                <a:gridCol w="2209800"/>
                <a:gridCol w="1524000"/>
                <a:gridCol w="2108200"/>
              </a:tblGrid>
              <a:tr h="12430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وَأَشْهَدُ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أَنَّ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مُحَمَّدًا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عَبْدُه</a:t>
                      </a:r>
                      <a:r>
                        <a:rPr kumimoji="0" lang="ur-PK" sz="6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وَرَسُولُه</a:t>
                      </a:r>
                      <a:r>
                        <a:rPr kumimoji="0" lang="ar-SA" sz="6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I bear witness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Muhammad (pbuh)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(is) His slave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His Messenger.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634903" name="Group 23"/>
          <p:cNvGraphicFramePr>
            <a:graphicFrameLocks noGrp="1"/>
          </p:cNvGraphicFramePr>
          <p:nvPr/>
        </p:nvGraphicFramePr>
        <p:xfrm>
          <a:off x="177800" y="166688"/>
          <a:ext cx="8763000" cy="2195513"/>
        </p:xfrm>
        <a:graphic>
          <a:graphicData uri="http://schemas.openxmlformats.org/drawingml/2006/table">
            <a:tbl>
              <a:tblPr rtl="1"/>
              <a:tblGrid>
                <a:gridCol w="1930400"/>
                <a:gridCol w="990600"/>
                <a:gridCol w="2209800"/>
                <a:gridCol w="1524000"/>
                <a:gridCol w="2108200"/>
              </a:tblGrid>
              <a:tr h="12430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وَأَشْهَدُ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أَنَّ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مُحَمَّدًا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عَبْدُه</a:t>
                      </a:r>
                      <a:r>
                        <a:rPr kumimoji="0" lang="ur-PK" sz="6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وَرَسُولُه</a:t>
                      </a:r>
                      <a:r>
                        <a:rPr kumimoji="0" lang="ar-SA" sz="6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I bear witness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Muhammad (pbuh)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(is) His slave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His Messenger.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61463" name="Rectangle 27"/>
          <p:cNvSpPr>
            <a:spLocks noGrp="1" noChangeArrowheads="1"/>
          </p:cNvSpPr>
          <p:nvPr>
            <p:ph type="body" idx="1"/>
          </p:nvPr>
        </p:nvSpPr>
        <p:spPr>
          <a:xfrm>
            <a:off x="3124200" y="3124200"/>
            <a:ext cx="5867400" cy="2057400"/>
          </a:xfrm>
          <a:noFill/>
        </p:spPr>
        <p:txBody>
          <a:bodyPr/>
          <a:lstStyle/>
          <a:p>
            <a:pPr eaLnBrk="1" hangingPunct="1">
              <a:lnSpc>
                <a:spcPct val="6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ar-SA" sz="880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  وَ 	أَشْهَدُ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 typeface="Wingdings" pitchFamily="2" charset="2"/>
              <a:buNone/>
            </a:pPr>
            <a:endParaRPr lang="ar-SA" sz="2800" smtClean="0">
              <a:solidFill>
                <a:schemeClr val="hlink"/>
              </a:solidFill>
              <a:latin typeface="Times New Roman" pitchFamily="18" charset="0"/>
              <a:ea typeface="Times New Roman" pitchFamily="18" charset="0"/>
              <a:cs typeface="Tajweed" pitchFamily="2" charset="-78"/>
            </a:endParaRPr>
          </a:p>
          <a:p>
            <a:pPr algn="ctr" rtl="0" eaLnBrk="1" hangingPunct="1">
              <a:lnSpc>
                <a:spcPct val="6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4100" smtClean="0">
                <a:solidFill>
                  <a:schemeClr val="tx1"/>
                </a:solidFill>
                <a:latin typeface="Nafees Web Naskh" pitchFamily="2" charset="-78"/>
                <a:ea typeface="Times New Roman" pitchFamily="18" charset="0"/>
                <a:cs typeface="Nafees Web Naskh" pitchFamily="2" charset="-78"/>
              </a:rPr>
              <a:t>I bear witness 	and</a:t>
            </a:r>
          </a:p>
        </p:txBody>
      </p:sp>
      <p:sp>
        <p:nvSpPr>
          <p:cNvPr id="61464" name="Rectangle 28"/>
          <p:cNvSpPr>
            <a:spLocks noChangeArrowheads="1"/>
          </p:cNvSpPr>
          <p:nvPr/>
        </p:nvSpPr>
        <p:spPr bwMode="auto">
          <a:xfrm>
            <a:off x="381000" y="2133600"/>
            <a:ext cx="2286000" cy="464820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ar-SA" sz="8800">
                <a:latin typeface="Tahoma" pitchFamily="34" charset="0"/>
                <a:cs typeface="Tajweed" pitchFamily="2" charset="-78"/>
              </a:rPr>
              <a:t>أَفْعَلُ</a:t>
            </a:r>
          </a:p>
          <a:p>
            <a:pPr marL="342900" indent="-342900" algn="ctr"/>
            <a:r>
              <a:rPr lang="ar-SA" sz="8800">
                <a:latin typeface="Tahoma" pitchFamily="34" charset="0"/>
                <a:cs typeface="Tajweed" pitchFamily="2" charset="-78"/>
              </a:rPr>
              <a:t>أَعْبُدُ</a:t>
            </a:r>
          </a:p>
          <a:p>
            <a:pPr marL="342900" indent="-342900" algn="ctr"/>
            <a:r>
              <a:rPr lang="ar-SA" sz="8800">
                <a:latin typeface="Tahoma" pitchFamily="34" charset="0"/>
                <a:cs typeface="Tajweed" pitchFamily="2" charset="-78"/>
              </a:rPr>
              <a:t>أَعُوذُ</a:t>
            </a:r>
            <a:endParaRPr lang="en-US" sz="8800">
              <a:latin typeface="Tahoma" pitchFamily="34" charset="0"/>
              <a:cs typeface="Tajweed" pitchFamily="2" charset="-78"/>
            </a:endParaRPr>
          </a:p>
        </p:txBody>
      </p:sp>
      <p:sp>
        <p:nvSpPr>
          <p:cNvPr id="61465" name="Text Box 29"/>
          <p:cNvSpPr txBox="1">
            <a:spLocks noChangeArrowheads="1"/>
          </p:cNvSpPr>
          <p:nvPr/>
        </p:nvSpPr>
        <p:spPr bwMode="auto">
          <a:xfrm>
            <a:off x="2819400" y="5613400"/>
            <a:ext cx="6172200" cy="939800"/>
          </a:xfrm>
          <a:prstGeom prst="rect">
            <a:avLst/>
          </a:prstGeom>
          <a:noFill/>
          <a:ln w="9525" algn="ctr">
            <a:solidFill>
              <a:srgbClr val="99FF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685800" indent="-685800" algn="ctr">
              <a:spcBef>
                <a:spcPct val="0"/>
              </a:spcBef>
            </a:pPr>
            <a:r>
              <a:rPr lang="ar-SA" sz="5500"/>
              <a:t>شھيد</a:t>
            </a:r>
            <a:endParaRPr lang="en-US" sz="55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636951" name="Group 23"/>
          <p:cNvGraphicFramePr>
            <a:graphicFrameLocks noGrp="1"/>
          </p:cNvGraphicFramePr>
          <p:nvPr/>
        </p:nvGraphicFramePr>
        <p:xfrm>
          <a:off x="177800" y="166688"/>
          <a:ext cx="8763000" cy="2195513"/>
        </p:xfrm>
        <a:graphic>
          <a:graphicData uri="http://schemas.openxmlformats.org/drawingml/2006/table">
            <a:tbl>
              <a:tblPr rtl="1"/>
              <a:tblGrid>
                <a:gridCol w="1930400"/>
                <a:gridCol w="990600"/>
                <a:gridCol w="2209800"/>
                <a:gridCol w="1524000"/>
                <a:gridCol w="2108200"/>
              </a:tblGrid>
              <a:tr h="12430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وَأَشْهَدُ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أَنَّ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مُحَمَّدًا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عَبْدُه</a:t>
                      </a:r>
                      <a:r>
                        <a:rPr kumimoji="0" lang="ur-PK" sz="6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وَرَسُولُه</a:t>
                      </a:r>
                      <a:r>
                        <a:rPr kumimoji="0" lang="ar-SA" sz="6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I bear witness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Muhammad (pbuh)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(is) His slave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His Messenger.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62487" name="Rectangle 25"/>
          <p:cNvSpPr>
            <a:spLocks noGrp="1" noChangeArrowheads="1"/>
          </p:cNvSpPr>
          <p:nvPr>
            <p:ph type="body" idx="1"/>
          </p:nvPr>
        </p:nvSpPr>
        <p:spPr>
          <a:xfrm>
            <a:off x="2133600" y="3810000"/>
            <a:ext cx="5867400" cy="3616325"/>
          </a:xfrm>
          <a:noFill/>
        </p:spPr>
        <p:txBody>
          <a:bodyPr/>
          <a:lstStyle/>
          <a:p>
            <a:pPr eaLnBrk="1" hangingPunct="1">
              <a:lnSpc>
                <a:spcPct val="6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ar-SA" sz="1720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أَنَّ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9000" smtClean="0">
                <a:solidFill>
                  <a:srgbClr val="FFFFFF"/>
                </a:solidFill>
                <a:ea typeface="Times New Roman" pitchFamily="18" charset="0"/>
                <a:cs typeface="Tahoma" pitchFamily="34" charset="0"/>
              </a:rPr>
              <a:t>that</a:t>
            </a:r>
          </a:p>
        </p:txBody>
      </p:sp>
      <p:graphicFrame>
        <p:nvGraphicFramePr>
          <p:cNvPr id="636954" name="Group 26"/>
          <p:cNvGraphicFramePr>
            <a:graphicFrameLocks noGrp="1"/>
          </p:cNvGraphicFramePr>
          <p:nvPr/>
        </p:nvGraphicFramePr>
        <p:xfrm>
          <a:off x="407988" y="2900363"/>
          <a:ext cx="2182812" cy="3424238"/>
        </p:xfrm>
        <a:graphic>
          <a:graphicData uri="http://schemas.openxmlformats.org/drawingml/2006/table">
            <a:tbl>
              <a:tblPr/>
              <a:tblGrid>
                <a:gridCol w="2182812"/>
              </a:tblGrid>
              <a:tr h="17129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8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أَنْ</a:t>
                      </a:r>
                      <a:endParaRPr kumimoji="0" lang="en-US" sz="8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7113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8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أَنَّ</a:t>
                      </a:r>
                      <a:endParaRPr kumimoji="0" lang="en-US" sz="8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626" name="AutoShape 2"/>
          <p:cNvSpPr>
            <a:spLocks noChangeArrowheads="1"/>
          </p:cNvSpPr>
          <p:nvPr/>
        </p:nvSpPr>
        <p:spPr bwMode="auto">
          <a:xfrm>
            <a:off x="5453063" y="4610100"/>
            <a:ext cx="1628775" cy="2208213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50000"/>
              </a:lnSpc>
              <a:buClrTx/>
              <a:buFontTx/>
              <a:buNone/>
              <a:defRPr/>
            </a:pPr>
            <a:endParaRPr lang="ar-SA" sz="86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Nafees Nastaleeq" pitchFamily="2" charset="-78"/>
              <a:cs typeface="Nafees Nastaleeq" pitchFamily="2" charset="-78"/>
            </a:endParaRPr>
          </a:p>
        </p:txBody>
      </p:sp>
      <p:sp>
        <p:nvSpPr>
          <p:cNvPr id="63491" name="AutoShape 3"/>
          <p:cNvSpPr>
            <a:spLocks noChangeArrowheads="1"/>
          </p:cNvSpPr>
          <p:nvPr/>
        </p:nvSpPr>
        <p:spPr bwMode="auto">
          <a:xfrm>
            <a:off x="-190500" y="-158750"/>
            <a:ext cx="2362200" cy="1752600"/>
          </a:xfrm>
          <a:prstGeom prst="irregularSeal1">
            <a:avLst/>
          </a:prstGeom>
          <a:solidFill>
            <a:srgbClr val="FF3399"/>
          </a:solidFill>
          <a:ln w="254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628" name="AutoShape 4"/>
          <p:cNvSpPr>
            <a:spLocks noChangeArrowheads="1"/>
          </p:cNvSpPr>
          <p:nvPr/>
        </p:nvSpPr>
        <p:spPr bwMode="auto">
          <a:xfrm>
            <a:off x="5357813" y="233363"/>
            <a:ext cx="1628775" cy="2208212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50000"/>
              </a:lnSpc>
              <a:buClrTx/>
              <a:buFontTx/>
              <a:buNone/>
              <a:defRPr/>
            </a:pPr>
            <a:endParaRPr lang="ar-SA" sz="86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Nafees Nastaleeq" pitchFamily="2" charset="-78"/>
              <a:cs typeface="Nafees Nastaleeq" pitchFamily="2" charset="-78"/>
            </a:endParaRP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777875" y="0"/>
            <a:ext cx="8366125" cy="260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ar-SA" sz="6600">
                <a:solidFill>
                  <a:schemeClr val="tx1"/>
                </a:solidFill>
                <a:cs typeface="Traditional Arabic_bs" pitchFamily="2" charset="-78"/>
              </a:rPr>
              <a:t>أَشْهَدُ  </a:t>
            </a:r>
            <a:r>
              <a:rPr lang="ar-SA" sz="24800" baseline="-14000">
                <a:solidFill>
                  <a:schemeClr val="tx1"/>
                </a:solidFill>
                <a:cs typeface="Traditional Arabic_bs" pitchFamily="2" charset="-78"/>
              </a:rPr>
              <a:t>أَنْ</a:t>
            </a:r>
            <a:r>
              <a:rPr lang="ar-SA" sz="6600">
                <a:solidFill>
                  <a:schemeClr val="tx1"/>
                </a:solidFill>
                <a:cs typeface="Traditional Arabic_bs" pitchFamily="2" charset="-78"/>
              </a:rPr>
              <a:t> لاَّ إِل</a:t>
            </a:r>
            <a:r>
              <a:rPr lang="ur-PK" sz="6600">
                <a:solidFill>
                  <a:schemeClr val="tx1"/>
                </a:solidFill>
                <a:cs typeface="Traditional Arabic_bs" pitchFamily="2" charset="-78"/>
              </a:rPr>
              <a:t>ـٰـ</a:t>
            </a:r>
            <a:r>
              <a:rPr lang="ar-SA" sz="6600">
                <a:solidFill>
                  <a:schemeClr val="tx1"/>
                </a:solidFill>
                <a:cs typeface="Traditional Arabic_bs" pitchFamily="2" charset="-78"/>
              </a:rPr>
              <a:t>هَ إِلاَّ الله</a:t>
            </a:r>
            <a:endParaRPr lang="en-US" sz="6600">
              <a:solidFill>
                <a:schemeClr val="tx1"/>
              </a:solidFill>
              <a:cs typeface="Traditional Arabic_bs" pitchFamily="2" charset="-78"/>
            </a:endParaRPr>
          </a:p>
        </p:txBody>
      </p:sp>
      <p:sp>
        <p:nvSpPr>
          <p:cNvPr id="1434630" name="Text Box 6"/>
          <p:cNvSpPr txBox="1">
            <a:spLocks noChangeArrowheads="1"/>
          </p:cNvSpPr>
          <p:nvPr/>
        </p:nvSpPr>
        <p:spPr bwMode="auto">
          <a:xfrm>
            <a:off x="195263" y="307975"/>
            <a:ext cx="1700212" cy="7016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0"/>
              </a:spcBef>
              <a:buClrTx/>
              <a:buFontTx/>
              <a:buNone/>
              <a:defRPr/>
            </a:pPr>
            <a:r>
              <a:rPr lang="ar-SA" sz="40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576</a:t>
            </a:r>
            <a:endParaRPr lang="en-US" sz="4000" b="1" baseline="300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914400" y="4292600"/>
            <a:ext cx="7721600" cy="301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ct val="50000"/>
              </a:spcBef>
              <a:buClrTx/>
              <a:buFontTx/>
              <a:buNone/>
            </a:pPr>
            <a:r>
              <a:rPr lang="ar-SA" sz="6600" dirty="0">
                <a:solidFill>
                  <a:schemeClr val="tx1"/>
                </a:solidFill>
                <a:cs typeface="Traditional Arabic_bs" pitchFamily="2" charset="-78"/>
              </a:rPr>
              <a:t>أَشْهَدُ </a:t>
            </a:r>
            <a:r>
              <a:rPr lang="ar-SA" sz="6000" dirty="0">
                <a:solidFill>
                  <a:schemeClr val="tx1"/>
                </a:solidFill>
                <a:cs typeface="Traditional Arabic_bs" pitchFamily="2" charset="-78"/>
              </a:rPr>
              <a:t> </a:t>
            </a:r>
            <a:r>
              <a:rPr lang="ar-SA" sz="24800" baseline="-14000" dirty="0">
                <a:solidFill>
                  <a:schemeClr val="tx1"/>
                </a:solidFill>
                <a:cs typeface="Traditional Arabic_bs" pitchFamily="2" charset="-78"/>
              </a:rPr>
              <a:t>أَنَّ</a:t>
            </a:r>
            <a:r>
              <a:rPr lang="ar-SA" sz="6600" dirty="0">
                <a:solidFill>
                  <a:schemeClr val="tx1"/>
                </a:solidFill>
                <a:cs typeface="Traditional Arabic_bs" pitchFamily="2" charset="-78"/>
              </a:rPr>
              <a:t> مُحَمَّدًا </a:t>
            </a:r>
            <a:r>
              <a:rPr lang="ur-PK" sz="6600" dirty="0">
                <a:solidFill>
                  <a:schemeClr val="tx1"/>
                </a:solidFill>
                <a:cs typeface="Traditional Arabic_bs" pitchFamily="2" charset="-78"/>
              </a:rPr>
              <a:t>رَّسُولُ اللهِ</a:t>
            </a:r>
            <a:endParaRPr lang="en-US" sz="6600" dirty="0">
              <a:solidFill>
                <a:schemeClr val="tx1"/>
              </a:solidFill>
              <a:cs typeface="Traditional Arabic_bs" pitchFamily="2" charset="-78"/>
            </a:endParaRPr>
          </a:p>
        </p:txBody>
      </p:sp>
      <p:sp>
        <p:nvSpPr>
          <p:cNvPr id="63496" name="AutoShape 8"/>
          <p:cNvSpPr>
            <a:spLocks noChangeArrowheads="1"/>
          </p:cNvSpPr>
          <p:nvPr/>
        </p:nvSpPr>
        <p:spPr bwMode="auto">
          <a:xfrm>
            <a:off x="0" y="4206875"/>
            <a:ext cx="2362200" cy="1752600"/>
          </a:xfrm>
          <a:prstGeom prst="irregularSeal1">
            <a:avLst/>
          </a:prstGeom>
          <a:solidFill>
            <a:srgbClr val="FF3399"/>
          </a:solidFill>
          <a:ln w="254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633" name="Text Box 9"/>
          <p:cNvSpPr txBox="1">
            <a:spLocks noChangeArrowheads="1"/>
          </p:cNvSpPr>
          <p:nvPr/>
        </p:nvSpPr>
        <p:spPr bwMode="auto">
          <a:xfrm>
            <a:off x="334963" y="4648200"/>
            <a:ext cx="1700212" cy="7016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0"/>
              </a:spcBef>
              <a:buClrTx/>
              <a:buFontTx/>
              <a:buNone/>
              <a:defRPr/>
            </a:pPr>
            <a:r>
              <a:rPr lang="ar-SA" sz="40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263</a:t>
            </a:r>
            <a:endParaRPr lang="en-US" sz="4000" b="1" baseline="300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634" name="AutoShape 10"/>
          <p:cNvSpPr>
            <a:spLocks noChangeArrowheads="1"/>
          </p:cNvSpPr>
          <p:nvPr/>
        </p:nvSpPr>
        <p:spPr bwMode="auto">
          <a:xfrm>
            <a:off x="2362200" y="2209800"/>
            <a:ext cx="3244850" cy="2797175"/>
          </a:xfrm>
          <a:prstGeom prst="roundRect">
            <a:avLst>
              <a:gd name="adj" fmla="val 16667"/>
            </a:avLst>
          </a:prstGeom>
          <a:solidFill>
            <a:srgbClr val="33CC33"/>
          </a:soli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sz="106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that</a:t>
            </a:r>
            <a:endParaRPr lang="ar-SA" sz="10600" b="1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500" fill="hold"/>
                                        <p:tgtEl>
                                          <p:spTgt spid="143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34" grpId="0" animBg="1"/>
      <p:bldP spid="1434634" grpId="1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674" name="AutoShape 2"/>
          <p:cNvSpPr>
            <a:spLocks noChangeArrowheads="1"/>
          </p:cNvSpPr>
          <p:nvPr/>
        </p:nvSpPr>
        <p:spPr bwMode="auto">
          <a:xfrm>
            <a:off x="5151438" y="411163"/>
            <a:ext cx="1979612" cy="6448425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50000"/>
              </a:lnSpc>
              <a:buClrTx/>
              <a:buFontTx/>
              <a:buNone/>
              <a:defRPr/>
            </a:pPr>
            <a:endParaRPr lang="ar-SA" sz="270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Nafees Nastaleeq" pitchFamily="2" charset="-78"/>
              <a:cs typeface="Nafees Nastaleeq" pitchFamily="2" charset="-78"/>
            </a:endParaRP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0" y="712788"/>
            <a:ext cx="9144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ar-SA" sz="8000">
                <a:solidFill>
                  <a:schemeClr val="tx1"/>
                </a:solidFill>
                <a:cs typeface="Traditional Arabic_bs" pitchFamily="2" charset="-78"/>
              </a:rPr>
              <a:t>أَشْهَدُ  </a:t>
            </a:r>
            <a:r>
              <a:rPr lang="ar-SA" sz="30000" baseline="-14000">
                <a:solidFill>
                  <a:schemeClr val="tx1"/>
                </a:solidFill>
                <a:cs typeface="Traditional Arabic_bs" pitchFamily="2" charset="-78"/>
              </a:rPr>
              <a:t>أَنْ</a:t>
            </a:r>
            <a:r>
              <a:rPr lang="ar-SA" sz="8000">
                <a:solidFill>
                  <a:schemeClr val="tx1"/>
                </a:solidFill>
                <a:cs typeface="Traditional Arabic_bs" pitchFamily="2" charset="-78"/>
              </a:rPr>
              <a:t> لاَّ إِل</a:t>
            </a:r>
            <a:r>
              <a:rPr lang="ur-PK" sz="8000">
                <a:solidFill>
                  <a:schemeClr val="tx1"/>
                </a:solidFill>
                <a:cs typeface="Traditional Arabic_bs" pitchFamily="2" charset="-78"/>
              </a:rPr>
              <a:t>ـٰـ</a:t>
            </a:r>
            <a:r>
              <a:rPr lang="ar-SA" sz="8000">
                <a:solidFill>
                  <a:schemeClr val="tx1"/>
                </a:solidFill>
                <a:cs typeface="Traditional Arabic_bs" pitchFamily="2" charset="-78"/>
              </a:rPr>
              <a:t>هَ إِلاَّ الله</a:t>
            </a:r>
            <a:endParaRPr lang="en-US" sz="8000">
              <a:solidFill>
                <a:schemeClr val="tx1"/>
              </a:solidFill>
              <a:cs typeface="Traditional Arabic_bs" pitchFamily="2" charset="-78"/>
            </a:endParaRPr>
          </a:p>
        </p:txBody>
      </p:sp>
      <p:sp>
        <p:nvSpPr>
          <p:cNvPr id="64516" name="AutoShape 4"/>
          <p:cNvSpPr>
            <a:spLocks noChangeArrowheads="1"/>
          </p:cNvSpPr>
          <p:nvPr/>
        </p:nvSpPr>
        <p:spPr bwMode="auto">
          <a:xfrm>
            <a:off x="50800" y="25400"/>
            <a:ext cx="2362200" cy="1752600"/>
          </a:xfrm>
          <a:prstGeom prst="irregularSeal1">
            <a:avLst/>
          </a:prstGeom>
          <a:solidFill>
            <a:srgbClr val="FF3399"/>
          </a:solidFill>
          <a:ln w="254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6677" name="Text Box 5"/>
          <p:cNvSpPr txBox="1">
            <a:spLocks noChangeArrowheads="1"/>
          </p:cNvSpPr>
          <p:nvPr/>
        </p:nvSpPr>
        <p:spPr bwMode="auto">
          <a:xfrm>
            <a:off x="385763" y="466725"/>
            <a:ext cx="1700212" cy="7016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0"/>
              </a:spcBef>
              <a:buClrTx/>
              <a:buFontTx/>
              <a:buNone/>
              <a:defRPr/>
            </a:pPr>
            <a:r>
              <a:rPr lang="ar-SA" sz="40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576</a:t>
            </a:r>
            <a:endParaRPr lang="en-US" sz="4000" b="1" baseline="300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0" y="3779838"/>
            <a:ext cx="9144000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Bef>
                <a:spcPct val="50000"/>
              </a:spcBef>
              <a:buClrTx/>
              <a:buFontTx/>
              <a:buNone/>
            </a:pPr>
            <a:r>
              <a:rPr lang="ar-SA" sz="8000">
                <a:solidFill>
                  <a:schemeClr val="tx1"/>
                </a:solidFill>
                <a:cs typeface="Traditional Arabic_bs" pitchFamily="2" charset="-78"/>
              </a:rPr>
              <a:t>أَشْهَدُ </a:t>
            </a:r>
            <a:r>
              <a:rPr lang="ar-SA" sz="7200">
                <a:solidFill>
                  <a:schemeClr val="tx1"/>
                </a:solidFill>
                <a:cs typeface="Traditional Arabic_bs" pitchFamily="2" charset="-78"/>
              </a:rPr>
              <a:t> </a:t>
            </a:r>
            <a:r>
              <a:rPr lang="ar-SA" sz="30000" baseline="-14000">
                <a:solidFill>
                  <a:schemeClr val="tx1"/>
                </a:solidFill>
                <a:cs typeface="Traditional Arabic_bs" pitchFamily="2" charset="-78"/>
              </a:rPr>
              <a:t>أَنَّ</a:t>
            </a:r>
            <a:r>
              <a:rPr lang="ar-SA" sz="8000">
                <a:solidFill>
                  <a:schemeClr val="tx1"/>
                </a:solidFill>
                <a:cs typeface="Traditional Arabic_bs" pitchFamily="2" charset="-78"/>
              </a:rPr>
              <a:t> مُحَمَّدًا </a:t>
            </a:r>
            <a:r>
              <a:rPr lang="ur-PK" sz="8000">
                <a:solidFill>
                  <a:schemeClr val="tx1"/>
                </a:solidFill>
                <a:cs typeface="Traditional Arabic_bs" pitchFamily="2" charset="-78"/>
              </a:rPr>
              <a:t>رَّسُولُ اللهِ</a:t>
            </a:r>
            <a:endParaRPr lang="en-US" sz="8000">
              <a:solidFill>
                <a:schemeClr val="tx1"/>
              </a:solidFill>
              <a:cs typeface="Traditional Arabic_bs" pitchFamily="2" charset="-78"/>
            </a:endParaRPr>
          </a:p>
        </p:txBody>
      </p:sp>
      <p:sp>
        <p:nvSpPr>
          <p:cNvPr id="64519" name="AutoShape 7"/>
          <p:cNvSpPr>
            <a:spLocks noChangeArrowheads="1"/>
          </p:cNvSpPr>
          <p:nvPr/>
        </p:nvSpPr>
        <p:spPr bwMode="auto">
          <a:xfrm>
            <a:off x="279400" y="3379788"/>
            <a:ext cx="2362200" cy="1752600"/>
          </a:xfrm>
          <a:prstGeom prst="irregularSeal1">
            <a:avLst/>
          </a:prstGeom>
          <a:solidFill>
            <a:srgbClr val="FF3399"/>
          </a:solidFill>
          <a:ln w="254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6680" name="Text Box 8"/>
          <p:cNvSpPr txBox="1">
            <a:spLocks noChangeArrowheads="1"/>
          </p:cNvSpPr>
          <p:nvPr/>
        </p:nvSpPr>
        <p:spPr bwMode="auto">
          <a:xfrm>
            <a:off x="614363" y="3821113"/>
            <a:ext cx="1700212" cy="7016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0"/>
              </a:spcBef>
              <a:buClrTx/>
              <a:buFontTx/>
              <a:buNone/>
              <a:defRPr/>
            </a:pPr>
            <a:r>
              <a:rPr lang="ar-SA" sz="40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263</a:t>
            </a:r>
            <a:endParaRPr lang="en-US" sz="4000" b="1" baseline="300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6681" name="AutoShape 9"/>
          <p:cNvSpPr>
            <a:spLocks noChangeArrowheads="1"/>
          </p:cNvSpPr>
          <p:nvPr/>
        </p:nvSpPr>
        <p:spPr bwMode="auto">
          <a:xfrm>
            <a:off x="5135563" y="1085850"/>
            <a:ext cx="1995487" cy="5599113"/>
          </a:xfrm>
          <a:prstGeom prst="roundRect">
            <a:avLst>
              <a:gd name="adj" fmla="val 16667"/>
            </a:avLst>
          </a:prstGeom>
          <a:solidFill>
            <a:srgbClr val="33CC33"/>
          </a:soli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50000"/>
              </a:lnSpc>
              <a:buClrTx/>
              <a:buFontTx/>
              <a:buNone/>
              <a:defRPr/>
            </a:pPr>
            <a:r>
              <a:rPr lang="en-US" sz="7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that</a:t>
            </a:r>
            <a:endParaRPr lang="ar-SA" sz="72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>
              <a:buClrTx/>
              <a:buFontTx/>
              <a:buNone/>
              <a:defRPr/>
            </a:pPr>
            <a:endParaRPr lang="ar-SA" sz="129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>
              <a:buClrTx/>
              <a:buFontTx/>
              <a:buNone/>
              <a:defRPr/>
            </a:pPr>
            <a:r>
              <a:rPr lang="en-US" sz="7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rPr>
              <a:t>that</a:t>
            </a:r>
            <a:endParaRPr lang="ar-SA" sz="72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Arial" charset="0"/>
            </a:endParaRPr>
          </a:p>
        </p:txBody>
      </p:sp>
      <p:sp>
        <p:nvSpPr>
          <p:cNvPr id="64522" name="Rectangle 10"/>
          <p:cNvSpPr>
            <a:spLocks noChangeArrowheads="1"/>
          </p:cNvSpPr>
          <p:nvPr/>
        </p:nvSpPr>
        <p:spPr bwMode="auto">
          <a:xfrm>
            <a:off x="4876800" y="3352800"/>
            <a:ext cx="2743200" cy="990600"/>
          </a:xfrm>
          <a:prstGeom prst="rect">
            <a:avLst/>
          </a:prstGeom>
          <a:solidFill>
            <a:srgbClr val="003300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143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681" grpId="0" animBg="1"/>
      <p:bldP spid="1436681" grpId="1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862513" y="617538"/>
            <a:ext cx="3916362" cy="6319837"/>
            <a:chOff x="3063" y="389"/>
            <a:chExt cx="2467" cy="3981"/>
          </a:xfrm>
        </p:grpSpPr>
        <p:sp>
          <p:nvSpPr>
            <p:cNvPr id="65542" name="Oval 3"/>
            <p:cNvSpPr>
              <a:spLocks noChangeArrowheads="1"/>
            </p:cNvSpPr>
            <p:nvPr/>
          </p:nvSpPr>
          <p:spPr bwMode="auto">
            <a:xfrm>
              <a:off x="3140" y="1951"/>
              <a:ext cx="2343" cy="2419"/>
            </a:xfrm>
            <a:prstGeom prst="ellipse">
              <a:avLst/>
            </a:prstGeom>
            <a:solidFill>
              <a:srgbClr val="008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5543" name="AutoShape 4"/>
            <p:cNvSpPr>
              <a:spLocks noChangeArrowheads="1"/>
            </p:cNvSpPr>
            <p:nvPr/>
          </p:nvSpPr>
          <p:spPr bwMode="auto">
            <a:xfrm>
              <a:off x="3063" y="389"/>
              <a:ext cx="2467" cy="1613"/>
            </a:xfrm>
            <a:prstGeom prst="wedgeRoundRectCallout">
              <a:avLst>
                <a:gd name="adj1" fmla="val 22435"/>
                <a:gd name="adj2" fmla="val -45412"/>
                <a:gd name="adj3" fmla="val 16667"/>
              </a:avLst>
            </a:prstGeom>
            <a:solidFill>
              <a:srgbClr val="008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5000"/>
                </a:lnSpc>
                <a:spcBef>
                  <a:spcPct val="50000"/>
                </a:spcBef>
                <a:buClrTx/>
                <a:buFontTx/>
                <a:buNone/>
              </a:pPr>
              <a:r>
                <a:rPr lang="en-US" sz="17000" b="1">
                  <a:solidFill>
                    <a:srgbClr val="FF00FF"/>
                  </a:solidFill>
                  <a:latin typeface="Tahoma" pitchFamily="34" charset="0"/>
                  <a:cs typeface="Tahoma" pitchFamily="34" charset="0"/>
                </a:rPr>
                <a:t>if</a:t>
              </a:r>
            </a:p>
          </p:txBody>
        </p:sp>
      </p:grpSp>
      <p:sp>
        <p:nvSpPr>
          <p:cNvPr id="65539" name="Text Box 5"/>
          <p:cNvSpPr txBox="1">
            <a:spLocks noChangeArrowheads="1"/>
          </p:cNvSpPr>
          <p:nvPr/>
        </p:nvSpPr>
        <p:spPr bwMode="auto">
          <a:xfrm>
            <a:off x="0" y="3382963"/>
            <a:ext cx="9144000" cy="393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ar-SA" sz="25200" b="1">
                <a:solidFill>
                  <a:srgbClr val="FFFFFF"/>
                </a:solidFill>
                <a:cs typeface="Tajweed" pitchFamily="2" charset="-78"/>
              </a:rPr>
              <a:t>إ</a:t>
            </a:r>
            <a:r>
              <a:rPr lang="ur-PK" sz="25200" b="1">
                <a:solidFill>
                  <a:srgbClr val="FFFFFF"/>
                </a:solidFill>
                <a:cs typeface="Tajweed" pitchFamily="2" charset="-78"/>
              </a:rPr>
              <a:t>ِنْ</a:t>
            </a:r>
            <a:r>
              <a:rPr lang="ar-SA" sz="25200" b="1">
                <a:solidFill>
                  <a:srgbClr val="FFFFFF"/>
                </a:solidFill>
                <a:cs typeface="Tajweed" pitchFamily="2" charset="-78"/>
              </a:rPr>
              <a:t> </a:t>
            </a:r>
            <a:r>
              <a:rPr lang="ar-SA" sz="12900" b="1">
                <a:solidFill>
                  <a:srgbClr val="FFFFFF"/>
                </a:solidFill>
                <a:cs typeface="Tajweed" pitchFamily="2" charset="-78"/>
              </a:rPr>
              <a:t>شَاءَ الل</a:t>
            </a:r>
            <a:r>
              <a:rPr lang="ur-PK" sz="12900" b="1">
                <a:solidFill>
                  <a:srgbClr val="FFFFFF"/>
                </a:solidFill>
                <a:cs typeface="Tajweed" pitchFamily="2" charset="-78"/>
              </a:rPr>
              <a:t>ّ</a:t>
            </a:r>
            <a:r>
              <a:rPr lang="ar-SA" sz="12900" b="1">
                <a:solidFill>
                  <a:srgbClr val="FFFFFF"/>
                </a:solidFill>
                <a:cs typeface="Tajweed" pitchFamily="2" charset="-78"/>
              </a:rPr>
              <a:t>ٰه</a:t>
            </a:r>
            <a:endParaRPr lang="en-US" sz="12900" b="1">
              <a:solidFill>
                <a:srgbClr val="FFFFFF"/>
              </a:solidFill>
              <a:cs typeface="Tajweed" pitchFamily="2" charset="-78"/>
            </a:endParaRPr>
          </a:p>
        </p:txBody>
      </p:sp>
      <p:sp>
        <p:nvSpPr>
          <p:cNvPr id="65540" name="AutoShape 7"/>
          <p:cNvSpPr>
            <a:spLocks noChangeArrowheads="1"/>
          </p:cNvSpPr>
          <p:nvPr/>
        </p:nvSpPr>
        <p:spPr bwMode="auto">
          <a:xfrm>
            <a:off x="50800" y="25400"/>
            <a:ext cx="2362200" cy="1752600"/>
          </a:xfrm>
          <a:prstGeom prst="irregularSeal1">
            <a:avLst/>
          </a:prstGeom>
          <a:solidFill>
            <a:srgbClr val="33CCFF"/>
          </a:solidFill>
          <a:ln w="254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8728" name="Text Box 8"/>
          <p:cNvSpPr txBox="1">
            <a:spLocks noChangeArrowheads="1"/>
          </p:cNvSpPr>
          <p:nvPr/>
        </p:nvSpPr>
        <p:spPr bwMode="auto">
          <a:xfrm>
            <a:off x="385763" y="466725"/>
            <a:ext cx="1700212" cy="7016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0"/>
              </a:spcBef>
              <a:buClrTx/>
              <a:buFontTx/>
              <a:buNone/>
              <a:defRPr/>
            </a:pPr>
            <a:r>
              <a:rPr lang="ar-SA" sz="40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628</a:t>
            </a:r>
            <a:r>
              <a:rPr lang="en-US" sz="4000" b="1" baseline="30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*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sp>
        <p:nvSpPr>
          <p:cNvPr id="8195" name="Content Placeholder 13"/>
          <p:cNvSpPr>
            <a:spLocks noGrp="1"/>
          </p:cNvSpPr>
          <p:nvPr>
            <p:ph idx="1"/>
          </p:nvPr>
        </p:nvSpPr>
        <p:spPr>
          <a:xfrm>
            <a:off x="152400" y="2708275"/>
            <a:ext cx="8991600" cy="3844925"/>
          </a:xfrm>
        </p:spPr>
        <p:txBody>
          <a:bodyPr/>
          <a:lstStyle/>
          <a:p>
            <a:pPr algn="l" rtl="0" eaLnBrk="1" hangingPunct="1"/>
            <a:r>
              <a:rPr lang="en-US" dirty="0" smtClean="0"/>
              <a:t>Allah is incomparable!  Therefore, no answer</a:t>
            </a:r>
          </a:p>
          <a:p>
            <a:pPr algn="l" rtl="0" eaLnBrk="1" hangingPunct="1"/>
            <a:r>
              <a:rPr lang="en-US" dirty="0" smtClean="0"/>
              <a:t>Whatever you can think of, Allah is Greater than that</a:t>
            </a:r>
          </a:p>
          <a:p>
            <a:pPr algn="l" rtl="0" eaLnBrk="1" hangingPunct="1"/>
            <a:r>
              <a:rPr lang="en-US" dirty="0" smtClean="0"/>
              <a:t>The more you know about Allah, the more you realize that He is Greater than what you have been thinking about Him!</a:t>
            </a:r>
          </a:p>
          <a:p>
            <a:pPr algn="l" rtl="0" eaLnBrk="1" hangingPunct="1"/>
            <a:endParaRPr lang="en-US" dirty="0" smtClean="0"/>
          </a:p>
        </p:txBody>
      </p:sp>
      <p:graphicFrame>
        <p:nvGraphicFramePr>
          <p:cNvPr id="729091" name="Group 3"/>
          <p:cNvGraphicFramePr>
            <a:graphicFrameLocks noGrp="1"/>
          </p:cNvGraphicFramePr>
          <p:nvPr/>
        </p:nvGraphicFramePr>
        <p:xfrm>
          <a:off x="177800" y="647700"/>
          <a:ext cx="8763000" cy="1790700"/>
        </p:xfrm>
        <a:graphic>
          <a:graphicData uri="http://schemas.openxmlformats.org/drawingml/2006/table">
            <a:tbl>
              <a:tblPr rtl="1"/>
              <a:tblGrid>
                <a:gridCol w="4495800"/>
                <a:gridCol w="4267200"/>
              </a:tblGrid>
              <a:tr h="11747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اَﷲ ُ أَكْبَرُ </a:t>
                      </a:r>
                      <a:r>
                        <a:rPr kumimoji="0" lang="en-US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 </a:t>
                      </a:r>
                      <a:endParaRPr kumimoji="0" lang="en-US" sz="6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اَﷲ ُ أَكْبَرُ </a:t>
                      </a:r>
                      <a:endParaRPr kumimoji="0" lang="en-US" sz="6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  <a:sym typeface="AGA Arabesque" pitchFamily="2" charset="2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Allah is the greatest.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Allah is the greatest.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457200" y="76200"/>
            <a:ext cx="82296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3600" b="1" dirty="0">
                <a:solidFill>
                  <a:schemeClr val="tx1"/>
                </a:solidFill>
                <a:cs typeface="Majidi" pitchFamily="2" charset="-78"/>
              </a:rPr>
              <a:t>Message from: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294313" y="584200"/>
            <a:ext cx="3932237" cy="6003925"/>
            <a:chOff x="3335" y="368"/>
            <a:chExt cx="2477" cy="3782"/>
          </a:xfrm>
        </p:grpSpPr>
        <p:sp>
          <p:nvSpPr>
            <p:cNvPr id="66568" name="Oval 3"/>
            <p:cNvSpPr>
              <a:spLocks noChangeArrowheads="1"/>
            </p:cNvSpPr>
            <p:nvPr/>
          </p:nvSpPr>
          <p:spPr bwMode="auto">
            <a:xfrm>
              <a:off x="3649" y="1731"/>
              <a:ext cx="2069" cy="2419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6569" name="AutoShape 4"/>
            <p:cNvSpPr>
              <a:spLocks noChangeArrowheads="1"/>
            </p:cNvSpPr>
            <p:nvPr/>
          </p:nvSpPr>
          <p:spPr bwMode="auto">
            <a:xfrm>
              <a:off x="3335" y="368"/>
              <a:ext cx="2477" cy="1364"/>
            </a:xfrm>
            <a:prstGeom prst="wedgeRoundRectCallout">
              <a:avLst>
                <a:gd name="adj1" fmla="val 34537"/>
                <a:gd name="adj2" fmla="val -15468"/>
                <a:gd name="adj3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rIns="0"/>
            <a:lstStyle/>
            <a:p>
              <a:pPr algn="ctr">
                <a:lnSpc>
                  <a:spcPct val="155000"/>
                </a:lnSpc>
                <a:spcBef>
                  <a:spcPct val="50000"/>
                </a:spcBef>
                <a:buClrTx/>
                <a:buFontTx/>
                <a:buNone/>
              </a:pPr>
              <a:r>
                <a:rPr lang="en-US" sz="8000" b="1">
                  <a:latin typeface="Tahoma" pitchFamily="34" charset="0"/>
                  <a:cs typeface="Tahoma" pitchFamily="34" charset="0"/>
                </a:rPr>
                <a:t>Indeed</a:t>
              </a:r>
              <a:endParaRPr lang="ar-SA" sz="8000" b="1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66563" name="Text Box 5"/>
          <p:cNvSpPr txBox="1">
            <a:spLocks noChangeArrowheads="1"/>
          </p:cNvSpPr>
          <p:nvPr/>
        </p:nvSpPr>
        <p:spPr bwMode="auto">
          <a:xfrm>
            <a:off x="-476250" y="2925763"/>
            <a:ext cx="9144000" cy="393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ar-SA" sz="25200" b="1">
                <a:solidFill>
                  <a:srgbClr val="FFFFFF"/>
                </a:solidFill>
                <a:cs typeface="Traditional Arabic_bs" pitchFamily="2" charset="-78"/>
              </a:rPr>
              <a:t>إن</a:t>
            </a:r>
            <a:r>
              <a:rPr lang="ar-SA" sz="10600" b="1">
                <a:solidFill>
                  <a:srgbClr val="FFFFFF"/>
                </a:solidFill>
                <a:cs typeface="Traditional Arabic_bs" pitchFamily="2" charset="-78"/>
              </a:rPr>
              <a:t> الله َمَعَ الصَّابِرِين</a:t>
            </a:r>
            <a:endParaRPr lang="en-US" sz="10600" b="1">
              <a:solidFill>
                <a:srgbClr val="FFFFFF"/>
              </a:solidFill>
              <a:cs typeface="Traditional Arabic_bs" pitchFamily="2" charset="-78"/>
            </a:endParaRPr>
          </a:p>
        </p:txBody>
      </p:sp>
      <p:sp>
        <p:nvSpPr>
          <p:cNvPr id="66564" name="AutoShape 6"/>
          <p:cNvSpPr>
            <a:spLocks noChangeArrowheads="1"/>
          </p:cNvSpPr>
          <p:nvPr/>
        </p:nvSpPr>
        <p:spPr bwMode="auto">
          <a:xfrm>
            <a:off x="50800" y="25400"/>
            <a:ext cx="2362200" cy="1752600"/>
          </a:xfrm>
          <a:prstGeom prst="irregularSeal1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40775" name="Text Box 7"/>
          <p:cNvSpPr txBox="1">
            <a:spLocks noChangeArrowheads="1"/>
          </p:cNvSpPr>
          <p:nvPr/>
        </p:nvSpPr>
        <p:spPr bwMode="auto">
          <a:xfrm>
            <a:off x="385763" y="466725"/>
            <a:ext cx="1700212" cy="7016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0"/>
              </a:spcBef>
              <a:buClrTx/>
              <a:buFontTx/>
              <a:buNone/>
              <a:defRPr/>
            </a:pPr>
            <a:r>
              <a:rPr lang="ar-SA" sz="40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1297</a:t>
            </a:r>
            <a:endParaRPr lang="en-US" sz="4000" b="1" baseline="300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66" name="Text Box 8"/>
          <p:cNvSpPr txBox="1">
            <a:spLocks noChangeArrowheads="1"/>
          </p:cNvSpPr>
          <p:nvPr/>
        </p:nvSpPr>
        <p:spPr bwMode="auto">
          <a:xfrm>
            <a:off x="6324600" y="6035675"/>
            <a:ext cx="2590800" cy="3262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ar-SA" sz="20800">
                <a:solidFill>
                  <a:srgbClr val="FFFFFF"/>
                </a:solidFill>
                <a:latin typeface="AGA Arabesque" pitchFamily="2" charset="2"/>
                <a:cs typeface="Traditional Arabic_bs" pitchFamily="2" charset="-78"/>
              </a:rPr>
              <a:t>َ</a:t>
            </a:r>
            <a:endParaRPr lang="en-US" sz="20800">
              <a:solidFill>
                <a:srgbClr val="FFFFFF"/>
              </a:solidFill>
              <a:latin typeface="AGA Arabesque" pitchFamily="2" charset="2"/>
              <a:cs typeface="Traditional Arabic_bs" pitchFamily="2" charset="-78"/>
            </a:endParaRPr>
          </a:p>
        </p:txBody>
      </p:sp>
      <p:sp>
        <p:nvSpPr>
          <p:cNvPr id="66567" name="Text Box 9"/>
          <p:cNvSpPr txBox="1">
            <a:spLocks noChangeArrowheads="1"/>
          </p:cNvSpPr>
          <p:nvPr/>
        </p:nvSpPr>
        <p:spPr bwMode="auto">
          <a:xfrm>
            <a:off x="5354638" y="3370263"/>
            <a:ext cx="2590800" cy="3262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ar-SA" sz="20800">
                <a:solidFill>
                  <a:srgbClr val="FFFFFF"/>
                </a:solidFill>
                <a:latin typeface="AGA Arabesque" pitchFamily="2" charset="2"/>
                <a:cs typeface="Traditional Arabic_bs" pitchFamily="2" charset="-78"/>
              </a:rPr>
              <a:t>َّ</a:t>
            </a:r>
            <a:endParaRPr lang="en-US" sz="20800">
              <a:solidFill>
                <a:srgbClr val="FFFFFF"/>
              </a:solidFill>
              <a:latin typeface="AGA Arabesque" pitchFamily="2" charset="2"/>
              <a:cs typeface="Traditional Arabic_bs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2848" name="Group 32"/>
          <p:cNvGraphicFramePr>
            <a:graphicFrameLocks noGrp="1"/>
          </p:cNvGraphicFramePr>
          <p:nvPr/>
        </p:nvGraphicFramePr>
        <p:xfrm>
          <a:off x="234950" y="2197100"/>
          <a:ext cx="8666163" cy="4206240"/>
        </p:xfrm>
        <a:graphic>
          <a:graphicData uri="http://schemas.openxmlformats.org/drawingml/2006/table">
            <a:tbl>
              <a:tblPr/>
              <a:tblGrid>
                <a:gridCol w="6088063"/>
                <a:gridCol w="1403350"/>
                <a:gridCol w="117475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5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أَشْهَدُ أن لاَّ إِلـٰـهَ إلاَّ الله   ::</a:t>
                      </a:r>
                      <a:endParaRPr kumimoji="0" lang="ar-SA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137160" marB="91440"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5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 أَنْ </a:t>
                      </a:r>
                      <a:endParaRPr kumimoji="0" lang="ar-SA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137160" marB="91440"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737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576</a:t>
                      </a:r>
                      <a:endParaRPr kumimoji="0" lang="ar-SA" sz="4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737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137160" marB="91440"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54"/>
                    </a:solidFill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5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أَشْهَدُ أَنَّ مُحَمَّدًا رَّسُولُ اللهِ  ::</a:t>
                      </a:r>
                      <a:endParaRPr kumimoji="0" lang="ar-SA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137160" marB="91440"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5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 أَنَّ </a:t>
                      </a:r>
                      <a:endParaRPr kumimoji="0" lang="ar-SA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137160" marB="91440"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737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263</a:t>
                      </a:r>
                      <a:endParaRPr kumimoji="0" lang="ar-SA" sz="4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737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137160" marB="91440"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54"/>
                    </a:solidFill>
                  </a:tcPr>
                </a:tc>
              </a:tr>
              <a:tr h="6810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5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إِنْ شَاءَ الله  ::</a:t>
                      </a:r>
                      <a:endParaRPr kumimoji="0" lang="ar-SA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137160" marB="91440"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5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 إِنْ </a:t>
                      </a:r>
                      <a:endParaRPr kumimoji="0" lang="ar-SA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137160" marB="91440"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737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628</a:t>
                      </a:r>
                      <a:endParaRPr kumimoji="0" lang="ar-SA" sz="4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737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137160" marB="91440"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54"/>
                    </a:solidFill>
                  </a:tcPr>
                </a:tc>
              </a:tr>
              <a:tr h="6810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5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إِنَّ الله َ مَعَ الصَّابِرِين. </a:t>
                      </a:r>
                      <a:endParaRPr kumimoji="0" lang="ar-SA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137160" marB="91440"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5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 إِنَّ  </a:t>
                      </a:r>
                      <a:endParaRPr kumimoji="0" lang="ar-SA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137160" marB="91440"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737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1297</a:t>
                      </a:r>
                      <a:endParaRPr kumimoji="0" lang="ar-SA" sz="4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737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137160" marB="91440"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54"/>
                    </a:solidFill>
                  </a:tcPr>
                </a:tc>
              </a:tr>
            </a:tbl>
          </a:graphicData>
        </a:graphic>
      </p:graphicFrame>
      <p:sp>
        <p:nvSpPr>
          <p:cNvPr id="67608" name="Rectangle 28"/>
          <p:cNvSpPr>
            <a:spLocks noGrp="1" noChangeArrowheads="1"/>
          </p:cNvSpPr>
          <p:nvPr>
            <p:ph type="title"/>
          </p:nvPr>
        </p:nvSpPr>
        <p:spPr>
          <a:xfrm>
            <a:off x="857250" y="609600"/>
            <a:ext cx="8134350" cy="1143000"/>
          </a:xfrm>
          <a:noFill/>
        </p:spPr>
        <p:txBody>
          <a:bodyPr/>
          <a:lstStyle/>
          <a:p>
            <a:pPr algn="r" eaLnBrk="1" hangingPunct="1"/>
            <a:r>
              <a:rPr lang="ar-SA" sz="10600" smtClean="0">
                <a:cs typeface="Tajweed" pitchFamily="2" charset="-78"/>
              </a:rPr>
              <a:t>أَ</a:t>
            </a:r>
            <a:r>
              <a:rPr lang="ur-PK" sz="10600" smtClean="0">
                <a:cs typeface="Tajweed" pitchFamily="2" charset="-78"/>
              </a:rPr>
              <a:t>ن</a:t>
            </a:r>
            <a:r>
              <a:rPr lang="ar-SA" sz="10600" smtClean="0">
                <a:cs typeface="Tajweed" pitchFamily="2" charset="-78"/>
              </a:rPr>
              <a:t>ْ </a:t>
            </a:r>
            <a:r>
              <a:rPr lang="ur-PK" sz="10600" smtClean="0">
                <a:cs typeface="Tajweed" pitchFamily="2" charset="-78"/>
              </a:rPr>
              <a:t>  </a:t>
            </a:r>
            <a:r>
              <a:rPr lang="ar-SA" sz="10600" smtClean="0">
                <a:cs typeface="Tajweed" pitchFamily="2" charset="-78"/>
              </a:rPr>
              <a:t>أَ</a:t>
            </a:r>
            <a:r>
              <a:rPr lang="ur-PK" sz="10600" smtClean="0">
                <a:cs typeface="Tajweed" pitchFamily="2" charset="-78"/>
              </a:rPr>
              <a:t>ن</a:t>
            </a:r>
            <a:r>
              <a:rPr lang="ar-SA" sz="10600" smtClean="0">
                <a:cs typeface="Tajweed" pitchFamily="2" charset="-78"/>
              </a:rPr>
              <a:t>َّ  </a:t>
            </a:r>
            <a:r>
              <a:rPr lang="ur-PK" sz="10600" smtClean="0">
                <a:cs typeface="Tajweed" pitchFamily="2" charset="-78"/>
              </a:rPr>
              <a:t>إن</a:t>
            </a:r>
            <a:r>
              <a:rPr lang="ar-SA" sz="10600" smtClean="0">
                <a:cs typeface="Tajweed" pitchFamily="2" charset="-78"/>
              </a:rPr>
              <a:t>ْ </a:t>
            </a:r>
            <a:r>
              <a:rPr lang="ur-PK" sz="10600" smtClean="0">
                <a:cs typeface="Tajweed" pitchFamily="2" charset="-78"/>
              </a:rPr>
              <a:t>  </a:t>
            </a:r>
            <a:r>
              <a:rPr lang="ar-SA" sz="10600" smtClean="0">
                <a:cs typeface="Tajweed" pitchFamily="2" charset="-78"/>
              </a:rPr>
              <a:t>إِ</a:t>
            </a:r>
            <a:r>
              <a:rPr lang="ur-PK" sz="10600" smtClean="0">
                <a:cs typeface="Tajweed" pitchFamily="2" charset="-78"/>
              </a:rPr>
              <a:t>نّ</a:t>
            </a:r>
            <a:r>
              <a:rPr lang="ar-SA" sz="10600" smtClean="0">
                <a:cs typeface="Tajweed" pitchFamily="2" charset="-78"/>
              </a:rPr>
              <a:t>َ</a:t>
            </a:r>
            <a:endParaRPr lang="en-US" sz="10600" smtClean="0">
              <a:solidFill>
                <a:schemeClr val="folHlink"/>
              </a:solidFill>
              <a:cs typeface="Tajweed" pitchFamily="2" charset="-78"/>
            </a:endParaRPr>
          </a:p>
        </p:txBody>
      </p:sp>
      <p:sp>
        <p:nvSpPr>
          <p:cNvPr id="67609" name="AutoShape 29"/>
          <p:cNvSpPr>
            <a:spLocks noChangeArrowheads="1"/>
          </p:cNvSpPr>
          <p:nvPr/>
        </p:nvSpPr>
        <p:spPr bwMode="auto">
          <a:xfrm>
            <a:off x="0" y="0"/>
            <a:ext cx="2362200" cy="1752600"/>
          </a:xfrm>
          <a:prstGeom prst="irregularSeal1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42846" name="Text Box 30"/>
          <p:cNvSpPr txBox="1">
            <a:spLocks noChangeArrowheads="1"/>
          </p:cNvSpPr>
          <p:nvPr/>
        </p:nvSpPr>
        <p:spPr bwMode="auto">
          <a:xfrm>
            <a:off x="228600" y="457200"/>
            <a:ext cx="1700213" cy="7016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0"/>
              </a:spcBef>
              <a:buClrTx/>
              <a:buFontTx/>
              <a:buNone/>
              <a:defRPr/>
            </a:pPr>
            <a:r>
              <a:rPr lang="ar-SA" sz="40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2764</a:t>
            </a:r>
            <a:r>
              <a:rPr lang="en-US" sz="4000" b="1" baseline="30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*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638999" name="Group 23"/>
          <p:cNvGraphicFramePr>
            <a:graphicFrameLocks noGrp="1"/>
          </p:cNvGraphicFramePr>
          <p:nvPr/>
        </p:nvGraphicFramePr>
        <p:xfrm>
          <a:off x="177800" y="166688"/>
          <a:ext cx="8763000" cy="2195513"/>
        </p:xfrm>
        <a:graphic>
          <a:graphicData uri="http://schemas.openxmlformats.org/drawingml/2006/table">
            <a:tbl>
              <a:tblPr rtl="1"/>
              <a:tblGrid>
                <a:gridCol w="1930400"/>
                <a:gridCol w="990600"/>
                <a:gridCol w="2209800"/>
                <a:gridCol w="1524000"/>
                <a:gridCol w="2108200"/>
              </a:tblGrid>
              <a:tr h="12430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وَأَشْهَدُ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أَنَّ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مُحَمَّدًا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عَبْدُه</a:t>
                      </a:r>
                      <a:r>
                        <a:rPr kumimoji="0" lang="ur-PK" sz="6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وَرَسُولُه</a:t>
                      </a:r>
                      <a:r>
                        <a:rPr kumimoji="0" lang="ar-SA" sz="6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I bear witness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Muhammad (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pbuh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)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(is) His slave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His Messenger.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68631" name="Rectangle 26"/>
          <p:cNvSpPr>
            <a:spLocks noGrp="1" noChangeArrowheads="1"/>
          </p:cNvSpPr>
          <p:nvPr>
            <p:ph type="body" sz="half" idx="1"/>
          </p:nvPr>
        </p:nvSpPr>
        <p:spPr>
          <a:xfrm>
            <a:off x="3581400" y="2819400"/>
            <a:ext cx="5105400" cy="2362200"/>
          </a:xfrm>
          <a:noFill/>
        </p:spPr>
        <p:txBody>
          <a:bodyPr/>
          <a:lstStyle/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ar-SA" sz="1290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مُحَمَّد</a:t>
            </a:r>
            <a:endParaRPr lang="ur-PK" sz="12900" smtClean="0">
              <a:latin typeface="Times New Roman" pitchFamily="18" charset="0"/>
              <a:ea typeface="Times New Roman" pitchFamily="18" charset="0"/>
              <a:cs typeface="Tajweed" pitchFamily="2" charset="-78"/>
            </a:endParaRPr>
          </a:p>
          <a:p>
            <a:pPr algn="ctr" rtl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6600" smtClean="0">
                <a:solidFill>
                  <a:schemeClr val="tx1"/>
                </a:solidFill>
                <a:ea typeface="Times New Roman" pitchFamily="18" charset="0"/>
                <a:cs typeface="Tahoma" pitchFamily="34" charset="0"/>
              </a:rPr>
              <a:t>One who is praised a lot</a:t>
            </a:r>
            <a:endParaRPr lang="en-US" sz="6600" smtClean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68632" name="Rectangle 27"/>
          <p:cNvSpPr>
            <a:spLocks noChangeArrowheads="1"/>
          </p:cNvSpPr>
          <p:nvPr/>
        </p:nvSpPr>
        <p:spPr bwMode="auto">
          <a:xfrm>
            <a:off x="152400" y="3505200"/>
            <a:ext cx="2743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342900" indent="-342900">
              <a:spcBef>
                <a:spcPct val="0"/>
              </a:spcBef>
            </a:pPr>
            <a:r>
              <a:rPr lang="ur-PK" sz="9800">
                <a:solidFill>
                  <a:srgbClr val="FFFFFF"/>
                </a:solidFill>
                <a:latin typeface="Nafees Nastaleeq v1.01" pitchFamily="2" charset="-78"/>
                <a:ea typeface="Times New Roman" pitchFamily="18" charset="0"/>
                <a:cs typeface="Nafees Nastaleeq v1.01" pitchFamily="2" charset="-78"/>
              </a:rPr>
              <a:t>ﷺ</a:t>
            </a:r>
            <a:endParaRPr lang="en-US" sz="9800">
              <a:solidFill>
                <a:srgbClr val="FFFFFF"/>
              </a:solidFill>
              <a:latin typeface="Nafees Nastaleeq v1.01" pitchFamily="2" charset="-78"/>
              <a:ea typeface="Times New Roman" pitchFamily="18" charset="0"/>
              <a:cs typeface="Nafees Nastaleeq v1.01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641047" name="Group 23"/>
          <p:cNvGraphicFramePr>
            <a:graphicFrameLocks noGrp="1"/>
          </p:cNvGraphicFramePr>
          <p:nvPr/>
        </p:nvGraphicFramePr>
        <p:xfrm>
          <a:off x="177800" y="166688"/>
          <a:ext cx="8763000" cy="2195513"/>
        </p:xfrm>
        <a:graphic>
          <a:graphicData uri="http://schemas.openxmlformats.org/drawingml/2006/table">
            <a:tbl>
              <a:tblPr rtl="1"/>
              <a:tblGrid>
                <a:gridCol w="1930400"/>
                <a:gridCol w="990600"/>
                <a:gridCol w="2209800"/>
                <a:gridCol w="1524000"/>
                <a:gridCol w="2108200"/>
              </a:tblGrid>
              <a:tr h="12430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وَأَشْهَدُ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أَنَّ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مُحَمَّدًا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عَبْدُه</a:t>
                      </a:r>
                      <a:r>
                        <a:rPr kumimoji="0" lang="ur-PK" sz="6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وَرَسُولُه</a:t>
                      </a:r>
                      <a:r>
                        <a:rPr kumimoji="0" lang="ar-SA" sz="6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I bear witness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Muhammad (pbuh)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(is) His slave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His Messenger.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69655" name="Rectangle 31"/>
          <p:cNvSpPr>
            <a:spLocks noGrp="1" noChangeArrowheads="1"/>
          </p:cNvSpPr>
          <p:nvPr>
            <p:ph type="body" idx="1"/>
          </p:nvPr>
        </p:nvSpPr>
        <p:spPr>
          <a:xfrm>
            <a:off x="5029200" y="3657600"/>
            <a:ext cx="3810000" cy="2362200"/>
          </a:xfrm>
          <a:noFill/>
        </p:spPr>
        <p:txBody>
          <a:bodyPr/>
          <a:lstStyle/>
          <a:p>
            <a:pPr eaLnBrk="1" hangingPunct="1">
              <a:lnSpc>
                <a:spcPct val="4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ar-SA" sz="1420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 عَبْدُ</a:t>
            </a:r>
            <a:r>
              <a:rPr lang="ur-PK" sz="1420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 </a:t>
            </a:r>
            <a:r>
              <a:rPr lang="ar-SA" sz="1420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هٗ</a:t>
            </a:r>
            <a:r>
              <a:rPr lang="en-US" sz="6600" smtClean="0">
                <a:ea typeface="Times New Roman" pitchFamily="18" charset="0"/>
                <a:cs typeface="Tajweed" pitchFamily="2" charset="-78"/>
              </a:rPr>
              <a:t> </a:t>
            </a:r>
            <a:endParaRPr lang="ar-SA" sz="14200" baseline="30000" smtClean="0">
              <a:latin typeface="Times New Roman" pitchFamily="18" charset="0"/>
              <a:ea typeface="Times New Roman" pitchFamily="18" charset="0"/>
              <a:cs typeface="Tajweed" pitchFamily="2" charset="-78"/>
            </a:endParaRPr>
          </a:p>
          <a:p>
            <a:pPr eaLnBrk="1" hangingPunct="1">
              <a:lnSpc>
                <a:spcPct val="40000"/>
              </a:lnSpc>
              <a:spcBef>
                <a:spcPct val="0"/>
              </a:spcBef>
              <a:buFont typeface="Wingdings" pitchFamily="2" charset="2"/>
              <a:buNone/>
            </a:pPr>
            <a:endParaRPr lang="ar-SA" sz="9600" baseline="30000" smtClean="0">
              <a:latin typeface="Times New Roman" pitchFamily="18" charset="0"/>
              <a:ea typeface="Times New Roman" pitchFamily="18" charset="0"/>
              <a:cs typeface="Tajweed" pitchFamily="2" charset="-78"/>
            </a:endParaRP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6800" smtClean="0">
                <a:solidFill>
                  <a:srgbClr val="FFFFFF"/>
                </a:solidFill>
                <a:ea typeface="Times New Roman" pitchFamily="18" charset="0"/>
                <a:cs typeface="Tahoma" pitchFamily="34" charset="0"/>
              </a:rPr>
              <a:t>His slave</a:t>
            </a:r>
            <a:endParaRPr lang="ar-SA" sz="5600" smtClean="0">
              <a:solidFill>
                <a:srgbClr val="FFFFFF"/>
              </a:solidFill>
              <a:ea typeface="Times New Roman" pitchFamily="18" charset="0"/>
              <a:cs typeface="Tahoma" pitchFamily="34" charset="0"/>
            </a:endParaRPr>
          </a:p>
        </p:txBody>
      </p:sp>
      <p:graphicFrame>
        <p:nvGraphicFramePr>
          <p:cNvPr id="641062" name="Group 38"/>
          <p:cNvGraphicFramePr>
            <a:graphicFrameLocks noGrp="1"/>
          </p:cNvGraphicFramePr>
          <p:nvPr/>
        </p:nvGraphicFramePr>
        <p:xfrm>
          <a:off x="457200" y="2927350"/>
          <a:ext cx="3810000" cy="3886200"/>
        </p:xfrm>
        <a:graphic>
          <a:graphicData uri="http://schemas.openxmlformats.org/drawingml/2006/table">
            <a:tbl>
              <a:tblPr/>
              <a:tblGrid>
                <a:gridCol w="3810000"/>
              </a:tblGrid>
              <a:tr h="10461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عبدُ اﷲ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Slave of Allah</a:t>
                      </a:r>
                      <a:endParaRPr kumimoji="0" lang="ar-SA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69662" name="AutoShape 39"/>
          <p:cNvSpPr>
            <a:spLocks noChangeArrowheads="1"/>
          </p:cNvSpPr>
          <p:nvPr/>
        </p:nvSpPr>
        <p:spPr bwMode="auto">
          <a:xfrm>
            <a:off x="5486400" y="4343400"/>
            <a:ext cx="533400" cy="685800"/>
          </a:xfrm>
          <a:prstGeom prst="downArrow">
            <a:avLst>
              <a:gd name="adj1" fmla="val 50000"/>
              <a:gd name="adj2" fmla="val 32143"/>
            </a:avLst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643095" name="Group 23"/>
          <p:cNvGraphicFramePr>
            <a:graphicFrameLocks noGrp="1"/>
          </p:cNvGraphicFramePr>
          <p:nvPr/>
        </p:nvGraphicFramePr>
        <p:xfrm>
          <a:off x="177800" y="166688"/>
          <a:ext cx="8763000" cy="2195513"/>
        </p:xfrm>
        <a:graphic>
          <a:graphicData uri="http://schemas.openxmlformats.org/drawingml/2006/table">
            <a:tbl>
              <a:tblPr rtl="1"/>
              <a:tblGrid>
                <a:gridCol w="1930400"/>
                <a:gridCol w="990600"/>
                <a:gridCol w="2209800"/>
                <a:gridCol w="1524000"/>
                <a:gridCol w="2108200"/>
              </a:tblGrid>
              <a:tr h="12430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وَأَشْهَدُ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أَنَّ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مُحَمَّدًا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عَبْدُه</a:t>
                      </a:r>
                      <a:r>
                        <a:rPr kumimoji="0" lang="ur-PK" sz="6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وَرَسُولُه</a:t>
                      </a:r>
                      <a:r>
                        <a:rPr kumimoji="0" lang="ar-SA" sz="6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I bear witness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Muhammad (pbuh)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(is) His slave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His Messenger.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70679" name="Rectangle 29"/>
          <p:cNvSpPr>
            <a:spLocks noGrp="1" noChangeArrowheads="1"/>
          </p:cNvSpPr>
          <p:nvPr>
            <p:ph type="body" idx="1"/>
          </p:nvPr>
        </p:nvSpPr>
        <p:spPr>
          <a:xfrm>
            <a:off x="0" y="3200400"/>
            <a:ext cx="8991600" cy="2590800"/>
          </a:xfrm>
          <a:noFill/>
        </p:spPr>
        <p:txBody>
          <a:bodyPr anchor="ctr"/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ar-SA" sz="12900" dirty="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وَ</a:t>
            </a:r>
            <a:r>
              <a:rPr lang="ar-QA" sz="12900" dirty="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     </a:t>
            </a:r>
            <a:r>
              <a:rPr lang="ar-SA" sz="12900" dirty="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رَسُولُ </a:t>
            </a:r>
            <a:r>
              <a:rPr lang="ar-QA" sz="12900" dirty="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 </a:t>
            </a:r>
            <a:r>
              <a:rPr lang="ar-SA" sz="12900" dirty="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 هٗ</a:t>
            </a:r>
            <a:endParaRPr lang="ur-PK" sz="12900" baseline="30000" dirty="0" smtClean="0">
              <a:latin typeface="Times New Roman" pitchFamily="18" charset="0"/>
              <a:ea typeface="Times New Roman" pitchFamily="18" charset="0"/>
              <a:cs typeface="Tajweed" pitchFamily="2" charset="-78"/>
            </a:endParaRPr>
          </a:p>
          <a:p>
            <a:pPr algn="l" rtl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ar-QA" sz="6800" dirty="0" smtClean="0">
                <a:solidFill>
                  <a:srgbClr val="FFFFFF"/>
                </a:solidFill>
                <a:latin typeface="Nafees Web Naskh" pitchFamily="2" charset="-78"/>
                <a:ea typeface="Times New Roman" pitchFamily="18" charset="0"/>
                <a:cs typeface="Nafees Web Naskh" pitchFamily="2" charset="-78"/>
              </a:rPr>
              <a:t>    </a:t>
            </a:r>
            <a:r>
              <a:rPr lang="en-US" sz="6800" dirty="0" smtClean="0">
                <a:solidFill>
                  <a:srgbClr val="FFFFFF"/>
                </a:solidFill>
                <a:latin typeface="Nafees Web Naskh" pitchFamily="2" charset="-78"/>
                <a:ea typeface="Times New Roman" pitchFamily="18" charset="0"/>
                <a:cs typeface="Nafees Web Naskh" pitchFamily="2" charset="-78"/>
              </a:rPr>
              <a:t>His </a:t>
            </a:r>
            <a:r>
              <a:rPr lang="ar-QA" sz="6800" dirty="0" smtClean="0">
                <a:solidFill>
                  <a:srgbClr val="FFFFFF"/>
                </a:solidFill>
                <a:latin typeface="Nafees Web Naskh" pitchFamily="2" charset="-78"/>
                <a:ea typeface="Times New Roman" pitchFamily="18" charset="0"/>
                <a:cs typeface="Nafees Web Naskh" pitchFamily="2" charset="-78"/>
              </a:rPr>
              <a:t>  </a:t>
            </a:r>
            <a:r>
              <a:rPr lang="en-US" sz="6800" dirty="0" smtClean="0">
                <a:solidFill>
                  <a:srgbClr val="FFFFFF"/>
                </a:solidFill>
                <a:latin typeface="Nafees Web Naskh" pitchFamily="2" charset="-78"/>
                <a:ea typeface="Times New Roman" pitchFamily="18" charset="0"/>
                <a:cs typeface="Nafees Web Naskh" pitchFamily="2" charset="-78"/>
              </a:rPr>
              <a:t>messenger</a:t>
            </a:r>
            <a:r>
              <a:rPr lang="ar-QA" sz="6800" dirty="0" smtClean="0">
                <a:solidFill>
                  <a:srgbClr val="FFFFFF"/>
                </a:solidFill>
                <a:latin typeface="Nafees Web Naskh" pitchFamily="2" charset="-78"/>
                <a:ea typeface="Times New Roman" pitchFamily="18" charset="0"/>
                <a:cs typeface="Nafees Web Naskh" pitchFamily="2" charset="-78"/>
              </a:rPr>
              <a:t>       and</a:t>
            </a:r>
            <a:endParaRPr lang="en-US" sz="6800" dirty="0" smtClean="0">
              <a:solidFill>
                <a:srgbClr val="FFFFFF"/>
              </a:solidFill>
              <a:latin typeface="Nafees Web Naskh" pitchFamily="2" charset="-78"/>
              <a:ea typeface="Times New Roman" pitchFamily="18" charset="0"/>
              <a:cs typeface="Nafees Web Naskh" pitchFamily="2" charset="-78"/>
            </a:endParaRPr>
          </a:p>
        </p:txBody>
      </p:sp>
      <p:sp>
        <p:nvSpPr>
          <p:cNvPr id="70682" name="AutoShape 34"/>
          <p:cNvSpPr>
            <a:spLocks noChangeArrowheads="1"/>
          </p:cNvSpPr>
          <p:nvPr/>
        </p:nvSpPr>
        <p:spPr bwMode="auto">
          <a:xfrm>
            <a:off x="1066800" y="4343400"/>
            <a:ext cx="533400" cy="685800"/>
          </a:xfrm>
          <a:prstGeom prst="downArrow">
            <a:avLst>
              <a:gd name="adj1" fmla="val 50000"/>
              <a:gd name="adj2" fmla="val 32143"/>
            </a:avLst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647171" name="Group 3"/>
          <p:cNvGraphicFramePr>
            <a:graphicFrameLocks noGrp="1"/>
          </p:cNvGraphicFramePr>
          <p:nvPr/>
        </p:nvGraphicFramePr>
        <p:xfrm>
          <a:off x="177800" y="685800"/>
          <a:ext cx="8763000" cy="2195513"/>
        </p:xfrm>
        <a:graphic>
          <a:graphicData uri="http://schemas.openxmlformats.org/drawingml/2006/table">
            <a:tbl>
              <a:tblPr rtl="1"/>
              <a:tblGrid>
                <a:gridCol w="1930400"/>
                <a:gridCol w="990600"/>
                <a:gridCol w="2209800"/>
                <a:gridCol w="1524000"/>
                <a:gridCol w="2108200"/>
              </a:tblGrid>
              <a:tr h="12430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وَأَشْهَدُ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أَنَّ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مُحَمَّدًا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عَبْدُه</a:t>
                      </a:r>
                      <a:r>
                        <a:rPr kumimoji="0" lang="ur-PK" sz="6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وَرَسُولُه</a:t>
                      </a:r>
                      <a:r>
                        <a:rPr kumimoji="0" lang="ar-SA" sz="6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I bear witness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Muhammad (pbuh)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(is) His slave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His Messenger.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71703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228600" y="3470275"/>
            <a:ext cx="8686800" cy="2549525"/>
          </a:xfrm>
          <a:noFill/>
        </p:spPr>
        <p:txBody>
          <a:bodyPr/>
          <a:lstStyle/>
          <a:p>
            <a:pPr marL="628650" indent="-628650" algn="l" rtl="0" eaLnBrk="1" hangingPunct="1">
              <a:buFont typeface="Wingdings" pitchFamily="2" charset="2"/>
              <a:buNone/>
            </a:pPr>
            <a:r>
              <a:rPr lang="en-US" smtClean="0"/>
              <a:t>My talk and my actions (at home or outside, office, market, etc) shows that I :</a:t>
            </a:r>
          </a:p>
          <a:p>
            <a:pPr marL="628650" indent="-628650" algn="l" rtl="0" eaLnBrk="1" hangingPunct="1"/>
            <a:r>
              <a:rPr lang="en-US" smtClean="0"/>
              <a:t>I accept his teachings without any hesitation</a:t>
            </a:r>
          </a:p>
          <a:p>
            <a:pPr marL="628650" indent="-628650" algn="l" rtl="0" eaLnBrk="1" hangingPunct="1"/>
            <a:r>
              <a:rPr lang="en-US" smtClean="0"/>
              <a:t>Accept Qur’an and Hadith as the criterion of right and wrong.</a:t>
            </a:r>
            <a:endParaRPr lang="ar-SA" smtClean="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457200" y="76200"/>
            <a:ext cx="82296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3600" b="1" dirty="0">
                <a:solidFill>
                  <a:schemeClr val="tx1"/>
                </a:solidFill>
                <a:cs typeface="Majidi" pitchFamily="2" charset="-78"/>
              </a:rPr>
              <a:t>Message from: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1506307" name="Group 3"/>
          <p:cNvGraphicFramePr>
            <a:graphicFrameLocks noGrp="1"/>
          </p:cNvGraphicFramePr>
          <p:nvPr/>
        </p:nvGraphicFramePr>
        <p:xfrm>
          <a:off x="177800" y="685800"/>
          <a:ext cx="8763000" cy="2195513"/>
        </p:xfrm>
        <a:graphic>
          <a:graphicData uri="http://schemas.openxmlformats.org/drawingml/2006/table">
            <a:tbl>
              <a:tblPr rtl="1"/>
              <a:tblGrid>
                <a:gridCol w="1930400"/>
                <a:gridCol w="990600"/>
                <a:gridCol w="2209800"/>
                <a:gridCol w="1524000"/>
                <a:gridCol w="2108200"/>
              </a:tblGrid>
              <a:tr h="12430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وَأَشْهَدُ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أَنَّ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مُحَمَّدًا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عَبْدُه</a:t>
                      </a:r>
                      <a:r>
                        <a:rPr kumimoji="0" lang="ur-PK" sz="6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وَرَسُولُه</a:t>
                      </a:r>
                      <a:r>
                        <a:rPr kumimoji="0" lang="ar-SA" sz="6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I bear witness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Muhammad (pbuh)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(is) His slave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His Messenger.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72727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228600" y="3317875"/>
            <a:ext cx="8686800" cy="2549525"/>
          </a:xfrm>
          <a:noFill/>
        </p:spPr>
        <p:txBody>
          <a:bodyPr/>
          <a:lstStyle/>
          <a:p>
            <a:pPr marL="628650" indent="-628650" algn="l" rtl="0" eaLnBrk="1" hangingPunct="1"/>
            <a:r>
              <a:rPr lang="en-US" smtClean="0">
                <a:cs typeface="Nafees Web Naskh" pitchFamily="2" charset="-78"/>
              </a:rPr>
              <a:t>I don’t need any other proof to obey him. </a:t>
            </a:r>
          </a:p>
          <a:p>
            <a:pPr marL="628650" indent="-628650" algn="l" rtl="0" eaLnBrk="1" hangingPunct="1"/>
            <a:r>
              <a:rPr lang="en-US" smtClean="0">
                <a:cs typeface="Nafees Web Naskh" pitchFamily="2" charset="-78"/>
              </a:rPr>
              <a:t>My like and dislike is according to his sayings</a:t>
            </a:r>
          </a:p>
          <a:p>
            <a:pPr marL="628650" indent="-628650" algn="l" rtl="0" eaLnBrk="1" hangingPunct="1"/>
            <a:r>
              <a:rPr lang="en-US" smtClean="0">
                <a:cs typeface="Nafees Web Naskh" pitchFamily="2" charset="-78"/>
              </a:rPr>
              <a:t>I love him more than any human being</a:t>
            </a:r>
            <a:endParaRPr lang="ar-SA" smtClean="0">
              <a:cs typeface="Nafees Web Naskh" pitchFamily="2" charset="-78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457200" y="76200"/>
            <a:ext cx="82296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3600" b="1" dirty="0">
                <a:solidFill>
                  <a:schemeClr val="tx1"/>
                </a:solidFill>
                <a:cs typeface="Majidi" pitchFamily="2" charset="-78"/>
              </a:rPr>
              <a:t>Message from: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457200" y="1066800"/>
            <a:ext cx="8229600" cy="76200"/>
          </a:xfrm>
          <a:noFill/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r>
              <a:rPr lang="en-US" sz="4400" smtClean="0">
                <a:cs typeface="Tajweed" pitchFamily="2" charset="-78"/>
              </a:rPr>
              <a:t>After Wudu</a:t>
            </a:r>
          </a:p>
        </p:txBody>
      </p:sp>
      <p:graphicFrame>
        <p:nvGraphicFramePr>
          <p:cNvPr id="649302" name="Group 86"/>
          <p:cNvGraphicFramePr>
            <a:graphicFrameLocks noGrp="1"/>
          </p:cNvGraphicFramePr>
          <p:nvPr/>
        </p:nvGraphicFramePr>
        <p:xfrm>
          <a:off x="177800" y="2041525"/>
          <a:ext cx="8763000" cy="2149793"/>
        </p:xfrm>
        <a:graphic>
          <a:graphicData uri="http://schemas.openxmlformats.org/drawingml/2006/table">
            <a:tbl>
              <a:tblPr rtl="1"/>
              <a:tblGrid>
                <a:gridCol w="1930400"/>
                <a:gridCol w="2057400"/>
                <a:gridCol w="1676400"/>
                <a:gridCol w="3098800"/>
              </a:tblGrid>
              <a:tr h="12049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اَللّهُمَّ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اجْعَلْنِي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مِنَ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التَّوَّابِينَ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 Allah!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Make me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From among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those who repent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651284" name="Group 20"/>
          <p:cNvGraphicFramePr>
            <a:graphicFrameLocks noGrp="1"/>
          </p:cNvGraphicFramePr>
          <p:nvPr/>
        </p:nvGraphicFramePr>
        <p:xfrm>
          <a:off x="177800" y="166688"/>
          <a:ext cx="8763000" cy="2149793"/>
        </p:xfrm>
        <a:graphic>
          <a:graphicData uri="http://schemas.openxmlformats.org/drawingml/2006/table">
            <a:tbl>
              <a:tblPr rtl="1"/>
              <a:tblGrid>
                <a:gridCol w="1930400"/>
                <a:gridCol w="2057400"/>
                <a:gridCol w="1676400"/>
                <a:gridCol w="3098800"/>
              </a:tblGrid>
              <a:tr h="12049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اَللّهُمَّ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اجْعَلْنِي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مِنَ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التَّوَّابِينَ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 Allah!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Make me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From among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those who repent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74772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228600" y="2971800"/>
            <a:ext cx="8763000" cy="25146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ar-SA" sz="1430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 اَللّٰهُمَّ  </a:t>
            </a:r>
            <a:r>
              <a:rPr lang="ur-PK" sz="9600" smtClean="0">
                <a:solidFill>
                  <a:srgbClr val="FFFFFF"/>
                </a:solidFill>
                <a:latin typeface="Nafees Nastaleeq v1.01" pitchFamily="2" charset="-78"/>
                <a:ea typeface="Times New Roman" pitchFamily="18" charset="0"/>
                <a:cs typeface="Nafees Nastaleeq v1.01" pitchFamily="2" charset="-78"/>
              </a:rPr>
              <a:t> </a:t>
            </a:r>
            <a:r>
              <a:rPr lang="en-US" sz="8000" smtClean="0">
                <a:solidFill>
                  <a:srgbClr val="FFFFFF"/>
                </a:solidFill>
                <a:ea typeface="Times New Roman" pitchFamily="18" charset="0"/>
                <a:cs typeface="Tahoma" pitchFamily="34" charset="0"/>
              </a:rPr>
              <a:t>O Allah!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653332" name="Group 20"/>
          <p:cNvGraphicFramePr>
            <a:graphicFrameLocks noGrp="1"/>
          </p:cNvGraphicFramePr>
          <p:nvPr/>
        </p:nvGraphicFramePr>
        <p:xfrm>
          <a:off x="177800" y="166688"/>
          <a:ext cx="8763000" cy="2149793"/>
        </p:xfrm>
        <a:graphic>
          <a:graphicData uri="http://schemas.openxmlformats.org/drawingml/2006/table">
            <a:tbl>
              <a:tblPr rtl="1"/>
              <a:tblGrid>
                <a:gridCol w="1930400"/>
                <a:gridCol w="2057400"/>
                <a:gridCol w="1676400"/>
                <a:gridCol w="3098800"/>
              </a:tblGrid>
              <a:tr h="12049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اَللّهُمَّ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اجْعَلْنِي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مِنَ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التَّوَّابِينَ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 Allah!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Make me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From among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those who repent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53361" name="Group 49"/>
          <p:cNvGraphicFramePr>
            <a:graphicFrameLocks noGrp="1"/>
          </p:cNvGraphicFramePr>
          <p:nvPr/>
        </p:nvGraphicFramePr>
        <p:xfrm>
          <a:off x="990600" y="2286000"/>
          <a:ext cx="7239000" cy="4572000"/>
        </p:xfrm>
        <a:graphic>
          <a:graphicData uri="http://schemas.openxmlformats.org/drawingml/2006/table">
            <a:tbl>
              <a:tblPr/>
              <a:tblGrid>
                <a:gridCol w="885825"/>
                <a:gridCol w="792163"/>
                <a:gridCol w="1663700"/>
                <a:gridCol w="1174750"/>
                <a:gridCol w="1433512"/>
                <a:gridCol w="1289050"/>
              </a:tblGrid>
              <a:tr h="6985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تَفْعَل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فَعَلَتْ</a:t>
                      </a:r>
                      <a:endParaRPr kumimoji="0" lang="en-US" sz="3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يَفْعَلُ</a:t>
                      </a: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ajweed" pitchFamily="2" charset="-7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يَفْعَلُونَ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فَعَلَ</a:t>
                      </a: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ajweed" pitchFamily="2" charset="-78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فَعَلُوا</a:t>
                      </a:r>
                      <a:endParaRPr kumimoji="0" lang="ar-SA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698500">
                <a:tc rowSpan="3"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970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 لاَ تَفْعَلْ</a:t>
                      </a: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  </a:t>
                      </a:r>
                      <a:r>
                        <a:rPr kumimoji="0" lang="ar-SA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لاَ تَفْعَلُوا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اِفْعَلْ</a:t>
                      </a: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اِفْعَلُوا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تَفْعَلُ</a:t>
                      </a: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ajweed" pitchFamily="2" charset="-7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تَفْعَلُونَ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فَعَلْتَ</a:t>
                      </a:r>
                      <a:r>
                        <a:rPr kumimoji="0" lang="en-US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 </a:t>
                      </a: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ajweed" pitchFamily="2" charset="-7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فَعَلْتُمْ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3970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أَفْعَلُ</a:t>
                      </a: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ajweed" pitchFamily="2" charset="-7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نَفْعَلُ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فَعَلْتُ</a:t>
                      </a: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ajweed" pitchFamily="2" charset="-7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فَعَلْنَا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75822" name="Oval 50"/>
          <p:cNvSpPr>
            <a:spLocks noChangeArrowheads="1"/>
          </p:cNvSpPr>
          <p:nvPr/>
        </p:nvSpPr>
        <p:spPr bwMode="auto">
          <a:xfrm>
            <a:off x="4267200" y="3657600"/>
            <a:ext cx="1295400" cy="990600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823" name="Freeform 51"/>
          <p:cNvSpPr>
            <a:spLocks/>
          </p:cNvSpPr>
          <p:nvPr/>
        </p:nvSpPr>
        <p:spPr bwMode="auto">
          <a:xfrm>
            <a:off x="4191000" y="1066800"/>
            <a:ext cx="1854200" cy="2667000"/>
          </a:xfrm>
          <a:custGeom>
            <a:avLst/>
            <a:gdLst>
              <a:gd name="T0" fmla="*/ 2147483647 w 1168"/>
              <a:gd name="T1" fmla="*/ 0 h 1680"/>
              <a:gd name="T2" fmla="*/ 2147483647 w 1168"/>
              <a:gd name="T3" fmla="*/ 2147483647 h 1680"/>
              <a:gd name="T4" fmla="*/ 2147483647 w 1168"/>
              <a:gd name="T5" fmla="*/ 2147483647 h 1680"/>
              <a:gd name="T6" fmla="*/ 0 60000 65536"/>
              <a:gd name="T7" fmla="*/ 0 60000 65536"/>
              <a:gd name="T8" fmla="*/ 0 60000 65536"/>
              <a:gd name="T9" fmla="*/ 0 w 1168"/>
              <a:gd name="T10" fmla="*/ 0 h 1680"/>
              <a:gd name="T11" fmla="*/ 1168 w 1168"/>
              <a:gd name="T12" fmla="*/ 1680 h 16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68" h="1680">
                <a:moveTo>
                  <a:pt x="1168" y="0"/>
                </a:moveTo>
                <a:cubicBezTo>
                  <a:pt x="744" y="340"/>
                  <a:pt x="320" y="680"/>
                  <a:pt x="160" y="960"/>
                </a:cubicBezTo>
                <a:cubicBezTo>
                  <a:pt x="0" y="1240"/>
                  <a:pt x="104" y="1460"/>
                  <a:pt x="208" y="1680"/>
                </a:cubicBezTo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677891" name="Group 3"/>
          <p:cNvGraphicFramePr>
            <a:graphicFrameLocks noGrp="1"/>
          </p:cNvGraphicFramePr>
          <p:nvPr/>
        </p:nvGraphicFramePr>
        <p:xfrm>
          <a:off x="177800" y="1920875"/>
          <a:ext cx="8763000" cy="2424113"/>
        </p:xfrm>
        <a:graphic>
          <a:graphicData uri="http://schemas.openxmlformats.org/drawingml/2006/table">
            <a:tbl>
              <a:tblPr rtl="1"/>
              <a:tblGrid>
                <a:gridCol w="2286000"/>
                <a:gridCol w="2133600"/>
                <a:gridCol w="2171700"/>
                <a:gridCol w="2171700"/>
              </a:tblGrid>
              <a:tr h="1357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أَشْهَدُ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أَنْ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لاَّ إِل</a:t>
                      </a:r>
                      <a:r>
                        <a:rPr kumimoji="0" lang="ur-PK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ـٰـ</a:t>
                      </a: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هَ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إِلاَّ اﷲ 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 bear witness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(there is) no god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except Allah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1491971" name="Group 3"/>
          <p:cNvGraphicFramePr>
            <a:graphicFrameLocks noGrp="1"/>
          </p:cNvGraphicFramePr>
          <p:nvPr/>
        </p:nvGraphicFramePr>
        <p:xfrm>
          <a:off x="177800" y="166688"/>
          <a:ext cx="8763000" cy="2149793"/>
        </p:xfrm>
        <a:graphic>
          <a:graphicData uri="http://schemas.openxmlformats.org/drawingml/2006/table">
            <a:tbl>
              <a:tblPr rtl="1"/>
              <a:tblGrid>
                <a:gridCol w="1930400"/>
                <a:gridCol w="2057400"/>
                <a:gridCol w="1676400"/>
                <a:gridCol w="3098800"/>
              </a:tblGrid>
              <a:tr h="12049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اَللّهُمَّ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اجْعَلْنِي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مِنَ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التَّوَّابِينَ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 Allah!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Make me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From among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those who repent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76820" name="Rectangle 21"/>
          <p:cNvSpPr>
            <a:spLocks noChangeArrowheads="1"/>
          </p:cNvSpPr>
          <p:nvPr/>
        </p:nvSpPr>
        <p:spPr bwMode="auto">
          <a:xfrm>
            <a:off x="3429000" y="2482850"/>
            <a:ext cx="1231900" cy="1098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85800" indent="-685800" algn="ctr"/>
            <a:r>
              <a:rPr lang="ar-SA" sz="6600" b="1">
                <a:solidFill>
                  <a:srgbClr val="FF33CC"/>
                </a:solidFill>
                <a:cs typeface="Tajweed" pitchFamily="2" charset="-78"/>
                <a:sym typeface="Symbol" pitchFamily="18" charset="2"/>
              </a:rPr>
              <a:t>اِفْعَلْ</a:t>
            </a:r>
            <a:endParaRPr lang="en-US" sz="6600" b="1">
              <a:solidFill>
                <a:srgbClr val="FF33CC"/>
              </a:solidFill>
              <a:cs typeface="Tajweed" pitchFamily="2" charset="-78"/>
              <a:sym typeface="Symbol" pitchFamily="18" charset="2"/>
            </a:endParaRPr>
          </a:p>
        </p:txBody>
      </p:sp>
      <p:graphicFrame>
        <p:nvGraphicFramePr>
          <p:cNvPr id="1492060" name="Group 92"/>
          <p:cNvGraphicFramePr>
            <a:graphicFrameLocks noGrp="1"/>
          </p:cNvGraphicFramePr>
          <p:nvPr/>
        </p:nvGraphicFramePr>
        <p:xfrm>
          <a:off x="304800" y="3602038"/>
          <a:ext cx="8686800" cy="2876550"/>
        </p:xfrm>
        <a:graphic>
          <a:graphicData uri="http://schemas.openxmlformats.org/drawingml/2006/table">
            <a:tbl>
              <a:tblPr rtl="1"/>
              <a:tblGrid>
                <a:gridCol w="3505200"/>
                <a:gridCol w="2489200"/>
                <a:gridCol w="558800"/>
                <a:gridCol w="2133600"/>
              </a:tblGrid>
              <a:tr h="2032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اَللّهُمَّ</a:t>
                      </a:r>
                      <a:endParaRPr kumimoji="0" lang="en-US" sz="12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r-PK" sz="12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اِجْعَلْ</a:t>
                      </a:r>
                      <a:endParaRPr kumimoji="0" lang="en-US" sz="129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r-PK" sz="12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نِي</a:t>
                      </a:r>
                      <a:endParaRPr kumimoji="0" lang="en-US" sz="129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O Allah!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make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6828" name="Oval 93"/>
          <p:cNvSpPr>
            <a:spLocks noChangeArrowheads="1"/>
          </p:cNvSpPr>
          <p:nvPr/>
        </p:nvSpPr>
        <p:spPr bwMode="auto">
          <a:xfrm>
            <a:off x="4591050" y="4910137"/>
            <a:ext cx="914400" cy="538163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marL="685800" indent="-685800"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655380" name="Group 20"/>
          <p:cNvGraphicFramePr>
            <a:graphicFrameLocks noGrp="1"/>
          </p:cNvGraphicFramePr>
          <p:nvPr/>
        </p:nvGraphicFramePr>
        <p:xfrm>
          <a:off x="177800" y="166688"/>
          <a:ext cx="8763000" cy="2149793"/>
        </p:xfrm>
        <a:graphic>
          <a:graphicData uri="http://schemas.openxmlformats.org/drawingml/2006/table">
            <a:tbl>
              <a:tblPr rtl="1"/>
              <a:tblGrid>
                <a:gridCol w="1930400"/>
                <a:gridCol w="2057400"/>
                <a:gridCol w="1676400"/>
                <a:gridCol w="3098800"/>
              </a:tblGrid>
              <a:tr h="12049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اَللّهُمَّ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اجْعَلْنِي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مِنَ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التَّوَّابِينَ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 Allah!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Make me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From among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those who repent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1494019" name="Group 3"/>
          <p:cNvGraphicFramePr>
            <a:graphicFrameLocks noGrp="1"/>
          </p:cNvGraphicFramePr>
          <p:nvPr/>
        </p:nvGraphicFramePr>
        <p:xfrm>
          <a:off x="177800" y="166688"/>
          <a:ext cx="8763000" cy="2149793"/>
        </p:xfrm>
        <a:graphic>
          <a:graphicData uri="http://schemas.openxmlformats.org/drawingml/2006/table">
            <a:tbl>
              <a:tblPr rtl="1"/>
              <a:tblGrid>
                <a:gridCol w="1930400"/>
                <a:gridCol w="2057400"/>
                <a:gridCol w="1676400"/>
                <a:gridCol w="3098800"/>
              </a:tblGrid>
              <a:tr h="12049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اَللّهُمَّ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اجْعَلْنِي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مِنَ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التَّوَّابِينَ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 Allah!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Make me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From among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those who repent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78868" name="Text Box 20"/>
          <p:cNvSpPr txBox="1">
            <a:spLocks noChangeArrowheads="1"/>
          </p:cNvSpPr>
          <p:nvPr/>
        </p:nvSpPr>
        <p:spPr bwMode="auto">
          <a:xfrm>
            <a:off x="838200" y="2544763"/>
            <a:ext cx="8077200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buClrTx/>
              <a:buFontTx/>
              <a:buNone/>
            </a:pPr>
            <a:r>
              <a:rPr lang="ar-SA" sz="6000" b="1" dirty="0">
                <a:latin typeface="Tahoma" pitchFamily="34" charset="0"/>
                <a:cs typeface="Tajweed" pitchFamily="2" charset="-78"/>
              </a:rPr>
              <a:t>تَابَ</a:t>
            </a:r>
            <a:r>
              <a:rPr lang="ar-SA" sz="6000" b="1" dirty="0">
                <a:latin typeface="Tahoma" pitchFamily="34" charset="0"/>
                <a:cs typeface="Traditional Arabic_bs" pitchFamily="2" charset="-78"/>
              </a:rPr>
              <a:t>:    </a:t>
            </a:r>
            <a:r>
              <a:rPr lang="en-US" sz="4000" b="1" dirty="0">
                <a:latin typeface="Tahoma" pitchFamily="34" charset="0"/>
                <a:cs typeface="Traditional Arabic_bs" pitchFamily="2" charset="-78"/>
              </a:rPr>
              <a:t>to turn</a:t>
            </a:r>
            <a:endParaRPr lang="ar-SA" sz="4000" b="1" dirty="0">
              <a:latin typeface="Tahoma" pitchFamily="34" charset="0"/>
              <a:cs typeface="Traditional Arabic_bs" pitchFamily="2" charset="-78"/>
            </a:endParaRPr>
          </a:p>
          <a:p>
            <a:pPr>
              <a:lnSpc>
                <a:spcPct val="60000"/>
              </a:lnSpc>
              <a:spcBef>
                <a:spcPct val="50000"/>
              </a:spcBef>
              <a:buClrTx/>
              <a:buFontTx/>
              <a:buNone/>
            </a:pPr>
            <a:r>
              <a:rPr lang="ar-SA" sz="6000" b="1" dirty="0">
                <a:latin typeface="Tahoma" pitchFamily="34" charset="0"/>
                <a:cs typeface="Tajweed" pitchFamily="2" charset="-78"/>
              </a:rPr>
              <a:t>تَائِب</a:t>
            </a:r>
            <a:r>
              <a:rPr lang="ar-SA" sz="6000" b="1" dirty="0">
                <a:latin typeface="Tahoma" pitchFamily="34" charset="0"/>
                <a:cs typeface="Traditional Arabic_bs" pitchFamily="2" charset="-78"/>
              </a:rPr>
              <a:t>:   </a:t>
            </a:r>
            <a:r>
              <a:rPr lang="en-US" sz="4000" b="1" dirty="0">
                <a:latin typeface="Tahoma" pitchFamily="34" charset="0"/>
                <a:cs typeface="Traditional Arabic_bs" pitchFamily="2" charset="-78"/>
              </a:rPr>
              <a:t>one who turns</a:t>
            </a:r>
            <a:endParaRPr lang="ar-SA" sz="4000" b="1" dirty="0">
              <a:latin typeface="Tahoma" pitchFamily="34" charset="0"/>
              <a:cs typeface="Traditional Arabic_bs" pitchFamily="2" charset="-78"/>
            </a:endParaRPr>
          </a:p>
          <a:p>
            <a:pPr>
              <a:lnSpc>
                <a:spcPct val="60000"/>
              </a:lnSpc>
              <a:spcBef>
                <a:spcPct val="50000"/>
              </a:spcBef>
              <a:buClrTx/>
              <a:buFontTx/>
              <a:buNone/>
            </a:pPr>
            <a:r>
              <a:rPr lang="ar-SA" sz="6000" b="1" dirty="0">
                <a:latin typeface="Tahoma" pitchFamily="34" charset="0"/>
                <a:cs typeface="Tajweed" pitchFamily="2" charset="-78"/>
              </a:rPr>
              <a:t>تَوَّاب</a:t>
            </a:r>
            <a:r>
              <a:rPr lang="ar-SA" sz="6000" b="1" dirty="0">
                <a:latin typeface="Tahoma" pitchFamily="34" charset="0"/>
                <a:cs typeface="Traditional Arabic_bs" pitchFamily="2" charset="-78"/>
              </a:rPr>
              <a:t>:  </a:t>
            </a:r>
            <a:r>
              <a:rPr lang="en-US" sz="4000" b="1" dirty="0">
                <a:latin typeface="Tahoma" pitchFamily="34" charset="0"/>
                <a:cs typeface="Traditional Arabic_bs" pitchFamily="2" charset="-78"/>
              </a:rPr>
              <a:t>one who turns often</a:t>
            </a:r>
          </a:p>
        </p:txBody>
      </p:sp>
      <p:sp>
        <p:nvSpPr>
          <p:cNvPr id="78869" name="AutoShape 22"/>
          <p:cNvSpPr>
            <a:spLocks noChangeArrowheads="1"/>
          </p:cNvSpPr>
          <p:nvPr/>
        </p:nvSpPr>
        <p:spPr bwMode="auto">
          <a:xfrm>
            <a:off x="152400" y="3200400"/>
            <a:ext cx="1981200" cy="1066800"/>
          </a:xfrm>
          <a:prstGeom prst="wedgeRectCallout">
            <a:avLst>
              <a:gd name="adj1" fmla="val 38626"/>
              <a:gd name="adj2" fmla="val 80516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>
              <a:spcBef>
                <a:spcPts val="0"/>
              </a:spcBef>
              <a:buClrTx/>
              <a:buFontTx/>
              <a:buNone/>
            </a:pPr>
            <a:r>
              <a:rPr lang="en-US" sz="4800" dirty="0">
                <a:latin typeface="Tahoma" pitchFamily="34" charset="0"/>
              </a:rPr>
              <a:t>Allah</a:t>
            </a:r>
          </a:p>
        </p:txBody>
      </p:sp>
      <p:sp>
        <p:nvSpPr>
          <p:cNvPr id="78870" name="AutoShape 23"/>
          <p:cNvSpPr>
            <a:spLocks noChangeArrowheads="1"/>
          </p:cNvSpPr>
          <p:nvPr/>
        </p:nvSpPr>
        <p:spPr bwMode="auto">
          <a:xfrm>
            <a:off x="152400" y="5486400"/>
            <a:ext cx="2133600" cy="1066800"/>
          </a:xfrm>
          <a:prstGeom prst="wedgeRectCallout">
            <a:avLst>
              <a:gd name="adj1" fmla="val 33485"/>
              <a:gd name="adj2" fmla="val -112389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>
              <a:spcBef>
                <a:spcPts val="0"/>
              </a:spcBef>
              <a:buClrTx/>
              <a:buFontTx/>
              <a:buNone/>
            </a:pPr>
            <a:r>
              <a:rPr lang="en-US" sz="5400" dirty="0">
                <a:latin typeface="Tahoma" pitchFamily="34" charset="0"/>
              </a:rPr>
              <a:t>Slave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34"/>
          <p:cNvGraphicFramePr>
            <a:graphicFrameLocks noGrp="1"/>
          </p:cNvGraphicFramePr>
          <p:nvPr/>
        </p:nvGraphicFramePr>
        <p:xfrm>
          <a:off x="1034716" y="2755462"/>
          <a:ext cx="7118684" cy="3721538"/>
        </p:xfrm>
        <a:graphic>
          <a:graphicData uri="http://schemas.openxmlformats.org/drawingml/2006/table">
            <a:tbl>
              <a:tblPr/>
              <a:tblGrid>
                <a:gridCol w="3485189"/>
                <a:gridCol w="519071"/>
                <a:gridCol w="3114424"/>
              </a:tblGrid>
              <a:tr h="37215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تَوَّاب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95400" y="2755461"/>
            <a:ext cx="27432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ar-SA" sz="11400" dirty="0" smtClean="0">
                <a:cs typeface="Tajweed" pitchFamily="2" charset="-78"/>
              </a:rPr>
              <a:t>تَوَّابُون تَوَّابِين</a:t>
            </a:r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1496067" name="Group 3"/>
          <p:cNvGraphicFramePr>
            <a:graphicFrameLocks noGrp="1"/>
          </p:cNvGraphicFramePr>
          <p:nvPr/>
        </p:nvGraphicFramePr>
        <p:xfrm>
          <a:off x="177800" y="166688"/>
          <a:ext cx="8763000" cy="2149793"/>
        </p:xfrm>
        <a:graphic>
          <a:graphicData uri="http://schemas.openxmlformats.org/drawingml/2006/table">
            <a:tbl>
              <a:tblPr rtl="1"/>
              <a:tblGrid>
                <a:gridCol w="1930400"/>
                <a:gridCol w="2057400"/>
                <a:gridCol w="1676400"/>
                <a:gridCol w="3098800"/>
              </a:tblGrid>
              <a:tr h="12049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اَللّهُمَّ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اجْعَلْنِي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مِنَ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التَّوَّابِينَ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 Allah!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Make me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from among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those who repent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79893" name="Oval 25"/>
          <p:cNvSpPr>
            <a:spLocks noChangeArrowheads="1"/>
          </p:cNvSpPr>
          <p:nvPr/>
        </p:nvSpPr>
        <p:spPr bwMode="auto">
          <a:xfrm>
            <a:off x="4419600" y="2590800"/>
            <a:ext cx="1905000" cy="1295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39"/>
          <p:cNvSpPr>
            <a:spLocks noChangeArrowheads="1"/>
          </p:cNvSpPr>
          <p:nvPr/>
        </p:nvSpPr>
        <p:spPr bwMode="auto">
          <a:xfrm>
            <a:off x="2057400" y="2514599"/>
            <a:ext cx="914400" cy="47257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/>
          <a:lstStyle/>
          <a:p>
            <a:pPr algn="ctr">
              <a:spcBef>
                <a:spcPct val="50000"/>
              </a:spcBef>
            </a:pPr>
            <a:r>
              <a:rPr lang="en-US" sz="5400" b="0" dirty="0">
                <a:solidFill>
                  <a:srgbClr val="800000"/>
                </a:solidFill>
                <a:latin typeface="Arial" pitchFamily="34" charset="0"/>
              </a:rPr>
              <a:t>+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659459" name="Group 3"/>
          <p:cNvGraphicFramePr>
            <a:graphicFrameLocks noGrp="1"/>
          </p:cNvGraphicFramePr>
          <p:nvPr/>
        </p:nvGraphicFramePr>
        <p:xfrm>
          <a:off x="177800" y="669925"/>
          <a:ext cx="8763000" cy="2149793"/>
        </p:xfrm>
        <a:graphic>
          <a:graphicData uri="http://schemas.openxmlformats.org/drawingml/2006/table">
            <a:tbl>
              <a:tblPr rtl="1"/>
              <a:tblGrid>
                <a:gridCol w="1930400"/>
                <a:gridCol w="2057400"/>
                <a:gridCol w="1676400"/>
                <a:gridCol w="3098800"/>
              </a:tblGrid>
              <a:tr h="12049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اَللّهُمَّ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اجْعَلْنِي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مِنَ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التَّوَّابِينَ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 Allah!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Make me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from among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those who repent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80916" name="Rectangle 20"/>
          <p:cNvSpPr>
            <a:spLocks noChangeArrowheads="1"/>
          </p:cNvSpPr>
          <p:nvPr/>
        </p:nvSpPr>
        <p:spPr bwMode="auto">
          <a:xfrm>
            <a:off x="381000" y="3124200"/>
            <a:ext cx="8382000" cy="28500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85800" indent="-685800" algn="l" rtl="0"/>
            <a:r>
              <a:rPr lang="en-US" sz="3200" dirty="0">
                <a:latin typeface="+mn-lt"/>
              </a:rPr>
              <a:t>We need to repent again and </a:t>
            </a:r>
            <a:r>
              <a:rPr lang="en-US" sz="3200" dirty="0" smtClean="0">
                <a:latin typeface="+mn-lt"/>
              </a:rPr>
              <a:t>again because</a:t>
            </a:r>
            <a:r>
              <a:rPr lang="en-US" sz="3200" dirty="0">
                <a:latin typeface="+mn-lt"/>
              </a:rPr>
              <a:t>: </a:t>
            </a:r>
          </a:p>
          <a:p>
            <a:pPr marL="685800" indent="-685800" algn="l" rtl="0">
              <a:buFont typeface="Arial" pitchFamily="34" charset="0"/>
              <a:buChar char="•"/>
            </a:pPr>
            <a:r>
              <a:rPr lang="en-US" sz="3200" dirty="0">
                <a:latin typeface="+mn-lt"/>
              </a:rPr>
              <a:t>We humans commit mistakes again and again</a:t>
            </a:r>
          </a:p>
          <a:p>
            <a:pPr marL="685800" indent="-685800" algn="l" rtl="0">
              <a:buFont typeface="Arial" pitchFamily="34" charset="0"/>
              <a:buChar char="•"/>
            </a:pPr>
            <a:r>
              <a:rPr lang="en-US" sz="3200" dirty="0">
                <a:latin typeface="+mn-lt"/>
              </a:rPr>
              <a:t>Commits those he is stopped from</a:t>
            </a:r>
            <a:endParaRPr lang="ar-SA" sz="3200" dirty="0">
              <a:latin typeface="+mn-lt"/>
            </a:endParaRPr>
          </a:p>
          <a:p>
            <a:pPr marL="685800" indent="-685800" algn="l" rtl="0">
              <a:buFont typeface="Arial" pitchFamily="34" charset="0"/>
              <a:buChar char="•"/>
            </a:pPr>
            <a:r>
              <a:rPr lang="en-US" sz="3200" dirty="0">
                <a:latin typeface="+mn-lt"/>
              </a:rPr>
              <a:t>Does not perform the duties properly</a:t>
            </a:r>
            <a:endParaRPr lang="ar-SA" sz="3200" dirty="0">
              <a:latin typeface="+mn-lt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457200" y="76200"/>
            <a:ext cx="82296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3600" b="1" dirty="0">
                <a:solidFill>
                  <a:schemeClr val="tx1"/>
                </a:solidFill>
                <a:cs typeface="Majidi" pitchFamily="2" charset="-78"/>
              </a:rPr>
              <a:t>Message from: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661570" name="Group 66"/>
          <p:cNvGraphicFramePr>
            <a:graphicFrameLocks noGrp="1"/>
          </p:cNvGraphicFramePr>
          <p:nvPr/>
        </p:nvGraphicFramePr>
        <p:xfrm>
          <a:off x="177800" y="2047875"/>
          <a:ext cx="8763000" cy="2143443"/>
        </p:xfrm>
        <a:graphic>
          <a:graphicData uri="http://schemas.openxmlformats.org/drawingml/2006/table">
            <a:tbl>
              <a:tblPr rtl="1"/>
              <a:tblGrid>
                <a:gridCol w="2997200"/>
                <a:gridCol w="2057400"/>
                <a:gridCol w="3708400"/>
              </a:tblGrid>
              <a:tr h="11985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وَاجْعَلْنِي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مِنَ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الْمُتَطَهِّرِينَ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207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make 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from among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those who purify themselves.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663569" name="Group 17"/>
          <p:cNvGraphicFramePr>
            <a:graphicFrameLocks noGrp="1"/>
          </p:cNvGraphicFramePr>
          <p:nvPr/>
        </p:nvGraphicFramePr>
        <p:xfrm>
          <a:off x="177800" y="166688"/>
          <a:ext cx="8763000" cy="2143443"/>
        </p:xfrm>
        <a:graphic>
          <a:graphicData uri="http://schemas.openxmlformats.org/drawingml/2006/table">
            <a:tbl>
              <a:tblPr rtl="1"/>
              <a:tblGrid>
                <a:gridCol w="2997200"/>
                <a:gridCol w="2057400"/>
                <a:gridCol w="3708400"/>
              </a:tblGrid>
              <a:tr h="11985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وَاجْعَلْنِي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مِنَ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الْمُتَطَهِّرِينَ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207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make 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from among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those who purify themselves.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82961" name="Rectangle 20"/>
          <p:cNvSpPr>
            <a:spLocks noChangeArrowheads="1"/>
          </p:cNvSpPr>
          <p:nvPr/>
        </p:nvSpPr>
        <p:spPr bwMode="auto">
          <a:xfrm>
            <a:off x="152400" y="2667000"/>
            <a:ext cx="8305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0"/>
              </a:spcBef>
            </a:pPr>
            <a:r>
              <a:rPr lang="ar-SA" sz="1560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وَ  </a:t>
            </a:r>
            <a:r>
              <a:rPr lang="en-US" sz="1560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 </a:t>
            </a:r>
            <a:r>
              <a:rPr lang="ar-SA" sz="1560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اِجْعَلْ   نِي </a:t>
            </a:r>
          </a:p>
          <a:p>
            <a:pPr marL="342900" indent="-342900" algn="ctr" rtl="0">
              <a:spcBef>
                <a:spcPct val="0"/>
              </a:spcBef>
            </a:pPr>
            <a:r>
              <a:rPr lang="en-US" sz="6800" b="1">
                <a:solidFill>
                  <a:srgbClr val="FFFFF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me    make     and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665617" name="Group 17"/>
          <p:cNvGraphicFramePr>
            <a:graphicFrameLocks noGrp="1"/>
          </p:cNvGraphicFramePr>
          <p:nvPr/>
        </p:nvGraphicFramePr>
        <p:xfrm>
          <a:off x="177800" y="166688"/>
          <a:ext cx="8763000" cy="2143443"/>
        </p:xfrm>
        <a:graphic>
          <a:graphicData uri="http://schemas.openxmlformats.org/drawingml/2006/table">
            <a:tbl>
              <a:tblPr rtl="1"/>
              <a:tblGrid>
                <a:gridCol w="2997200"/>
                <a:gridCol w="2057400"/>
                <a:gridCol w="3708400"/>
              </a:tblGrid>
              <a:tr h="11985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وَاجْعَلْنِي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مِنَ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الْمُتَطَهِّرِينَ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207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make 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from among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those who purify themselves.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oup 34"/>
          <p:cNvGraphicFramePr>
            <a:graphicFrameLocks noGrp="1"/>
          </p:cNvGraphicFramePr>
          <p:nvPr/>
        </p:nvGraphicFramePr>
        <p:xfrm>
          <a:off x="914400" y="2895600"/>
          <a:ext cx="7315200" cy="1981200"/>
        </p:xfrm>
        <a:graphic>
          <a:graphicData uri="http://schemas.openxmlformats.org/drawingml/2006/table">
            <a:tbl>
              <a:tblPr/>
              <a:tblGrid>
                <a:gridCol w="3581400"/>
                <a:gridCol w="533400"/>
                <a:gridCol w="3200400"/>
              </a:tblGrid>
              <a:tr h="19689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مُتَطَهِّر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990600" y="3264338"/>
            <a:ext cx="3505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  <a:spcBef>
                <a:spcPct val="0"/>
              </a:spcBef>
            </a:pPr>
            <a:r>
              <a:rPr lang="ar-SA" sz="9600" dirty="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مُتَطَهِّرِينَ</a:t>
            </a:r>
            <a:endParaRPr lang="en-US" sz="9600" dirty="0">
              <a:latin typeface="Times New Roman" pitchFamily="18" charset="0"/>
              <a:ea typeface="Times New Roman" pitchFamily="18" charset="0"/>
              <a:cs typeface="Tajweed" pitchFamily="2" charset="-78"/>
            </a:endParaRP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667665" name="Group 17"/>
          <p:cNvGraphicFramePr>
            <a:graphicFrameLocks noGrp="1"/>
          </p:cNvGraphicFramePr>
          <p:nvPr/>
        </p:nvGraphicFramePr>
        <p:xfrm>
          <a:off x="177800" y="166688"/>
          <a:ext cx="8763000" cy="2143443"/>
        </p:xfrm>
        <a:graphic>
          <a:graphicData uri="http://schemas.openxmlformats.org/drawingml/2006/table">
            <a:tbl>
              <a:tblPr rtl="1"/>
              <a:tblGrid>
                <a:gridCol w="2997200"/>
                <a:gridCol w="2057400"/>
                <a:gridCol w="3708400"/>
              </a:tblGrid>
              <a:tr h="11985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وَاجْعَلْنِي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مِنَ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الْمُتَطَهِّرِينَ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207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make 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from among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those who purify themselves.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85009" name="Rectangle 21"/>
          <p:cNvSpPr>
            <a:spLocks noChangeArrowheads="1"/>
          </p:cNvSpPr>
          <p:nvPr/>
        </p:nvSpPr>
        <p:spPr bwMode="auto">
          <a:xfrm>
            <a:off x="1752600" y="5334000"/>
            <a:ext cx="5762625" cy="1200329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85800" indent="-685800"/>
            <a:r>
              <a:rPr lang="ar-SA" sz="7200" dirty="0" smtClean="0">
                <a:latin typeface="Tahoma" pitchFamily="34" charset="0"/>
                <a:cs typeface="Traditional Arabic_bs" pitchFamily="2" charset="-78"/>
              </a:rPr>
              <a:t>طَاهِر</a:t>
            </a:r>
            <a:r>
              <a:rPr lang="en-US" sz="7200" smtClean="0">
                <a:latin typeface="Tahoma" pitchFamily="34" charset="0"/>
                <a:cs typeface="Traditional Arabic_bs" pitchFamily="2" charset="-78"/>
              </a:rPr>
              <a:t> </a:t>
            </a:r>
            <a:r>
              <a:rPr lang="ar-SA" sz="7200" smtClean="0">
                <a:latin typeface="Tahoma" pitchFamily="34" charset="0"/>
                <a:cs typeface="Traditional Arabic_bs" pitchFamily="2" charset="-78"/>
              </a:rPr>
              <a:t> </a:t>
            </a:r>
            <a:r>
              <a:rPr lang="ar-SA" sz="7200" dirty="0" smtClean="0">
                <a:latin typeface="Tahoma" pitchFamily="34" charset="0"/>
                <a:cs typeface="Traditional Arabic_bs" pitchFamily="2" charset="-78"/>
              </a:rPr>
              <a:t>طَهُور</a:t>
            </a:r>
            <a:r>
              <a:rPr lang="en-US" sz="7200" dirty="0" smtClean="0">
                <a:latin typeface="Tahoma" pitchFamily="34" charset="0"/>
                <a:cs typeface="Traditional Arabic_bs" pitchFamily="2" charset="-78"/>
              </a:rPr>
              <a:t>  </a:t>
            </a:r>
            <a:r>
              <a:rPr lang="ar-SA" sz="7200" dirty="0" smtClean="0">
                <a:latin typeface="Tahoma" pitchFamily="34" charset="0"/>
                <a:cs typeface="Traditional Arabic_bs" pitchFamily="2" charset="-78"/>
              </a:rPr>
              <a:t>طَهارَة</a:t>
            </a:r>
            <a:endParaRPr lang="en-US" sz="7200" dirty="0">
              <a:latin typeface="Tahoma" pitchFamily="34" charset="0"/>
              <a:cs typeface="Traditional Arabic_bs" pitchFamily="2" charset="-78"/>
            </a:endParaRPr>
          </a:p>
        </p:txBody>
      </p:sp>
      <p:sp>
        <p:nvSpPr>
          <p:cNvPr id="8" name="Oval 25"/>
          <p:cNvSpPr>
            <a:spLocks noChangeArrowheads="1"/>
          </p:cNvSpPr>
          <p:nvPr/>
        </p:nvSpPr>
        <p:spPr bwMode="auto">
          <a:xfrm>
            <a:off x="4495800" y="2730938"/>
            <a:ext cx="1905000" cy="1295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39"/>
          <p:cNvSpPr>
            <a:spLocks noChangeArrowheads="1"/>
          </p:cNvSpPr>
          <p:nvPr/>
        </p:nvSpPr>
        <p:spPr bwMode="auto">
          <a:xfrm>
            <a:off x="2133600" y="2654737"/>
            <a:ext cx="914400" cy="47257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/>
          <a:lstStyle/>
          <a:p>
            <a:pPr algn="ctr">
              <a:spcBef>
                <a:spcPct val="50000"/>
              </a:spcBef>
            </a:pPr>
            <a:r>
              <a:rPr lang="en-US" sz="5400" b="0" dirty="0">
                <a:solidFill>
                  <a:srgbClr val="800000"/>
                </a:solidFill>
                <a:latin typeface="Arial" pitchFamily="34" charset="0"/>
              </a:rPr>
              <a:t>+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669699" name="Group 3"/>
          <p:cNvGraphicFramePr>
            <a:graphicFrameLocks noGrp="1"/>
          </p:cNvGraphicFramePr>
          <p:nvPr/>
        </p:nvGraphicFramePr>
        <p:xfrm>
          <a:off x="177800" y="685800"/>
          <a:ext cx="8763000" cy="2143443"/>
        </p:xfrm>
        <a:graphic>
          <a:graphicData uri="http://schemas.openxmlformats.org/drawingml/2006/table">
            <a:tbl>
              <a:tblPr rtl="1"/>
              <a:tblGrid>
                <a:gridCol w="2997200"/>
                <a:gridCol w="2057400"/>
                <a:gridCol w="3708400"/>
              </a:tblGrid>
              <a:tr h="11985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وَاجْعَلْنِي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مِنَ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الْمُتَطَهِّرِينَ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207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make 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from among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those who purify themselves.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86033" name="Rectangle 17"/>
          <p:cNvSpPr>
            <a:spLocks noChangeArrowheads="1"/>
          </p:cNvSpPr>
          <p:nvPr/>
        </p:nvSpPr>
        <p:spPr bwMode="auto">
          <a:xfrm>
            <a:off x="762000" y="3019425"/>
            <a:ext cx="7010400" cy="3305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85800" indent="-685800" algn="l" rtl="0"/>
            <a:r>
              <a:rPr lang="en-US" dirty="0">
                <a:latin typeface="+mn-lt"/>
              </a:rPr>
              <a:t>Purity </a:t>
            </a:r>
            <a:r>
              <a:rPr lang="en-US" dirty="0" smtClean="0">
                <a:latin typeface="+mn-lt"/>
              </a:rPr>
              <a:t>of:</a:t>
            </a:r>
            <a:endParaRPr lang="en-US" dirty="0">
              <a:latin typeface="+mn-lt"/>
            </a:endParaRPr>
          </a:p>
          <a:p>
            <a:pPr marL="685800" indent="-685800" algn="l" rtl="0"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faith</a:t>
            </a:r>
          </a:p>
          <a:p>
            <a:pPr marL="685800" indent="-685800" algn="l" rtl="0"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thoughts </a:t>
            </a:r>
          </a:p>
          <a:p>
            <a:pPr marL="685800" indent="-685800" algn="l" rtl="0"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dress and place</a:t>
            </a:r>
            <a:endParaRPr lang="ar-SA" dirty="0">
              <a:latin typeface="+mn-lt"/>
            </a:endParaRPr>
          </a:p>
          <a:p>
            <a:pPr marL="685800" indent="-685800" algn="l" rtl="0"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all types …</a:t>
            </a: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457200" y="76200"/>
            <a:ext cx="82296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3600" b="1" dirty="0">
                <a:solidFill>
                  <a:schemeClr val="tx1"/>
                </a:solidFill>
                <a:cs typeface="Majidi" pitchFamily="2" charset="-78"/>
              </a:rPr>
              <a:t>Message from: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679939" name="Group 3"/>
          <p:cNvGraphicFramePr>
            <a:graphicFrameLocks noGrp="1"/>
          </p:cNvGraphicFramePr>
          <p:nvPr/>
        </p:nvGraphicFramePr>
        <p:xfrm>
          <a:off x="177800" y="166688"/>
          <a:ext cx="8763000" cy="2424113"/>
        </p:xfrm>
        <a:graphic>
          <a:graphicData uri="http://schemas.openxmlformats.org/drawingml/2006/table">
            <a:tbl>
              <a:tblPr rtl="1"/>
              <a:tblGrid>
                <a:gridCol w="2286000"/>
                <a:gridCol w="2133600"/>
                <a:gridCol w="2171700"/>
                <a:gridCol w="2171700"/>
              </a:tblGrid>
              <a:tr h="1357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أَشْهَدُ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أَنْ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لاَّ إِل</a:t>
                      </a:r>
                      <a:r>
                        <a:rPr kumimoji="0" lang="ur-PK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ـٰـ</a:t>
                      </a: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هَ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إِلاَّ اﷲ 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 bear witness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(there is) no god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except Allah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79984" name="Group 48"/>
          <p:cNvGraphicFramePr>
            <a:graphicFrameLocks noGrp="1"/>
          </p:cNvGraphicFramePr>
          <p:nvPr/>
        </p:nvGraphicFramePr>
        <p:xfrm>
          <a:off x="152400" y="1704474"/>
          <a:ext cx="7239000" cy="4572000"/>
        </p:xfrm>
        <a:graphic>
          <a:graphicData uri="http://schemas.openxmlformats.org/drawingml/2006/table">
            <a:tbl>
              <a:tblPr/>
              <a:tblGrid>
                <a:gridCol w="885825"/>
                <a:gridCol w="792163"/>
                <a:gridCol w="1663700"/>
                <a:gridCol w="1174750"/>
                <a:gridCol w="1433512"/>
                <a:gridCol w="1289050"/>
              </a:tblGrid>
              <a:tr h="7239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تَفْعَل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فَعَلَتْ</a:t>
                      </a:r>
                      <a:endParaRPr kumimoji="0" lang="en-US" sz="3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يَفْعَلُ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ajweed" pitchFamily="2" charset="-7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يَفْعَلُونَ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فَعَلَ</a:t>
                      </a: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ajweed" pitchFamily="2" charset="-78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فَعَلُوا</a:t>
                      </a:r>
                      <a:endParaRPr kumimoji="0" lang="ar-SA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723900">
                <a:tc rowSpan="3"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478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 لاَ تَفْعَلْ</a:t>
                      </a: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  </a:t>
                      </a:r>
                      <a:r>
                        <a:rPr kumimoji="0" lang="ar-SA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لاَ تَفْعَلُوا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اِفْعَلْ</a:t>
                      </a: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اِفْعَلُوا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تَفْعَلُ</a:t>
                      </a: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ajweed" pitchFamily="2" charset="-7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تَفْعَلُونَ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فَعَلْتَ</a:t>
                      </a:r>
                      <a:r>
                        <a:rPr kumimoji="0" lang="en-US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 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ajweed" pitchFamily="2" charset="-7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فَعَلْتُمْ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4478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أَفْعَلُ</a:t>
                      </a: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ajweed" pitchFamily="2" charset="-7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نَفْعَلُ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فَعَلْتُ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ajweed" pitchFamily="2" charset="-7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فَعَلْنَا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679982" name="Oval 46"/>
          <p:cNvSpPr>
            <a:spLocks noChangeArrowheads="1"/>
          </p:cNvSpPr>
          <p:nvPr/>
        </p:nvSpPr>
        <p:spPr bwMode="auto">
          <a:xfrm>
            <a:off x="1905000" y="4724400"/>
            <a:ext cx="2514600" cy="1600200"/>
          </a:xfrm>
          <a:prstGeom prst="ellipse">
            <a:avLst/>
          </a:prstGeom>
          <a:solidFill>
            <a:schemeClr val="bg2"/>
          </a:solidFill>
          <a:ln w="9525">
            <a:solidFill>
              <a:srgbClr val="996633"/>
            </a:solidFill>
            <a:round/>
            <a:headEnd/>
            <a:tailEnd/>
          </a:ln>
          <a:effectLst/>
        </p:spPr>
        <p:txBody>
          <a:bodyPr wrap="none" lIns="0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ar-SA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فَاعِل، مَفْعُول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ar-SA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ar-SA" sz="4000" b="1" dirty="0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فِعْل</a:t>
            </a:r>
            <a:endParaRPr lang="en-US" sz="4000" b="1" dirty="0">
              <a:solidFill>
                <a:srgbClr val="CC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87" name="Oval 47"/>
          <p:cNvSpPr>
            <a:spLocks noChangeArrowheads="1"/>
          </p:cNvSpPr>
          <p:nvPr/>
        </p:nvSpPr>
        <p:spPr bwMode="auto">
          <a:xfrm>
            <a:off x="4648200" y="4800600"/>
            <a:ext cx="1600200" cy="8382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8" name="Freeform 49"/>
          <p:cNvSpPr>
            <a:spLocks/>
          </p:cNvSpPr>
          <p:nvPr/>
        </p:nvSpPr>
        <p:spPr bwMode="auto">
          <a:xfrm rot="829805">
            <a:off x="6322675" y="1142736"/>
            <a:ext cx="888797" cy="3916926"/>
          </a:xfrm>
          <a:custGeom>
            <a:avLst/>
            <a:gdLst>
              <a:gd name="T0" fmla="*/ 2147483647 w 1360"/>
              <a:gd name="T1" fmla="*/ 0 h 2784"/>
              <a:gd name="T2" fmla="*/ 2147483647 w 1360"/>
              <a:gd name="T3" fmla="*/ 2147483647 h 2784"/>
              <a:gd name="T4" fmla="*/ 0 w 1360"/>
              <a:gd name="T5" fmla="*/ 2147483647 h 2784"/>
              <a:gd name="T6" fmla="*/ 0 60000 65536"/>
              <a:gd name="T7" fmla="*/ 0 60000 65536"/>
              <a:gd name="T8" fmla="*/ 0 60000 65536"/>
              <a:gd name="T9" fmla="*/ 0 w 1360"/>
              <a:gd name="T10" fmla="*/ 0 h 2784"/>
              <a:gd name="T11" fmla="*/ 1360 w 1360"/>
              <a:gd name="T12" fmla="*/ 2784 h 27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60" h="2784">
                <a:moveTo>
                  <a:pt x="960" y="0"/>
                </a:moveTo>
                <a:cubicBezTo>
                  <a:pt x="1160" y="464"/>
                  <a:pt x="1360" y="928"/>
                  <a:pt x="1200" y="1392"/>
                </a:cubicBezTo>
                <a:cubicBezTo>
                  <a:pt x="1040" y="1856"/>
                  <a:pt x="520" y="2320"/>
                  <a:pt x="0" y="2784"/>
                </a:cubicBezTo>
              </a:path>
            </a:pathLst>
          </a:custGeom>
          <a:noFill/>
          <a:ln w="76200">
            <a:solidFill>
              <a:srgbClr val="66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7" grpId="0" animBg="1"/>
      <p:bldP spid="10288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0"/>
            <a:ext cx="8229600" cy="1828800"/>
          </a:xfrm>
        </p:spPr>
        <p:txBody>
          <a:bodyPr/>
          <a:lstStyle/>
          <a:p>
            <a:pPr eaLnBrk="1" hangingPunct="1"/>
            <a:r>
              <a:rPr lang="en-US" smtClean="0"/>
              <a:t>Revise….!!!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19" descr="Untitled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168400"/>
            <a:ext cx="8101013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06406" name="Group 102"/>
          <p:cNvGraphicFramePr>
            <a:graphicFrameLocks noGrp="1"/>
          </p:cNvGraphicFramePr>
          <p:nvPr/>
        </p:nvGraphicFramePr>
        <p:xfrm>
          <a:off x="152400" y="1168400"/>
          <a:ext cx="8763000" cy="1995170"/>
        </p:xfrm>
        <a:graphic>
          <a:graphicData uri="http://schemas.openxmlformats.org/drawingml/2006/table">
            <a:tbl>
              <a:tblPr rtl="1"/>
              <a:tblGrid>
                <a:gridCol w="1905000"/>
                <a:gridCol w="914400"/>
                <a:gridCol w="1905000"/>
                <a:gridCol w="1295400"/>
                <a:gridCol w="1143000"/>
                <a:gridCol w="1600200"/>
              </a:tblGrid>
              <a:tr h="11112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أَشْهَدُ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أَنْ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لاَّ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إِلـٰـهَ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إِلاَّ 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اﷲ ُ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 bear witness</a:t>
                      </a:r>
                      <a:endParaRPr kumimoji="0" lang="ur-PK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</a:t>
                      </a:r>
                      <a:endParaRPr kumimoji="0" lang="ur-PK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(there is) No</a:t>
                      </a:r>
                      <a:endParaRPr kumimoji="0" lang="ur-PK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God</a:t>
                      </a:r>
                      <a:endParaRPr kumimoji="0" lang="ur-PK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QA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except</a:t>
                      </a:r>
                      <a:endParaRPr kumimoji="0" lang="ur-PK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Allah</a:t>
                      </a:r>
                      <a:endParaRPr kumimoji="0" lang="ur-PK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pic>
        <p:nvPicPr>
          <p:cNvPr id="92181" name="Picture 54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1430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2" name="Picture 55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927475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3" name="Picture 56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2352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4" name="Picture 57" descr="Untitled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978275"/>
            <a:ext cx="8101013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06407" name="Group 103"/>
          <p:cNvGraphicFramePr>
            <a:graphicFrameLocks noGrp="1"/>
          </p:cNvGraphicFramePr>
          <p:nvPr/>
        </p:nvGraphicFramePr>
        <p:xfrm>
          <a:off x="152400" y="3978275"/>
          <a:ext cx="8763000" cy="2025333"/>
        </p:xfrm>
        <a:graphic>
          <a:graphicData uri="http://schemas.openxmlformats.org/drawingml/2006/table">
            <a:tbl>
              <a:tblPr rtl="1"/>
              <a:tblGrid>
                <a:gridCol w="1676400"/>
                <a:gridCol w="1143000"/>
                <a:gridCol w="2895600"/>
                <a:gridCol w="3048000"/>
              </a:tblGrid>
              <a:tr h="11414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أَشْهَدُ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أَنَّ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مُحَمَّدًا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رَّسُولُ اﷲِ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 bear witness</a:t>
                      </a:r>
                      <a:endParaRPr kumimoji="0" lang="ur-PK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QA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hat</a:t>
                      </a:r>
                      <a:endParaRPr kumimoji="0" lang="ur-PK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Muhammad(s)</a:t>
                      </a:r>
                      <a:endParaRPr kumimoji="0" lang="ur-PK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QA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 the Messenger of Allah</a:t>
                      </a:r>
                      <a:endParaRPr kumimoji="0" lang="ur-PK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pic>
        <p:nvPicPr>
          <p:cNvPr id="92197" name="Picture 82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1750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8" name="Picture 83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60198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9" name="Picture 84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51054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457200" y="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b="1" kern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Adhan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pPr rtl="0" eaLnBrk="1" hangingPunct="1"/>
            <a:r>
              <a:rPr lang="en-US" sz="4800" smtClean="0"/>
              <a:t>Adhan</a:t>
            </a:r>
          </a:p>
        </p:txBody>
      </p:sp>
      <p:pic>
        <p:nvPicPr>
          <p:cNvPr id="93187" name="Picture 3" descr="Untitled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397000"/>
            <a:ext cx="8101013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00243" name="Group 83"/>
          <p:cNvGraphicFramePr>
            <a:graphicFrameLocks noGrp="1"/>
          </p:cNvGraphicFramePr>
          <p:nvPr/>
        </p:nvGraphicFramePr>
        <p:xfrm>
          <a:off x="485932" y="1397000"/>
          <a:ext cx="8429468" cy="1905000"/>
        </p:xfrm>
        <a:graphic>
          <a:graphicData uri="http://schemas.openxmlformats.org/drawingml/2006/table">
            <a:tbl>
              <a:tblPr rtl="1"/>
              <a:tblGrid>
                <a:gridCol w="2176462"/>
                <a:gridCol w="2063256"/>
                <a:gridCol w="2008682"/>
                <a:gridCol w="2181068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حَيَّ عَلَى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الصَّلَوٰةِ 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Come to</a:t>
                      </a:r>
                      <a:endParaRPr kumimoji="0" lang="ur-PK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QA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he Prayer</a:t>
                      </a:r>
                      <a:endParaRPr kumimoji="0" lang="ur-PK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ur-PK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ur-PK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93200" name="Rectangle 59"/>
          <p:cNvSpPr>
            <a:spLocks noChangeArrowheads="1"/>
          </p:cNvSpPr>
          <p:nvPr/>
        </p:nvSpPr>
        <p:spPr bwMode="auto">
          <a:xfrm>
            <a:off x="6781800" y="3717925"/>
            <a:ext cx="5508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FFC215"/>
                </a:solidFill>
                <a:latin typeface="Tahoma" pitchFamily="34" charset="0"/>
                <a:cs typeface="Arial" pitchFamily="34" charset="0"/>
              </a:rPr>
              <a:t>55</a:t>
            </a:r>
            <a:r>
              <a:rPr lang="en-US" sz="2000" baseline="30000">
                <a:solidFill>
                  <a:srgbClr val="FFC215"/>
                </a:solidFill>
                <a:latin typeface="Tahoma" pitchFamily="34" charset="0"/>
                <a:cs typeface="Arial" pitchFamily="34" charset="0"/>
              </a:rPr>
              <a:t>*</a:t>
            </a:r>
          </a:p>
        </p:txBody>
      </p:sp>
      <p:sp>
        <p:nvSpPr>
          <p:cNvPr id="93201" name="Rectangle 60"/>
          <p:cNvSpPr>
            <a:spLocks noChangeArrowheads="1"/>
          </p:cNvSpPr>
          <p:nvPr/>
        </p:nvSpPr>
        <p:spPr bwMode="auto">
          <a:xfrm>
            <a:off x="8077200" y="3717925"/>
            <a:ext cx="5984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FFC215"/>
                </a:solidFill>
                <a:latin typeface="Tahoma" pitchFamily="34" charset="0"/>
                <a:cs typeface="Arial" pitchFamily="34" charset="0"/>
              </a:rPr>
              <a:t>409</a:t>
            </a:r>
          </a:p>
        </p:txBody>
      </p:sp>
      <p:graphicFrame>
        <p:nvGraphicFramePr>
          <p:cNvPr id="16" name="Group 83"/>
          <p:cNvGraphicFramePr>
            <a:graphicFrameLocks noGrp="1"/>
          </p:cNvGraphicFramePr>
          <p:nvPr/>
        </p:nvGraphicFramePr>
        <p:xfrm>
          <a:off x="152400" y="4419600"/>
          <a:ext cx="8763000" cy="1905000"/>
        </p:xfrm>
        <a:graphic>
          <a:graphicData uri="http://schemas.openxmlformats.org/drawingml/2006/table">
            <a:tbl>
              <a:tblPr rtl="1"/>
              <a:tblGrid>
                <a:gridCol w="2176462"/>
                <a:gridCol w="2121218"/>
                <a:gridCol w="2072640"/>
                <a:gridCol w="2392680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حَيَّ عَلَى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الْفَلاَحِ 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ur-PK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ur-PK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Come to</a:t>
                      </a:r>
                      <a:endParaRPr kumimoji="0" lang="ur-PK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QA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he Posterity</a:t>
                      </a:r>
                      <a:endParaRPr kumimoji="0" lang="ur-PK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428468" y="1401763"/>
          <a:ext cx="4143532" cy="1905000"/>
        </p:xfrm>
        <a:graphic>
          <a:graphicData uri="http://schemas.openxmlformats.org/drawingml/2006/table">
            <a:tbl>
              <a:tblPr rtl="1"/>
              <a:tblGrid>
                <a:gridCol w="2176462"/>
                <a:gridCol w="1967070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حَيَّ عَلَى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الصَّلَوٰةِ 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Come to</a:t>
                      </a:r>
                      <a:endParaRPr kumimoji="0" lang="ur-PK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QA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he Prayer</a:t>
                      </a:r>
                      <a:endParaRPr kumimoji="0" lang="ur-PK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pic>
        <p:nvPicPr>
          <p:cNvPr id="93220" name="Picture 30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4638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221" name="Picture 28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3716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222" name="Picture 29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2766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4418965" y="4495800"/>
          <a:ext cx="4480560" cy="1828800"/>
        </p:xfrm>
        <a:graphic>
          <a:graphicData uri="http://schemas.openxmlformats.org/drawingml/2006/table">
            <a:tbl>
              <a:tblPr rtl="1"/>
              <a:tblGrid>
                <a:gridCol w="1965960"/>
                <a:gridCol w="2514600"/>
              </a:tblGrid>
              <a:tr h="990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حَيَّ عَلَى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الْفَلاَحِ 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Come to</a:t>
                      </a:r>
                      <a:endParaRPr kumimoji="0" lang="ur-PK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QA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he Posterity</a:t>
                      </a:r>
                      <a:endParaRPr kumimoji="0" lang="ur-PK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pic>
        <p:nvPicPr>
          <p:cNvPr id="93230" name="Picture 28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3942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231" name="Picture 29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2992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232" name="Picture 30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54864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02257" name="Group 49"/>
          <p:cNvGraphicFramePr>
            <a:graphicFrameLocks noGrp="1"/>
          </p:cNvGraphicFramePr>
          <p:nvPr/>
        </p:nvGraphicFramePr>
        <p:xfrm>
          <a:off x="76200" y="1727200"/>
          <a:ext cx="8763000" cy="1600200"/>
        </p:xfrm>
        <a:graphic>
          <a:graphicData uri="http://schemas.openxmlformats.org/drawingml/2006/table">
            <a:tbl>
              <a:tblPr rtl="1"/>
              <a:tblGrid>
                <a:gridCol w="3903662"/>
                <a:gridCol w="4859338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اَﷲ ُ أَكْبَرُ   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اَﷲ ُ أَكْبَرُ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Allah is the greatest</a:t>
                      </a:r>
                      <a:endParaRPr kumimoji="0" lang="ur-PK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Allah is the greatest</a:t>
                      </a:r>
                      <a:endParaRPr kumimoji="0" lang="ur-PK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pic>
        <p:nvPicPr>
          <p:cNvPr id="94216" name="Picture 16" descr="Untitled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7018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17" name="Picture 17" descr="Untitled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324225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18" name="Picture 18" descr="Untitled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7940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19" name="Picture 19" descr="Untitled-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4114800"/>
            <a:ext cx="8101013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02258" name="Group 50"/>
          <p:cNvGraphicFramePr>
            <a:graphicFrameLocks noGrp="1"/>
          </p:cNvGraphicFramePr>
          <p:nvPr/>
        </p:nvGraphicFramePr>
        <p:xfrm>
          <a:off x="228600" y="4114800"/>
          <a:ext cx="8686800" cy="1995170"/>
        </p:xfrm>
        <a:graphic>
          <a:graphicData uri="http://schemas.openxmlformats.org/drawingml/2006/table">
            <a:tbl>
              <a:tblPr rtl="1"/>
              <a:tblGrid>
                <a:gridCol w="1852612"/>
                <a:gridCol w="2663825"/>
                <a:gridCol w="1738313"/>
                <a:gridCol w="2432050"/>
              </a:tblGrid>
              <a:tr h="11112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لاَ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إِلـٰـهَ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إِلاَّ 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اﷲ ُ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(There is) No</a:t>
                      </a:r>
                      <a:endParaRPr kumimoji="0" lang="ur-PK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God</a:t>
                      </a:r>
                      <a:endParaRPr kumimoji="0" lang="ur-PK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But</a:t>
                      </a:r>
                      <a:endParaRPr kumimoji="0" lang="ur-PK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Allah</a:t>
                      </a:r>
                      <a:endParaRPr kumimoji="0" lang="ur-PK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pic>
        <p:nvPicPr>
          <p:cNvPr id="94232" name="Picture 44" descr="Untitled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0894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33" name="Picture 45" descr="Untitled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1816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34" name="Picture 46" descr="Untitled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110288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2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pPr rtl="0" eaLnBrk="1" hangingPunct="1"/>
            <a:r>
              <a:rPr lang="en-US" sz="4800" smtClean="0"/>
              <a:t>Adhan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0"/>
            <a:ext cx="8229600" cy="1828800"/>
          </a:xfrm>
        </p:spPr>
        <p:txBody>
          <a:bodyPr/>
          <a:lstStyle/>
          <a:p>
            <a:pPr eaLnBrk="1" hangingPunct="1"/>
            <a:r>
              <a:rPr lang="en-US" smtClean="0"/>
              <a:t>Revise….!!!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4800" smtClean="0"/>
              <a:t>After Wudu</a:t>
            </a:r>
          </a:p>
        </p:txBody>
      </p:sp>
      <p:pic>
        <p:nvPicPr>
          <p:cNvPr id="88067" name="Picture 3" descr="Untitled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768475"/>
            <a:ext cx="8101013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98171" name="Group 59"/>
          <p:cNvGraphicFramePr>
            <a:graphicFrameLocks noGrp="1"/>
          </p:cNvGraphicFramePr>
          <p:nvPr/>
        </p:nvGraphicFramePr>
        <p:xfrm>
          <a:off x="152400" y="1768475"/>
          <a:ext cx="8763000" cy="2026920"/>
        </p:xfrm>
        <a:graphic>
          <a:graphicData uri="http://schemas.openxmlformats.org/drawingml/2006/table">
            <a:tbl>
              <a:tblPr rtl="1"/>
              <a:tblGrid>
                <a:gridCol w="2481262"/>
                <a:gridCol w="892175"/>
                <a:gridCol w="1347788"/>
                <a:gridCol w="1790700"/>
                <a:gridCol w="1116012"/>
                <a:gridCol w="1135063"/>
              </a:tblGrid>
              <a:tr h="1143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أَشْهَدُ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أَنْ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لاَّ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إِلـٰـهَ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إِلاَّ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اﷲ ُ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 bear witness</a:t>
                      </a:r>
                      <a:endParaRPr kumimoji="0" lang="ur-PK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</a:t>
                      </a:r>
                      <a:endParaRPr kumimoji="0" lang="ur-PK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(There is) No</a:t>
                      </a:r>
                      <a:endParaRPr kumimoji="0" lang="ur-PK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God</a:t>
                      </a:r>
                      <a:endParaRPr kumimoji="0" lang="ur-PK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But</a:t>
                      </a:r>
                      <a:endParaRPr kumimoji="0" lang="ur-PK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Allah</a:t>
                      </a:r>
                      <a:endParaRPr kumimoji="0" lang="ur-PK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pic>
        <p:nvPicPr>
          <p:cNvPr id="88086" name="Picture 33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743075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87" name="Picture 34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7846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88" name="Picture 35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886075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8089" name="Rectangle 36"/>
          <p:cNvSpPr>
            <a:spLocks noChangeArrowheads="1"/>
          </p:cNvSpPr>
          <p:nvPr/>
        </p:nvSpPr>
        <p:spPr bwMode="auto">
          <a:xfrm>
            <a:off x="5638800" y="1371600"/>
            <a:ext cx="6080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>
              <a:spcBef>
                <a:spcPct val="50000"/>
              </a:spcBef>
              <a:buClrTx/>
              <a:buFontTx/>
              <a:buNone/>
            </a:pPr>
            <a:r>
              <a:rPr lang="ar-SA" sz="2000">
                <a:solidFill>
                  <a:srgbClr val="FFC215"/>
                </a:solidFill>
                <a:latin typeface="Tahoma" pitchFamily="34" charset="0"/>
                <a:cs typeface="Arial" pitchFamily="34" charset="0"/>
              </a:rPr>
              <a:t>576</a:t>
            </a:r>
            <a:endParaRPr lang="en-US" sz="2000" baseline="30000">
              <a:solidFill>
                <a:srgbClr val="FFC215"/>
              </a:solidFill>
              <a:latin typeface="Tahoma" pitchFamily="34" charset="0"/>
              <a:cs typeface="Arial" pitchFamily="34" charset="0"/>
            </a:endParaRPr>
          </a:p>
        </p:txBody>
      </p:sp>
      <p:graphicFrame>
        <p:nvGraphicFramePr>
          <p:cNvPr id="1498149" name="Group 37"/>
          <p:cNvGraphicFramePr>
            <a:graphicFrameLocks noGrp="1"/>
          </p:cNvGraphicFramePr>
          <p:nvPr/>
        </p:nvGraphicFramePr>
        <p:xfrm>
          <a:off x="228600" y="4419600"/>
          <a:ext cx="8610600" cy="1905000"/>
        </p:xfrm>
        <a:graphic>
          <a:graphicData uri="http://schemas.openxmlformats.org/drawingml/2006/table">
            <a:tbl>
              <a:tblPr rtl="1"/>
              <a:tblGrid>
                <a:gridCol w="3319462"/>
                <a:gridCol w="3370263"/>
                <a:gridCol w="1920875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وَحْدَه</a:t>
                      </a:r>
                      <a:r>
                        <a:rPr kumimoji="0" lang="ar-SA" sz="5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  <a:endParaRPr kumimoji="0" lang="ar-SA" sz="1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لاَ شَرِيكَ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لَه</a:t>
                      </a:r>
                      <a:r>
                        <a:rPr kumimoji="0" lang="ar-SA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Alone</a:t>
                      </a:r>
                      <a:endParaRPr kumimoji="0" lang="ur-PK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(there is) No partner</a:t>
                      </a:r>
                      <a:endParaRPr kumimoji="0" lang="ur-PK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To Him</a:t>
                      </a:r>
                      <a:endParaRPr kumimoji="0" lang="ur-PK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pic>
        <p:nvPicPr>
          <p:cNvPr id="88099" name="Picture 56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44196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100" name="Picture 57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62992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101" name="Picture 58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54610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3" descr="Untitled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463800"/>
            <a:ext cx="8101013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00203" name="Group 43"/>
          <p:cNvGraphicFramePr>
            <a:graphicFrameLocks noGrp="1"/>
          </p:cNvGraphicFramePr>
          <p:nvPr/>
        </p:nvGraphicFramePr>
        <p:xfrm>
          <a:off x="152400" y="2463800"/>
          <a:ext cx="8915400" cy="1950720"/>
        </p:xfrm>
        <a:graphic>
          <a:graphicData uri="http://schemas.openxmlformats.org/drawingml/2006/table">
            <a:tbl>
              <a:tblPr rtl="1"/>
              <a:tblGrid>
                <a:gridCol w="1752600"/>
                <a:gridCol w="790575"/>
                <a:gridCol w="2409825"/>
                <a:gridCol w="1600200"/>
                <a:gridCol w="2362200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وَأَشْهَدُ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أَنَّ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مُحَمَّدًا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عَبْدُه</a:t>
                      </a:r>
                      <a:r>
                        <a:rPr kumimoji="0" lang="ar-SA" sz="5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  <a:endParaRPr kumimoji="0" lang="ar-SA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وَرَسُولُه</a:t>
                      </a:r>
                      <a:r>
                        <a:rPr kumimoji="0" lang="ar-SA" sz="5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  <a:endParaRPr kumimoji="0" lang="ar-SA" sz="1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I bear witness</a:t>
                      </a:r>
                      <a:endParaRPr kumimoji="0" lang="ur-PK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r-PK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</a:t>
                      </a:r>
                      <a:endParaRPr kumimoji="0" lang="ur-PK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Muhammad(s)</a:t>
                      </a:r>
                      <a:endParaRPr kumimoji="0" lang="ur-PK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r-PK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 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(is) His slave</a:t>
                      </a:r>
                      <a:endParaRPr kumimoji="0" lang="ur-PK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His Messenger</a:t>
                      </a:r>
                      <a:endParaRPr kumimoji="0" lang="ur-PK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pic>
        <p:nvPicPr>
          <p:cNvPr id="89106" name="Picture 29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4384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107" name="Picture 30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3942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108" name="Picture 31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5306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109" name="Rectangle 32"/>
          <p:cNvSpPr>
            <a:spLocks noChangeArrowheads="1"/>
          </p:cNvSpPr>
          <p:nvPr/>
        </p:nvSpPr>
        <p:spPr bwMode="auto">
          <a:xfrm>
            <a:off x="5943600" y="2057400"/>
            <a:ext cx="6080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>
              <a:spcBef>
                <a:spcPct val="50000"/>
              </a:spcBef>
              <a:buClrTx/>
              <a:buFontTx/>
              <a:buNone/>
            </a:pPr>
            <a:r>
              <a:rPr lang="ar-SA" sz="2000">
                <a:solidFill>
                  <a:srgbClr val="FFC215"/>
                </a:solidFill>
                <a:latin typeface="Tahoma" pitchFamily="34" charset="0"/>
                <a:cs typeface="Arial" pitchFamily="34" charset="0"/>
              </a:rPr>
              <a:t>263</a:t>
            </a:r>
            <a:endParaRPr lang="en-US" sz="2000" baseline="30000">
              <a:solidFill>
                <a:srgbClr val="FFC215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89110" name="Rectangle 33"/>
          <p:cNvSpPr>
            <a:spLocks noChangeArrowheads="1"/>
          </p:cNvSpPr>
          <p:nvPr/>
        </p:nvSpPr>
        <p:spPr bwMode="auto">
          <a:xfrm>
            <a:off x="3048000" y="2041525"/>
            <a:ext cx="6985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>
              <a:spcBef>
                <a:spcPct val="50000"/>
              </a:spcBef>
              <a:buClrTx/>
              <a:buFontTx/>
              <a:buNone/>
            </a:pPr>
            <a:r>
              <a:rPr lang="ar-SA" sz="2000">
                <a:solidFill>
                  <a:srgbClr val="FFC215"/>
                </a:solidFill>
                <a:latin typeface="Tahoma" pitchFamily="34" charset="0"/>
                <a:cs typeface="Arial" pitchFamily="34" charset="0"/>
              </a:rPr>
              <a:t>126</a:t>
            </a:r>
            <a:r>
              <a:rPr lang="en-US" sz="2000" baseline="30000">
                <a:solidFill>
                  <a:srgbClr val="FFC215"/>
                </a:solidFill>
                <a:latin typeface="Tahoma" pitchFamily="34" charset="0"/>
                <a:cs typeface="Arial" pitchFamily="34" charset="0"/>
              </a:rPr>
              <a:t>*</a:t>
            </a:r>
          </a:p>
        </p:txBody>
      </p:sp>
      <p:sp>
        <p:nvSpPr>
          <p:cNvPr id="89111" name="Rectangle 34"/>
          <p:cNvSpPr>
            <a:spLocks noChangeArrowheads="1"/>
          </p:cNvSpPr>
          <p:nvPr/>
        </p:nvSpPr>
        <p:spPr bwMode="auto">
          <a:xfrm>
            <a:off x="1143000" y="2041525"/>
            <a:ext cx="6889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sz="2000">
                <a:solidFill>
                  <a:srgbClr val="FFC215"/>
                </a:solidFill>
                <a:latin typeface="Tahoma" pitchFamily="34" charset="0"/>
                <a:cs typeface="Arial" pitchFamily="34" charset="0"/>
              </a:rPr>
              <a:t>332</a:t>
            </a:r>
            <a:r>
              <a:rPr lang="en-US" sz="2000" baseline="30000">
                <a:solidFill>
                  <a:srgbClr val="FFC215"/>
                </a:solidFill>
                <a:latin typeface="Tahoma" pitchFamily="34" charset="0"/>
                <a:cs typeface="Arial" pitchFamily="34" charset="0"/>
              </a:rPr>
              <a:t>*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4800" smtClean="0"/>
              <a:t>After Wudu</a:t>
            </a:r>
          </a:p>
        </p:txBody>
      </p:sp>
      <p:pic>
        <p:nvPicPr>
          <p:cNvPr id="90115" name="Picture 3" descr="Untitled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854200"/>
            <a:ext cx="8101013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02212" name="Group 4"/>
          <p:cNvGraphicFramePr>
            <a:graphicFrameLocks noGrp="1"/>
          </p:cNvGraphicFramePr>
          <p:nvPr/>
        </p:nvGraphicFramePr>
        <p:xfrm>
          <a:off x="152400" y="1854200"/>
          <a:ext cx="8763000" cy="1828800"/>
        </p:xfrm>
        <a:graphic>
          <a:graphicData uri="http://schemas.openxmlformats.org/drawingml/2006/table">
            <a:tbl>
              <a:tblPr rtl="1"/>
              <a:tblGrid>
                <a:gridCol w="1824037"/>
                <a:gridCol w="2441575"/>
                <a:gridCol w="4497388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اَللّهُمَّ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اجْعَلْنِي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مِنَ التَّوَّابِينَ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r-PK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afees Nastaleeq v1.01" pitchFamily="2" charset="-78"/>
                          <a:ea typeface="Times New Roman" pitchFamily="18" charset="0"/>
                          <a:cs typeface="Nafees Nastaleeq v1.01" pitchFamily="2" charset="-78"/>
                        </a:rPr>
                        <a:t> 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 Allah!</a:t>
                      </a:r>
                      <a:endParaRPr kumimoji="0" lang="ur-PK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Make me</a:t>
                      </a:r>
                      <a:endParaRPr kumimoji="0" lang="ur-PK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among those who repent</a:t>
                      </a:r>
                      <a:endParaRPr kumimoji="0" lang="ur-PK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pic>
        <p:nvPicPr>
          <p:cNvPr id="90125" name="Picture 23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8288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26" name="Picture 24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6576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27" name="Picture 25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9210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28" name="Rectangle 26"/>
          <p:cNvSpPr>
            <a:spLocks noChangeArrowheads="1"/>
          </p:cNvSpPr>
          <p:nvPr/>
        </p:nvSpPr>
        <p:spPr bwMode="auto">
          <a:xfrm>
            <a:off x="5578475" y="1447800"/>
            <a:ext cx="7461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>
              <a:spcBef>
                <a:spcPct val="50000"/>
              </a:spcBef>
              <a:buClrTx/>
              <a:buFontTx/>
              <a:buNone/>
            </a:pPr>
            <a:r>
              <a:rPr lang="ar-SA" sz="2000">
                <a:solidFill>
                  <a:srgbClr val="FFC215"/>
                </a:solidFill>
                <a:latin typeface="Tahoma" pitchFamily="34" charset="0"/>
                <a:cs typeface="Arial" pitchFamily="34" charset="0"/>
              </a:rPr>
              <a:t>346</a:t>
            </a:r>
            <a:r>
              <a:rPr lang="en-US" sz="2000">
                <a:solidFill>
                  <a:srgbClr val="FFC215"/>
                </a:solidFill>
                <a:latin typeface="Tahoma" pitchFamily="34" charset="0"/>
                <a:cs typeface="Arial" pitchFamily="34" charset="0"/>
              </a:rPr>
              <a:t>*</a:t>
            </a:r>
          </a:p>
        </p:txBody>
      </p:sp>
      <p:pic>
        <p:nvPicPr>
          <p:cNvPr id="90129" name="Picture 27" descr="Untitled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191000"/>
            <a:ext cx="8101013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02253" name="Group 45"/>
          <p:cNvGraphicFramePr>
            <a:graphicFrameLocks noGrp="1"/>
          </p:cNvGraphicFramePr>
          <p:nvPr/>
        </p:nvGraphicFramePr>
        <p:xfrm>
          <a:off x="152400" y="4191000"/>
          <a:ext cx="8763000" cy="2103120"/>
        </p:xfrm>
        <a:graphic>
          <a:graphicData uri="http://schemas.openxmlformats.org/drawingml/2006/table">
            <a:tbl>
              <a:tblPr rtl="1"/>
              <a:tblGrid>
                <a:gridCol w="4265612"/>
                <a:gridCol w="4497388"/>
              </a:tblGrid>
              <a:tr h="1219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وَاجْعَلْنِي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مِنَ الْمُتَطَهِّرِينَ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r-PK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afees Nastaleeq v1.01" pitchFamily="2" charset="-78"/>
                          <a:ea typeface="Times New Roman" pitchFamily="18" charset="0"/>
                          <a:cs typeface="Nafees Nastaleeq v1.01" pitchFamily="2" charset="-78"/>
                        </a:rPr>
                        <a:t> 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make me</a:t>
                      </a:r>
                      <a:endParaRPr kumimoji="0" lang="ur-PK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among those who purify themselves</a:t>
                      </a:r>
                      <a:endParaRPr kumimoji="0" lang="ur-PK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pic>
        <p:nvPicPr>
          <p:cNvPr id="90136" name="Picture 42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41910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37" name="Picture 43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6276975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38" name="Picture 44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4102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Break!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Beam">
  <a:themeElements>
    <a:clrScheme name="2_Beam 1">
      <a:dk1>
        <a:srgbClr val="1A006C"/>
      </a:dk1>
      <a:lt1>
        <a:srgbClr val="FFFFFF"/>
      </a:lt1>
      <a:dk2>
        <a:srgbClr val="000066"/>
      </a:dk2>
      <a:lt2>
        <a:srgbClr val="CCCCFF"/>
      </a:lt2>
      <a:accent1>
        <a:srgbClr val="0099CC"/>
      </a:accent1>
      <a:accent2>
        <a:srgbClr val="6600CC"/>
      </a:accent2>
      <a:accent3>
        <a:srgbClr val="AAAAB8"/>
      </a:accent3>
      <a:accent4>
        <a:srgbClr val="DADADA"/>
      </a:accent4>
      <a:accent5>
        <a:srgbClr val="AACAE2"/>
      </a:accent5>
      <a:accent6>
        <a:srgbClr val="5C00B9"/>
      </a:accent6>
      <a:hlink>
        <a:srgbClr val="9999FF"/>
      </a:hlink>
      <a:folHlink>
        <a:srgbClr val="33CCCC"/>
      </a:folHlink>
    </a:clrScheme>
    <a:fontScheme name="2_Beam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577850" marR="0" indent="-577850" algn="r" defTabSz="914400" rtl="1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FFFF"/>
          </a:buClr>
          <a:buSzPct val="90000"/>
          <a:buFont typeface="Wingdings" pitchFamily="2" charset="2"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Nafees Web Naskh" pitchFamily="2" charset="-78"/>
            <a:cs typeface="Nafees Web Naskh" pitchFamily="2" charset="-7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577850" marR="0" indent="-577850" algn="r" defTabSz="914400" rtl="1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FFFF"/>
          </a:buClr>
          <a:buSzPct val="90000"/>
          <a:buFont typeface="Wingdings" pitchFamily="2" charset="2"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Nafees Web Naskh" pitchFamily="2" charset="-78"/>
            <a:cs typeface="Nafees Web Naskh" pitchFamily="2" charset="-78"/>
          </a:defRPr>
        </a:defPPr>
      </a:lstStyle>
    </a:lnDef>
  </a:objectDefaults>
  <a:extraClrSchemeLst>
    <a:extraClrScheme>
      <a:clrScheme name="2_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10123</TotalTime>
  <Words>2949</Words>
  <Application>Microsoft Office PowerPoint</Application>
  <PresentationFormat>On-screen Show (4:3)</PresentationFormat>
  <Paragraphs>1157</Paragraphs>
  <Slides>98</Slides>
  <Notes>94</Notes>
  <HiddenSlides>22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98</vt:i4>
      </vt:variant>
    </vt:vector>
  </HeadingPairs>
  <TitlesOfParts>
    <vt:vector size="100" baseType="lpstr">
      <vt:lpstr>2_Beam</vt:lpstr>
      <vt:lpstr>Flash Document</vt:lpstr>
      <vt:lpstr>PowerPoint Presentation</vt:lpstr>
      <vt:lpstr>In this lesson…</vt:lpstr>
      <vt:lpstr>PowerPoint Presentation</vt:lpstr>
      <vt:lpstr>Adhan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PowerPoint Presentation</vt:lpstr>
      <vt:lpstr>PowerPoint Presentation</vt:lpstr>
      <vt:lpstr>PowerPoint Presentation</vt:lpstr>
      <vt:lpstr>أَنْ    أَنَّ   إنْ    إِنَّ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Say لا إله إلاّ الله</vt:lpstr>
      <vt:lpstr>Real Stories</vt:lpstr>
      <vt:lpstr>Azan Workshop</vt:lpstr>
      <vt:lpstr>PowerPoint Presentation</vt:lpstr>
      <vt:lpstr> </vt:lpstr>
      <vt:lpstr> </vt:lpstr>
      <vt:lpstr> </vt:lpstr>
      <vt:lpstr> </vt:lpstr>
      <vt:lpstr>PowerPoint Presentation</vt:lpstr>
      <vt:lpstr>PowerPoint Presentation</vt:lpstr>
      <vt:lpstr>Recital before Wudu</vt:lpstr>
      <vt:lpstr>Excellence of the Prayer  After Wudoo</vt:lpstr>
      <vt:lpstr> After Wudu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PowerPoint Presentation</vt:lpstr>
      <vt:lpstr>PowerPoint Presentation</vt:lpstr>
      <vt:lpstr>PowerPoint Presentation</vt:lpstr>
      <vt:lpstr>PowerPoint Presentation</vt:lpstr>
      <vt:lpstr>أَنْ   أَنَّ  إنْ   إِنَّ</vt:lpstr>
      <vt:lpstr> </vt:lpstr>
      <vt:lpstr> </vt:lpstr>
      <vt:lpstr> </vt:lpstr>
      <vt:lpstr> </vt:lpstr>
      <vt:lpstr> </vt:lpstr>
      <vt:lpstr> After Wudu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Revise….!!!</vt:lpstr>
      <vt:lpstr>PowerPoint Presentation</vt:lpstr>
      <vt:lpstr>Adhan</vt:lpstr>
      <vt:lpstr>Adhan</vt:lpstr>
      <vt:lpstr>Revise….!!!</vt:lpstr>
      <vt:lpstr>After Wudu</vt:lpstr>
      <vt:lpstr>PowerPoint Presentation</vt:lpstr>
      <vt:lpstr>After Wudu</vt:lpstr>
      <vt:lpstr>Break!</vt:lpstr>
    </vt:vector>
  </TitlesOfParts>
  <Company>KFUPM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سُورَةُ الْفِيل</dc:title>
  <dc:creator>ITC</dc:creator>
  <cp:lastModifiedBy>Dr.Abdul Aziz</cp:lastModifiedBy>
  <cp:revision>358</cp:revision>
  <dcterms:created xsi:type="dcterms:W3CDTF">2008-10-07T02:53:58Z</dcterms:created>
  <dcterms:modified xsi:type="dcterms:W3CDTF">2011-05-24T07:20:13Z</dcterms:modified>
</cp:coreProperties>
</file>