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  <p:sldMasterId id="2147484062" r:id="rId2"/>
  </p:sldMasterIdLst>
  <p:notesMasterIdLst>
    <p:notesMasterId r:id="rId22"/>
  </p:notesMasterIdLst>
  <p:handoutMasterIdLst>
    <p:handoutMasterId r:id="rId23"/>
  </p:handoutMasterIdLst>
  <p:sldIdLst>
    <p:sldId id="1117" r:id="rId3"/>
    <p:sldId id="1082" r:id="rId4"/>
    <p:sldId id="1764" r:id="rId5"/>
    <p:sldId id="1640" r:id="rId6"/>
    <p:sldId id="1762" r:id="rId7"/>
    <p:sldId id="1763" r:id="rId8"/>
    <p:sldId id="1751" r:id="rId9"/>
    <p:sldId id="1752" r:id="rId10"/>
    <p:sldId id="1754" r:id="rId11"/>
    <p:sldId id="1753" r:id="rId12"/>
    <p:sldId id="1756" r:id="rId13"/>
    <p:sldId id="1755" r:id="rId14"/>
    <p:sldId id="1760" r:id="rId15"/>
    <p:sldId id="1687" r:id="rId16"/>
    <p:sldId id="1688" r:id="rId17"/>
    <p:sldId id="1689" r:id="rId18"/>
    <p:sldId id="1757" r:id="rId19"/>
    <p:sldId id="1097" r:id="rId20"/>
    <p:sldId id="1071" r:id="rId21"/>
  </p:sldIdLst>
  <p:sldSz cx="9144000" cy="6858000" type="screen4x3"/>
  <p:notesSz cx="7023100" cy="9309100"/>
  <p:defaultTextStyle>
    <a:defPPr>
      <a:defRPr lang="ar-SA"/>
    </a:defPPr>
    <a:lvl1pPr algn="l" rtl="0" eaLnBrk="0" fontAlgn="base" hangingPunct="0">
      <a:spcBef>
        <a:spcPct val="20000"/>
      </a:spcBef>
      <a:spcAft>
        <a:spcPct val="0"/>
      </a:spcAft>
      <a:buClr>
        <a:srgbClr val="FFFFFF"/>
      </a:buClr>
      <a:buSzPts val="3200"/>
      <a:buFont typeface="Wingdings" pitchFamily="2" charset="2"/>
      <a:buChar char="×"/>
      <a:defRPr sz="4800" kern="1200">
        <a:solidFill>
          <a:srgbClr val="FFFF00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FFFFFF"/>
      </a:buClr>
      <a:buSzPts val="3200"/>
      <a:buFont typeface="Wingdings" pitchFamily="2" charset="2"/>
      <a:buChar char="×"/>
      <a:defRPr sz="4800" kern="1200">
        <a:solidFill>
          <a:srgbClr val="FFFF00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FFFFFF"/>
      </a:buClr>
      <a:buSzPts val="3200"/>
      <a:buFont typeface="Wingdings" pitchFamily="2" charset="2"/>
      <a:buChar char="×"/>
      <a:defRPr sz="4800" kern="1200">
        <a:solidFill>
          <a:srgbClr val="FFFF00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FFFFFF"/>
      </a:buClr>
      <a:buSzPts val="3200"/>
      <a:buFont typeface="Wingdings" pitchFamily="2" charset="2"/>
      <a:buChar char="×"/>
      <a:defRPr sz="4800" kern="1200">
        <a:solidFill>
          <a:srgbClr val="FFFF00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FFFFFF"/>
      </a:buClr>
      <a:buSzPts val="3200"/>
      <a:buFont typeface="Wingdings" pitchFamily="2" charset="2"/>
      <a:buChar char="×"/>
      <a:defRPr sz="4800" kern="1200">
        <a:solidFill>
          <a:srgbClr val="FFFF00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4800" kern="1200">
        <a:solidFill>
          <a:srgbClr val="FFFF00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4800" kern="1200">
        <a:solidFill>
          <a:srgbClr val="FFFF00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4800" kern="1200">
        <a:solidFill>
          <a:srgbClr val="FFFF00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4800" kern="1200">
        <a:solidFill>
          <a:srgbClr val="FFFF00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3300"/>
    <a:srgbClr val="000000"/>
    <a:srgbClr val="003300"/>
    <a:srgbClr val="006600"/>
    <a:srgbClr val="FF9953"/>
    <a:srgbClr val="A40079"/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711" autoAdjust="0"/>
    <p:restoredTop sz="89261" autoAdjust="0"/>
  </p:normalViewPr>
  <p:slideViewPr>
    <p:cSldViewPr>
      <p:cViewPr>
        <p:scale>
          <a:sx n="50" d="100"/>
          <a:sy n="50" d="100"/>
        </p:scale>
        <p:origin x="-1752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6"/>
    </p:cViewPr>
  </p:sorterViewPr>
  <p:notesViewPr>
    <p:cSldViewPr>
      <p:cViewPr varScale="1">
        <p:scale>
          <a:sx n="60" d="100"/>
          <a:sy n="60" d="100"/>
        </p:scale>
        <p:origin x="-1398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05F7D81-15D1-4212-8E38-7455DB90485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09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6904A07-1EE5-4741-8968-B2FE68045D1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53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CCC04-0A38-4756-9C45-DAE3F0C349F6}" type="slidenum">
              <a:rPr lang="ar-SA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Show the rules first.  </a:t>
            </a:r>
          </a:p>
          <a:p>
            <a:pPr eaLnBrk="1" hangingPunct="1"/>
            <a:r>
              <a:rPr lang="en-US" smtClean="0"/>
              <a:t>We will use all our senses.  It is called TPI or TPR.  It really enhances the learning.  And note that this is not limited to these 6 pronouns.  It has much more to do with all the verb forms that we will learn.  </a:t>
            </a:r>
          </a:p>
          <a:p>
            <a:pPr eaLnBrk="1" hangingPunct="1"/>
            <a:r>
              <a:rPr lang="en-US" smtClean="0"/>
              <a:t>You have spared so much time and came all the way. Don’t listen to Shaitaan. Don’t be shy to use these directions. </a:t>
            </a:r>
          </a:p>
          <a:p>
            <a:pPr eaLnBrk="1" hangingPunct="1"/>
            <a:r>
              <a:rPr lang="en-US" smtClean="0"/>
              <a:t>We are learning the words of Qur’an here.  If you use them, your learning will be easier and quicker.  </a:t>
            </a:r>
          </a:p>
          <a:p>
            <a:pPr eaLnBrk="1" hangingPunct="1"/>
            <a:r>
              <a:rPr lang="en-US" smtClean="0"/>
              <a:t>The rule for repetition is: Teacher (Ar+Ur) – Student (Ar+ Ur) * 3 times</a:t>
            </a:r>
          </a:p>
          <a:p>
            <a:pPr eaLnBrk="1" hangingPunct="1"/>
            <a:r>
              <a:rPr lang="en-US" smtClean="0"/>
              <a:t>T(Ar) – St (Ur) * 3 times</a:t>
            </a:r>
          </a:p>
          <a:p>
            <a:pPr eaLnBrk="1" hangingPunct="1"/>
            <a:r>
              <a:rPr lang="en-US" smtClean="0"/>
              <a:t>T(AA) – St(AA) * 3 times (in pairs; ex: huwa, hum – huwa,hum, …)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5065F-633C-4DB1-82EF-21CDF53CECE7}" type="slidenum">
              <a:rPr lang="ar-SY"/>
              <a:pPr/>
              <a:t>5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BAAFE8-EAEE-49CE-B6DD-9DA78E88BA27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1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7044FA-9FEB-48B4-9585-0D4F56956E30}" type="slidenum">
              <a:rPr lang="ar-SA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6FA23-8E00-410D-BA0A-493B32D1F92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9183C-EE96-4C24-A95E-94A385C405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3FC42-DA81-4D75-89E7-04D648B700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386A-7072-4E13-A7E4-D318A4ACE1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1BD4-8B99-430A-B13D-B850808E9C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20FBD-5921-4877-A5C3-C8388B6C3EBB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2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828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rgbClr val="FFFFFF"/>
              </a:buClr>
              <a:buSzPts val="3200"/>
              <a:buFont typeface="Wingdings" pitchFamily="2" charset="2"/>
              <a:buChar char="×"/>
              <a:defRPr/>
            </a:lvl1pPr>
          </a:lstStyle>
          <a:p>
            <a:pPr>
              <a:defRPr/>
            </a:pPr>
            <a:fld id="{A886A6E1-B4DD-432D-BC11-EBC83BA7D6BE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rgbClr val="FFFFFF"/>
              </a:buClr>
              <a:buSzPts val="3200"/>
              <a:buFont typeface="Wingdings" pitchFamily="2" charset="2"/>
              <a:buChar char="×"/>
              <a:defRPr/>
            </a:lvl1pPr>
          </a:lstStyle>
          <a:p>
            <a:pPr>
              <a:defRPr/>
            </a:pPr>
            <a:fld id="{D0A7A78B-9C73-4FEE-8018-E35F67CAF59B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rgbClr val="FFFFFF"/>
              </a:buClr>
              <a:buSzPts val="3200"/>
              <a:buFont typeface="Wingdings" pitchFamily="2" charset="2"/>
              <a:buChar char="×"/>
              <a:defRPr/>
            </a:lvl1pPr>
          </a:lstStyle>
          <a:p>
            <a:pPr>
              <a:defRPr/>
            </a:pPr>
            <a:fld id="{A57A62B3-A8A5-4F4D-895B-3A03317E1C71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rgbClr val="FFFFFF"/>
              </a:buClr>
              <a:buSzPts val="3200"/>
              <a:buFont typeface="Wingdings" pitchFamily="2" charset="2"/>
              <a:buChar char="×"/>
              <a:defRPr/>
            </a:lvl1pPr>
          </a:lstStyle>
          <a:p>
            <a:pPr>
              <a:defRPr/>
            </a:pPr>
            <a:fld id="{F8ACB446-94B2-4A79-B293-0DDA46C4BDAB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rgbClr val="FFFFFF"/>
              </a:buClr>
              <a:buSzPts val="3200"/>
              <a:buFont typeface="Wingdings" pitchFamily="2" charset="2"/>
              <a:buChar char="×"/>
              <a:defRPr/>
            </a:lvl1pPr>
          </a:lstStyle>
          <a:p>
            <a:pPr>
              <a:defRPr/>
            </a:pPr>
            <a:fld id="{935D493C-0B44-4602-9E37-2183A37AB987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q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B8A25-8B4E-4110-9FFB-3151603C1B2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rgbClr val="FFFFFF"/>
              </a:buClr>
              <a:buSzPts val="3200"/>
              <a:buFont typeface="Wingdings" pitchFamily="2" charset="2"/>
              <a:buChar char="×"/>
              <a:defRPr/>
            </a:lvl1pPr>
          </a:lstStyle>
          <a:p>
            <a:pPr>
              <a:defRPr/>
            </a:pPr>
            <a:fld id="{E5892AF5-1D93-4184-85ED-CDB2B5A6295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rgbClr val="FFFFFF"/>
              </a:buClr>
              <a:buSzPts val="3200"/>
              <a:buFont typeface="Wingdings" pitchFamily="2" charset="2"/>
              <a:buChar char="×"/>
              <a:defRPr/>
            </a:lvl1pPr>
          </a:lstStyle>
          <a:p>
            <a:pPr>
              <a:defRPr/>
            </a:pPr>
            <a:fld id="{EAFB0583-5D2B-40A6-838E-806A64923C3A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rgbClr val="FFFFFF"/>
              </a:buClr>
              <a:buSzPts val="3200"/>
              <a:buFont typeface="Wingdings" pitchFamily="2" charset="2"/>
              <a:buChar char="×"/>
              <a:defRPr/>
            </a:lvl1pPr>
          </a:lstStyle>
          <a:p>
            <a:pPr>
              <a:defRPr/>
            </a:pPr>
            <a:fld id="{4ABA9A95-F9C4-428A-9F3A-BBB531E74D92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rgbClr val="FFFFFF"/>
              </a:buClr>
              <a:buSzPts val="3200"/>
              <a:buFont typeface="Wingdings" pitchFamily="2" charset="2"/>
              <a:buChar char="×"/>
              <a:defRPr/>
            </a:lvl1pPr>
          </a:lstStyle>
          <a:p>
            <a:pPr>
              <a:defRPr/>
            </a:pPr>
            <a:fld id="{EF4B3257-77F8-4D24-B5A6-50C66218E1B0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rgbClr val="FFFFFF"/>
              </a:buClr>
              <a:buSzPts val="3200"/>
              <a:buFont typeface="Wingdings" pitchFamily="2" charset="2"/>
              <a:buChar char="×"/>
              <a:defRPr/>
            </a:lvl1pPr>
          </a:lstStyle>
          <a:p>
            <a:pPr>
              <a:defRPr/>
            </a:pPr>
            <a:fld id="{80FBDEB9-A7CA-4484-94BE-A1B2B3FEFBC5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rgbClr val="FFFFFF"/>
              </a:buClr>
              <a:buSzPts val="3200"/>
              <a:buFont typeface="Wingdings" pitchFamily="2" charset="2"/>
              <a:buChar char="×"/>
              <a:defRPr/>
            </a:lvl1pPr>
          </a:lstStyle>
          <a:p>
            <a:pPr>
              <a:defRPr/>
            </a:pPr>
            <a:fld id="{D9E77227-DCFB-4CE2-81FC-71B8509301BE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rgbClr val="FFFFFF"/>
              </a:buClr>
              <a:buSzPts val="3200"/>
              <a:buFont typeface="Wingdings" pitchFamily="2" charset="2"/>
              <a:buChar char="×"/>
              <a:defRPr/>
            </a:lvl1pPr>
          </a:lstStyle>
          <a:p>
            <a:pPr>
              <a:defRPr/>
            </a:pPr>
            <a:fld id="{4BFB4DBC-A410-44C6-B5D8-BC6AF49EB98D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rgbClr val="FFFFFF"/>
              </a:buClr>
              <a:buSzPts val="3200"/>
              <a:buFont typeface="Wingdings" pitchFamily="2" charset="2"/>
              <a:buChar char="×"/>
              <a:defRPr/>
            </a:lvl1pPr>
          </a:lstStyle>
          <a:p>
            <a:pPr>
              <a:defRPr/>
            </a:pPr>
            <a:fld id="{CE7E0736-7DB8-4BCD-9EE8-0078147669BB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FBA41-4C55-4E64-BBCA-DB0EF45BB4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7A581-1DE9-4648-8DAC-80DE995BA3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871F4-1679-4FB5-B96E-C4F6376E7A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E6B6C-2D29-45E3-9D9E-B878EDFB8E6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0C607-F00B-4AEF-8B8C-DD67E15754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8EEF8-858A-42FC-8C44-0ACD985852B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6D462-6479-4D27-B002-AFE737FAB8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"/>
          <p:cNvPicPr>
            <a:picLocks noChangeAspect="1" noChangeArrowheads="1"/>
          </p:cNvPicPr>
          <p:nvPr/>
        </p:nvPicPr>
        <p:blipFill>
          <a:blip r:embed="rId16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7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863FDE-13D9-42A5-9F85-738ED4747C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76" r:id="rId1"/>
    <p:sldLayoutId id="2147484464" r:id="rId2"/>
    <p:sldLayoutId id="2147484465" r:id="rId3"/>
    <p:sldLayoutId id="2147484466" r:id="rId4"/>
    <p:sldLayoutId id="2147484467" r:id="rId5"/>
    <p:sldLayoutId id="2147484468" r:id="rId6"/>
    <p:sldLayoutId id="2147484469" r:id="rId7"/>
    <p:sldLayoutId id="2147484470" r:id="rId8"/>
    <p:sldLayoutId id="2147484471" r:id="rId9"/>
    <p:sldLayoutId id="2147484472" r:id="rId10"/>
    <p:sldLayoutId id="2147484473" r:id="rId11"/>
    <p:sldLayoutId id="2147484474" r:id="rId12"/>
    <p:sldLayoutId id="2147484475" r:id="rId13"/>
    <p:sldLayoutId id="2147484490" r:id="rId14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Majidi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Majidi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Majidi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Majidi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Majidi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Majidi" pitchFamily="2" charset="-78"/>
        </a:defRPr>
      </a:lvl1pPr>
      <a:lvl2pPr marL="1025525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Majidi" pitchFamily="2" charset="-78"/>
        </a:defRPr>
      </a:lvl2pPr>
      <a:lvl3pPr marL="13684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rgbClr val="FFFF00"/>
          </a:solidFill>
          <a:latin typeface="+mn-lt"/>
          <a:cs typeface="Majidi" pitchFamily="2" charset="-78"/>
        </a:defRPr>
      </a:lvl3pPr>
      <a:lvl4pPr marL="1711325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Majidi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Majidi" pitchFamily="2" charset="-78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Green"/>
          <p:cNvPicPr>
            <a:picLocks noChangeAspect="1" noChangeArrowheads="1"/>
          </p:cNvPicPr>
          <p:nvPr userDrawn="1"/>
        </p:nvPicPr>
        <p:blipFill>
          <a:blip r:embed="rId15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179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4E485D9-9269-4400-87D4-BEC7EB07B125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  <p:sldLayoutId id="2147484488" r:id="rId12"/>
    <p:sldLayoutId id="214748448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179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1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1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1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1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817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Nafees Web Naskh" pitchFamily="2" charset="-78"/>
          <a:cs typeface="Nafees Web Naskh" pitchFamily="2" charset="-78"/>
        </a:defRPr>
      </a:lvl9pPr>
    </p:titleStyle>
    <p:bodyStyle>
      <a:lvl1pPr marL="577850" indent="-57785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514600" cy="140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8600" dirty="0">
                <a:solidFill>
                  <a:schemeClr val="tx1"/>
                </a:solidFill>
                <a:latin typeface="Alvi Nastaleeq" pitchFamily="2" charset="-78"/>
                <a:cs typeface="Alvi Nastaleeq" pitchFamily="2" charset="-78"/>
                <a:sym typeface="AGA Arabesque" pitchFamily="2" charset="2"/>
              </a:rPr>
              <a:t>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667000"/>
            <a:ext cx="9144000" cy="1828800"/>
          </a:xfrm>
        </p:spPr>
        <p:txBody>
          <a:bodyPr/>
          <a:lstStyle/>
          <a:p>
            <a:pPr eaLnBrk="1" hangingPunct="1"/>
            <a: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b="1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400" b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b="1" smtClean="0">
                <a:solidFill>
                  <a:srgbClr val="FFFFFF"/>
                </a:solidFill>
                <a:cs typeface="Tahoma" pitchFamily="34" charset="0"/>
              </a:rPr>
              <a:t>Lesson </a:t>
            </a:r>
            <a:r>
              <a:rPr lang="en-US" b="1" smtClean="0">
                <a:solidFill>
                  <a:srgbClr val="FFFFFF"/>
                </a:solidFill>
                <a:cs typeface="Tahoma" pitchFamily="34" charset="0"/>
              </a:rPr>
              <a:t>-13b</a:t>
            </a:r>
            <a:r>
              <a:rPr lang="en-US" b="1" dirty="0" smtClean="0">
                <a:solidFill>
                  <a:srgbClr val="FFFFFF"/>
                </a:solidFill>
                <a:cs typeface="Tahoma" pitchFamily="34" charset="0"/>
              </a:rPr>
              <a:t/>
            </a:r>
            <a:br>
              <a:rPr lang="en-US" b="1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sz="2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5105400"/>
            <a:ext cx="6400800" cy="11430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Dr. Abdulazeez Abdulraheem</a:t>
            </a:r>
            <a:br>
              <a:rPr lang="en-US" sz="2800" dirty="0" smtClean="0">
                <a:cs typeface="Tahoma" pitchFamily="34" charset="0"/>
              </a:rPr>
            </a:br>
            <a:r>
              <a:rPr lang="en-US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3699" name="Group 3"/>
          <p:cNvGraphicFramePr>
            <a:graphicFrameLocks noGrp="1"/>
          </p:cNvGraphicFramePr>
          <p:nvPr/>
        </p:nvGraphicFramePr>
        <p:xfrm>
          <a:off x="2" y="1"/>
          <a:ext cx="9143998" cy="6862232"/>
        </p:xfrm>
        <a:graphic>
          <a:graphicData uri="http://schemas.openxmlformats.org/drawingml/2006/table">
            <a:tbl>
              <a:tblPr/>
              <a:tblGrid>
                <a:gridCol w="990598"/>
                <a:gridCol w="1273004"/>
                <a:gridCol w="348200"/>
                <a:gridCol w="740996"/>
                <a:gridCol w="1066800"/>
                <a:gridCol w="990600"/>
                <a:gridCol w="1295400"/>
                <a:gridCol w="1295400"/>
                <a:gridCol w="1143000"/>
              </a:tblGrid>
              <a:tr h="1098338">
                <a:tc rowSpan="2"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 remembers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يَذْکُرُ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 remembered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ذَکَرَ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21550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They remember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يَذْکُرُو</a:t>
                      </a:r>
                      <a:r>
                        <a:rPr kumimoji="0" lang="ur-PK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They remembered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ذَکَرُو</a:t>
                      </a:r>
                      <a:r>
                        <a:rPr kumimoji="0" lang="ur-PK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ar-SA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9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Don’t remember!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تَذْکُرْ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Remember!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اُذْکُرْ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remember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تَذْکُرُ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remembered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ذَکَرْتَ</a:t>
                      </a: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9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Don’t remember!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تَذْکُرُو</a:t>
                      </a:r>
                      <a:r>
                        <a:rPr kumimoji="0" lang="ur-PK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Remember!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اُذْکُرُو</a:t>
                      </a:r>
                      <a:r>
                        <a:rPr kumimoji="0" lang="ur-PK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all remember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تَذْکُرُو</a:t>
                      </a:r>
                      <a:r>
                        <a:rPr kumimoji="0" lang="ur-PK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all remembered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ذَکَرْتُمْ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21550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One who remembers: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ذَاکِر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I remember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أَذْکُرُ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I </a:t>
                      </a:r>
                      <a:b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remembered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ذَکَرْتُ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21550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one who is remembered: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مَذْکُور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We remember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نَذْکُرُ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We remembered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ذَکَرْنَا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98338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remember:</a:t>
                      </a:r>
                      <a:endParaRPr kumimoji="0" lang="en-US" sz="5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ذِکْر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She remembers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تَذْکُرُ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She remembered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ذَکَرَت</a:t>
                      </a:r>
                      <a:r>
                        <a:rPr kumimoji="0" lang="ur-PK" sz="4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6078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sz="4400">
                <a:solidFill>
                  <a:srgbClr val="FFFFFF"/>
                </a:solidFill>
                <a:latin typeface="Arial" pitchFamily="34" charset="0"/>
                <a:cs typeface="Traditional Arabic_bs" pitchFamily="2" charset="-78"/>
              </a:rPr>
              <a:t>ن </a:t>
            </a:r>
            <a:endParaRPr lang="en-US" sz="4400">
              <a:solidFill>
                <a:srgbClr val="FFFFFF"/>
              </a:solidFill>
              <a:latin typeface="Arial" pitchFamily="34" charset="0"/>
              <a:cs typeface="Traditional Arabic_bs" pitchFamily="2" charset="-78"/>
            </a:endParaRPr>
          </a:p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نَصَرَ</a:t>
            </a: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ن</a:t>
            </a: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ص</a:t>
            </a: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ُ</a:t>
            </a:r>
            <a:r>
              <a:rPr lang="ar-SA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ر</a:t>
            </a: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solidFill>
                <a:srgbClr val="FFFFFF"/>
              </a:solidFill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86079" name="Text Box 132"/>
          <p:cNvSpPr txBox="1">
            <a:spLocks noChangeArrowheads="1"/>
          </p:cNvSpPr>
          <p:nvPr/>
        </p:nvSpPr>
        <p:spPr bwMode="auto">
          <a:xfrm>
            <a:off x="76200" y="1676400"/>
            <a:ext cx="3505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sz="14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*</a:t>
            </a:r>
            <a:r>
              <a:rPr lang="en-US" sz="14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90% of the words of quran of above figure is in this table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 rot="-3560675">
            <a:off x="77546" y="333346"/>
            <a:ext cx="1745145" cy="99542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163*</a:t>
            </a:r>
            <a:endParaRPr lang="en-US" sz="40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</p:spPr>
        <p:txBody>
          <a:bodyPr/>
          <a:lstStyle/>
          <a:p>
            <a:pPr rtl="0"/>
            <a:r>
              <a:rPr lang="en-US" sz="8000" smtClean="0">
                <a:solidFill>
                  <a:srgbClr val="FFFF00"/>
                </a:solidFill>
              </a:rPr>
              <a:t>Learning Tip</a:t>
            </a:r>
            <a:endParaRPr lang="ur-PK" sz="8000" smtClean="0">
              <a:solidFill>
                <a:srgbClr val="FFFF00"/>
              </a:solidFill>
            </a:endParaRPr>
          </a:p>
        </p:txBody>
      </p:sp>
      <p:grpSp>
        <p:nvGrpSpPr>
          <p:cNvPr id="89091" name="Group 3"/>
          <p:cNvGrpSpPr>
            <a:grpSpLocks/>
          </p:cNvGrpSpPr>
          <p:nvPr/>
        </p:nvGrpSpPr>
        <p:grpSpPr bwMode="auto">
          <a:xfrm>
            <a:off x="3048000" y="2819400"/>
            <a:ext cx="3124200" cy="2362200"/>
            <a:chOff x="1824" y="1776"/>
            <a:chExt cx="1968" cy="1407"/>
          </a:xfrm>
        </p:grpSpPr>
        <p:sp>
          <p:nvSpPr>
            <p:cNvPr id="89092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093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9094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9095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9096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9097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9098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9099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ar-SA" sz="5400" dirty="0" smtClean="0">
                <a:cs typeface="Tajweed" pitchFamily="2" charset="-78"/>
              </a:rPr>
              <a:t>ذكر </a:t>
            </a:r>
            <a:endParaRPr lang="en-US" sz="5400" dirty="0" smtClean="0">
              <a:cs typeface="Tajweed" pitchFamily="2" charset="-78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00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sz="4400" dirty="0" smtClean="0">
                <a:cs typeface="Tajweed" pitchFamily="2" charset="-78"/>
              </a:rPr>
              <a:t>1438- وعنْ عبد اللَّه بن بُسْرٍ رضي اللَّه عنْهُ </a:t>
            </a:r>
            <a:endParaRPr lang="en-US" sz="4400" dirty="0" smtClean="0">
              <a:cs typeface="Tajweed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r-SA" sz="4400" dirty="0" smtClean="0">
                <a:cs typeface="Tajweed" pitchFamily="2" charset="-78"/>
              </a:rPr>
              <a:t>أنَّ رَجُلاً قال : يا رسُولَ اللَّهِ ، إنَّ شَرائِع الإسْلامِ قَدْ كَثُرتْ علَيَّ ، فَأخبرْني بِشيءٍ أتشَبَّثُ بهِ</a:t>
            </a:r>
            <a:endParaRPr lang="en-US" sz="4400" dirty="0" smtClean="0">
              <a:cs typeface="Tajweed" pitchFamily="2" charset="-7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ar-SA" sz="4400" dirty="0" smtClean="0">
                <a:cs typeface="Tajweed" pitchFamily="2" charset="-78"/>
              </a:rPr>
              <a:t> قال : « لا يَزالُ لِسَانُكَ رَطْباً مِنْ ذِكْرِ اللَّهِ » </a:t>
            </a:r>
            <a:endParaRPr lang="en-US" sz="4400" dirty="0" smtClean="0">
              <a:cs typeface="Tajweed" pitchFamily="2" charset="-78"/>
            </a:endParaRPr>
          </a:p>
          <a:p>
            <a:pPr algn="l" eaLnBrk="1" hangingPunct="1">
              <a:buFont typeface="Wingdings" pitchFamily="2" charset="2"/>
              <a:buNone/>
            </a:pPr>
            <a:endParaRPr lang="en-US" dirty="0" smtClean="0">
              <a:cs typeface="Tajweed" pitchFamily="2" charset="-78"/>
            </a:endParaRPr>
          </a:p>
          <a:p>
            <a:pPr algn="l" eaLnBrk="1" hangingPunct="1">
              <a:buFont typeface="Wingdings" pitchFamily="2" charset="2"/>
              <a:buNone/>
            </a:pPr>
            <a:r>
              <a:rPr lang="ar-SA" dirty="0" smtClean="0">
                <a:cs typeface="Tajweed" pitchFamily="2" charset="-78"/>
              </a:rPr>
              <a:t>رواهُ الترمذي وقال : حديثٌ حَسَنٌ </a:t>
            </a:r>
            <a:r>
              <a:rPr lang="ar-SA" sz="4400" dirty="0" smtClean="0">
                <a:cs typeface="Tajweed" pitchFamily="2" charset="-78"/>
              </a:rPr>
              <a:t>.</a:t>
            </a:r>
            <a:r>
              <a:rPr lang="en-US" sz="4400" dirty="0" smtClean="0">
                <a:cs typeface="Tajweed" pitchFamily="2" charset="-78"/>
              </a:rPr>
              <a:t> </a:t>
            </a:r>
            <a:endParaRPr lang="ur-PK" sz="4400" dirty="0" smtClean="0">
              <a:cs typeface="Tajwe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Abdullah bin </a:t>
            </a:r>
            <a:r>
              <a:rPr lang="en-US" dirty="0" err="1" smtClean="0"/>
              <a:t>Busr</a:t>
            </a:r>
            <a:r>
              <a:rPr lang="en-US" dirty="0" smtClean="0"/>
              <a:t> (May Allah be pleased with him) reported: </a:t>
            </a:r>
          </a:p>
          <a:p>
            <a:pPr algn="l" rtl="0">
              <a:buNone/>
            </a:pPr>
            <a:r>
              <a:rPr lang="en-US" dirty="0" smtClean="0"/>
              <a:t>One of the Companions said, "O Messenger of Allah. There are many injunctions of Islam for me. So tell me something to which I may hold fast.'' </a:t>
            </a:r>
          </a:p>
          <a:p>
            <a:pPr algn="l" rtl="0">
              <a:buNone/>
            </a:pPr>
            <a:r>
              <a:rPr lang="en-US" dirty="0" smtClean="0"/>
              <a:t>He said, "Keep your tongue wet with the remembrance of Allah.'‘</a:t>
            </a:r>
          </a:p>
          <a:p>
            <a:pPr rt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i="1" dirty="0" smtClean="0">
                <a:solidFill>
                  <a:schemeClr val="tx1"/>
                </a:solidFill>
              </a:rPr>
              <a:t>[At-</a:t>
            </a:r>
            <a:r>
              <a:rPr lang="en-US" sz="1600" i="1" dirty="0" err="1" smtClean="0">
                <a:solidFill>
                  <a:schemeClr val="tx1"/>
                </a:solidFill>
              </a:rPr>
              <a:t>Tirmidhi</a:t>
            </a:r>
            <a:r>
              <a:rPr lang="en-US" sz="1600" i="1" dirty="0" smtClean="0">
                <a:solidFill>
                  <a:schemeClr val="tx1"/>
                </a:solidFill>
              </a:rPr>
              <a:t>].</a:t>
            </a:r>
            <a:endParaRPr lang="en-US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r>
              <a:rPr lang="en-US" sz="4800" b="1" smtClean="0"/>
              <a:t>7 Homeworks</a:t>
            </a:r>
            <a:endParaRPr lang="ar-SA" b="1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752600"/>
            <a:ext cx="9067800" cy="4572000"/>
          </a:xfrm>
        </p:spPr>
        <p:txBody>
          <a:bodyPr/>
          <a:lstStyle/>
          <a:p>
            <a:pPr marL="865188" indent="-865188" algn="l" rtl="0">
              <a:spcBef>
                <a:spcPct val="40000"/>
              </a:spcBef>
            </a:pPr>
            <a:r>
              <a:rPr lang="en-US" b="1" dirty="0" smtClean="0"/>
              <a:t>Two on Recitation </a:t>
            </a:r>
          </a:p>
          <a:p>
            <a:pPr marL="1436688" lvl="1" indent="-457200" algn="l" rtl="0">
              <a:spcBef>
                <a:spcPct val="40000"/>
              </a:spcBef>
              <a:buFontTx/>
              <a:buAutoNum type="arabicPeriod"/>
            </a:pPr>
            <a:r>
              <a:rPr lang="en-US" dirty="0" smtClean="0"/>
              <a:t>Recite 5 min. at least from </a:t>
            </a:r>
            <a:r>
              <a:rPr lang="en-US" b="1" dirty="0" err="1" smtClean="0"/>
              <a:t>Mushaf</a:t>
            </a:r>
            <a:endParaRPr lang="en-US" b="1" dirty="0" smtClean="0"/>
          </a:p>
          <a:p>
            <a:pPr marL="1436688" lvl="1" indent="-457200" algn="l" rtl="0">
              <a:spcBef>
                <a:spcPct val="40000"/>
              </a:spcBef>
              <a:buFontTx/>
              <a:buAutoNum type="arabicPeriod"/>
            </a:pPr>
            <a:r>
              <a:rPr lang="en-US" dirty="0" smtClean="0"/>
              <a:t>Recite 5 min. at least from </a:t>
            </a:r>
            <a:r>
              <a:rPr lang="en-US" b="1" dirty="0" smtClean="0"/>
              <a:t>Memory</a:t>
            </a:r>
          </a:p>
          <a:p>
            <a:pPr marL="865188" indent="-865188" algn="l" rtl="0">
              <a:spcBef>
                <a:spcPct val="40000"/>
              </a:spcBef>
            </a:pPr>
            <a:r>
              <a:rPr lang="en-US" b="1" dirty="0" smtClean="0"/>
              <a:t>Two on Study</a:t>
            </a:r>
          </a:p>
          <a:p>
            <a:pPr marL="1436688" lvl="1" indent="-457200" algn="l" rtl="0">
              <a:spcBef>
                <a:spcPct val="40000"/>
              </a:spcBef>
              <a:buFontTx/>
              <a:buAutoNum type="arabicPeriod"/>
            </a:pPr>
            <a:r>
              <a:rPr lang="en-US" dirty="0" smtClean="0"/>
              <a:t>Study at least 5 min. from the </a:t>
            </a:r>
            <a:r>
              <a:rPr lang="en-US" b="1" dirty="0" smtClean="0"/>
              <a:t> Notebook</a:t>
            </a:r>
          </a:p>
          <a:p>
            <a:pPr marL="1436688" lvl="1" indent="-457200" algn="l" rtl="0">
              <a:spcBef>
                <a:spcPct val="40000"/>
              </a:spcBef>
              <a:buFontTx/>
              <a:buAutoNum type="arabicPeriod"/>
            </a:pPr>
            <a:r>
              <a:rPr lang="en-US" dirty="0" smtClean="0"/>
              <a:t>Study at least for 30 SECONDS from </a:t>
            </a:r>
            <a:r>
              <a:rPr lang="en-US" b="1" dirty="0" smtClean="0"/>
              <a:t>Vocabulary Card </a:t>
            </a:r>
            <a:r>
              <a:rPr lang="en-US" dirty="0" smtClean="0"/>
              <a:t>(Download it from the site)</a:t>
            </a: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r>
              <a:rPr lang="en-US" sz="4800" b="1" smtClean="0"/>
              <a:t>7 Homeworks</a:t>
            </a:r>
            <a:endParaRPr lang="ar-SA" b="1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/>
          <a:lstStyle/>
          <a:p>
            <a:pPr marL="865188" indent="-865188" algn="l" rtl="0">
              <a:spcBef>
                <a:spcPct val="30000"/>
              </a:spcBef>
            </a:pPr>
            <a:r>
              <a:rPr lang="en-US" b="1" dirty="0" smtClean="0"/>
              <a:t>Two on Listening and Talking  </a:t>
            </a:r>
          </a:p>
          <a:p>
            <a:pPr marL="1436688" lvl="1" indent="-457200" algn="l" rtl="0">
              <a:spcBef>
                <a:spcPct val="30000"/>
              </a:spcBef>
              <a:buFontTx/>
              <a:buAutoNum type="arabicPeriod" startAt="5"/>
            </a:pPr>
            <a:r>
              <a:rPr lang="en-US" b="1" dirty="0" smtClean="0"/>
              <a:t>Listen</a:t>
            </a:r>
            <a:r>
              <a:rPr lang="en-US" dirty="0" smtClean="0"/>
              <a:t> to the 1-hour mp3 recording for the complete course (download from the website). </a:t>
            </a:r>
          </a:p>
          <a:p>
            <a:pPr marL="1436688" lvl="1" indent="-457200" algn="l" rtl="0">
              <a:spcBef>
                <a:spcPct val="30000"/>
              </a:spcBef>
              <a:buFontTx/>
              <a:buAutoNum type="arabicPeriod" startAt="5"/>
            </a:pPr>
            <a:r>
              <a:rPr lang="en-US" b="1" dirty="0" smtClean="0"/>
              <a:t>Talk</a:t>
            </a:r>
            <a:r>
              <a:rPr lang="en-US" dirty="0" smtClean="0"/>
              <a:t> about what you have learnt for at least 1 minute to your near and dear ones. </a:t>
            </a:r>
          </a:p>
          <a:p>
            <a:pPr marL="865188" indent="-865188" algn="l" rtl="0">
              <a:spcBef>
                <a:spcPct val="30000"/>
              </a:spcBef>
            </a:pPr>
            <a:r>
              <a:rPr lang="en-US" b="1" dirty="0" smtClean="0"/>
              <a:t>Recite with Rotation</a:t>
            </a:r>
          </a:p>
          <a:p>
            <a:pPr marL="1436688" lvl="1" indent="-457200" algn="l" rtl="0">
              <a:spcBef>
                <a:spcPct val="30000"/>
              </a:spcBef>
              <a:buFontTx/>
              <a:buAutoNum type="arabicPeriod" startAt="7"/>
            </a:pPr>
            <a:r>
              <a:rPr lang="en-US" dirty="0" smtClean="0"/>
              <a:t>Recite </a:t>
            </a:r>
            <a:r>
              <a:rPr lang="en-US" b="1" dirty="0" smtClean="0"/>
              <a:t>different</a:t>
            </a:r>
            <a:r>
              <a:rPr lang="en-US" dirty="0" smtClean="0"/>
              <a:t> </a:t>
            </a:r>
            <a:r>
              <a:rPr lang="en-US" dirty="0" err="1" smtClean="0"/>
              <a:t>Surahs</a:t>
            </a:r>
            <a:r>
              <a:rPr lang="en-US" dirty="0" smtClean="0"/>
              <a:t> in your </a:t>
            </a:r>
            <a:r>
              <a:rPr lang="en-US" dirty="0" err="1" smtClean="0"/>
              <a:t>Salah</a:t>
            </a:r>
            <a:r>
              <a:rPr lang="en-US" dirty="0" smtClean="0"/>
              <a:t> (don</a:t>
            </a:r>
            <a:r>
              <a:rPr lang="en-US" dirty="0" smtClean="0">
                <a:latin typeface="Nafees Web Naskh" pitchFamily="2" charset="-78"/>
              </a:rPr>
              <a:t>’</a:t>
            </a:r>
            <a:r>
              <a:rPr lang="en-US" dirty="0" smtClean="0"/>
              <a:t>t stick to just fixed ones)</a:t>
            </a:r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  <a:noFill/>
        </p:spPr>
        <p:txBody>
          <a:bodyPr/>
          <a:lstStyle/>
          <a:p>
            <a:r>
              <a:rPr lang="en-US" sz="4800" b="1" dirty="0" smtClean="0"/>
              <a:t>If you don’t follow these Tips (or 7 HW), then…</a:t>
            </a:r>
            <a:endParaRPr lang="ar-SA" b="1" dirty="0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8153400" cy="4114800"/>
          </a:xfrm>
        </p:spPr>
        <p:txBody>
          <a:bodyPr/>
          <a:lstStyle/>
          <a:p>
            <a:pPr marL="865188" indent="-865188" algn="l" rtl="0">
              <a:spcBef>
                <a:spcPct val="40000"/>
              </a:spcBef>
              <a:buFont typeface="Wingdings" pitchFamily="2" charset="2"/>
              <a:buNone/>
            </a:pPr>
            <a:r>
              <a:rPr lang="en-US" sz="3600" dirty="0" smtClean="0"/>
              <a:t>Don</a:t>
            </a:r>
            <a:r>
              <a:rPr lang="en-US" sz="3600" dirty="0" smtClean="0">
                <a:latin typeface="Nafees Web Naskh" pitchFamily="2" charset="-78"/>
              </a:rPr>
              <a:t>’</a:t>
            </a:r>
            <a:r>
              <a:rPr lang="en-US" sz="3600" dirty="0" smtClean="0"/>
              <a:t>t say that: </a:t>
            </a:r>
          </a:p>
          <a:p>
            <a:pPr marL="865188" indent="-865188" algn="l" rtl="0">
              <a:spcBef>
                <a:spcPct val="40000"/>
              </a:spcBef>
            </a:pPr>
            <a:r>
              <a:rPr lang="en-US" sz="3600" dirty="0" smtClean="0"/>
              <a:t>Qur</a:t>
            </a:r>
            <a:r>
              <a:rPr lang="en-US" sz="3600" dirty="0" smtClean="0">
                <a:latin typeface="Nafees Web Naskh" pitchFamily="2" charset="-78"/>
              </a:rPr>
              <a:t>’</a:t>
            </a:r>
            <a:r>
              <a:rPr lang="en-US" sz="3600" dirty="0" smtClean="0"/>
              <a:t>an is difficult.</a:t>
            </a:r>
          </a:p>
          <a:p>
            <a:pPr marL="865188" indent="-865188" algn="l" rtl="0">
              <a:spcBef>
                <a:spcPct val="40000"/>
              </a:spcBef>
            </a:pPr>
            <a:r>
              <a:rPr lang="en-US" sz="3600" dirty="0" smtClean="0"/>
              <a:t>“My brain is not that strong”</a:t>
            </a:r>
          </a:p>
          <a:p>
            <a:pPr marL="865188" indent="-865188" algn="l" rtl="0">
              <a:spcBef>
                <a:spcPct val="40000"/>
              </a:spcBef>
            </a:pPr>
            <a:r>
              <a:rPr lang="en-US" sz="3600" dirty="0" smtClean="0"/>
              <a:t>Teacher is not good!</a:t>
            </a:r>
          </a:p>
          <a:p>
            <a:pPr marL="865188" indent="-865188" algn="l" rtl="0">
              <a:spcBef>
                <a:spcPct val="40000"/>
              </a:spcBef>
              <a:buFont typeface="Wingdings" pitchFamily="2" charset="2"/>
              <a:buNone/>
            </a:pPr>
            <a:endParaRPr lang="ur-PK" sz="3600" dirty="0" smtClean="0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8450" name="Group 50"/>
          <p:cNvGraphicFramePr>
            <a:graphicFrameLocks noGrp="1"/>
          </p:cNvGraphicFramePr>
          <p:nvPr/>
        </p:nvGraphicFramePr>
        <p:xfrm>
          <a:off x="1219200" y="2133600"/>
          <a:ext cx="7086600" cy="3048000"/>
        </p:xfrm>
        <a:graphic>
          <a:graphicData uri="http://schemas.openxmlformats.org/drawingml/2006/table">
            <a:tbl>
              <a:tblPr rtl="1"/>
              <a:tblGrid>
                <a:gridCol w="1981200"/>
                <a:gridCol w="51054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نَصَرَ </a:t>
                      </a:r>
                      <a:r>
                        <a:rPr kumimoji="0" lang="ur-PK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اور اس كے اهم صيغے</a:t>
                      </a:r>
                      <a:endParaRPr kumimoji="0" lang="ar-S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248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ur-PK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خَلَقَ </a:t>
                      </a:r>
                      <a:r>
                        <a:rPr kumimoji="0" lang="ur-PK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اور اس كے اهم صيغے</a:t>
                      </a:r>
                      <a:endParaRPr kumimoji="0" lang="ar-S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122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ur-PK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رَزَقَ </a:t>
                      </a:r>
                      <a:r>
                        <a:rPr kumimoji="0" lang="ur-PK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اور اس كے اهم صيغے</a:t>
                      </a:r>
                      <a:endParaRPr kumimoji="0" lang="ar-S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163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ur-PK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ذَکَرَ </a:t>
                      </a:r>
                      <a:r>
                        <a:rPr kumimoji="0" lang="ur-PK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lvi Nastaleeq" pitchFamily="2" charset="-78"/>
                          <a:cs typeface="Alvi Nastaleeq" pitchFamily="2" charset="-78"/>
                        </a:rPr>
                        <a:t>اور اس كے اهم صيغے</a:t>
                      </a:r>
                      <a:endParaRPr kumimoji="0" lang="ar-S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lvi Nastaleeq" pitchFamily="2" charset="-78"/>
                        <a:cs typeface="Alvi Nastaleeq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4227" name="Rectangle 41"/>
          <p:cNvSpPr>
            <a:spLocks noChangeArrowheads="1"/>
          </p:cNvSpPr>
          <p:nvPr/>
        </p:nvSpPr>
        <p:spPr bwMode="auto">
          <a:xfrm>
            <a:off x="323850" y="762000"/>
            <a:ext cx="813435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>
                <a:solidFill>
                  <a:schemeClr val="tx1"/>
                </a:solidFill>
                <a:latin typeface="Arial" pitchFamily="34" charset="0"/>
                <a:cs typeface="Alvi Nastaleeq" pitchFamily="2" charset="-78"/>
              </a:rPr>
              <a:t>اہم ن</a:t>
            </a:r>
            <a:r>
              <a:rPr lang="ur-PK">
                <a:solidFill>
                  <a:schemeClr val="tx1"/>
                </a:solidFill>
                <a:latin typeface="Arial" pitchFamily="34" charset="0"/>
                <a:cs typeface="Alvi Nastaleeq" pitchFamily="2" charset="-78"/>
              </a:rPr>
              <a:t>ئے    </a:t>
            </a:r>
            <a:r>
              <a:rPr lang="ar-SA">
                <a:solidFill>
                  <a:schemeClr val="tx1"/>
                </a:solidFill>
                <a:latin typeface="Arial" pitchFamily="34" charset="0"/>
                <a:cs typeface="Alvi Nastaleeq" pitchFamily="2" charset="-78"/>
              </a:rPr>
              <a:t>الفاظ اور مثالیں</a:t>
            </a:r>
            <a:endParaRPr lang="ur-PK" sz="7200">
              <a:solidFill>
                <a:schemeClr val="tx1"/>
              </a:solidFill>
              <a:latin typeface="Nafees Web Naskh" pitchFamily="2" charset="-78"/>
              <a:cs typeface="Alvi Nastaleeq" pitchFamily="2" charset="-78"/>
            </a:endParaRPr>
          </a:p>
        </p:txBody>
      </p:sp>
      <p:sp>
        <p:nvSpPr>
          <p:cNvPr id="94228" name="Text Box 51"/>
          <p:cNvSpPr txBox="1">
            <a:spLocks noChangeArrowheads="1"/>
          </p:cNvSpPr>
          <p:nvPr/>
        </p:nvSpPr>
        <p:spPr bwMode="auto">
          <a:xfrm>
            <a:off x="2133600" y="5851525"/>
            <a:ext cx="5029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ur-PK" sz="3200">
                <a:solidFill>
                  <a:schemeClr val="tx1"/>
                </a:solidFill>
                <a:latin typeface="Alvi Nastaleeq" pitchFamily="2" charset="-78"/>
                <a:cs typeface="Alvi Nastaleeq" pitchFamily="2" charset="-78"/>
              </a:rPr>
              <a:t>ديگر اهم الفاظ كو بھي هم نے سيكھا </a:t>
            </a:r>
            <a:endParaRPr lang="en-US" sz="3200">
              <a:solidFill>
                <a:schemeClr val="tx1"/>
              </a:solidFill>
              <a:latin typeface="Alvi Nastaleeq" pitchFamily="2" charset="-78"/>
              <a:cs typeface="Alvi Nastaleeq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b="1">
              <a:solidFill>
                <a:schemeClr val="tx1"/>
              </a:solidFill>
              <a:cs typeface="Alvi Nastaleeq" pitchFamily="2" charset="-78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848600" cy="1447800"/>
          </a:xfrm>
        </p:spPr>
        <p:txBody>
          <a:bodyPr/>
          <a:lstStyle/>
          <a:p>
            <a:pPr rtl="0" eaLnBrk="1" hangingPunct="1"/>
            <a:r>
              <a:rPr lang="en-US" sz="5400" dirty="0" smtClean="0">
                <a:cs typeface="Tahoma" pitchFamily="34" charset="0"/>
              </a:rPr>
              <a:t>In Thirteen lessons, with the parts of </a:t>
            </a:r>
            <a:r>
              <a:rPr lang="en-US" sz="5400" dirty="0" err="1" smtClean="0">
                <a:cs typeface="Tahoma" pitchFamily="34" charset="0"/>
              </a:rPr>
              <a:t>Salah</a:t>
            </a:r>
            <a:r>
              <a:rPr lang="en-US" sz="5400" dirty="0" smtClean="0">
                <a:cs typeface="Tahoma" pitchFamily="34" charset="0"/>
              </a:rPr>
              <a:t> we</a:t>
            </a:r>
            <a:endParaRPr lang="en-US" sz="4400" dirty="0" smtClean="0">
              <a:cs typeface="Tahoma" pitchFamily="34" charset="0"/>
            </a:endParaRP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027238"/>
            <a:ext cx="78486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dirty="0" smtClean="0"/>
              <a:t>Learned </a:t>
            </a:r>
            <a:r>
              <a:rPr lang="en-US" sz="3600" b="1" dirty="0" smtClean="0">
                <a:solidFill>
                  <a:schemeClr val="tx1"/>
                </a:solidFill>
              </a:rPr>
              <a:t>76</a:t>
            </a:r>
            <a:r>
              <a:rPr lang="en-US" sz="3600" b="1" dirty="0" smtClean="0"/>
              <a:t> words, which occur in Qur’an almost </a:t>
            </a:r>
            <a:r>
              <a:rPr lang="en-US" sz="3600" b="1" dirty="0" smtClean="0">
                <a:solidFill>
                  <a:schemeClr val="tx1"/>
                </a:solidFill>
              </a:rPr>
              <a:t>30,854</a:t>
            </a:r>
            <a:r>
              <a:rPr lang="en-US" sz="3600" b="1" dirty="0" smtClean="0"/>
              <a:t> times</a:t>
            </a:r>
            <a:endParaRPr lang="en-US" sz="28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cs typeface="Tahoma" pitchFamily="34" charset="0"/>
              </a:rPr>
              <a:t>There are 4,500 words in Qur’an which are repeated almost 78,000 times</a:t>
            </a:r>
            <a:endParaRPr lang="ur-PK" dirty="0" smtClean="0">
              <a:cs typeface="Tahoma" pitchFamily="34" charset="0"/>
            </a:endParaRP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b="1">
              <a:solidFill>
                <a:schemeClr val="tx1"/>
              </a:solidFill>
              <a:cs typeface="Alvi Nastaleeq" pitchFamily="2" charset="-78"/>
            </a:endParaRP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90500" y="4343400"/>
            <a:ext cx="914400" cy="2486025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b="1">
              <a:solidFill>
                <a:schemeClr val="tx1"/>
              </a:solidFill>
              <a:cs typeface="Alvi Nastaleeq" pitchFamily="2" charset="-78"/>
            </a:endParaRPr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>
            <a:off x="209550" y="4381500"/>
            <a:ext cx="809625" cy="2438400"/>
          </a:xfrm>
          <a:prstGeom prst="upArrow">
            <a:avLst>
              <a:gd name="adj1" fmla="val 45315"/>
              <a:gd name="adj2" fmla="val 136426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b="1">
              <a:solidFill>
                <a:schemeClr val="tx1"/>
              </a:solidFill>
              <a:cs typeface="Alvi Nastaleeq" pitchFamily="2" charset="-78"/>
            </a:endParaRP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136634" y="3971598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2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30,854</a:t>
            </a:r>
            <a:endParaRPr lang="en-US" sz="22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sz="2200" b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smtClean="0">
                <a:cs typeface="Tahoma" pitchFamily="34" charset="0"/>
              </a:rPr>
              <a:t>The best amongst you is the one learns and teaches Quran</a:t>
            </a:r>
            <a:endParaRPr lang="ar-SA" sz="4400" smtClean="0">
              <a:cs typeface="Tahoma" pitchFamily="34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981200"/>
            <a:ext cx="8686800" cy="2209800"/>
          </a:xfrm>
        </p:spPr>
        <p:txBody>
          <a:bodyPr/>
          <a:lstStyle/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Allah has chosen you to learn Qur’an.  Thank Him &amp; don’t reject his selection by walking away!</a:t>
            </a:r>
          </a:p>
          <a:p>
            <a:pPr marL="990600" lvl="1" indent="-250825" algn="ctr" rtl="0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b="1">
                <a:solidFill>
                  <a:schemeClr val="tx1"/>
                </a:solidFill>
                <a:cs typeface="Traditional Arabic" pitchFamily="2" charset="-78"/>
              </a:rPr>
              <a:t>سُبْحَانَ اللهِ وَبِحَمْدِهِ سُبْحَانَكَ اللهُمَّ وَبِحَمْدِكَ </a:t>
            </a:r>
          </a:p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b="1">
                <a:solidFill>
                  <a:schemeClr val="tx1"/>
                </a:solidFill>
                <a:cs typeface="Traditional Arabic" pitchFamily="2" charset="-78"/>
              </a:rPr>
              <a:t>نَشْهَدُ أَن لاَّ إِلَهَ إِلاَّ أَنْتَ نَسْتَغْفِرُكَ وَنَتُوبُ إِلَيْكَ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ur-PK" sz="9600" smtClean="0">
                <a:cs typeface="Alvi Nastaleeq" pitchFamily="2" charset="-78"/>
              </a:rPr>
              <a:t>قواعد</a:t>
            </a:r>
            <a:r>
              <a:rPr lang="ur-PK" sz="8800" smtClean="0"/>
              <a:t> – </a:t>
            </a:r>
            <a:r>
              <a:rPr lang="en-US" sz="8800" smtClean="0"/>
              <a:t>Grammar</a:t>
            </a:r>
          </a:p>
        </p:txBody>
      </p:sp>
      <p:pic>
        <p:nvPicPr>
          <p:cNvPr id="75779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val="27123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3767" name="Group 87"/>
          <p:cNvGraphicFramePr>
            <a:graphicFrameLocks noGrp="1"/>
          </p:cNvGraphicFramePr>
          <p:nvPr/>
        </p:nvGraphicFramePr>
        <p:xfrm>
          <a:off x="-76200" y="0"/>
          <a:ext cx="9220200" cy="6846890"/>
        </p:xfrm>
        <a:graphic>
          <a:graphicData uri="http://schemas.openxmlformats.org/drawingml/2006/table">
            <a:tbl>
              <a:tblPr/>
              <a:tblGrid>
                <a:gridCol w="838200"/>
                <a:gridCol w="1676400"/>
                <a:gridCol w="685800"/>
                <a:gridCol w="1384300"/>
                <a:gridCol w="825500"/>
                <a:gridCol w="1535113"/>
                <a:gridCol w="903287"/>
                <a:gridCol w="1371600"/>
              </a:tblGrid>
              <a:tr h="979488">
                <a:tc rowSpan="2" gridSpan="4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 does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They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يَفْعَلُونَ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They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فَعَلُوا</a:t>
                      </a:r>
                      <a:endParaRPr kumimoji="0" lang="ar-SA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Don’t Do!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تَفْعَلْ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Do!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اِفْعَلْ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You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You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Don’t Do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لاَ تَفْعَلُوا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Do you all!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اِفْعَلُوا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You all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تَفْعَلُونَ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You all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ت"/>
                          <a:cs typeface="Majidi" pitchFamily="2" charset="-78"/>
                        </a:rPr>
                        <a:t>ف</a:t>
                      </a: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َعَلْتُمْ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79488">
                <a:tc rowSpan="2" gridSpan="4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فَعَلْتُ</a:t>
                      </a:r>
                      <a:endParaRPr kumimoji="0" lang="en-US" sz="4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68375">
                <a:tc gridSpan="4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 Do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َفْعَلُ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فَعَلْنَا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79488">
                <a:tc gridSpan="4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She does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َفْعَلُ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She did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فَعَلَ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Majidi" pitchFamily="2" charset="-78"/>
                        </a:rPr>
                        <a:t>تْ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Majidi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3001" name="Text Box 42"/>
          <p:cNvSpPr txBox="1">
            <a:spLocks noChangeArrowheads="1"/>
          </p:cNvSpPr>
          <p:nvPr/>
        </p:nvSpPr>
        <p:spPr bwMode="auto">
          <a:xfrm>
            <a:off x="2286000" y="388938"/>
            <a:ext cx="2027238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r-PK" sz="4400">
                <a:solidFill>
                  <a:schemeClr val="tx1"/>
                </a:solidFill>
                <a:latin typeface="Arial" pitchFamily="34" charset="0"/>
                <a:cs typeface="Traditional Arabic_bs" pitchFamily="2" charset="-78"/>
              </a:rPr>
              <a:t>ف</a:t>
            </a:r>
            <a:r>
              <a:rPr lang="ar-SA" sz="4400">
                <a:solidFill>
                  <a:schemeClr val="tx1"/>
                </a:solidFill>
                <a:latin typeface="Arial" pitchFamily="34" charset="0"/>
                <a:cs typeface="Traditional Arabic_bs" pitchFamily="2" charset="-78"/>
              </a:rPr>
              <a:t> </a:t>
            </a:r>
            <a:endParaRPr lang="en-US" sz="4400">
              <a:solidFill>
                <a:schemeClr val="tx1"/>
              </a:solidFill>
              <a:latin typeface="Arial" pitchFamily="34" charset="0"/>
              <a:cs typeface="Traditional Arabic_bs" pitchFamily="2" charset="-78"/>
            </a:endParaRPr>
          </a:p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r-PK" sz="2400">
                <a:solidFill>
                  <a:schemeClr val="tx1"/>
                </a:solidFill>
                <a:latin typeface="Arial" pitchFamily="34" charset="0"/>
                <a:cs typeface="Tajweed" pitchFamily="2" charset="-78"/>
              </a:rPr>
              <a:t>فَ</a:t>
            </a:r>
            <a:r>
              <a:rPr lang="ar-SA" sz="2400">
                <a:solidFill>
                  <a:schemeClr val="tx1"/>
                </a:solidFill>
                <a:latin typeface="Arial" pitchFamily="34" charset="0"/>
                <a:cs typeface="Tajweed" pitchFamily="2" charset="-78"/>
              </a:rPr>
              <a:t>ع</a:t>
            </a:r>
            <a:r>
              <a:rPr lang="ur-PK" sz="2400">
                <a:solidFill>
                  <a:schemeClr val="tx1"/>
                </a:solidFill>
                <a:latin typeface="Arial" pitchFamily="34" charset="0"/>
                <a:cs typeface="Tajweed" pitchFamily="2" charset="-78"/>
              </a:rPr>
              <a:t>َ</a:t>
            </a:r>
            <a:r>
              <a:rPr lang="ar-SA" sz="2400">
                <a:solidFill>
                  <a:schemeClr val="tx1"/>
                </a:solidFill>
                <a:latin typeface="Arial" pitchFamily="34" charset="0"/>
                <a:cs typeface="Tajweed" pitchFamily="2" charset="-78"/>
              </a:rPr>
              <a:t>ل</a:t>
            </a:r>
            <a:r>
              <a:rPr lang="ur-PK" sz="2400">
                <a:solidFill>
                  <a:schemeClr val="tx1"/>
                </a:solidFill>
                <a:latin typeface="Arial" pitchFamily="34" charset="0"/>
                <a:cs typeface="Tajweed" pitchFamily="2" charset="-78"/>
              </a:rPr>
              <a:t>َ، يَفْ</a:t>
            </a:r>
            <a:r>
              <a:rPr lang="ar-SA" sz="2400">
                <a:solidFill>
                  <a:schemeClr val="tx1"/>
                </a:solidFill>
                <a:latin typeface="Arial" pitchFamily="34" charset="0"/>
                <a:cs typeface="Tajweed" pitchFamily="2" charset="-78"/>
              </a:rPr>
              <a:t>ع</a:t>
            </a:r>
            <a:r>
              <a:rPr lang="ur-PK" sz="2400">
                <a:solidFill>
                  <a:schemeClr val="tx1"/>
                </a:solidFill>
                <a:latin typeface="Arial" pitchFamily="34" charset="0"/>
                <a:cs typeface="Tajweed" pitchFamily="2" charset="-78"/>
              </a:rPr>
              <a:t>َ</a:t>
            </a:r>
            <a:r>
              <a:rPr lang="ar-SA" sz="2400">
                <a:solidFill>
                  <a:schemeClr val="tx1"/>
                </a:solidFill>
                <a:latin typeface="Arial" pitchFamily="34" charset="0"/>
                <a:cs typeface="Tajweed" pitchFamily="2" charset="-78"/>
              </a:rPr>
              <a:t>ل</a:t>
            </a:r>
            <a:r>
              <a:rPr lang="ur-PK" sz="2400">
                <a:solidFill>
                  <a:schemeClr val="tx1"/>
                </a:solidFill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solidFill>
                <a:schemeClr val="tx1"/>
              </a:solidFill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83002" name="Line 50"/>
          <p:cNvSpPr>
            <a:spLocks noChangeShapeType="1"/>
          </p:cNvSpPr>
          <p:nvPr/>
        </p:nvSpPr>
        <p:spPr bwMode="auto">
          <a:xfrm flipH="1" flipV="1">
            <a:off x="4495800" y="5867400"/>
            <a:ext cx="4572000" cy="0"/>
          </a:xfrm>
          <a:prstGeom prst="line">
            <a:avLst/>
          </a:prstGeom>
          <a:noFill/>
          <a:ln w="114300">
            <a:solidFill>
              <a:srgbClr val="FF995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003" name="Text Box 132"/>
          <p:cNvSpPr txBox="1">
            <a:spLocks noChangeArrowheads="1"/>
          </p:cNvSpPr>
          <p:nvPr/>
        </p:nvSpPr>
        <p:spPr bwMode="auto">
          <a:xfrm>
            <a:off x="-76200" y="1630363"/>
            <a:ext cx="3505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sz="14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*</a:t>
            </a:r>
            <a:r>
              <a:rPr lang="en-US" sz="14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90% of the words of quran of above figure is in this table</a:t>
            </a:r>
          </a:p>
        </p:txBody>
      </p:sp>
      <p:sp>
        <p:nvSpPr>
          <p:cNvPr id="83004" name="Rectangle 77"/>
          <p:cNvSpPr>
            <a:spLocks noChangeArrowheads="1"/>
          </p:cNvSpPr>
          <p:nvPr/>
        </p:nvSpPr>
        <p:spPr bwMode="auto">
          <a:xfrm>
            <a:off x="533400" y="4159250"/>
            <a:ext cx="3414713" cy="823913"/>
          </a:xfrm>
          <a:prstGeom prst="rect">
            <a:avLst/>
          </a:prstGeom>
          <a:solidFill>
            <a:srgbClr val="0000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1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b="1" dirty="0">
                <a:solidFill>
                  <a:schemeClr val="tx1"/>
                </a:solidFill>
                <a:cs typeface="Majidi" pitchFamily="2" charset="-78"/>
              </a:rPr>
              <a:t>فَاعِل</a:t>
            </a:r>
            <a:r>
              <a:rPr lang="en-US" sz="1800" b="1" dirty="0">
                <a:solidFill>
                  <a:schemeClr val="tx1"/>
                </a:solidFill>
                <a:cs typeface="Majidi" pitchFamily="2" charset="-78"/>
              </a:rPr>
              <a:t>Doer :</a:t>
            </a:r>
            <a:r>
              <a:rPr lang="en-US" b="1" dirty="0">
                <a:solidFill>
                  <a:schemeClr val="tx1"/>
                </a:solidFill>
                <a:cs typeface="Majidi" pitchFamily="2" charset="-78"/>
              </a:rPr>
              <a:t> </a:t>
            </a:r>
          </a:p>
        </p:txBody>
      </p:sp>
      <p:sp>
        <p:nvSpPr>
          <p:cNvPr id="83005" name="Rectangle 89"/>
          <p:cNvSpPr>
            <a:spLocks noChangeArrowheads="1"/>
          </p:cNvSpPr>
          <p:nvPr/>
        </p:nvSpPr>
        <p:spPr bwMode="auto">
          <a:xfrm>
            <a:off x="533400" y="4997450"/>
            <a:ext cx="3413125" cy="82391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b="1">
                <a:solidFill>
                  <a:schemeClr val="tx1"/>
                </a:solidFill>
                <a:cs typeface="Majidi" pitchFamily="2" charset="-78"/>
              </a:rPr>
              <a:t>مَفْعُول</a:t>
            </a:r>
            <a:r>
              <a:rPr lang="en-US" sz="1800" b="1">
                <a:solidFill>
                  <a:schemeClr val="tx1"/>
                </a:solidFill>
                <a:cs typeface="Majidi" pitchFamily="2" charset="-78"/>
              </a:rPr>
              <a:t>Object :</a:t>
            </a:r>
            <a:r>
              <a:rPr lang="en-US" sz="4000" b="1">
                <a:solidFill>
                  <a:schemeClr val="tx1"/>
                </a:solidFill>
                <a:cs typeface="Majidi" pitchFamily="2" charset="-78"/>
              </a:rPr>
              <a:t> </a:t>
            </a:r>
          </a:p>
        </p:txBody>
      </p:sp>
      <p:sp>
        <p:nvSpPr>
          <p:cNvPr id="83006" name="Rectangle 90"/>
          <p:cNvSpPr>
            <a:spLocks noChangeArrowheads="1"/>
          </p:cNvSpPr>
          <p:nvPr/>
        </p:nvSpPr>
        <p:spPr bwMode="auto">
          <a:xfrm>
            <a:off x="533400" y="5867400"/>
            <a:ext cx="3413125" cy="823913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b="1">
                <a:solidFill>
                  <a:schemeClr val="tx1"/>
                </a:solidFill>
                <a:cs typeface="Majidi" pitchFamily="2" charset="-78"/>
              </a:rPr>
              <a:t>فِعْل</a:t>
            </a:r>
            <a:r>
              <a:rPr lang="en-US" sz="1800" b="1">
                <a:solidFill>
                  <a:schemeClr val="tx1"/>
                </a:solidFill>
                <a:cs typeface="Majidi" pitchFamily="2" charset="-78"/>
              </a:rPr>
              <a:t>To do :</a:t>
            </a:r>
            <a:r>
              <a:rPr lang="en-US" sz="4000" b="1">
                <a:solidFill>
                  <a:schemeClr val="tx1"/>
                </a:solidFill>
                <a:cs typeface="Majidi" pitchFamily="2" charset="-78"/>
              </a:rPr>
              <a:t> </a:t>
            </a:r>
          </a:p>
        </p:txBody>
      </p:sp>
      <p:sp>
        <p:nvSpPr>
          <p:cNvPr id="83007" name="Oval 10"/>
          <p:cNvSpPr>
            <a:spLocks noChangeArrowheads="1"/>
          </p:cNvSpPr>
          <p:nvPr/>
        </p:nvSpPr>
        <p:spPr bwMode="auto">
          <a:xfrm rot="-3560675">
            <a:off x="77787" y="333376"/>
            <a:ext cx="1744663" cy="99536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ar-SA" sz="40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105</a:t>
            </a:r>
            <a:r>
              <a:rPr lang="en-US" sz="40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114426" y="514350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667000" y="5029200"/>
            <a:ext cx="3333750" cy="914400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4800" dirty="0" smtClean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س:</a:t>
            </a:r>
            <a:r>
              <a:rPr lang="ar-SA" sz="4800" b="0" dirty="0" smtClean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 </a:t>
            </a:r>
            <a:r>
              <a:rPr lang="ar-SA" sz="4800" b="0" dirty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سَمِعَ، يَسْمَعُ</a:t>
            </a:r>
            <a:endParaRPr lang="en-US" sz="4800" b="0" dirty="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667000" y="3179763"/>
            <a:ext cx="3305175" cy="914400"/>
          </a:xfrm>
          <a:prstGeom prst="rect">
            <a:avLst/>
          </a:prstGeom>
          <a:solidFill>
            <a:srgbClr val="80008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5400" b="0" dirty="0" smtClean="0">
                <a:latin typeface="Arial" pitchFamily="34" charset="0"/>
                <a:cs typeface="Tajweed" pitchFamily="2" charset="-78"/>
              </a:rPr>
              <a:t>ن:</a:t>
            </a:r>
            <a:r>
              <a:rPr lang="ar-SA" sz="5400" b="0" dirty="0" smtClean="0">
                <a:latin typeface="Arial" pitchFamily="34" charset="0"/>
                <a:cs typeface="Tajweed" pitchFamily="2" charset="-78"/>
              </a:rPr>
              <a:t> </a:t>
            </a:r>
            <a:r>
              <a:rPr lang="ar-SA" sz="5400" b="0" dirty="0">
                <a:latin typeface="Arial" pitchFamily="34" charset="0"/>
                <a:cs typeface="Tajweed" pitchFamily="2" charset="-78"/>
              </a:rPr>
              <a:t>نَصَر، يَنْصُرُ</a:t>
            </a:r>
            <a:endParaRPr lang="en-US" sz="4000" b="0" dirty="0">
              <a:latin typeface="Arial" pitchFamily="34" charset="0"/>
              <a:cs typeface="Tajweed" pitchFamily="2" charset="-78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667000" y="4090988"/>
            <a:ext cx="3305175" cy="914400"/>
          </a:xfrm>
          <a:prstGeom prst="rect">
            <a:avLst/>
          </a:prstGeom>
          <a:solidFill>
            <a:srgbClr val="66FF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5400" dirty="0" smtClean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ض: </a:t>
            </a:r>
            <a:r>
              <a:rPr lang="ar-SA" sz="4000" dirty="0" smtClean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ضَرَبَ،يَضْرِبُ  </a:t>
            </a:r>
            <a:endParaRPr lang="en-US" sz="4000" dirty="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667000" y="2254250"/>
            <a:ext cx="3305175" cy="914400"/>
          </a:xfrm>
          <a:prstGeom prst="rect">
            <a:avLst/>
          </a:prstGeom>
          <a:solidFill>
            <a:srgbClr val="FF99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5400" b="0" dirty="0" smtClean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ف:</a:t>
            </a:r>
            <a:r>
              <a:rPr lang="ar-SA" sz="5400" b="0" dirty="0" smtClean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 </a:t>
            </a:r>
            <a:r>
              <a:rPr lang="ar-SA" sz="5400" b="0" dirty="0">
                <a:solidFill>
                  <a:srgbClr val="FF0000"/>
                </a:solidFill>
                <a:latin typeface="Arial" pitchFamily="34" charset="0"/>
                <a:cs typeface="Tajweed" pitchFamily="2" charset="-78"/>
              </a:rPr>
              <a:t>فَتَحَ، يَفْتَحُ</a:t>
            </a:r>
            <a:endParaRPr lang="en-US" sz="5400" b="0" dirty="0">
              <a:solidFill>
                <a:srgbClr val="FF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3048000"/>
            <a:ext cx="5257800" cy="1066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None/>
            </a:pPr>
            <a:r>
              <a:rPr lang="en-US" sz="4000" b="1" dirty="0">
                <a:solidFill>
                  <a:schemeClr val="tx1"/>
                </a:solidFill>
                <a:cs typeface="Arial" pitchFamily="34" charset="0"/>
              </a:rPr>
              <a:t>S</a:t>
            </a:r>
            <a:r>
              <a:rPr lang="en-US" sz="4000" b="1" dirty="0" smtClean="0">
                <a:solidFill>
                  <a:schemeClr val="tx1"/>
                </a:solidFill>
                <a:cs typeface="Arial" pitchFamily="34" charset="0"/>
              </a:rPr>
              <a:t>tyles of Verb </a:t>
            </a:r>
            <a:r>
              <a:rPr lang="ar-SA" sz="6000" b="1" dirty="0">
                <a:solidFill>
                  <a:schemeClr val="tx1"/>
                </a:solidFill>
                <a:cs typeface="Tajweed" pitchFamily="2" charset="-78"/>
              </a:rPr>
              <a:t>فَعَلَ</a:t>
            </a:r>
            <a:endParaRPr lang="en-IN" sz="6000" b="1" dirty="0">
              <a:solidFill>
                <a:schemeClr val="tx1"/>
              </a:solidFill>
              <a:cs typeface="Tajwe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0" smtClean="0"/>
              <a:t>Precious Exercises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If we understand just 6 words of the Qur’an in 6 min. it is more than worth it. 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Then what about 4* 21 words which come in the Qur’an more than 600 times! (</a:t>
            </a:r>
            <a:r>
              <a:rPr lang="ar-SA" dirty="0" smtClean="0">
                <a:latin typeface="Tahoma" pitchFamily="34" charset="0"/>
              </a:rPr>
              <a:t>نَصَرَ، خَلَقَ ، رَزَقَ، ذَكَرَ،</a:t>
            </a:r>
            <a:r>
              <a:rPr lang="en-US" dirty="0" smtClean="0"/>
              <a:t>). 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Do these exercises with full seriousness, love, and enthusiasm.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29603" name="Group 3"/>
          <p:cNvGraphicFramePr>
            <a:graphicFrameLocks noGrp="1"/>
          </p:cNvGraphicFramePr>
          <p:nvPr/>
        </p:nvGraphicFramePr>
        <p:xfrm>
          <a:off x="31751" y="1"/>
          <a:ext cx="9112250" cy="6914662"/>
        </p:xfrm>
        <a:graphic>
          <a:graphicData uri="http://schemas.openxmlformats.org/drawingml/2006/table">
            <a:tbl>
              <a:tblPr/>
              <a:tblGrid>
                <a:gridCol w="804830"/>
                <a:gridCol w="1802187"/>
                <a:gridCol w="561632"/>
                <a:gridCol w="159874"/>
                <a:gridCol w="1365055"/>
                <a:gridCol w="684871"/>
                <a:gridCol w="1524000"/>
                <a:gridCol w="838200"/>
                <a:gridCol w="1371601"/>
              </a:tblGrid>
              <a:tr h="880459">
                <a:tc rowSpan="2"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 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helps</a:t>
                      </a:r>
                      <a:endParaRPr kumimoji="0" lang="en-IN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ndelle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يَنْصُرُ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 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helped</a:t>
                      </a:r>
                      <a:endParaRPr kumimoji="0" lang="en-IN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ndelle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نَصَرَ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80459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They 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help</a:t>
                      </a:r>
                      <a:endParaRPr kumimoji="0" lang="en-IN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ndelle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يَنْصُرُونَ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They 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helped</a:t>
                      </a:r>
                      <a:endParaRPr kumimoji="0" lang="en-IN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ndelle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نَصَرُو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23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Don’t help!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تَنْصُرْ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Help!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اُنْصُرْ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help</a:t>
                      </a:r>
                      <a:endParaRPr kumimoji="0" lang="en-IN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ndelle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تَنْصُرُ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helped</a:t>
                      </a:r>
                      <a:endParaRPr kumimoji="0" lang="en-IN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ndelle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نَصَرْتَ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2505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Don’t help!</a:t>
                      </a:r>
                      <a:endParaRPr kumimoji="0" lang="en-IN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ndelle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تَنْصُرُوا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Help!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اُنْصُرُوا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all 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help</a:t>
                      </a:r>
                      <a:endParaRPr kumimoji="0" lang="en-IN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ndelle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تَنْصُرُونَ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all 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helped</a:t>
                      </a:r>
                      <a:endParaRPr kumimoji="0" lang="en-IN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ndelle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نَصَرْتُمْ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23037">
                <a:tc rowSpan="2"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Helper :  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Alvi Nastaleeq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نَاصِر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I </a:t>
                      </a:r>
                      <a:b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help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أَنْصُرُ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I </a:t>
                      </a:r>
                      <a:b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helped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نَصَرْتُ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We help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َنْصُرُ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We helped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نَصَرْنَا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17767">
                <a:tc rowSpan="2"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One who is helped :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Alvi Nastaleeq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مَنْصُور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386">
                <a:tc gridSpan="3"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She helps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تَنْصُرُ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She helped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نَصَرَت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43152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   To help :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نَصْر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4030" name="Text Box 42"/>
          <p:cNvSpPr txBox="1">
            <a:spLocks noChangeArrowheads="1"/>
          </p:cNvSpPr>
          <p:nvPr/>
        </p:nvSpPr>
        <p:spPr bwMode="auto">
          <a:xfrm>
            <a:off x="2286000" y="388938"/>
            <a:ext cx="2027238" cy="151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sz="4400">
                <a:solidFill>
                  <a:srgbClr val="FFFFFF"/>
                </a:solidFill>
                <a:latin typeface="Arial" pitchFamily="34" charset="0"/>
                <a:cs typeface="Traditional Arabic_bs" pitchFamily="2" charset="-78"/>
              </a:rPr>
              <a:t>ن </a:t>
            </a:r>
            <a:endParaRPr lang="en-US" sz="4400" dirty="0">
              <a:solidFill>
                <a:srgbClr val="FFFFFF"/>
              </a:solidFill>
              <a:latin typeface="Arial" pitchFamily="34" charset="0"/>
              <a:cs typeface="Traditional Arabic_bs" pitchFamily="2" charset="-78"/>
            </a:endParaRPr>
          </a:p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نَص</a:t>
            </a:r>
            <a:r>
              <a:rPr lang="ar-SA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َ</a:t>
            </a: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رَ، يَنْصُرُ..</a:t>
            </a:r>
            <a:endParaRPr lang="en-US" sz="2400" dirty="0">
              <a:solidFill>
                <a:srgbClr val="FFFFFF"/>
              </a:solidFill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84031" name="Text Box 132"/>
          <p:cNvSpPr txBox="1">
            <a:spLocks noChangeArrowheads="1"/>
          </p:cNvSpPr>
          <p:nvPr/>
        </p:nvSpPr>
        <p:spPr bwMode="auto">
          <a:xfrm>
            <a:off x="44115" y="1471863"/>
            <a:ext cx="3505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sz="1400" dirty="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*</a:t>
            </a:r>
            <a:r>
              <a:rPr lang="en-US" sz="1400" dirty="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90% of the words of </a:t>
            </a:r>
            <a:r>
              <a:rPr lang="en-US" sz="1400" dirty="0" err="1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quran</a:t>
            </a:r>
            <a:r>
              <a:rPr lang="en-US" sz="1400" dirty="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 of above figure is in this table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 rot="20781082">
            <a:off x="278163" y="333346"/>
            <a:ext cx="1343911" cy="99542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92*</a:t>
            </a:r>
            <a:endParaRPr lang="en-US" sz="40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0627" name="Group 3"/>
          <p:cNvGraphicFramePr>
            <a:graphicFrameLocks noGrp="1"/>
          </p:cNvGraphicFramePr>
          <p:nvPr/>
        </p:nvGraphicFramePr>
        <p:xfrm>
          <a:off x="0" y="-1587"/>
          <a:ext cx="9144001" cy="6759480"/>
        </p:xfrm>
        <a:graphic>
          <a:graphicData uri="http://schemas.openxmlformats.org/drawingml/2006/table">
            <a:tbl>
              <a:tblPr/>
              <a:tblGrid>
                <a:gridCol w="682877"/>
                <a:gridCol w="1526923"/>
                <a:gridCol w="762000"/>
                <a:gridCol w="1143000"/>
                <a:gridCol w="1447800"/>
                <a:gridCol w="1447800"/>
                <a:gridCol w="817034"/>
                <a:gridCol w="1316567"/>
              </a:tblGrid>
              <a:tr h="991005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 creates /will create.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يَخْلُقُ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 created.</a:t>
                      </a:r>
                      <a:endParaRPr kumimoji="0" lang="en-IN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ndelle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خَلَقَ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25205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They create /will create.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يَخْلُقُو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They 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created</a:t>
                      </a:r>
                      <a:endParaRPr kumimoji="0" lang="en-IN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ndelle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خَلَقُو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04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Don’t create!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تَخْلُقْ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Create!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اُخْلُقْ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create /will create.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تَخْلُقُ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created.</a:t>
                      </a:r>
                      <a:endParaRPr kumimoji="0" lang="en-IN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ndelle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خَلَقْتَ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070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Don’t create!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تَخْلُقُو</a:t>
                      </a:r>
                      <a:r>
                        <a:rPr kumimoji="0" lang="ur-PK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Create!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اُخْلُقُو</a:t>
                      </a:r>
                      <a:r>
                        <a:rPr kumimoji="0" lang="ur-PK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all create /will create.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تَخْلُقُونَ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all 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created</a:t>
                      </a:r>
                      <a:endParaRPr kumimoji="0" lang="en-IN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ndelle" pitchFamily="2" charset="0"/>
                        <a:ea typeface="+mn-ea"/>
                        <a:cs typeface="Arial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خَلَقْتُمْ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04125"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Creator :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خَالِق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I create /</a:t>
                      </a:r>
                      <a:b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 will create.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أَخْلُقُ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I created.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خَلَقْتُ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We create / will create.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نَخْلُقُ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We created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خَلَقْنَا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92325"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One who is created :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مَخْلُو</a:t>
                      </a: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ق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She creates /will create.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تَخْلُقُ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She created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خَلَقَت</a:t>
                      </a:r>
                      <a:r>
                        <a:rPr kumimoji="0" lang="ur-PK" sz="4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65093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  To create :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Arial" pitchFamily="34" charset="0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خَلْق</a:t>
                      </a:r>
                    </a:p>
                  </a:txBody>
                  <a:tcPr marL="0" marR="182880" marT="9144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5054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sz="4400">
                <a:solidFill>
                  <a:srgbClr val="FFFFFF"/>
                </a:solidFill>
                <a:latin typeface="Arial" pitchFamily="34" charset="0"/>
                <a:cs typeface="Traditional Arabic_bs" pitchFamily="2" charset="-78"/>
              </a:rPr>
              <a:t>ن </a:t>
            </a:r>
            <a:endParaRPr lang="en-US" sz="4400">
              <a:solidFill>
                <a:srgbClr val="FFFFFF"/>
              </a:solidFill>
              <a:latin typeface="Arial" pitchFamily="34" charset="0"/>
              <a:cs typeface="Traditional Arabic_bs" pitchFamily="2" charset="-78"/>
            </a:endParaRPr>
          </a:p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نَصَرَ</a:t>
            </a: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ن</a:t>
            </a: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ص</a:t>
            </a: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ُ</a:t>
            </a:r>
            <a:r>
              <a:rPr lang="ar-SA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ر</a:t>
            </a: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solidFill>
                <a:srgbClr val="FFFFFF"/>
              </a:solidFill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85055" name="Text Box 132"/>
          <p:cNvSpPr txBox="1">
            <a:spLocks noChangeArrowheads="1"/>
          </p:cNvSpPr>
          <p:nvPr/>
        </p:nvSpPr>
        <p:spPr bwMode="auto">
          <a:xfrm>
            <a:off x="139262" y="1650124"/>
            <a:ext cx="3505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sz="1400" dirty="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*</a:t>
            </a:r>
            <a:r>
              <a:rPr lang="en-US" sz="1400" dirty="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90% of the words of </a:t>
            </a:r>
            <a:r>
              <a:rPr lang="en-US" sz="1400" dirty="0" err="1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quran</a:t>
            </a:r>
            <a:r>
              <a:rPr lang="en-US" sz="1400" dirty="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 of above figure is in this table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 rot="-3560675">
            <a:off x="77546" y="333346"/>
            <a:ext cx="1745145" cy="99542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248*</a:t>
            </a:r>
            <a:endParaRPr lang="en-US" sz="40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675" name="Group 3"/>
          <p:cNvGraphicFramePr>
            <a:graphicFrameLocks noGrp="1"/>
          </p:cNvGraphicFramePr>
          <p:nvPr/>
        </p:nvGraphicFramePr>
        <p:xfrm>
          <a:off x="0" y="-3"/>
          <a:ext cx="9144001" cy="6858002"/>
        </p:xfrm>
        <a:graphic>
          <a:graphicData uri="http://schemas.openxmlformats.org/drawingml/2006/table">
            <a:tbl>
              <a:tblPr/>
              <a:tblGrid>
                <a:gridCol w="950976"/>
                <a:gridCol w="1609344"/>
                <a:gridCol w="792480"/>
                <a:gridCol w="1109472"/>
                <a:gridCol w="1461762"/>
                <a:gridCol w="1149988"/>
                <a:gridCol w="919990"/>
                <a:gridCol w="1149989"/>
              </a:tblGrid>
              <a:tr h="858378">
                <a:tc rowSpan="2" gridSpan="4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He provides / will provide.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يَر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زُقُ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/>
                          <a:ea typeface="+mn-ea"/>
                          <a:cs typeface="Arial" pitchFamily="34" charset="0"/>
                        </a:rPr>
                        <a:t>He provided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رَزَقَ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35524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They provide / will provide.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يَر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زُقُو</a:t>
                      </a:r>
                      <a:r>
                        <a:rPr kumimoji="0" lang="ur-PK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/>
                          <a:ea typeface="+mn-ea"/>
                          <a:cs typeface="Arial" pitchFamily="34" charset="0"/>
                        </a:rPr>
                        <a:t>They provided</a:t>
                      </a:r>
                      <a:r>
                        <a:rPr kumimoji="0" lang="ur-PK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/>
                          <a:ea typeface="+mn-ea"/>
                          <a:cs typeface="Arial" pitchFamily="34" charset="0"/>
                        </a:rPr>
                        <a:t> </a:t>
                      </a:r>
                      <a:endParaRPr kumimoji="0" lang="en-US" sz="2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ndelle"/>
                        <a:ea typeface="+mn-ea"/>
                        <a:cs typeface="Arial" pitchFamily="34" charset="0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رَزَقُو</a:t>
                      </a:r>
                      <a:r>
                        <a:rPr kumimoji="0" lang="ur-PK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58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Don’t provide!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تَرْزُقْ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Provide!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اُرْزُقْ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provide / will provide.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تَرْزُقُ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/>
                          <a:ea typeface="+mn-ea"/>
                          <a:cs typeface="Arial" pitchFamily="34" charset="0"/>
                        </a:rPr>
                        <a:t>You provided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رَزَقْتَ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0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Don’t provide!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تَر</a:t>
                      </a: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زُقُو</a:t>
                      </a: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Provide!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اُر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زُقُو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You all provide / will provide.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تَرْزُقُو</a:t>
                      </a:r>
                      <a:r>
                        <a:rPr kumimoji="0" lang="ur-PK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ndelle"/>
                          <a:ea typeface="+mn-ea"/>
                          <a:cs typeface="Arial" pitchFamily="34" charset="0"/>
                        </a:rPr>
                        <a:t>You all provided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رَزَقْتُمْ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58378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Provider: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رَازِق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I provide /   will provide.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أَر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زُقُ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/>
                          <a:ea typeface="+mn-ea"/>
                          <a:cs typeface="Arial" pitchFamily="34" charset="0"/>
                        </a:rPr>
                        <a:t>I </a:t>
                      </a:r>
                      <a:b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/>
                          <a:ea typeface="+mn-ea"/>
                          <a:cs typeface="Arial" pitchFamily="34" charset="0"/>
                        </a:rPr>
                      </a:b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/>
                          <a:ea typeface="+mn-ea"/>
                          <a:cs typeface="Arial" pitchFamily="34" charset="0"/>
                        </a:rPr>
                        <a:t>provided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رَزَقْتُ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308045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One who is provided: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cs typeface="Alvi Nastaleeq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مَرْزُوق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We provide / will provide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نَر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زُقُ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/>
                          <a:ea typeface="+mn-ea"/>
                          <a:cs typeface="Arial" pitchFamily="34" charset="0"/>
                        </a:rPr>
                        <a:t>We provided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رَزَقْنَا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1035524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Gill Sans MT" pitchFamily="34" charset="0"/>
                          <a:ea typeface="+mn-ea"/>
                          <a:cs typeface="+mn-cs"/>
                        </a:rPr>
                        <a:t>To provide, Provision: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Gill Sans MT" pitchFamily="34" charset="0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رِزْق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 pitchFamily="2" charset="0"/>
                          <a:ea typeface="+mn-ea"/>
                          <a:cs typeface="Arial" pitchFamily="34" charset="0"/>
                        </a:rPr>
                        <a:t>She provides / will provide.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تَر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زُقُ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ndelle"/>
                          <a:ea typeface="+mn-ea"/>
                          <a:cs typeface="Arial" pitchFamily="34" charset="0"/>
                        </a:rPr>
                        <a:t>She provided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رَزَقَت</a:t>
                      </a:r>
                      <a:r>
                        <a:rPr kumimoji="0" lang="ur-PK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7102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sz="4400">
                <a:solidFill>
                  <a:srgbClr val="FFFFFF"/>
                </a:solidFill>
                <a:latin typeface="Arial" pitchFamily="34" charset="0"/>
                <a:cs typeface="Traditional Arabic_bs" pitchFamily="2" charset="-78"/>
              </a:rPr>
              <a:t>ن </a:t>
            </a:r>
            <a:endParaRPr lang="en-US" sz="4400">
              <a:solidFill>
                <a:srgbClr val="FFFFFF"/>
              </a:solidFill>
              <a:latin typeface="Arial" pitchFamily="34" charset="0"/>
              <a:cs typeface="Traditional Arabic_bs" pitchFamily="2" charset="-78"/>
            </a:endParaRPr>
          </a:p>
          <a:p>
            <a:pPr algn="ctr" rt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ar-SA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نَصَرَ</a:t>
            </a: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ن</a:t>
            </a: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ص</a:t>
            </a: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ُ</a:t>
            </a:r>
            <a:r>
              <a:rPr lang="ar-SA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ر</a:t>
            </a:r>
            <a:r>
              <a:rPr lang="ur-PK" sz="2400">
                <a:solidFill>
                  <a:srgbClr val="FFFFFF"/>
                </a:solidFill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solidFill>
                <a:srgbClr val="FFFFFF"/>
              </a:solidFill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87103" name="Text Box 132"/>
          <p:cNvSpPr txBox="1">
            <a:spLocks noChangeArrowheads="1"/>
          </p:cNvSpPr>
          <p:nvPr/>
        </p:nvSpPr>
        <p:spPr bwMode="auto">
          <a:xfrm>
            <a:off x="170793" y="1555531"/>
            <a:ext cx="3505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ar-SA" sz="1400" dirty="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*</a:t>
            </a:r>
            <a:r>
              <a:rPr lang="en-US" sz="1400" dirty="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90% of the words of </a:t>
            </a:r>
            <a:r>
              <a:rPr lang="en-US" sz="1400" dirty="0" err="1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quran</a:t>
            </a:r>
            <a:r>
              <a:rPr lang="en-US" sz="1400" dirty="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 of above figure is in this table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 rot="-3560675">
            <a:off x="77546" y="333346"/>
            <a:ext cx="1745145" cy="99542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122*</a:t>
            </a:r>
            <a:endParaRPr lang="en-US" sz="40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am">
  <a:themeElements>
    <a:clrScheme name="1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1_Beam">
      <a:majorFont>
        <a:latin typeface="Nafees Web Naskh"/>
        <a:ea typeface=""/>
        <a:cs typeface="Nafees Web Naskh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afees Web Naskh" pitchFamily="2" charset="-78"/>
            <a:cs typeface="Nafees Web Naskh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afees Web Naskh" pitchFamily="2" charset="-78"/>
            <a:cs typeface="Nafees Web Naskh" pitchFamily="2" charset="-78"/>
          </a:defRPr>
        </a:defPPr>
      </a:lstStyle>
    </a:lnDef>
  </a:objectDefaults>
  <a:extraClrSchemeLst>
    <a:extraClrScheme>
      <a:clrScheme name="1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21787</TotalTime>
  <Words>1208</Words>
  <Application>Microsoft Office PowerPoint</Application>
  <PresentationFormat>On-screen Show (4:3)</PresentationFormat>
  <Paragraphs>311</Paragraphs>
  <Slides>19</Slides>
  <Notes>9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6_Beam</vt:lpstr>
      <vt:lpstr>1_Beam</vt:lpstr>
      <vt:lpstr> Let’s Understand the Qur’an   Lesson -13b   </vt:lpstr>
      <vt:lpstr>قواعد – Grammar</vt:lpstr>
      <vt:lpstr>Use TPI (Total Physical Interaction)</vt:lpstr>
      <vt:lpstr>PowerPoint Presentation</vt:lpstr>
      <vt:lpstr>PowerPoint Presentation</vt:lpstr>
      <vt:lpstr>Precious Exercises</vt:lpstr>
      <vt:lpstr>PowerPoint Presentation</vt:lpstr>
      <vt:lpstr>PowerPoint Presentation</vt:lpstr>
      <vt:lpstr>PowerPoint Presentation</vt:lpstr>
      <vt:lpstr>PowerPoint Presentation</vt:lpstr>
      <vt:lpstr>Learning Tip</vt:lpstr>
      <vt:lpstr>ذكر </vt:lpstr>
      <vt:lpstr>Hadith</vt:lpstr>
      <vt:lpstr>7 Homeworks</vt:lpstr>
      <vt:lpstr>7 Homeworks</vt:lpstr>
      <vt:lpstr>If you don’t follow these Tips (or 7 HW), then…</vt:lpstr>
      <vt:lpstr>PowerPoint Presentation</vt:lpstr>
      <vt:lpstr>In Thirteen lessons, with the parts of Salah we</vt:lpstr>
      <vt:lpstr>The best amongst you is the one learns and teaches Quran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Dr.Abdul Aziz</cp:lastModifiedBy>
  <cp:revision>2538</cp:revision>
  <dcterms:created xsi:type="dcterms:W3CDTF">2005-07-29T08:30:06Z</dcterms:created>
  <dcterms:modified xsi:type="dcterms:W3CDTF">2011-05-24T07:20:30Z</dcterms:modified>
</cp:coreProperties>
</file>