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54"/>
  </p:notesMasterIdLst>
  <p:handoutMasterIdLst>
    <p:handoutMasterId r:id="rId55"/>
  </p:handoutMasterIdLst>
  <p:sldIdLst>
    <p:sldId id="1117" r:id="rId2"/>
    <p:sldId id="1118" r:id="rId3"/>
    <p:sldId id="1759" r:id="rId4"/>
    <p:sldId id="1694" r:id="rId5"/>
    <p:sldId id="1695" r:id="rId6"/>
    <p:sldId id="1696" r:id="rId7"/>
    <p:sldId id="1697" r:id="rId8"/>
    <p:sldId id="1698" r:id="rId9"/>
    <p:sldId id="1749" r:id="rId10"/>
    <p:sldId id="1699" r:id="rId11"/>
    <p:sldId id="1702" r:id="rId12"/>
    <p:sldId id="1701" r:id="rId13"/>
    <p:sldId id="1703" r:id="rId14"/>
    <p:sldId id="1758" r:id="rId15"/>
    <p:sldId id="1737" r:id="rId16"/>
    <p:sldId id="1704" r:id="rId17"/>
    <p:sldId id="1705" r:id="rId18"/>
    <p:sldId id="1706" r:id="rId19"/>
    <p:sldId id="1746" r:id="rId20"/>
    <p:sldId id="1747" r:id="rId21"/>
    <p:sldId id="1748" r:id="rId22"/>
    <p:sldId id="1708" r:id="rId23"/>
    <p:sldId id="1739" r:id="rId24"/>
    <p:sldId id="1740" r:id="rId25"/>
    <p:sldId id="1763" r:id="rId26"/>
    <p:sldId id="1710" r:id="rId27"/>
    <p:sldId id="1711" r:id="rId28"/>
    <p:sldId id="1712" r:id="rId29"/>
    <p:sldId id="1713" r:id="rId30"/>
    <p:sldId id="1714" r:id="rId31"/>
    <p:sldId id="1715" r:id="rId32"/>
    <p:sldId id="1716" r:id="rId33"/>
    <p:sldId id="1767" r:id="rId34"/>
    <p:sldId id="1717" r:id="rId35"/>
    <p:sldId id="1718" r:id="rId36"/>
    <p:sldId id="1719" r:id="rId37"/>
    <p:sldId id="1720" r:id="rId38"/>
    <p:sldId id="1721" r:id="rId39"/>
    <p:sldId id="1722" r:id="rId40"/>
    <p:sldId id="1766" r:id="rId41"/>
    <p:sldId id="1768" r:id="rId42"/>
    <p:sldId id="1725" r:id="rId43"/>
    <p:sldId id="1726" r:id="rId44"/>
    <p:sldId id="1730" r:id="rId45"/>
    <p:sldId id="1765" r:id="rId46"/>
    <p:sldId id="1731" r:id="rId47"/>
    <p:sldId id="1732" r:id="rId48"/>
    <p:sldId id="1733" r:id="rId49"/>
    <p:sldId id="1734" r:id="rId50"/>
    <p:sldId id="1735" r:id="rId51"/>
    <p:sldId id="1736" r:id="rId52"/>
    <p:sldId id="1769" r:id="rId53"/>
  </p:sldIdLst>
  <p:sldSz cx="9144000" cy="6858000" type="screen4x3"/>
  <p:notesSz cx="7023100" cy="9309100"/>
  <p:defaultTextStyle>
    <a:defPPr>
      <a:defRPr lang="ar-SA"/>
    </a:defPPr>
    <a:lvl1pPr algn="l" rtl="0" eaLnBrk="0" fontAlgn="base" hangingPunct="0">
      <a:spcBef>
        <a:spcPct val="20000"/>
      </a:spcBef>
      <a:spcAft>
        <a:spcPct val="0"/>
      </a:spcAft>
      <a:buClr>
        <a:srgbClr val="FFFFFF"/>
      </a:buClr>
      <a:buSzPts val="3200"/>
      <a:buFont typeface="Wingdings" pitchFamily="2" charset="2"/>
      <a:buChar char="×"/>
      <a:defRPr sz="4800" kern="1200">
        <a:solidFill>
          <a:srgbClr val="FFFF00"/>
        </a:solidFill>
        <a:latin typeface="Tahoma" pitchFamily="34" charset="0"/>
        <a:ea typeface="+mn-ea"/>
        <a:cs typeface="Tahoma" pitchFamily="34" charset="0"/>
      </a:defRPr>
    </a:lvl1pPr>
    <a:lvl2pPr marL="457200" algn="l" rtl="0" eaLnBrk="0" fontAlgn="base" hangingPunct="0">
      <a:spcBef>
        <a:spcPct val="20000"/>
      </a:spcBef>
      <a:spcAft>
        <a:spcPct val="0"/>
      </a:spcAft>
      <a:buClr>
        <a:srgbClr val="FFFFFF"/>
      </a:buClr>
      <a:buSzPts val="3200"/>
      <a:buFont typeface="Wingdings" pitchFamily="2" charset="2"/>
      <a:buChar char="×"/>
      <a:defRPr sz="4800" kern="1200">
        <a:solidFill>
          <a:srgbClr val="FFFF00"/>
        </a:solidFill>
        <a:latin typeface="Tahoma" pitchFamily="34" charset="0"/>
        <a:ea typeface="+mn-ea"/>
        <a:cs typeface="Tahoma" pitchFamily="34" charset="0"/>
      </a:defRPr>
    </a:lvl2pPr>
    <a:lvl3pPr marL="914400" algn="l" rtl="0" eaLnBrk="0" fontAlgn="base" hangingPunct="0">
      <a:spcBef>
        <a:spcPct val="20000"/>
      </a:spcBef>
      <a:spcAft>
        <a:spcPct val="0"/>
      </a:spcAft>
      <a:buClr>
        <a:srgbClr val="FFFFFF"/>
      </a:buClr>
      <a:buSzPts val="3200"/>
      <a:buFont typeface="Wingdings" pitchFamily="2" charset="2"/>
      <a:buChar char="×"/>
      <a:defRPr sz="4800" kern="1200">
        <a:solidFill>
          <a:srgbClr val="FFFF00"/>
        </a:solidFill>
        <a:latin typeface="Tahoma" pitchFamily="34" charset="0"/>
        <a:ea typeface="+mn-ea"/>
        <a:cs typeface="Tahoma" pitchFamily="34" charset="0"/>
      </a:defRPr>
    </a:lvl3pPr>
    <a:lvl4pPr marL="1371600" algn="l" rtl="0" eaLnBrk="0" fontAlgn="base" hangingPunct="0">
      <a:spcBef>
        <a:spcPct val="20000"/>
      </a:spcBef>
      <a:spcAft>
        <a:spcPct val="0"/>
      </a:spcAft>
      <a:buClr>
        <a:srgbClr val="FFFFFF"/>
      </a:buClr>
      <a:buSzPts val="3200"/>
      <a:buFont typeface="Wingdings" pitchFamily="2" charset="2"/>
      <a:buChar char="×"/>
      <a:defRPr sz="4800" kern="1200">
        <a:solidFill>
          <a:srgbClr val="FFFF00"/>
        </a:solidFill>
        <a:latin typeface="Tahoma" pitchFamily="34" charset="0"/>
        <a:ea typeface="+mn-ea"/>
        <a:cs typeface="Tahoma" pitchFamily="34" charset="0"/>
      </a:defRPr>
    </a:lvl4pPr>
    <a:lvl5pPr marL="1828800" algn="l" rtl="0" eaLnBrk="0" fontAlgn="base" hangingPunct="0">
      <a:spcBef>
        <a:spcPct val="20000"/>
      </a:spcBef>
      <a:spcAft>
        <a:spcPct val="0"/>
      </a:spcAft>
      <a:buClr>
        <a:srgbClr val="FFFFFF"/>
      </a:buClr>
      <a:buSzPts val="3200"/>
      <a:buFont typeface="Wingdings" pitchFamily="2" charset="2"/>
      <a:buChar char="×"/>
      <a:defRPr sz="4800" kern="1200">
        <a:solidFill>
          <a:srgbClr val="FFFF00"/>
        </a:solidFill>
        <a:latin typeface="Tahoma" pitchFamily="34" charset="0"/>
        <a:ea typeface="+mn-ea"/>
        <a:cs typeface="Tahoma" pitchFamily="34" charset="0"/>
      </a:defRPr>
    </a:lvl5pPr>
    <a:lvl6pPr marL="2286000" algn="l" defTabSz="914400" rtl="0" eaLnBrk="1" latinLnBrk="0" hangingPunct="1">
      <a:defRPr sz="4800" kern="1200">
        <a:solidFill>
          <a:srgbClr val="FFFF00"/>
        </a:solidFill>
        <a:latin typeface="Tahoma" pitchFamily="34" charset="0"/>
        <a:ea typeface="+mn-ea"/>
        <a:cs typeface="Tahoma" pitchFamily="34" charset="0"/>
      </a:defRPr>
    </a:lvl6pPr>
    <a:lvl7pPr marL="2743200" algn="l" defTabSz="914400" rtl="0" eaLnBrk="1" latinLnBrk="0" hangingPunct="1">
      <a:defRPr sz="4800" kern="1200">
        <a:solidFill>
          <a:srgbClr val="FFFF00"/>
        </a:solidFill>
        <a:latin typeface="Tahoma" pitchFamily="34" charset="0"/>
        <a:ea typeface="+mn-ea"/>
        <a:cs typeface="Tahoma" pitchFamily="34" charset="0"/>
      </a:defRPr>
    </a:lvl7pPr>
    <a:lvl8pPr marL="3200400" algn="l" defTabSz="914400" rtl="0" eaLnBrk="1" latinLnBrk="0" hangingPunct="1">
      <a:defRPr sz="4800" kern="1200">
        <a:solidFill>
          <a:srgbClr val="FFFF00"/>
        </a:solidFill>
        <a:latin typeface="Tahoma" pitchFamily="34" charset="0"/>
        <a:ea typeface="+mn-ea"/>
        <a:cs typeface="Tahoma" pitchFamily="34" charset="0"/>
      </a:defRPr>
    </a:lvl8pPr>
    <a:lvl9pPr marL="3657600" algn="l" defTabSz="914400" rtl="0" eaLnBrk="1" latinLnBrk="0" hangingPunct="1">
      <a:defRPr sz="4800" kern="1200">
        <a:solidFill>
          <a:srgbClr val="FFFF00"/>
        </a:solidFill>
        <a:latin typeface="Tahoma" pitchFamily="34"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3300"/>
    <a:srgbClr val="000000"/>
    <a:srgbClr val="003300"/>
    <a:srgbClr val="006600"/>
    <a:srgbClr val="FF9953"/>
    <a:srgbClr val="A40079"/>
    <a:srgbClr val="0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711" autoAdjust="0"/>
    <p:restoredTop sz="89261" autoAdjust="0"/>
  </p:normalViewPr>
  <p:slideViewPr>
    <p:cSldViewPr>
      <p:cViewPr>
        <p:scale>
          <a:sx n="50" d="100"/>
          <a:sy n="50" d="100"/>
        </p:scale>
        <p:origin x="-1752"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06"/>
    </p:cViewPr>
  </p:sorterViewPr>
  <p:notesViewPr>
    <p:cSldViewPr>
      <p:cViewPr varScale="1">
        <p:scale>
          <a:sx n="60" d="100"/>
          <a:sy n="60" d="100"/>
        </p:scale>
        <p:origin x="-1398"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eaLnBrk="1" hangingPunct="1">
              <a:spcBef>
                <a:spcPct val="0"/>
              </a:spcBef>
              <a:buClrTx/>
              <a:buSzTx/>
              <a:buFontTx/>
              <a:buNone/>
              <a:defRPr sz="1200" b="0">
                <a:solidFill>
                  <a:schemeClr val="tx1"/>
                </a:solidFill>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eaLnBrk="1" hangingPunct="1">
              <a:spcBef>
                <a:spcPct val="0"/>
              </a:spcBef>
              <a:buClrTx/>
              <a:buSzTx/>
              <a:buFontTx/>
              <a:buNone/>
              <a:defRPr sz="1200" b="0">
                <a:solidFill>
                  <a:schemeClr val="tx1"/>
                </a:solidFill>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eaLnBrk="1" hangingPunct="1">
              <a:spcBef>
                <a:spcPct val="0"/>
              </a:spcBef>
              <a:buClrTx/>
              <a:buSzTx/>
              <a:buFontTx/>
              <a:buNone/>
              <a:defRPr sz="1200" b="0">
                <a:solidFill>
                  <a:schemeClr val="tx1"/>
                </a:solidFill>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eaLnBrk="1" hangingPunct="1">
              <a:spcBef>
                <a:spcPct val="0"/>
              </a:spcBef>
              <a:buClrTx/>
              <a:buSzTx/>
              <a:buFontTx/>
              <a:buNone/>
              <a:defRPr sz="1200" b="0">
                <a:solidFill>
                  <a:schemeClr val="tx1"/>
                </a:solidFill>
                <a:latin typeface="Arial" charset="0"/>
                <a:cs typeface="Arial" charset="0"/>
              </a:defRPr>
            </a:lvl1pPr>
          </a:lstStyle>
          <a:p>
            <a:pPr>
              <a:defRPr/>
            </a:pPr>
            <a:fld id="{105F7D81-15D1-4212-8E38-7455DB904856}" type="slidenum">
              <a:rPr lang="ar-SA"/>
              <a:pPr>
                <a:defRPr/>
              </a:pPr>
              <a:t>‹#›</a:t>
            </a:fld>
            <a:endParaRPr lang="en-US"/>
          </a:p>
        </p:txBody>
      </p:sp>
    </p:spTree>
    <p:extLst>
      <p:ext uri="{BB962C8B-B14F-4D97-AF65-F5344CB8AC3E}">
        <p14:creationId xmlns:p14="http://schemas.microsoft.com/office/powerpoint/2010/main" val="696840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eaLnBrk="1" hangingPunct="1">
              <a:spcBef>
                <a:spcPct val="0"/>
              </a:spcBef>
              <a:buClrTx/>
              <a:buSzTx/>
              <a:buFontTx/>
              <a:buNone/>
              <a:defRPr sz="1200" b="0">
                <a:solidFill>
                  <a:schemeClr val="tx1"/>
                </a:solidFill>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eaLnBrk="1" hangingPunct="1">
              <a:spcBef>
                <a:spcPct val="0"/>
              </a:spcBef>
              <a:buClrTx/>
              <a:buSzTx/>
              <a:buFontTx/>
              <a:buNone/>
              <a:defRPr sz="1200" b="0">
                <a:solidFill>
                  <a:schemeClr val="tx1"/>
                </a:solidFill>
                <a:latin typeface="Arial" charset="0"/>
                <a:cs typeface="Arial" charset="0"/>
              </a:defRPr>
            </a:lvl1pPr>
          </a:lstStyle>
          <a:p>
            <a:pPr>
              <a:defRPr/>
            </a:pPr>
            <a:endParaRPr lang="en-US"/>
          </a:p>
        </p:txBody>
      </p:sp>
      <p:sp>
        <p:nvSpPr>
          <p:cNvPr id="9728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eaLnBrk="1" hangingPunct="1">
              <a:spcBef>
                <a:spcPct val="0"/>
              </a:spcBef>
              <a:buClrTx/>
              <a:buSzTx/>
              <a:buFontTx/>
              <a:buNone/>
              <a:defRPr sz="1200" b="0">
                <a:solidFill>
                  <a:schemeClr val="tx1"/>
                </a:solidFill>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eaLnBrk="1" hangingPunct="1">
              <a:spcBef>
                <a:spcPct val="0"/>
              </a:spcBef>
              <a:buClrTx/>
              <a:buSzTx/>
              <a:buFontTx/>
              <a:buNone/>
              <a:defRPr sz="1200" b="0">
                <a:solidFill>
                  <a:schemeClr val="tx1"/>
                </a:solidFill>
                <a:latin typeface="Arial" charset="0"/>
                <a:cs typeface="Arial" charset="0"/>
              </a:defRPr>
            </a:lvl1pPr>
          </a:lstStyle>
          <a:p>
            <a:pPr>
              <a:defRPr/>
            </a:pPr>
            <a:fld id="{96904A07-1EE5-4741-8968-B2FE68045D1B}" type="slidenum">
              <a:rPr lang="ar-SA"/>
              <a:pPr>
                <a:defRPr/>
              </a:pPr>
              <a:t>‹#›</a:t>
            </a:fld>
            <a:endParaRPr lang="en-US"/>
          </a:p>
        </p:txBody>
      </p:sp>
    </p:spTree>
    <p:extLst>
      <p:ext uri="{BB962C8B-B14F-4D97-AF65-F5344CB8AC3E}">
        <p14:creationId xmlns:p14="http://schemas.microsoft.com/office/powerpoint/2010/main" val="5302388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eaLnBrk="1" hangingPunct="1">
              <a:spcBef>
                <a:spcPct val="0"/>
              </a:spcBef>
              <a:buClrTx/>
              <a:buSzTx/>
              <a:buFontTx/>
              <a:buNone/>
            </a:pPr>
            <a:fld id="{70AD5FD2-61A9-44A2-99C7-419F0FDD23C3}" type="slidenum">
              <a:rPr lang="ar-SA" sz="1200">
                <a:solidFill>
                  <a:schemeClr val="tx1"/>
                </a:solidFill>
                <a:latin typeface="Arial" pitchFamily="34" charset="0"/>
                <a:cs typeface="Arial" pitchFamily="34" charset="0"/>
              </a:rPr>
              <a:pPr defTabSz="927100" rtl="1" eaLnBrk="1" hangingPunct="1">
                <a:spcBef>
                  <a:spcPct val="0"/>
                </a:spcBef>
                <a:buClrTx/>
                <a:buSzTx/>
                <a:buFontTx/>
                <a:buNone/>
              </a:pPr>
              <a:t>2</a:t>
            </a:fld>
            <a:endParaRPr lang="en-US" sz="1200">
              <a:solidFill>
                <a:schemeClr val="tx1"/>
              </a:solidFill>
              <a:latin typeface="Arial" pitchFamily="34" charset="0"/>
              <a:cs typeface="Arial" pitchFamily="34"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Allah has chosen you out of the thousands that are out there.  Thank Allah for this tremendous blessing by learning with full attention and interaction. </a:t>
            </a:r>
          </a:p>
          <a:p>
            <a:pPr eaLnBrk="1" hangingPunct="1"/>
            <a:r>
              <a:rPr lang="en-US" smtClean="0"/>
              <a:t>You have already come walking towards Allah.  Now He will come running towards you (as in Hadith).  InshaAllah,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29" tIns="45715" rIns="91429" bIns="45715" anchor="b"/>
          <a:lstStyle/>
          <a:p>
            <a:pPr rtl="1" eaLnBrk="1" hangingPunct="1">
              <a:spcBef>
                <a:spcPct val="0"/>
              </a:spcBef>
              <a:buClrTx/>
              <a:buSzTx/>
              <a:buFontTx/>
              <a:buNone/>
            </a:pPr>
            <a:fld id="{928DE146-EFB2-4FDA-BF3C-8573953CAB58}" type="slidenum">
              <a:rPr lang="ar-SA" sz="1200">
                <a:solidFill>
                  <a:schemeClr val="tx1"/>
                </a:solidFill>
                <a:latin typeface="Arial" pitchFamily="34" charset="0"/>
                <a:cs typeface="Arial" pitchFamily="34" charset="0"/>
              </a:rPr>
              <a:pPr rtl="1" eaLnBrk="1" hangingPunct="1">
                <a:spcBef>
                  <a:spcPct val="0"/>
                </a:spcBef>
                <a:buClrTx/>
                <a:buSzTx/>
                <a:buFontTx/>
                <a:buNone/>
              </a:pPr>
              <a:t>12</a:t>
            </a:fld>
            <a:endParaRPr lang="en-CA" sz="1200">
              <a:solidFill>
                <a:schemeClr val="tx1"/>
              </a:solidFill>
              <a:latin typeface="Arial" pitchFamily="34" charset="0"/>
              <a:cs typeface="Arial" pitchFamily="34"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lIns="91429" tIns="45715" rIns="91429" bIns="45715"/>
          <a:lstStyle/>
          <a:p>
            <a:endParaRPr lang="en-CA" sz="3300" smtClean="0">
              <a:solidFill>
                <a:srgbClr val="CCFF33"/>
              </a:solidFill>
              <a:cs typeface="Traditional Arabic" pitchFamily="2" charset="-7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a:xfrm>
            <a:off x="1184275" y="700088"/>
            <a:ext cx="4652963" cy="3489325"/>
          </a:xfrm>
          <a:ln/>
        </p:spPr>
      </p:sp>
      <p:sp>
        <p:nvSpPr>
          <p:cNvPr id="155651"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xfrm>
            <a:off x="1184275" y="700088"/>
            <a:ext cx="4652963" cy="3489325"/>
          </a:xfrm>
          <a:ln/>
        </p:spPr>
      </p:sp>
      <p:sp>
        <p:nvSpPr>
          <p:cNvPr id="151555"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1184275" y="700088"/>
            <a:ext cx="4652963" cy="3489325"/>
          </a:xfrm>
          <a:ln/>
        </p:spPr>
      </p:sp>
      <p:sp>
        <p:nvSpPr>
          <p:cNvPr id="152579"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a:xfrm>
            <a:off x="1184275" y="700088"/>
            <a:ext cx="4652963" cy="3489325"/>
          </a:xfrm>
          <a:ln/>
        </p:spPr>
      </p:sp>
      <p:sp>
        <p:nvSpPr>
          <p:cNvPr id="153603" name="Rectangle 3"/>
          <p:cNvSpPr>
            <a:spLocks noGrp="1" noChangeArrowheads="1"/>
          </p:cNvSpPr>
          <p:nvPr>
            <p:ph type="body" idx="1"/>
          </p:nvPr>
        </p:nvSpPr>
        <p:spPr>
          <a:xfrm>
            <a:off x="701675" y="4419600"/>
            <a:ext cx="5619750" cy="4189413"/>
          </a:xfrm>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sz="1200" b="0">
                <a:solidFill>
                  <a:schemeClr val="tx1"/>
                </a:solidFill>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sz="1200" b="0">
                <a:solidFill>
                  <a:schemeClr val="tx1"/>
                </a:solidFill>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EE26FA23-8E00-410D-BA0A-493B32D1F923}"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189183C-EE96-4C24-A95E-94A385C4056E}"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B43FC42-DA81-4D75-89E7-04D648B700F9}"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D72E386A-7072-4E13-A7E4-D318A4ACE1AB}"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0261BD4-8B99-430A-B13D-B850808E9C59}"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q"/>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C19B8A25-8B4E-4110-9FFB-3151603C1B26}"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E7FBA41-4C55-4E64-BBCA-DB0EF45BB46C}"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1FF7A581-1DE9-4648-8DAC-80DE995BA3E0}"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B5871F4-1679-4FB5-B96E-C4F6376E7AB5}"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5E0E6B6C-2D29-45E3-9D9E-B878EDFB8E67}"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ED90C607-F00B-4AEF-8B8C-DD67E1575418}"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B888EEF8-858A-42FC-8C44-0ACD985852B9}"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3E46D462-6479-4D27-B002-AFE737FAB88E}"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sz="1200" b="0">
                <a:solidFill>
                  <a:schemeClr val="tx1"/>
                </a:solidFill>
                <a:effectLst>
                  <a:outerShdw blurRad="38100" dist="38100" dir="2700000" algn="tl">
                    <a:srgbClr val="C0C0C0"/>
                  </a:outerShdw>
                </a:effectLst>
                <a:latin typeface="Arial" charset="0"/>
                <a:cs typeface="Arial" charset="0"/>
              </a:defRPr>
            </a:lvl1pPr>
          </a:lstStyle>
          <a:p>
            <a:pPr>
              <a:defRPr/>
            </a:pPr>
            <a:fld id="{91863FDE-13D9-42A5-9F85-738ED4747CC2}"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4476" r:id="rId1"/>
    <p:sldLayoutId id="2147484464" r:id="rId2"/>
    <p:sldLayoutId id="2147484465" r:id="rId3"/>
    <p:sldLayoutId id="2147484466" r:id="rId4"/>
    <p:sldLayoutId id="2147484467" r:id="rId5"/>
    <p:sldLayoutId id="2147484468" r:id="rId6"/>
    <p:sldLayoutId id="2147484469" r:id="rId7"/>
    <p:sldLayoutId id="2147484470" r:id="rId8"/>
    <p:sldLayoutId id="2147484471" r:id="rId9"/>
    <p:sldLayoutId id="2147484472" r:id="rId10"/>
    <p:sldLayoutId id="2147484473" r:id="rId11"/>
    <p:sldLayoutId id="2147484474" r:id="rId12"/>
    <p:sldLayoutId id="2147484475" r:id="rId13"/>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ajidi" pitchFamily="2" charset="-78"/>
        </a:defRPr>
      </a:lvl1pPr>
      <a:lvl2pPr algn="ctr" rtl="1" eaLnBrk="0" fontAlgn="base" hangingPunct="0">
        <a:spcBef>
          <a:spcPct val="0"/>
        </a:spcBef>
        <a:spcAft>
          <a:spcPct val="0"/>
        </a:spcAft>
        <a:defRPr sz="4000">
          <a:solidFill>
            <a:schemeClr val="tx1"/>
          </a:solidFill>
          <a:latin typeface="Tahoma" pitchFamily="34" charset="0"/>
          <a:cs typeface="Majidi" pitchFamily="2" charset="-78"/>
        </a:defRPr>
      </a:lvl2pPr>
      <a:lvl3pPr algn="ctr" rtl="1" eaLnBrk="0" fontAlgn="base" hangingPunct="0">
        <a:spcBef>
          <a:spcPct val="0"/>
        </a:spcBef>
        <a:spcAft>
          <a:spcPct val="0"/>
        </a:spcAft>
        <a:defRPr sz="4000">
          <a:solidFill>
            <a:schemeClr val="tx1"/>
          </a:solidFill>
          <a:latin typeface="Tahoma" pitchFamily="34" charset="0"/>
          <a:cs typeface="Majidi" pitchFamily="2" charset="-78"/>
        </a:defRPr>
      </a:lvl3pPr>
      <a:lvl4pPr algn="ctr" rtl="1" eaLnBrk="0" fontAlgn="base" hangingPunct="0">
        <a:spcBef>
          <a:spcPct val="0"/>
        </a:spcBef>
        <a:spcAft>
          <a:spcPct val="0"/>
        </a:spcAft>
        <a:defRPr sz="4000">
          <a:solidFill>
            <a:schemeClr val="tx1"/>
          </a:solidFill>
          <a:latin typeface="Tahoma" pitchFamily="34" charset="0"/>
          <a:cs typeface="Majidi" pitchFamily="2" charset="-78"/>
        </a:defRPr>
      </a:lvl4pPr>
      <a:lvl5pPr algn="ctr" rtl="1" eaLnBrk="0" fontAlgn="base" hangingPunct="0">
        <a:spcBef>
          <a:spcPct val="0"/>
        </a:spcBef>
        <a:spcAft>
          <a:spcPct val="0"/>
        </a:spcAft>
        <a:defRPr sz="4000">
          <a:solidFill>
            <a:schemeClr val="tx1"/>
          </a:solidFill>
          <a:latin typeface="Tahoma" pitchFamily="34" charset="0"/>
          <a:cs typeface="Majidi"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r" rtl="1" eaLnBrk="0" fontAlgn="base" hangingPunct="0">
        <a:spcBef>
          <a:spcPct val="20000"/>
        </a:spcBef>
        <a:spcAft>
          <a:spcPct val="0"/>
        </a:spcAft>
        <a:buClr>
          <a:srgbClr val="FFFFFF"/>
        </a:buClr>
        <a:buSzPct val="90000"/>
        <a:buFont typeface="Wingdings" pitchFamily="2" charset="2"/>
        <a:buChar char="×"/>
        <a:defRPr sz="3200">
          <a:solidFill>
            <a:srgbClr val="FFFF00"/>
          </a:solidFill>
          <a:latin typeface="+mn-lt"/>
          <a:ea typeface="+mn-ea"/>
          <a:cs typeface="Majidi" pitchFamily="2" charset="-78"/>
        </a:defRPr>
      </a:lvl1pPr>
      <a:lvl2pPr marL="1025525" indent="-285750" algn="r" rtl="1" eaLnBrk="0" fontAlgn="base" hangingPunct="0">
        <a:spcBef>
          <a:spcPct val="20000"/>
        </a:spcBef>
        <a:spcAft>
          <a:spcPct val="0"/>
        </a:spcAft>
        <a:buChar char="–"/>
        <a:defRPr sz="2800">
          <a:solidFill>
            <a:srgbClr val="FFFF00"/>
          </a:solidFill>
          <a:latin typeface="+mn-lt"/>
          <a:cs typeface="Majidi" pitchFamily="2" charset="-78"/>
        </a:defRPr>
      </a:lvl2pPr>
      <a:lvl3pPr marL="1368425" indent="-228600" algn="r" rtl="1"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ajidi" pitchFamily="2" charset="-78"/>
        </a:defRPr>
      </a:lvl3pPr>
      <a:lvl4pPr marL="1711325" indent="-228600" algn="r" rtl="1" eaLnBrk="0" fontAlgn="base" hangingPunct="0">
        <a:spcBef>
          <a:spcPct val="20000"/>
        </a:spcBef>
        <a:spcAft>
          <a:spcPct val="0"/>
        </a:spcAft>
        <a:buChar char="–"/>
        <a:defRPr sz="2000">
          <a:solidFill>
            <a:srgbClr val="FFFF00"/>
          </a:solidFill>
          <a:latin typeface="+mn-lt"/>
          <a:cs typeface="Majidi" pitchFamily="2" charset="-78"/>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ajidi" pitchFamily="2" charset="-78"/>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eaLnBrk="1" hangingPunct="1">
              <a:spcBef>
                <a:spcPct val="50000"/>
              </a:spcBef>
              <a:buClrTx/>
              <a:buSzTx/>
              <a:buFontTx/>
              <a:buNone/>
            </a:pPr>
            <a:r>
              <a:rPr lang="en-US" sz="8600" dirty="0">
                <a:solidFill>
                  <a:schemeClr val="tx1"/>
                </a:solidFill>
                <a:latin typeface="Alvi Nastaleeq" pitchFamily="2" charset="-78"/>
                <a:cs typeface="Alvi Nastaleeq" pitchFamily="2" charset="-78"/>
                <a:sym typeface="AGA Arabesque" pitchFamily="2" charset="2"/>
              </a:rPr>
              <a:t></a:t>
            </a:r>
          </a:p>
        </p:txBody>
      </p:sp>
      <p:sp>
        <p:nvSpPr>
          <p:cNvPr id="5" name="Rectangle 3"/>
          <p:cNvSpPr>
            <a:spLocks noGrp="1" noChangeArrowheads="1"/>
          </p:cNvSpPr>
          <p:nvPr>
            <p:ph type="ctrTitle" idx="4294967295"/>
          </p:nvPr>
        </p:nvSpPr>
        <p:spPr>
          <a:xfrm>
            <a:off x="0" y="2667000"/>
            <a:ext cx="9144000" cy="1828800"/>
          </a:xfrm>
        </p:spPr>
        <p:txBody>
          <a:bodyPr/>
          <a:lstStyle/>
          <a:p>
            <a:pPr eaLnBrk="1" hangingPunct="1"/>
            <a:r>
              <a:rPr lang="en-US" sz="2000" i="1" dirty="0" smtClean="0">
                <a:solidFill>
                  <a:srgbClr val="FFFF00"/>
                </a:solidFill>
                <a:cs typeface="Tahoma" pitchFamily="34" charset="0"/>
              </a:rPr>
              <a:t/>
            </a:r>
            <a:br>
              <a:rPr lang="en-US" sz="2000" i="1" dirty="0" smtClean="0">
                <a:solidFill>
                  <a:srgbClr val="FFFF00"/>
                </a:solidFill>
                <a:cs typeface="Tahoma" pitchFamily="34" charset="0"/>
              </a:rPr>
            </a:br>
            <a:r>
              <a:rPr lang="en-US" sz="4400" b="1" dirty="0" smtClean="0">
                <a:solidFill>
                  <a:srgbClr val="FFFF00"/>
                </a:solidFill>
                <a:cs typeface="Tahoma" pitchFamily="34" charset="0"/>
              </a:rPr>
              <a:t>Let’s Understand the Qur’an </a:t>
            </a:r>
            <a:br>
              <a:rPr lang="en-US" sz="4400" b="1" dirty="0" smtClean="0">
                <a:solidFill>
                  <a:srgbClr val="FFFF00"/>
                </a:solidFill>
                <a:cs typeface="Tahoma" pitchFamily="34" charset="0"/>
              </a:rPr>
            </a:br>
            <a:r>
              <a:rPr lang="en-US" sz="4400" dirty="0" smtClean="0">
                <a:solidFill>
                  <a:srgbClr val="FFFF00"/>
                </a:solidFill>
                <a:cs typeface="Tahoma" pitchFamily="34" charset="0"/>
              </a:rPr>
              <a:t/>
            </a:r>
            <a:br>
              <a:rPr lang="en-US" sz="4400" dirty="0" smtClean="0">
                <a:solidFill>
                  <a:srgbClr val="FFFF00"/>
                </a:solidFill>
                <a:cs typeface="Tahoma" pitchFamily="34" charset="0"/>
              </a:rPr>
            </a:br>
            <a:r>
              <a:rPr lang="en-US" b="1" smtClean="0">
                <a:solidFill>
                  <a:srgbClr val="FFFFFF"/>
                </a:solidFill>
                <a:cs typeface="Tahoma" pitchFamily="34" charset="0"/>
              </a:rPr>
              <a:t>Lesson </a:t>
            </a:r>
            <a:r>
              <a:rPr lang="en-US" b="1" smtClean="0">
                <a:solidFill>
                  <a:srgbClr val="FFFFFF"/>
                </a:solidFill>
                <a:cs typeface="Tahoma" pitchFamily="34" charset="0"/>
              </a:rPr>
              <a:t>-13a</a:t>
            </a:r>
            <a:r>
              <a:rPr lang="en-US" b="1" dirty="0" smtClean="0">
                <a:solidFill>
                  <a:srgbClr val="FFFFFF"/>
                </a:solidFill>
                <a:cs typeface="Tahoma" pitchFamily="34" charset="0"/>
              </a:rPr>
              <a:t/>
            </a:r>
            <a:br>
              <a:rPr lang="en-US" b="1" dirty="0" smtClean="0">
                <a:solidFill>
                  <a:srgbClr val="FFFFFF"/>
                </a:solidFill>
                <a:cs typeface="Tahoma" pitchFamily="34" charset="0"/>
              </a:rPr>
            </a:br>
            <a:r>
              <a:rPr lang="en-US" sz="2400" dirty="0" smtClean="0">
                <a:solidFill>
                  <a:srgbClr val="FFFF00"/>
                </a:solidFill>
                <a:cs typeface="Tahoma" pitchFamily="34" charset="0"/>
              </a:rPr>
              <a:t/>
            </a:r>
            <a:br>
              <a:rPr lang="en-US" sz="2400" dirty="0" smtClean="0">
                <a:solidFill>
                  <a:srgbClr val="FFFF00"/>
                </a:solidFill>
                <a:cs typeface="Tahoma" pitchFamily="34" charset="0"/>
              </a:rPr>
            </a:br>
            <a:r>
              <a:rPr lang="en-US" sz="2400" dirty="0" smtClean="0">
                <a:solidFill>
                  <a:srgbClr val="FFFF00"/>
                </a:solidFill>
                <a:cs typeface="Tahoma" pitchFamily="34" charset="0"/>
              </a:rPr>
              <a:t/>
            </a:r>
            <a:br>
              <a:rPr lang="en-US" sz="2400" dirty="0" smtClean="0">
                <a:solidFill>
                  <a:srgbClr val="FFFF00"/>
                </a:solidFill>
                <a:cs typeface="Tahoma" pitchFamily="34" charset="0"/>
              </a:rPr>
            </a:br>
            <a:endParaRPr lang="en-US" sz="2400" dirty="0" smtClean="0">
              <a:solidFill>
                <a:srgbClr val="FFFF00"/>
              </a:solidFill>
              <a:cs typeface="Tahoma" pitchFamily="34" charset="0"/>
            </a:endParaRPr>
          </a:p>
        </p:txBody>
      </p:sp>
      <p:sp>
        <p:nvSpPr>
          <p:cNvPr id="6" name="Rectangle 4"/>
          <p:cNvSpPr>
            <a:spLocks noGrp="1" noChangeArrowheads="1"/>
          </p:cNvSpPr>
          <p:nvPr>
            <p:ph type="subTitle" idx="4294967295"/>
          </p:nvPr>
        </p:nvSpPr>
        <p:spPr>
          <a:xfrm>
            <a:off x="1371600" y="5105400"/>
            <a:ext cx="6400800" cy="1143000"/>
          </a:xfrm>
        </p:spPr>
        <p:txBody>
          <a:bodyPr/>
          <a:lstStyle/>
          <a:p>
            <a:pPr marL="0" indent="0" algn="ctr" eaLnBrk="1" hangingPunct="1">
              <a:spcBef>
                <a:spcPct val="0"/>
              </a:spcBef>
              <a:buClrTx/>
              <a:buSzTx/>
              <a:buFont typeface="Wingdings" pitchFamily="2" charset="2"/>
              <a:buNone/>
            </a:pPr>
            <a:r>
              <a:rPr lang="en-US" sz="2800" dirty="0" smtClean="0">
                <a:cs typeface="Tahoma" pitchFamily="34" charset="0"/>
              </a:rPr>
              <a:t>Dr. Abdulazeez Abdulraheem</a:t>
            </a:r>
            <a:br>
              <a:rPr lang="en-US" sz="2800" dirty="0" smtClean="0">
                <a:cs typeface="Tahoma" pitchFamily="34" charset="0"/>
              </a:rPr>
            </a:br>
            <a:r>
              <a:rPr lang="en-US" b="1" u="sng" dirty="0" smtClean="0">
                <a:solidFill>
                  <a:schemeClr val="accent1">
                    <a:lumMod val="20000"/>
                    <a:lumOff val="80000"/>
                  </a:schemeClr>
                </a:solidFill>
                <a:cs typeface="Tahoma"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42467" name="Group 3"/>
          <p:cNvGraphicFramePr>
            <a:graphicFrameLocks noGrp="1"/>
          </p:cNvGraphicFramePr>
          <p:nvPr/>
        </p:nvGraphicFramePr>
        <p:xfrm>
          <a:off x="177800" y="166688"/>
          <a:ext cx="8763000" cy="1947545"/>
        </p:xfrm>
        <a:graphic>
          <a:graphicData uri="http://schemas.openxmlformats.org/drawingml/2006/table">
            <a:tbl>
              <a:tblPr rtl="1"/>
              <a:tblGrid>
                <a:gridCol w="2286000"/>
                <a:gridCol w="3606800"/>
                <a:gridCol w="2870200"/>
              </a:tblGrid>
              <a:tr h="10556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يَآأَيُّهَا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7588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42632" name="Group 168"/>
          <p:cNvGraphicFramePr>
            <a:graphicFrameLocks noGrp="1"/>
          </p:cNvGraphicFramePr>
          <p:nvPr/>
        </p:nvGraphicFramePr>
        <p:xfrm>
          <a:off x="457200" y="2057400"/>
          <a:ext cx="8229600" cy="4800600"/>
        </p:xfrm>
        <a:graphic>
          <a:graphicData uri="http://schemas.openxmlformats.org/drawingml/2006/table">
            <a:tbl>
              <a:tblPr/>
              <a:tblGrid>
                <a:gridCol w="838200"/>
                <a:gridCol w="1371600"/>
                <a:gridCol w="762000"/>
                <a:gridCol w="1121149"/>
                <a:gridCol w="860051"/>
                <a:gridCol w="1246094"/>
                <a:gridCol w="887506"/>
                <a:gridCol w="1143000"/>
              </a:tblGrid>
              <a:tr h="685800">
                <a:tc rowSpan="2" gridSpan="4">
                  <a:txBody>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1" u="none" strike="noStrike" cap="none" normalizeH="0" baseline="0" dirty="0" smtClean="0">
                        <a:ln>
                          <a:noFill/>
                        </a:ln>
                        <a:solidFill>
                          <a:srgbClr val="FFFF00"/>
                        </a:solidFill>
                        <a:effectLst/>
                        <a:latin typeface="ت"/>
                        <a:cs typeface="Tajweed" pitchFamily="2" charset="-78"/>
                      </a:endParaRPr>
                    </a:p>
                  </a:txBody>
                  <a:tcPr marL="0" marR="182880" marT="91440" marB="0" anchor="ctr" anchorCtr="1"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He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FFFF"/>
                          </a:solidFill>
                          <a:effectLst/>
                          <a:latin typeface="ت"/>
                          <a:cs typeface="Majidi" pitchFamily="2" charset="-78"/>
                        </a:rPr>
                        <a:t>يَفْعَلُ</a:t>
                      </a:r>
                      <a:endParaRPr kumimoji="0" lang="en-US" sz="3600" b="1"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He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FFFFFF"/>
                          </a:solidFill>
                          <a:effectLst/>
                          <a:latin typeface="ت"/>
                          <a:cs typeface="Majidi" pitchFamily="2" charset="-78"/>
                        </a:rPr>
                        <a:t>فَعَلَ</a:t>
                      </a:r>
                      <a:endParaRPr kumimoji="0" lang="en-US" sz="3600" b="1"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r>
              <a:tr h="685800">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They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FFFF"/>
                          </a:solidFill>
                          <a:effectLst/>
                          <a:latin typeface="ت"/>
                          <a:cs typeface="Majidi" pitchFamily="2" charset="-78"/>
                        </a:rPr>
                        <a:t>يَفْعَلُونَ</a:t>
                      </a:r>
                      <a:endParaRPr kumimoji="0" lang="en-US" sz="3600" b="0"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They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FFFFFF"/>
                          </a:solidFill>
                          <a:effectLst/>
                          <a:latin typeface="ت"/>
                          <a:cs typeface="Majidi" pitchFamily="2" charset="-78"/>
                        </a:rPr>
                        <a:t>فَعَلُوا</a:t>
                      </a:r>
                      <a:endParaRPr kumimoji="0" lang="ar-SA" sz="3600" b="0"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r>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cs typeface="Tajweed" pitchFamily="2" charset="-78"/>
                        </a:rPr>
                        <a:t>Don’t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ت"/>
                          <a:cs typeface="Tajweed" pitchFamily="2" charset="-78"/>
                        </a:rPr>
                        <a:t>لاَ تَفْعَلْ</a:t>
                      </a:r>
                      <a:endParaRPr kumimoji="0" lang="en-US" sz="36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cs typeface="Tajweed" pitchFamily="2" charset="-78"/>
                        </a:rPr>
                        <a:t>Do!</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ت"/>
                          <a:cs typeface="Tajweed" pitchFamily="2" charset="-78"/>
                        </a:rPr>
                        <a:t>اِفْعَلْ</a:t>
                      </a:r>
                      <a:endParaRPr kumimoji="0" lang="en-US" sz="3600" b="1"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2060"/>
                          </a:solidFill>
                          <a:effectLst/>
                          <a:latin typeface="Tahoma" pitchFamily="34" charset="0"/>
                          <a:cs typeface="Tahoma" pitchFamily="34" charset="0"/>
                        </a:rPr>
                        <a:t>You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ت"/>
                          <a:cs typeface="Majidi" pitchFamily="2" charset="-78"/>
                        </a:rPr>
                        <a:t>تَفْعَلُ</a:t>
                      </a:r>
                      <a:endParaRPr kumimoji="0" lang="en-US" sz="3600" b="1" i="0" u="none" strike="noStrike" cap="none" normalizeH="0" baseline="0" dirty="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cs typeface="Tahoma" pitchFamily="34" charset="0"/>
                        </a:rPr>
                        <a:t>You did</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000000"/>
                          </a:solidFill>
                          <a:effectLst/>
                          <a:latin typeface="ت"/>
                          <a:cs typeface="Majidi" pitchFamily="2" charset="-78"/>
                        </a:rPr>
                        <a:t>فَعَلْتَ</a:t>
                      </a: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r>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cs typeface="Tajweed" pitchFamily="2" charset="-78"/>
                        </a:rPr>
                        <a:t>Don’t do you all!</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ت"/>
                          <a:cs typeface="Tajweed" pitchFamily="2" charset="-78"/>
                        </a:rPr>
                        <a:t>لاَ تَفْعَلُوا</a:t>
                      </a:r>
                      <a:endParaRPr kumimoji="0" lang="en-US" sz="36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ahoma" pitchFamily="34" charset="0"/>
                          <a:cs typeface="Tajweed" pitchFamily="2" charset="-78"/>
                        </a:rPr>
                        <a:t>Do </a:t>
                      </a:r>
                      <a:br>
                        <a:rPr kumimoji="0" lang="en-US" sz="1600" b="0" i="0" u="none" strike="noStrike" cap="none" normalizeH="0" baseline="0" dirty="0" smtClean="0">
                          <a:ln>
                            <a:noFill/>
                          </a:ln>
                          <a:solidFill>
                            <a:srgbClr val="000000"/>
                          </a:solidFill>
                          <a:effectLst/>
                          <a:latin typeface="Tahoma" pitchFamily="34" charset="0"/>
                          <a:cs typeface="Tajweed" pitchFamily="2" charset="-78"/>
                        </a:rPr>
                      </a:br>
                      <a:r>
                        <a:rPr kumimoji="0" lang="en-US" sz="1600" b="0" i="0" u="none" strike="noStrike" cap="none" normalizeH="0" baseline="0" dirty="0" smtClean="0">
                          <a:ln>
                            <a:noFill/>
                          </a:ln>
                          <a:solidFill>
                            <a:srgbClr val="000000"/>
                          </a:solidFill>
                          <a:effectLst/>
                          <a:latin typeface="Tahoma" pitchFamily="34" charset="0"/>
                          <a:cs typeface="Tajweed" pitchFamily="2" charset="-78"/>
                        </a:rPr>
                        <a:t>you all!</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ت"/>
                          <a:cs typeface="Tajweed" pitchFamily="2" charset="-78"/>
                        </a:rPr>
                        <a:t>اِفْعَلُوا</a:t>
                      </a:r>
                      <a:endParaRPr kumimoji="0" lang="en-US" sz="3600" b="0" i="0" u="none" strike="noStrike" cap="none" normalizeH="0" baseline="0" dirty="0" smtClean="0">
                        <a:ln>
                          <a:noFill/>
                        </a:ln>
                        <a:solidFill>
                          <a:srgbClr val="000000"/>
                        </a:solidFill>
                        <a:effectLst/>
                        <a:latin typeface="ت"/>
                        <a:cs typeface="Tajweed"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2060"/>
                          </a:solidFill>
                          <a:effectLst/>
                          <a:latin typeface="Tahoma" pitchFamily="34" charset="0"/>
                          <a:cs typeface="Tahoma" pitchFamily="34" charset="0"/>
                        </a:rPr>
                        <a:t>You all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000000"/>
                          </a:solidFill>
                          <a:effectLst/>
                          <a:latin typeface="ت"/>
                          <a:cs typeface="Majidi" pitchFamily="2" charset="-78"/>
                        </a:rPr>
                        <a:t>تَفْعَلُونَ</a:t>
                      </a:r>
                      <a:endParaRPr kumimoji="0" lang="en-US" sz="3600" b="0" i="0" u="none" strike="noStrike" cap="none" normalizeH="0" baseline="0" dirty="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chemeClr val="bg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2060"/>
                          </a:solidFill>
                          <a:effectLst/>
                          <a:latin typeface="Tahoma" pitchFamily="34" charset="0"/>
                          <a:cs typeface="Tahoma" pitchFamily="34" charset="0"/>
                        </a:rPr>
                        <a:t>You all did</a:t>
                      </a:r>
                    </a:p>
                  </a:txBody>
                  <a:tcPr marL="0" marR="0" marT="91440" marB="0" anchor="ctr" anchorCtr="1" horzOverflow="overflow">
                    <a:lnL w="12700" cap="flat" cmpd="sng" algn="ctr">
                      <a:solidFill>
                        <a:schemeClr val="bg2"/>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000000"/>
                          </a:solidFill>
                          <a:effectLst>
                            <a:outerShdw blurRad="38100" dist="38100" dir="2700000" algn="tl">
                              <a:srgbClr val="FFFFFF"/>
                            </a:outerShdw>
                          </a:effectLst>
                          <a:latin typeface="ت"/>
                          <a:cs typeface="Majidi" pitchFamily="2" charset="-78"/>
                        </a:rPr>
                        <a:t>ف</a:t>
                      </a:r>
                      <a:r>
                        <a:rPr kumimoji="0" lang="ar-SA" sz="3600" b="1" i="1" u="none" strike="noStrike" cap="none" normalizeH="0" baseline="0" dirty="0" smtClean="0">
                          <a:ln>
                            <a:noFill/>
                          </a:ln>
                          <a:solidFill>
                            <a:srgbClr val="000000"/>
                          </a:solidFill>
                          <a:effectLst/>
                          <a:latin typeface="ت"/>
                          <a:cs typeface="Majidi" pitchFamily="2" charset="-78"/>
                        </a:rPr>
                        <a:t>َعَلْتُمْ</a:t>
                      </a:r>
                      <a:endParaRPr kumimoji="0" lang="en-US" sz="3600" b="0" i="0" u="none" strike="noStrike" cap="none" normalizeH="0" baseline="0" dirty="0" smtClean="0">
                        <a:ln>
                          <a:noFill/>
                        </a:ln>
                        <a:solidFill>
                          <a:srgbClr val="000000"/>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FF00"/>
                    </a:solidFill>
                  </a:tcPr>
                </a:tc>
              </a:tr>
              <a:tr h="685800">
                <a:tc rowSpan="2" gridSpan="4">
                  <a:txBody>
                    <a:bodyPr/>
                    <a:lstStyle/>
                    <a:p>
                      <a:pPr marL="0" marR="0" lvl="0" indent="0" algn="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en-US" sz="3600" b="0" i="0" u="none" strike="noStrike" cap="none" normalizeH="0" baseline="0" dirty="0" smtClean="0">
                        <a:ln>
                          <a:noFill/>
                        </a:ln>
                        <a:solidFill>
                          <a:srgbClr val="FFFF00"/>
                        </a:solidFill>
                        <a:effectLst>
                          <a:outerShdw blurRad="38100" dist="38100" dir="2700000" algn="tl">
                            <a:srgbClr val="C0C0C0"/>
                          </a:outerShdw>
                        </a:effectLst>
                        <a:latin typeface="ت"/>
                        <a:cs typeface="Tajweed" pitchFamily="2" charset="-78"/>
                      </a:endParaRPr>
                    </a:p>
                  </a:txBody>
                  <a:tcPr marL="0" marR="182880" marT="91440" marB="0" anchor="ctr" anchorCtr="1"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lnTlToBr>
                      <a:noFill/>
                    </a:lnTlToBr>
                    <a:lnBlToTr>
                      <a:noFill/>
                    </a:lnBlToTr>
                    <a:noFill/>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I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FFFF"/>
                          </a:solidFill>
                          <a:effectLst/>
                          <a:latin typeface="ت"/>
                          <a:cs typeface="Majidi" pitchFamily="2" charset="-78"/>
                        </a:rPr>
                        <a:t>أَفْعَلُ</a:t>
                      </a:r>
                      <a:endParaRPr kumimoji="0" lang="en-US" sz="3600" b="1"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I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FFFFFF"/>
                          </a:solidFill>
                          <a:effectLst/>
                          <a:latin typeface="ت"/>
                          <a:cs typeface="Majidi" pitchFamily="2" charset="-78"/>
                        </a:rPr>
                        <a:t>فَعَلْتُ</a:t>
                      </a:r>
                      <a:endParaRPr kumimoji="0" lang="en-US" sz="3600" b="1"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685800">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We will do</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ur-PK" sz="3600" b="1" i="0" u="none" strike="noStrike" cap="none" normalizeH="0" baseline="0" dirty="0" smtClean="0">
                          <a:ln>
                            <a:noFill/>
                          </a:ln>
                          <a:solidFill>
                            <a:srgbClr val="FFFFFF"/>
                          </a:solidFill>
                          <a:effectLst/>
                          <a:latin typeface="ت"/>
                          <a:cs typeface="Majidi" pitchFamily="2" charset="-78"/>
                        </a:rPr>
                        <a:t>ن</a:t>
                      </a:r>
                      <a:r>
                        <a:rPr kumimoji="0" lang="ar-SA" sz="3600" b="1" i="0" u="none" strike="noStrike" cap="none" normalizeH="0" baseline="0" dirty="0" smtClean="0">
                          <a:ln>
                            <a:noFill/>
                          </a:ln>
                          <a:solidFill>
                            <a:srgbClr val="FFFFFF"/>
                          </a:solidFill>
                          <a:effectLst/>
                          <a:latin typeface="ت"/>
                          <a:cs typeface="Majidi" pitchFamily="2" charset="-78"/>
                        </a:rPr>
                        <a:t>َفْعَلُ</a:t>
                      </a:r>
                      <a:endParaRPr kumimoji="0" lang="en-US" sz="3600" b="0"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We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FFFFFF"/>
                          </a:solidFill>
                          <a:effectLst/>
                          <a:latin typeface="ت"/>
                          <a:cs typeface="Majidi" pitchFamily="2" charset="-78"/>
                        </a:rPr>
                        <a:t>فَعَلْنَا</a:t>
                      </a:r>
                      <a:endParaRPr kumimoji="0" lang="en-US" sz="3600" b="0"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r>
              <a:tr h="685800">
                <a:tc gridSpan="4">
                  <a:txBody>
                    <a:bodyPr/>
                    <a:lstStyle/>
                    <a:p>
                      <a:pPr marL="0" marR="0" lvl="0" indent="0" algn="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endParaRPr kumimoji="0" lang="en-US" sz="3600" b="0" i="0" u="none" strike="noStrike" cap="none" normalizeH="0" baseline="0" dirty="0" smtClean="0">
                        <a:ln>
                          <a:noFill/>
                        </a:ln>
                        <a:solidFill>
                          <a:srgbClr val="FFFF00"/>
                        </a:solidFill>
                        <a:effectLst>
                          <a:outerShdw blurRad="38100" dist="38100" dir="2700000" algn="tl">
                            <a:srgbClr val="C0C0C0"/>
                          </a:outerShdw>
                        </a:effectLst>
                        <a:latin typeface="ت"/>
                        <a:cs typeface="Tajweed"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She will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ur-PK" sz="3600" b="1" i="0" u="none" strike="noStrike" cap="none" normalizeH="0" baseline="0" dirty="0" smtClean="0">
                          <a:ln>
                            <a:noFill/>
                          </a:ln>
                          <a:solidFill>
                            <a:srgbClr val="FFFFFF"/>
                          </a:solidFill>
                          <a:effectLst/>
                          <a:latin typeface="ت"/>
                          <a:cs typeface="Majidi" pitchFamily="2" charset="-78"/>
                        </a:rPr>
                        <a:t>ت</a:t>
                      </a:r>
                      <a:r>
                        <a:rPr kumimoji="0" lang="ar-SA" sz="3600" b="1" i="0" u="none" strike="noStrike" cap="none" normalizeH="0" baseline="0" dirty="0" smtClean="0">
                          <a:ln>
                            <a:noFill/>
                          </a:ln>
                          <a:solidFill>
                            <a:srgbClr val="FFFFFF"/>
                          </a:solidFill>
                          <a:effectLst/>
                          <a:latin typeface="ت"/>
                          <a:cs typeface="Majidi" pitchFamily="2" charset="-78"/>
                        </a:rPr>
                        <a:t>َفْعَلُ</a:t>
                      </a:r>
                      <a:endParaRPr kumimoji="0" lang="en-US" sz="3600" b="1"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cs typeface="Tahoma" pitchFamily="34" charset="0"/>
                        </a:rPr>
                        <a:t>She did</a:t>
                      </a:r>
                    </a:p>
                  </a:txBody>
                  <a:tcPr marL="0" marR="0" marT="91440" marB="0" anchor="ctr" anchorCtr="1" horzOverflow="overflow">
                    <a:lnL w="12700" cap="flat" cmpd="sng" algn="ctr">
                      <a:solidFill>
                        <a:srgbClr val="FFFFFF"/>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1" u="none" strike="noStrike" cap="none" normalizeH="0" baseline="0" dirty="0" smtClean="0">
                          <a:ln>
                            <a:noFill/>
                          </a:ln>
                          <a:solidFill>
                            <a:srgbClr val="FFFFFF"/>
                          </a:solidFill>
                          <a:effectLst/>
                          <a:latin typeface="ت"/>
                          <a:cs typeface="Majidi" pitchFamily="2" charset="-78"/>
                        </a:rPr>
                        <a:t>فَعَلَ</a:t>
                      </a:r>
                      <a:r>
                        <a:rPr kumimoji="0" lang="ur-PK" sz="3600" b="1" i="1" u="none" strike="noStrike" cap="none" normalizeH="0" baseline="0" dirty="0" smtClean="0">
                          <a:ln>
                            <a:noFill/>
                          </a:ln>
                          <a:solidFill>
                            <a:srgbClr val="FFFFFF"/>
                          </a:solidFill>
                          <a:effectLst/>
                          <a:latin typeface="ت"/>
                          <a:cs typeface="Majidi" pitchFamily="2" charset="-78"/>
                        </a:rPr>
                        <a:t>تْ</a:t>
                      </a:r>
                      <a:endParaRPr kumimoji="0" lang="en-US" sz="3600" b="1" i="0" u="none" strike="noStrike" cap="none" normalizeH="0" baseline="0" dirty="0" smtClean="0">
                        <a:ln>
                          <a:noFill/>
                        </a:ln>
                        <a:solidFill>
                          <a:srgbClr val="FFFFFF"/>
                        </a:solidFill>
                        <a:effectLst/>
                        <a:latin typeface="ت"/>
                        <a:cs typeface="Majidi" pitchFamily="2" charset="-78"/>
                      </a:endParaRPr>
                    </a:p>
                  </a:txBody>
                  <a:tcPr marL="0" marR="182880" marT="91440" marB="0" horzOverflow="overflow">
                    <a:lnL>
                      <a:noFill/>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26696" name="Rectangle 164"/>
          <p:cNvSpPr>
            <a:spLocks noChangeArrowheads="1"/>
          </p:cNvSpPr>
          <p:nvPr/>
        </p:nvSpPr>
        <p:spPr bwMode="auto">
          <a:xfrm>
            <a:off x="1619250" y="4800600"/>
            <a:ext cx="2439988" cy="641350"/>
          </a:xfrm>
          <a:prstGeom prst="rect">
            <a:avLst/>
          </a:prstGeom>
          <a:solidFill>
            <a:srgbClr val="0000FF"/>
          </a:solidFill>
          <a:ln w="9525" algn="ctr">
            <a:noFill/>
            <a:miter lim="800000"/>
            <a:headEnd/>
            <a:tailEnd/>
          </a:ln>
        </p:spPr>
        <p:txBody>
          <a:bodyPr anchor="ctr">
            <a:spAutoFit/>
          </a:bodyPr>
          <a:lstStyle/>
          <a:p>
            <a:pPr algn="ctr" rtl="1" eaLnBrk="1" hangingPunct="1">
              <a:spcBef>
                <a:spcPct val="50000"/>
              </a:spcBef>
              <a:buClrTx/>
              <a:buSzTx/>
              <a:buFontTx/>
              <a:buNone/>
            </a:pPr>
            <a:r>
              <a:rPr lang="ar-SA" sz="3600" b="1" dirty="0" smtClean="0">
                <a:solidFill>
                  <a:schemeClr val="tx1"/>
                </a:solidFill>
                <a:cs typeface="Majidi" pitchFamily="2" charset="-78"/>
              </a:rPr>
              <a:t>فَاعِل</a:t>
            </a:r>
            <a:r>
              <a:rPr lang="en-US" sz="1200" b="1" dirty="0" smtClean="0">
                <a:solidFill>
                  <a:schemeClr val="tx1"/>
                </a:solidFill>
                <a:cs typeface="Majidi" pitchFamily="2" charset="-78"/>
              </a:rPr>
              <a:t>Doer :</a:t>
            </a:r>
            <a:r>
              <a:rPr lang="en-US" sz="3600" b="1" dirty="0" smtClean="0">
                <a:solidFill>
                  <a:schemeClr val="tx1"/>
                </a:solidFill>
                <a:cs typeface="Majidi" pitchFamily="2" charset="-78"/>
              </a:rPr>
              <a:t> </a:t>
            </a:r>
            <a:endParaRPr lang="en-US" sz="3600" b="1" dirty="0">
              <a:solidFill>
                <a:schemeClr val="tx1"/>
              </a:solidFill>
              <a:cs typeface="Majidi" pitchFamily="2" charset="-78"/>
            </a:endParaRPr>
          </a:p>
        </p:txBody>
      </p:sp>
      <p:sp>
        <p:nvSpPr>
          <p:cNvPr id="26697" name="Rectangle 165"/>
          <p:cNvSpPr>
            <a:spLocks noChangeArrowheads="1"/>
          </p:cNvSpPr>
          <p:nvPr/>
        </p:nvSpPr>
        <p:spPr bwMode="auto">
          <a:xfrm>
            <a:off x="1619250" y="5486400"/>
            <a:ext cx="2438400" cy="641350"/>
          </a:xfrm>
          <a:prstGeom prst="rect">
            <a:avLst/>
          </a:prstGeom>
          <a:solidFill>
            <a:schemeClr val="bg1"/>
          </a:solidFill>
          <a:ln w="9525" algn="ctr">
            <a:noFill/>
            <a:miter lim="800000"/>
            <a:headEnd/>
            <a:tailEnd/>
          </a:ln>
        </p:spPr>
        <p:txBody>
          <a:bodyPr>
            <a:spAutoFit/>
          </a:bodyPr>
          <a:lstStyle/>
          <a:p>
            <a:pPr algn="ctr" rtl="1" eaLnBrk="1" hangingPunct="1">
              <a:spcBef>
                <a:spcPct val="50000"/>
              </a:spcBef>
              <a:buClrTx/>
              <a:buSzTx/>
              <a:buFontTx/>
              <a:buNone/>
            </a:pPr>
            <a:r>
              <a:rPr lang="ar-SA" sz="3600" b="1" dirty="0">
                <a:solidFill>
                  <a:schemeClr val="tx1"/>
                </a:solidFill>
                <a:cs typeface="Majidi" pitchFamily="2" charset="-78"/>
              </a:rPr>
              <a:t>مَفْعُول</a:t>
            </a:r>
            <a:r>
              <a:rPr lang="en-US" sz="1200" b="1" dirty="0">
                <a:solidFill>
                  <a:schemeClr val="tx1"/>
                </a:solidFill>
                <a:cs typeface="Majidi" pitchFamily="2" charset="-78"/>
              </a:rPr>
              <a:t>Object :</a:t>
            </a:r>
            <a:r>
              <a:rPr lang="en-US" sz="2800" b="1" dirty="0">
                <a:solidFill>
                  <a:schemeClr val="tx1"/>
                </a:solidFill>
                <a:cs typeface="Majidi" pitchFamily="2" charset="-78"/>
              </a:rPr>
              <a:t> </a:t>
            </a:r>
          </a:p>
        </p:txBody>
      </p:sp>
      <p:sp>
        <p:nvSpPr>
          <p:cNvPr id="26698" name="Rectangle 166"/>
          <p:cNvSpPr>
            <a:spLocks noChangeArrowheads="1"/>
          </p:cNvSpPr>
          <p:nvPr/>
        </p:nvSpPr>
        <p:spPr bwMode="auto">
          <a:xfrm>
            <a:off x="1619250" y="6127750"/>
            <a:ext cx="2438400" cy="641350"/>
          </a:xfrm>
          <a:prstGeom prst="rect">
            <a:avLst/>
          </a:prstGeom>
          <a:solidFill>
            <a:schemeClr val="accent1"/>
          </a:solidFill>
          <a:ln w="9525" algn="ctr">
            <a:noFill/>
            <a:miter lim="800000"/>
            <a:headEnd/>
            <a:tailEnd/>
          </a:ln>
        </p:spPr>
        <p:txBody>
          <a:bodyPr>
            <a:spAutoFit/>
          </a:bodyPr>
          <a:lstStyle/>
          <a:p>
            <a:pPr algn="ctr" rtl="1" eaLnBrk="1" hangingPunct="1">
              <a:spcBef>
                <a:spcPct val="50000"/>
              </a:spcBef>
              <a:buClrTx/>
              <a:buSzTx/>
              <a:buFontTx/>
              <a:buNone/>
            </a:pPr>
            <a:r>
              <a:rPr lang="ar-SA" sz="3600" b="1" dirty="0">
                <a:solidFill>
                  <a:schemeClr val="tx1"/>
                </a:solidFill>
                <a:cs typeface="Majidi" pitchFamily="2" charset="-78"/>
              </a:rPr>
              <a:t>فِعْل</a:t>
            </a:r>
            <a:r>
              <a:rPr lang="en-US" sz="1200" b="1" dirty="0">
                <a:solidFill>
                  <a:schemeClr val="tx1"/>
                </a:solidFill>
                <a:cs typeface="Majidi" pitchFamily="2" charset="-78"/>
              </a:rPr>
              <a:t>To do :</a:t>
            </a:r>
            <a:r>
              <a:rPr lang="en-US" sz="2800" b="1" dirty="0">
                <a:solidFill>
                  <a:schemeClr val="tx1"/>
                </a:solidFill>
                <a:cs typeface="Majidi" pitchFamily="2" charset="-78"/>
              </a:rPr>
              <a:t> </a:t>
            </a:r>
          </a:p>
        </p:txBody>
      </p:sp>
      <p:sp>
        <p:nvSpPr>
          <p:cNvPr id="26699" name="Freeform 44"/>
          <p:cNvSpPr>
            <a:spLocks/>
          </p:cNvSpPr>
          <p:nvPr/>
        </p:nvSpPr>
        <p:spPr bwMode="auto">
          <a:xfrm rot="21366426" flipH="1">
            <a:off x="2206320" y="987835"/>
            <a:ext cx="2359239" cy="4044803"/>
          </a:xfrm>
          <a:custGeom>
            <a:avLst/>
            <a:gdLst>
              <a:gd name="T0" fmla="*/ 2147483647 w 1416"/>
              <a:gd name="T1" fmla="*/ 0 h 2592"/>
              <a:gd name="T2" fmla="*/ 2147483647 w 1416"/>
              <a:gd name="T3" fmla="*/ 2147483647 h 2592"/>
              <a:gd name="T4" fmla="*/ 2147483647 w 1416"/>
              <a:gd name="T5" fmla="*/ 2147483647 h 2592"/>
              <a:gd name="T6" fmla="*/ 0 60000 65536"/>
              <a:gd name="T7" fmla="*/ 0 60000 65536"/>
              <a:gd name="T8" fmla="*/ 0 60000 65536"/>
              <a:gd name="T9" fmla="*/ 0 w 1416"/>
              <a:gd name="T10" fmla="*/ 0 h 2592"/>
              <a:gd name="T11" fmla="*/ 1416 w 1416"/>
              <a:gd name="T12" fmla="*/ 2592 h 2592"/>
            </a:gdLst>
            <a:ahLst/>
            <a:cxnLst>
              <a:cxn ang="T6">
                <a:pos x="T0" y="T1"/>
              </a:cxn>
              <a:cxn ang="T7">
                <a:pos x="T2" y="T3"/>
              </a:cxn>
              <a:cxn ang="T8">
                <a:pos x="T4" y="T5"/>
              </a:cxn>
            </a:cxnLst>
            <a:rect l="T9" t="T10" r="T11" b="T12"/>
            <a:pathLst>
              <a:path w="1416" h="2592">
                <a:moveTo>
                  <a:pt x="1416" y="0"/>
                </a:moveTo>
                <a:cubicBezTo>
                  <a:pt x="828" y="432"/>
                  <a:pt x="240" y="864"/>
                  <a:pt x="120" y="1296"/>
                </a:cubicBezTo>
                <a:cubicBezTo>
                  <a:pt x="0" y="1728"/>
                  <a:pt x="348" y="2160"/>
                  <a:pt x="696" y="2592"/>
                </a:cubicBezTo>
              </a:path>
            </a:pathLst>
          </a:custGeom>
          <a:noFill/>
          <a:ln w="76200">
            <a:solidFill>
              <a:schemeClr val="bg2"/>
            </a:solidFill>
            <a:round/>
            <a:headEnd/>
            <a:tailEnd type="stealth" w="lg" len="lg"/>
          </a:ln>
        </p:spPr>
        <p:txBody>
          <a:bodyPr anchor="ctr"/>
          <a:lstStyle/>
          <a:p>
            <a:endParaRPr lang="en-US"/>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6699"/>
                                        </p:tgtEl>
                                        <p:attrNameLst>
                                          <p:attrName>style.visibility</p:attrName>
                                        </p:attrNameLst>
                                      </p:cBhvr>
                                      <p:to>
                                        <p:strVal val="visible"/>
                                      </p:to>
                                    </p:set>
                                    <p:anim calcmode="lin" valueType="num">
                                      <p:cBhvr additive="base">
                                        <p:cTn id="7" dur="500" fill="hold"/>
                                        <p:tgtEl>
                                          <p:spTgt spid="26699"/>
                                        </p:tgtEl>
                                        <p:attrNameLst>
                                          <p:attrName>ppt_x</p:attrName>
                                        </p:attrNameLst>
                                      </p:cBhvr>
                                      <p:tavLst>
                                        <p:tav tm="0">
                                          <p:val>
                                            <p:strVal val="0-#ppt_w/2"/>
                                          </p:val>
                                        </p:tav>
                                        <p:tav tm="100000">
                                          <p:val>
                                            <p:strVal val="#ppt_x"/>
                                          </p:val>
                                        </p:tav>
                                      </p:tavLst>
                                    </p:anim>
                                    <p:anim calcmode="lin" valueType="num">
                                      <p:cBhvr additive="base">
                                        <p:cTn id="8" dur="500" fill="hold"/>
                                        <p:tgtEl>
                                          <p:spTgt spid="2669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9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76200"/>
            <a:ext cx="8229600" cy="1143000"/>
          </a:xfrm>
        </p:spPr>
        <p:txBody>
          <a:bodyPr/>
          <a:lstStyle/>
          <a:p>
            <a:r>
              <a:rPr lang="ar-SA" sz="6600" b="1" smtClean="0">
                <a:cs typeface="Traditional Arabic_bs" pitchFamily="2" charset="-78"/>
              </a:rPr>
              <a:t>كَافِر</a:t>
            </a:r>
            <a:endParaRPr lang="en-US" sz="6600" b="1" smtClean="0">
              <a:cs typeface="Traditional Arabic_bs" pitchFamily="2" charset="-78"/>
            </a:endParaRPr>
          </a:p>
        </p:txBody>
      </p:sp>
      <p:sp>
        <p:nvSpPr>
          <p:cNvPr id="28676" name="Line 4"/>
          <p:cNvSpPr>
            <a:spLocks noChangeShapeType="1"/>
          </p:cNvSpPr>
          <p:nvPr/>
        </p:nvSpPr>
        <p:spPr bwMode="auto">
          <a:xfrm>
            <a:off x="0" y="1371600"/>
            <a:ext cx="9144000" cy="0"/>
          </a:xfrm>
          <a:prstGeom prst="line">
            <a:avLst/>
          </a:prstGeom>
          <a:noFill/>
          <a:ln w="9525">
            <a:solidFill>
              <a:schemeClr val="tx1"/>
            </a:solidFill>
            <a:round/>
            <a:headEnd/>
            <a:tailEnd/>
          </a:ln>
        </p:spPr>
        <p:txBody>
          <a:bodyPr>
            <a:spAutoFit/>
          </a:bodyPr>
          <a:lstStyle/>
          <a:p>
            <a:endParaRPr lang="en-US"/>
          </a:p>
        </p:txBody>
      </p:sp>
      <p:grpSp>
        <p:nvGrpSpPr>
          <p:cNvPr id="28677" name="Group 5"/>
          <p:cNvGrpSpPr>
            <a:grpSpLocks/>
          </p:cNvGrpSpPr>
          <p:nvPr/>
        </p:nvGrpSpPr>
        <p:grpSpPr bwMode="auto">
          <a:xfrm>
            <a:off x="0" y="0"/>
            <a:ext cx="1862138" cy="1295400"/>
            <a:chOff x="-21" y="0"/>
            <a:chExt cx="1173" cy="816"/>
          </a:xfrm>
        </p:grpSpPr>
        <p:sp>
          <p:nvSpPr>
            <p:cNvPr id="28678" name="Freeform 6"/>
            <p:cNvSpPr>
              <a:spLocks/>
            </p:cNvSpPr>
            <p:nvPr/>
          </p:nvSpPr>
          <p:spPr bwMode="auto">
            <a:xfrm>
              <a:off x="0" y="0"/>
              <a:ext cx="1152" cy="816"/>
            </a:xfrm>
            <a:custGeom>
              <a:avLst/>
              <a:gdLst>
                <a:gd name="T0" fmla="*/ 0 w 1152"/>
                <a:gd name="T1" fmla="*/ 816 h 816"/>
                <a:gd name="T2" fmla="*/ 0 w 1152"/>
                <a:gd name="T3" fmla="*/ 0 h 816"/>
                <a:gd name="T4" fmla="*/ 1152 w 1152"/>
                <a:gd name="T5" fmla="*/ 0 h 816"/>
                <a:gd name="T6" fmla="*/ 0 w 1152"/>
                <a:gd name="T7" fmla="*/ 816 h 816"/>
                <a:gd name="T8" fmla="*/ 0 60000 65536"/>
                <a:gd name="T9" fmla="*/ 0 60000 65536"/>
                <a:gd name="T10" fmla="*/ 0 60000 65536"/>
                <a:gd name="T11" fmla="*/ 0 60000 65536"/>
                <a:gd name="T12" fmla="*/ 0 w 1152"/>
                <a:gd name="T13" fmla="*/ 0 h 816"/>
                <a:gd name="T14" fmla="*/ 1152 w 1152"/>
                <a:gd name="T15" fmla="*/ 816 h 816"/>
              </a:gdLst>
              <a:ahLst/>
              <a:cxnLst>
                <a:cxn ang="T8">
                  <a:pos x="T0" y="T1"/>
                </a:cxn>
                <a:cxn ang="T9">
                  <a:pos x="T2" y="T3"/>
                </a:cxn>
                <a:cxn ang="T10">
                  <a:pos x="T4" y="T5"/>
                </a:cxn>
                <a:cxn ang="T11">
                  <a:pos x="T6" y="T7"/>
                </a:cxn>
              </a:cxnLst>
              <a:rect l="T12" t="T13" r="T14" b="T15"/>
              <a:pathLst>
                <a:path w="1152" h="816">
                  <a:moveTo>
                    <a:pt x="0" y="816"/>
                  </a:moveTo>
                  <a:lnTo>
                    <a:pt x="0" y="0"/>
                  </a:lnTo>
                  <a:lnTo>
                    <a:pt x="1152" y="0"/>
                  </a:lnTo>
                  <a:lnTo>
                    <a:pt x="0" y="816"/>
                  </a:lnTo>
                  <a:close/>
                </a:path>
              </a:pathLst>
            </a:custGeom>
            <a:solidFill>
              <a:schemeClr val="accent1"/>
            </a:solidFill>
            <a:ln w="9525">
              <a:solidFill>
                <a:schemeClr val="tx1"/>
              </a:solidFill>
              <a:round/>
              <a:headEnd/>
              <a:tailEnd/>
            </a:ln>
          </p:spPr>
          <p:txBody>
            <a:bodyPr>
              <a:spAutoFit/>
            </a:bodyPr>
            <a:lstStyle/>
            <a:p>
              <a:endParaRPr lang="en-US"/>
            </a:p>
          </p:txBody>
        </p:sp>
        <p:sp>
          <p:nvSpPr>
            <p:cNvPr id="28679" name="Text Box 7"/>
            <p:cNvSpPr txBox="1">
              <a:spLocks noChangeArrowheads="1"/>
            </p:cNvSpPr>
            <p:nvPr/>
          </p:nvSpPr>
          <p:spPr bwMode="auto">
            <a:xfrm>
              <a:off x="-21" y="9"/>
              <a:ext cx="837" cy="327"/>
            </a:xfrm>
            <a:prstGeom prst="rect">
              <a:avLst/>
            </a:prstGeom>
            <a:noFill/>
            <a:ln w="9525" algn="ctr">
              <a:noFill/>
              <a:miter lim="800000"/>
              <a:headEnd/>
              <a:tailEnd/>
            </a:ln>
          </p:spPr>
          <p:txBody>
            <a:bodyPr wrap="none">
              <a:spAutoFit/>
            </a:bodyPr>
            <a:lstStyle/>
            <a:p>
              <a:pPr>
                <a:spcBef>
                  <a:spcPct val="0"/>
                </a:spcBef>
                <a:buClrTx/>
                <a:buSzTx/>
                <a:buFontTx/>
                <a:buNone/>
              </a:pPr>
              <a:r>
                <a:rPr lang="en-US" sz="2800" b="1">
                  <a:solidFill>
                    <a:schemeClr val="tx1"/>
                  </a:solidFill>
                </a:rPr>
                <a:t>Words</a:t>
              </a:r>
            </a:p>
          </p:txBody>
        </p:sp>
      </p:grpSp>
      <p:sp>
        <p:nvSpPr>
          <p:cNvPr id="8" name="Rectangle 7"/>
          <p:cNvSpPr/>
          <p:nvPr/>
        </p:nvSpPr>
        <p:spPr>
          <a:xfrm>
            <a:off x="0" y="1524000"/>
            <a:ext cx="9144000" cy="4739759"/>
          </a:xfrm>
          <a:prstGeom prst="rect">
            <a:avLst/>
          </a:prstGeom>
        </p:spPr>
        <p:txBody>
          <a:bodyPr wrap="square">
            <a:spAutoFit/>
          </a:bodyPr>
          <a:lstStyle/>
          <a:p>
            <a:pPr marL="631825" indent="-631825">
              <a:lnSpc>
                <a:spcPct val="115000"/>
              </a:lnSpc>
              <a:buSzPct val="90000"/>
              <a:buFont typeface="Wingdings" pitchFamily="2" charset="2"/>
              <a:buChar char="Ø"/>
            </a:pPr>
            <a:r>
              <a:rPr lang="en-US" sz="2800" dirty="0" smtClean="0">
                <a:latin typeface="+mn-lt"/>
                <a:cs typeface="Majidi" pitchFamily="2" charset="-78"/>
              </a:rPr>
              <a:t>Some Muslims think that all people know what Islam is! Through Media, Internet, …</a:t>
            </a:r>
          </a:p>
          <a:p>
            <a:pPr marL="631825" indent="-631825">
              <a:lnSpc>
                <a:spcPct val="115000"/>
              </a:lnSpc>
              <a:spcAft>
                <a:spcPts val="1200"/>
              </a:spcAft>
              <a:buSzPct val="90000"/>
              <a:buFont typeface="Wingdings" pitchFamily="2" charset="2"/>
              <a:buChar char="Ø"/>
            </a:pPr>
            <a:r>
              <a:rPr lang="en-US" sz="2800" dirty="0" smtClean="0">
                <a:latin typeface="+mn-lt"/>
                <a:cs typeface="Majidi" pitchFamily="2" charset="-78"/>
              </a:rPr>
              <a:t>Look at Muslims themselves.  </a:t>
            </a:r>
            <a:r>
              <a:rPr lang="en-US" sz="2800" dirty="0" smtClean="0"/>
              <a:t/>
            </a:r>
            <a:br>
              <a:rPr lang="en-US" sz="2800" dirty="0" smtClean="0"/>
            </a:br>
            <a:r>
              <a:rPr lang="en-US" sz="2800" dirty="0" smtClean="0"/>
              <a:t>90% or more don’t know what is in the Qur’an. And they expect others to know what Islam is?</a:t>
            </a:r>
          </a:p>
          <a:p>
            <a:pPr marL="898525" lvl="2" indent="-631825">
              <a:lnSpc>
                <a:spcPct val="115000"/>
              </a:lnSpc>
              <a:spcBef>
                <a:spcPts val="1800"/>
              </a:spcBef>
              <a:buSzPct val="90000"/>
              <a:buFont typeface="Wingdings" pitchFamily="2" charset="2"/>
              <a:buChar char="Ø"/>
            </a:pPr>
            <a:r>
              <a:rPr lang="en-US" sz="2400" dirty="0" smtClean="0">
                <a:latin typeface="+mn-lt"/>
                <a:cs typeface="Majidi" pitchFamily="2" charset="-78"/>
              </a:rPr>
              <a:t>This is really arrogance and forgetting one’s own job.  Look at how many times the Prophet </a:t>
            </a:r>
            <a:r>
              <a:rPr lang="en-US" sz="2400" dirty="0" err="1" smtClean="0">
                <a:latin typeface="+mn-lt"/>
                <a:cs typeface="Majidi" pitchFamily="2" charset="-78"/>
              </a:rPr>
              <a:t>pbuh</a:t>
            </a:r>
            <a:r>
              <a:rPr lang="en-US" sz="2400" dirty="0" smtClean="0">
                <a:latin typeface="+mn-lt"/>
                <a:cs typeface="Majidi" pitchFamily="2" charset="-78"/>
              </a:rPr>
              <a:t> conveyed the Message to </a:t>
            </a:r>
            <a:r>
              <a:rPr lang="en-US" sz="2400" dirty="0" err="1" smtClean="0">
                <a:latin typeface="+mn-lt"/>
                <a:cs typeface="Majidi" pitchFamily="2" charset="-78"/>
              </a:rPr>
              <a:t>Quraish</a:t>
            </a:r>
            <a:r>
              <a:rPr lang="en-US" sz="2400" dirty="0" smtClean="0">
                <a:latin typeface="+mn-lt"/>
                <a:cs typeface="Majidi" pitchFamily="2" charset="-78"/>
              </a:rPr>
              <a:t> in </a:t>
            </a:r>
            <a:r>
              <a:rPr lang="en-US" sz="2400" dirty="0" err="1" smtClean="0">
                <a:latin typeface="+mn-lt"/>
                <a:cs typeface="Majidi" pitchFamily="2" charset="-78"/>
              </a:rPr>
              <a:t>Makkah</a:t>
            </a:r>
            <a:r>
              <a:rPr lang="en-US" sz="2400" dirty="0" smtClean="0">
                <a:latin typeface="+mn-lt"/>
                <a:cs typeface="Majidi" pitchFamily="2" charset="-78"/>
              </a:rPr>
              <a:t>.. for 13 years!!! </a:t>
            </a:r>
            <a:br>
              <a:rPr lang="en-US" sz="2400" dirty="0" smtClean="0">
                <a:latin typeface="+mn-lt"/>
                <a:cs typeface="Majidi" pitchFamily="2" charset="-78"/>
              </a:rPr>
            </a:br>
            <a:r>
              <a:rPr lang="en-US" sz="2400" dirty="0" smtClean="0">
                <a:latin typeface="+mn-lt"/>
                <a:cs typeface="Majidi" pitchFamily="2" charset="-78"/>
              </a:rPr>
              <a:t>How many years have we done? … 13 hours so far?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3087688" y="2227263"/>
            <a:ext cx="6361112" cy="4154487"/>
          </a:xfrm>
          <a:prstGeom prst="rect">
            <a:avLst/>
          </a:prstGeom>
          <a:noFill/>
          <a:ln w="9525" algn="ctr">
            <a:noFill/>
            <a:miter lim="800000"/>
            <a:headEnd/>
            <a:tailEnd/>
          </a:ln>
        </p:spPr>
        <p:txBody>
          <a:bodyPr wrap="none">
            <a:spAutoFit/>
          </a:bodyPr>
          <a:lstStyle/>
          <a:p>
            <a:pPr rtl="1">
              <a:spcBef>
                <a:spcPct val="0"/>
              </a:spcBef>
              <a:buClrTx/>
              <a:buSzTx/>
              <a:buFontTx/>
              <a:buNone/>
            </a:pPr>
            <a:r>
              <a:rPr lang="ar-SA" sz="8800" b="1" u="sng" dirty="0">
                <a:latin typeface="Chiller" pitchFamily="82" charset="0"/>
                <a:cs typeface="Traditional Arabic_bs" pitchFamily="2" charset="-78"/>
              </a:rPr>
              <a:t>يَا أَيُّهَا </a:t>
            </a:r>
            <a:r>
              <a:rPr lang="ar-SA" sz="8800" b="1" dirty="0">
                <a:solidFill>
                  <a:schemeClr val="tx1"/>
                </a:solidFill>
                <a:latin typeface="Chiller" pitchFamily="82" charset="0"/>
                <a:cs typeface="Traditional Arabic_bs" pitchFamily="2" charset="-78"/>
              </a:rPr>
              <a:t>الَّذِينَ آمَنُوا</a:t>
            </a:r>
            <a:r>
              <a:rPr lang="ar-SA" sz="1600" dirty="0">
                <a:solidFill>
                  <a:schemeClr val="tx1"/>
                </a:solidFill>
                <a:latin typeface="Chiller" pitchFamily="82" charset="0"/>
                <a:cs typeface="Arial" pitchFamily="34" charset="0"/>
              </a:rPr>
              <a:t> </a:t>
            </a:r>
            <a:endParaRPr lang="en-US" sz="8800" b="1" dirty="0">
              <a:solidFill>
                <a:schemeClr val="tx1"/>
              </a:solidFill>
              <a:latin typeface="Chiller" pitchFamily="82" charset="0"/>
              <a:cs typeface="Traditional Arabic_bs" pitchFamily="2" charset="-78"/>
            </a:endParaRPr>
          </a:p>
          <a:p>
            <a:pPr rtl="1">
              <a:spcBef>
                <a:spcPct val="0"/>
              </a:spcBef>
              <a:buClrTx/>
              <a:buSzTx/>
              <a:buFontTx/>
              <a:buNone/>
            </a:pPr>
            <a:endParaRPr lang="ar-SA" sz="8800" b="1" dirty="0">
              <a:solidFill>
                <a:schemeClr val="tx1"/>
              </a:solidFill>
              <a:latin typeface="Chiller" pitchFamily="82" charset="0"/>
              <a:cs typeface="Traditional Arabic_bs" pitchFamily="2" charset="-78"/>
            </a:endParaRPr>
          </a:p>
          <a:p>
            <a:pPr>
              <a:spcBef>
                <a:spcPct val="0"/>
              </a:spcBef>
              <a:buClrTx/>
              <a:buSzTx/>
              <a:buFontTx/>
              <a:buNone/>
            </a:pPr>
            <a:r>
              <a:rPr lang="ar-SA" sz="8800" b="1" dirty="0">
                <a:latin typeface="Chiller" pitchFamily="82" charset="0"/>
                <a:cs typeface="Traditional Arabic_bs" pitchFamily="2" charset="-78"/>
              </a:rPr>
              <a:t>قُلْ </a:t>
            </a:r>
            <a:r>
              <a:rPr lang="ar-SA" sz="8800" b="1" u="sng" dirty="0">
                <a:latin typeface="Chiller" pitchFamily="82" charset="0"/>
                <a:cs typeface="Traditional Arabic_bs" pitchFamily="2" charset="-78"/>
              </a:rPr>
              <a:t>يَا أَيُّهَا </a:t>
            </a:r>
            <a:r>
              <a:rPr lang="ar-SA" sz="8800" b="1" dirty="0">
                <a:solidFill>
                  <a:schemeClr val="tx1"/>
                </a:solidFill>
                <a:latin typeface="Chiller" pitchFamily="82" charset="0"/>
                <a:cs typeface="Traditional Arabic_bs" pitchFamily="2" charset="-78"/>
              </a:rPr>
              <a:t>الْكَافِرُونَ</a:t>
            </a:r>
            <a:endParaRPr lang="en-US" sz="8800" b="1" dirty="0">
              <a:solidFill>
                <a:schemeClr val="tx1"/>
              </a:solidFill>
              <a:latin typeface="Chiller" pitchFamily="82" charset="0"/>
              <a:cs typeface="Traditional Arabic_bs" pitchFamily="2" charset="-78"/>
            </a:endParaRPr>
          </a:p>
        </p:txBody>
      </p:sp>
      <p:sp>
        <p:nvSpPr>
          <p:cNvPr id="27651" name="Rectangle 3"/>
          <p:cNvSpPr>
            <a:spLocks noChangeArrowheads="1"/>
          </p:cNvSpPr>
          <p:nvPr/>
        </p:nvSpPr>
        <p:spPr bwMode="auto">
          <a:xfrm>
            <a:off x="0" y="2516188"/>
            <a:ext cx="2971800" cy="3539430"/>
          </a:xfrm>
          <a:prstGeom prst="rect">
            <a:avLst/>
          </a:prstGeom>
          <a:noFill/>
          <a:ln w="9525" algn="ctr">
            <a:noFill/>
            <a:miter lim="800000"/>
            <a:headEnd/>
            <a:tailEnd/>
          </a:ln>
        </p:spPr>
        <p:txBody>
          <a:bodyPr>
            <a:spAutoFit/>
          </a:bodyPr>
          <a:lstStyle/>
          <a:p>
            <a:pPr>
              <a:spcBef>
                <a:spcPct val="0"/>
              </a:spcBef>
              <a:buClrTx/>
              <a:buSzTx/>
              <a:buFontTx/>
              <a:buNone/>
            </a:pPr>
            <a:r>
              <a:rPr lang="en-US" sz="3200" b="1" dirty="0"/>
              <a:t>O You </a:t>
            </a:r>
            <a:r>
              <a:rPr lang="en-US" sz="3200" b="1" dirty="0" smtClean="0"/>
              <a:t/>
            </a:r>
            <a:br>
              <a:rPr lang="en-US" sz="3200" b="1" dirty="0" smtClean="0"/>
            </a:br>
            <a:r>
              <a:rPr lang="en-US" sz="3200" b="1" dirty="0" smtClean="0">
                <a:solidFill>
                  <a:schemeClr val="tx1"/>
                </a:solidFill>
              </a:rPr>
              <a:t>who </a:t>
            </a:r>
            <a:r>
              <a:rPr lang="en-US" sz="3200" b="1" dirty="0">
                <a:solidFill>
                  <a:schemeClr val="tx1"/>
                </a:solidFill>
              </a:rPr>
              <a:t>believe!</a:t>
            </a:r>
          </a:p>
          <a:p>
            <a:pPr>
              <a:spcBef>
                <a:spcPct val="0"/>
              </a:spcBef>
              <a:buClrTx/>
              <a:buSzTx/>
              <a:buFontTx/>
              <a:buNone/>
            </a:pPr>
            <a:endParaRPr lang="en-US" sz="3200" b="1" dirty="0">
              <a:solidFill>
                <a:schemeClr val="tx1"/>
              </a:solidFill>
            </a:endParaRPr>
          </a:p>
          <a:p>
            <a:pPr>
              <a:spcBef>
                <a:spcPct val="0"/>
              </a:spcBef>
              <a:buClrTx/>
              <a:buSzTx/>
              <a:buFontTx/>
              <a:buNone/>
            </a:pPr>
            <a:endParaRPr lang="en-US" sz="3200" b="1" dirty="0">
              <a:solidFill>
                <a:schemeClr val="tx1"/>
              </a:solidFill>
            </a:endParaRPr>
          </a:p>
          <a:p>
            <a:pPr>
              <a:spcBef>
                <a:spcPct val="0"/>
              </a:spcBef>
              <a:buClrTx/>
              <a:buSzTx/>
              <a:buFontTx/>
              <a:buNone/>
            </a:pPr>
            <a:endParaRPr lang="en-US" sz="3200" b="1" dirty="0">
              <a:solidFill>
                <a:schemeClr val="tx1"/>
              </a:solidFill>
            </a:endParaRPr>
          </a:p>
          <a:p>
            <a:pPr>
              <a:spcBef>
                <a:spcPct val="0"/>
              </a:spcBef>
              <a:buClrTx/>
              <a:buSzTx/>
              <a:buFontTx/>
              <a:buNone/>
            </a:pPr>
            <a:r>
              <a:rPr lang="en-US" sz="3200" b="1" dirty="0"/>
              <a:t>Say, “O </a:t>
            </a:r>
            <a:r>
              <a:rPr lang="en-US" sz="3200" b="1" dirty="0">
                <a:solidFill>
                  <a:schemeClr val="tx1"/>
                </a:solidFill>
              </a:rPr>
              <a:t>disbelievers!”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50659" name="Group 3"/>
          <p:cNvGraphicFramePr>
            <a:graphicFrameLocks noGrp="1"/>
          </p:cNvGraphicFramePr>
          <p:nvPr/>
        </p:nvGraphicFramePr>
        <p:xfrm>
          <a:off x="177800" y="838200"/>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يَآأَيُّهَا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1350673" name="Text Box 17"/>
          <p:cNvSpPr txBox="1">
            <a:spLocks noChangeArrowheads="1"/>
          </p:cNvSpPr>
          <p:nvPr/>
        </p:nvSpPr>
        <p:spPr bwMode="auto">
          <a:xfrm>
            <a:off x="974725" y="3657600"/>
            <a:ext cx="7407275" cy="1292662"/>
          </a:xfrm>
          <a:prstGeom prst="rect">
            <a:avLst/>
          </a:prstGeom>
          <a:noFill/>
          <a:ln w="9525" algn="ctr">
            <a:noFill/>
            <a:miter lim="800000"/>
            <a:headEnd/>
            <a:tailEnd/>
          </a:ln>
        </p:spPr>
        <p:txBody>
          <a:bodyPr wrap="square">
            <a:spAutoFit/>
          </a:bodyPr>
          <a:lstStyle/>
          <a:p>
            <a:pPr>
              <a:spcBef>
                <a:spcPct val="0"/>
              </a:spcBef>
              <a:buClrTx/>
              <a:buSzTx/>
              <a:buNone/>
            </a:pPr>
            <a:r>
              <a:rPr lang="en-US" sz="2600" dirty="0" smtClean="0"/>
              <a:t>Allah </a:t>
            </a:r>
            <a:r>
              <a:rPr lang="en-US" sz="2600" dirty="0"/>
              <a:t>is angry with the disbelievers. </a:t>
            </a:r>
            <a:r>
              <a:rPr lang="en-US" sz="2600" dirty="0" smtClean="0"/>
              <a:t> So Be Alert!</a:t>
            </a:r>
            <a:endParaRPr lang="en-US" sz="2600" dirty="0"/>
          </a:p>
          <a:p>
            <a:pPr>
              <a:spcBef>
                <a:spcPct val="0"/>
              </a:spcBef>
              <a:buClrTx/>
              <a:buSzTx/>
              <a:buNone/>
            </a:pPr>
            <a:endParaRPr lang="en-US" sz="2600" dirty="0" smtClean="0"/>
          </a:p>
          <a:p>
            <a:pPr>
              <a:spcBef>
                <a:spcPct val="0"/>
              </a:spcBef>
              <a:buClrTx/>
              <a:buSzTx/>
              <a:buNone/>
            </a:pPr>
            <a:r>
              <a:rPr lang="en-US" sz="2600" dirty="0" smtClean="0"/>
              <a:t>Problem of </a:t>
            </a:r>
            <a:r>
              <a:rPr lang="en-US" sz="2600" dirty="0" err="1" smtClean="0"/>
              <a:t>Kafirs</a:t>
            </a:r>
            <a:r>
              <a:rPr lang="en-US" sz="2600" dirty="0" smtClean="0"/>
              <a:t>: Ego</a:t>
            </a:r>
            <a:endParaRPr lang="en-US" sz="2600" dirty="0"/>
          </a:p>
        </p:txBody>
      </p:sp>
      <p:sp>
        <p:nvSpPr>
          <p:cNvPr id="29714" name="Rectangle 18"/>
          <p:cNvSpPr>
            <a:spLocks noChangeArrowheads="1"/>
          </p:cNvSpPr>
          <p:nvPr/>
        </p:nvSpPr>
        <p:spPr bwMode="auto">
          <a:xfrm>
            <a:off x="457200" y="76200"/>
            <a:ext cx="8229600" cy="457200"/>
          </a:xfrm>
          <a:prstGeom prst="rect">
            <a:avLst/>
          </a:prstGeom>
          <a:noFill/>
          <a:ln w="9525">
            <a:noFill/>
            <a:miter lim="800000"/>
            <a:headEnd/>
            <a:tailEnd/>
          </a:ln>
        </p:spPr>
        <p:txBody>
          <a:bodyPr anchor="ctr"/>
          <a:lstStyle/>
          <a:p>
            <a:pPr algn="ctr" rtl="1">
              <a:spcBef>
                <a:spcPct val="0"/>
              </a:spcBef>
              <a:buClrTx/>
              <a:buSzTx/>
              <a:buFontTx/>
              <a:buNone/>
            </a:pPr>
            <a:r>
              <a:rPr lang="en-US" sz="4000" b="1">
                <a:solidFill>
                  <a:schemeClr val="tx1"/>
                </a:solidFill>
                <a:cs typeface="Traditional Arabic_bs" pitchFamily="2" charset="-78"/>
              </a:rPr>
              <a:t>Lessons from: </a:t>
            </a: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06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506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57200" y="76200"/>
            <a:ext cx="8229600" cy="865188"/>
          </a:xfrm>
        </p:spPr>
        <p:txBody>
          <a:bodyPr/>
          <a:lstStyle/>
          <a:p>
            <a:r>
              <a:rPr lang="ar-SA" sz="5400" dirty="0" smtClean="0">
                <a:solidFill>
                  <a:srgbClr val="FFFF00"/>
                </a:solidFill>
                <a:cs typeface="Traditional Arabic_bs" pitchFamily="2" charset="-78"/>
              </a:rPr>
              <a:t>قُلْ يَا أَيُّهَا الْكَافِرُونَ ! </a:t>
            </a:r>
            <a:endParaRPr lang="en-US" sz="5400" dirty="0" smtClean="0">
              <a:solidFill>
                <a:srgbClr val="FFFF00"/>
              </a:solidFill>
              <a:cs typeface="Traditional Arabic_bs" pitchFamily="2" charset="-78"/>
            </a:endParaRPr>
          </a:p>
        </p:txBody>
      </p:sp>
      <p:grpSp>
        <p:nvGrpSpPr>
          <p:cNvPr id="30723" name="Group 3"/>
          <p:cNvGrpSpPr>
            <a:grpSpLocks/>
          </p:cNvGrpSpPr>
          <p:nvPr/>
        </p:nvGrpSpPr>
        <p:grpSpPr bwMode="auto">
          <a:xfrm>
            <a:off x="3429000" y="2668120"/>
            <a:ext cx="2133600" cy="2437280"/>
            <a:chOff x="144" y="-54"/>
            <a:chExt cx="816" cy="870"/>
          </a:xfrm>
        </p:grpSpPr>
        <p:sp>
          <p:nvSpPr>
            <p:cNvPr id="30729" name="WordArt 4"/>
            <p:cNvSpPr>
              <a:spLocks noChangeArrowheads="1" noChangeShapeType="1" noTextEdit="1"/>
            </p:cNvSpPr>
            <p:nvPr/>
          </p:nvSpPr>
          <p:spPr bwMode="auto">
            <a:xfrm>
              <a:off x="399" y="-54"/>
              <a:ext cx="365" cy="86"/>
            </a:xfrm>
            <a:prstGeom prst="rect">
              <a:avLst/>
            </a:prstGeom>
          </p:spPr>
          <p:txBody>
            <a:bodyPr wrap="none" fromWordArt="1">
              <a:prstTxWarp prst="textDeflate">
                <a:avLst>
                  <a:gd name="adj" fmla="val 0"/>
                </a:avLst>
              </a:prstTxWarp>
            </a:bodyPr>
            <a:lstStyle/>
            <a:p>
              <a:pPr algn="ctr">
                <a:buNone/>
              </a:pPr>
              <a:r>
                <a:rPr lang="en-US" sz="3600" b="1" kern="10" dirty="0">
                  <a:ln w="9525">
                    <a:solidFill>
                      <a:srgbClr val="FFFF00"/>
                    </a:solidFill>
                    <a:round/>
                    <a:headEnd/>
                    <a:tailEnd/>
                  </a:ln>
                  <a:latin typeface="Tahoma"/>
                  <a:cs typeface="Tahoma"/>
                </a:rPr>
                <a:t>DPPR</a:t>
              </a:r>
            </a:p>
          </p:txBody>
        </p:sp>
        <p:sp>
          <p:nvSpPr>
            <p:cNvPr id="30730" name="Freeform 5"/>
            <p:cNvSpPr>
              <a:spLocks/>
            </p:cNvSpPr>
            <p:nvPr/>
          </p:nvSpPr>
          <p:spPr bwMode="auto">
            <a:xfrm flipV="1">
              <a:off x="548" y="450"/>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30731" name="Freeform 6"/>
            <p:cNvSpPr>
              <a:spLocks/>
            </p:cNvSpPr>
            <p:nvPr/>
          </p:nvSpPr>
          <p:spPr bwMode="auto">
            <a:xfrm flipH="1" flipV="1">
              <a:off x="144" y="449"/>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30732" name="Oval 7"/>
            <p:cNvSpPr>
              <a:spLocks noChangeArrowheads="1"/>
            </p:cNvSpPr>
            <p:nvPr/>
          </p:nvSpPr>
          <p:spPr bwMode="auto">
            <a:xfrm>
              <a:off x="338" y="249"/>
              <a:ext cx="440" cy="392"/>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IN"/>
            </a:p>
          </p:txBody>
        </p:sp>
        <p:sp>
          <p:nvSpPr>
            <p:cNvPr id="30733" name="Freeform 8"/>
            <p:cNvSpPr>
              <a:spLocks/>
            </p:cNvSpPr>
            <p:nvPr/>
          </p:nvSpPr>
          <p:spPr bwMode="auto">
            <a:xfrm flipH="1">
              <a:off x="144" y="86"/>
              <a:ext cx="408" cy="372"/>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30734" name="Freeform 9"/>
            <p:cNvSpPr>
              <a:spLocks/>
            </p:cNvSpPr>
            <p:nvPr/>
          </p:nvSpPr>
          <p:spPr bwMode="auto">
            <a:xfrm>
              <a:off x="552" y="85"/>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30735" name="WordArt 10"/>
            <p:cNvSpPr>
              <a:spLocks noChangeArrowheads="1" noChangeShapeType="1" noTextEdit="1"/>
            </p:cNvSpPr>
            <p:nvPr/>
          </p:nvSpPr>
          <p:spPr bwMode="auto">
            <a:xfrm rot="2429723">
              <a:off x="691" y="224"/>
              <a:ext cx="167" cy="7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Ask</a:t>
              </a:r>
            </a:p>
          </p:txBody>
        </p:sp>
        <p:sp>
          <p:nvSpPr>
            <p:cNvPr id="30736" name="WordArt 11"/>
            <p:cNvSpPr>
              <a:spLocks noChangeArrowheads="1" noChangeShapeType="1" noTextEdit="1"/>
            </p:cNvSpPr>
            <p:nvPr/>
          </p:nvSpPr>
          <p:spPr bwMode="auto">
            <a:xfrm rot="8117826">
              <a:off x="587" y="609"/>
              <a:ext cx="342" cy="8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Evaluate</a:t>
              </a:r>
            </a:p>
          </p:txBody>
        </p:sp>
        <p:sp>
          <p:nvSpPr>
            <p:cNvPr id="30737" name="WordArt 12"/>
            <p:cNvSpPr>
              <a:spLocks noChangeArrowheads="1" noChangeShapeType="1" noTextEdit="1"/>
            </p:cNvSpPr>
            <p:nvPr/>
          </p:nvSpPr>
          <p:spPr bwMode="auto">
            <a:xfrm rot="-7906890">
              <a:off x="214" y="622"/>
              <a:ext cx="136" cy="5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Plan</a:t>
              </a:r>
            </a:p>
          </p:txBody>
        </p:sp>
        <p:sp>
          <p:nvSpPr>
            <p:cNvPr id="30738" name="WordArt 13"/>
            <p:cNvSpPr>
              <a:spLocks noChangeArrowheads="1" noChangeShapeType="1" noTextEdit="1"/>
            </p:cNvSpPr>
            <p:nvPr/>
          </p:nvSpPr>
          <p:spPr bwMode="auto">
            <a:xfrm rot="-2858097">
              <a:off x="154" y="231"/>
              <a:ext cx="394" cy="101"/>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Propagate</a:t>
              </a:r>
            </a:p>
          </p:txBody>
        </p:sp>
        <p:sp>
          <p:nvSpPr>
            <p:cNvPr id="30739" name="WordArt 14"/>
            <p:cNvSpPr>
              <a:spLocks noChangeArrowheads="1" noChangeShapeType="1" noTextEdit="1"/>
            </p:cNvSpPr>
            <p:nvPr/>
          </p:nvSpPr>
          <p:spPr bwMode="auto">
            <a:xfrm>
              <a:off x="360" y="405"/>
              <a:ext cx="387" cy="93"/>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chemeClr val="tx1"/>
                  </a:solidFill>
                  <a:latin typeface="Verdana"/>
                </a:rPr>
                <a:t>Understand</a:t>
              </a:r>
            </a:p>
          </p:txBody>
        </p:sp>
        <p:sp>
          <p:nvSpPr>
            <p:cNvPr id="30740" name="WordArt 15"/>
            <p:cNvSpPr>
              <a:spLocks noChangeArrowheads="1" noChangeShapeType="1" noTextEdit="1"/>
            </p:cNvSpPr>
            <p:nvPr/>
          </p:nvSpPr>
          <p:spPr bwMode="auto">
            <a:xfrm rot="-7779624">
              <a:off x="292" y="585"/>
              <a:ext cx="108" cy="43"/>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000000"/>
                  </a:solidFill>
                  <a:latin typeface="Verdana"/>
                </a:rPr>
                <a:t>I+G</a:t>
              </a:r>
            </a:p>
          </p:txBody>
        </p:sp>
        <p:sp>
          <p:nvSpPr>
            <p:cNvPr id="30741" name="Freeform 16"/>
            <p:cNvSpPr>
              <a:spLocks/>
            </p:cNvSpPr>
            <p:nvPr/>
          </p:nvSpPr>
          <p:spPr bwMode="auto">
            <a:xfrm>
              <a:off x="717" y="117"/>
              <a:ext cx="175" cy="134"/>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30742" name="Freeform 17"/>
            <p:cNvSpPr>
              <a:spLocks/>
            </p:cNvSpPr>
            <p:nvPr/>
          </p:nvSpPr>
          <p:spPr bwMode="auto">
            <a:xfrm rot="-5400000">
              <a:off x="188" y="140"/>
              <a:ext cx="147"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30743" name="Freeform 18"/>
            <p:cNvSpPr>
              <a:spLocks/>
            </p:cNvSpPr>
            <p:nvPr/>
          </p:nvSpPr>
          <p:spPr bwMode="auto">
            <a:xfrm rot="10800000">
              <a:off x="144" y="528"/>
              <a:ext cx="100" cy="16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30744" name="Freeform 19"/>
            <p:cNvSpPr>
              <a:spLocks/>
            </p:cNvSpPr>
            <p:nvPr/>
          </p:nvSpPr>
          <p:spPr bwMode="auto">
            <a:xfrm rot="5087251">
              <a:off x="791" y="578"/>
              <a:ext cx="155"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grpSp>
          <p:nvGrpSpPr>
            <p:cNvPr id="30745" name="Group 20"/>
            <p:cNvGrpSpPr>
              <a:grpSpLocks/>
            </p:cNvGrpSpPr>
            <p:nvPr/>
          </p:nvGrpSpPr>
          <p:grpSpPr bwMode="auto">
            <a:xfrm>
              <a:off x="351" y="659"/>
              <a:ext cx="191" cy="129"/>
              <a:chOff x="3984" y="3120"/>
              <a:chExt cx="768" cy="435"/>
            </a:xfrm>
          </p:grpSpPr>
          <p:sp>
            <p:nvSpPr>
              <p:cNvPr id="30746" name="AutoShape 21"/>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IN"/>
              </a:p>
            </p:txBody>
          </p:sp>
          <p:sp>
            <p:nvSpPr>
              <p:cNvPr id="30747" name="WordArt 22"/>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b="1" kern="10">
                    <a:ln w="9525">
                      <a:solidFill>
                        <a:srgbClr val="FF0000"/>
                      </a:solidFill>
                      <a:round/>
                      <a:headEnd/>
                      <a:tailEnd/>
                    </a:ln>
                    <a:solidFill>
                      <a:srgbClr val="FF0000"/>
                    </a:solidFill>
                    <a:latin typeface="Tahoma"/>
                    <a:cs typeface="Tahoma"/>
                  </a:rPr>
                  <a:t>Check</a:t>
                </a:r>
              </a:p>
            </p:txBody>
          </p:sp>
        </p:grpSp>
      </p:grpSp>
      <p:sp>
        <p:nvSpPr>
          <p:cNvPr id="30724" name="AutoShape 23"/>
          <p:cNvSpPr>
            <a:spLocks noChangeArrowheads="1"/>
          </p:cNvSpPr>
          <p:nvPr/>
        </p:nvSpPr>
        <p:spPr bwMode="auto">
          <a:xfrm>
            <a:off x="5486400" y="5181600"/>
            <a:ext cx="3429000" cy="1447800"/>
          </a:xfrm>
          <a:prstGeom prst="wedgeRectCallout">
            <a:avLst>
              <a:gd name="adj1" fmla="val -55972"/>
              <a:gd name="adj2" fmla="val -81361"/>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dirty="0">
                <a:solidFill>
                  <a:schemeClr val="tx1"/>
                </a:solidFill>
                <a:cs typeface="Arial" pitchFamily="34" charset="0"/>
              </a:rPr>
              <a:t>How many times did we behave like that?  </a:t>
            </a:r>
            <a:r>
              <a:rPr lang="en-US" sz="2000" dirty="0" smtClean="0">
                <a:solidFill>
                  <a:schemeClr val="tx1"/>
                </a:solidFill>
                <a:cs typeface="Arial" pitchFamily="34" charset="0"/>
              </a:rPr>
              <a:t/>
            </a:r>
            <a:br>
              <a:rPr lang="en-US" sz="2000" dirty="0" smtClean="0">
                <a:solidFill>
                  <a:schemeClr val="tx1"/>
                </a:solidFill>
                <a:cs typeface="Arial" pitchFamily="34" charset="0"/>
              </a:rPr>
            </a:br>
            <a:r>
              <a:rPr lang="en-US" sz="2000" dirty="0" smtClean="0">
                <a:solidFill>
                  <a:schemeClr val="tx1"/>
                </a:solidFill>
                <a:cs typeface="Arial" pitchFamily="34" charset="0"/>
              </a:rPr>
              <a:t>How </a:t>
            </a:r>
            <a:r>
              <a:rPr lang="en-US" sz="2000" dirty="0">
                <a:solidFill>
                  <a:schemeClr val="tx1"/>
                </a:solidFill>
                <a:cs typeface="Arial" pitchFamily="34" charset="0"/>
              </a:rPr>
              <a:t>is our interaction when somebody tells us the truth.</a:t>
            </a:r>
            <a:endParaRPr lang="en-US" sz="2000" b="1" dirty="0">
              <a:solidFill>
                <a:schemeClr val="tx1"/>
              </a:solidFill>
              <a:cs typeface="Arial" pitchFamily="34" charset="0"/>
            </a:endParaRPr>
          </a:p>
        </p:txBody>
      </p:sp>
      <p:sp>
        <p:nvSpPr>
          <p:cNvPr id="30725" name="AutoShape 24"/>
          <p:cNvSpPr>
            <a:spLocks noChangeArrowheads="1"/>
          </p:cNvSpPr>
          <p:nvPr/>
        </p:nvSpPr>
        <p:spPr bwMode="auto">
          <a:xfrm>
            <a:off x="228600" y="5029200"/>
            <a:ext cx="3200400" cy="1600200"/>
          </a:xfrm>
          <a:prstGeom prst="wedgeRectCallout">
            <a:avLst>
              <a:gd name="adj1" fmla="val 54218"/>
              <a:gd name="adj2" fmla="val -71926"/>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dirty="0">
                <a:solidFill>
                  <a:schemeClr val="tx1"/>
                </a:solidFill>
                <a:cs typeface="Arial" pitchFamily="34" charset="0"/>
              </a:rPr>
              <a:t>Do </a:t>
            </a:r>
            <a:r>
              <a:rPr lang="en-US" sz="2000" dirty="0" err="1">
                <a:solidFill>
                  <a:schemeClr val="tx1"/>
                </a:solidFill>
                <a:cs typeface="Arial" pitchFamily="34" charset="0"/>
              </a:rPr>
              <a:t>Istighfar</a:t>
            </a:r>
            <a:r>
              <a:rPr lang="en-US" sz="2000" dirty="0">
                <a:solidFill>
                  <a:schemeClr val="tx1"/>
                </a:solidFill>
                <a:cs typeface="Arial" pitchFamily="34" charset="0"/>
              </a:rPr>
              <a:t>. </a:t>
            </a:r>
            <a:r>
              <a:rPr lang="en-US" sz="2000" dirty="0" smtClean="0">
                <a:solidFill>
                  <a:schemeClr val="tx1"/>
                </a:solidFill>
                <a:cs typeface="Arial" pitchFamily="34" charset="0"/>
              </a:rPr>
              <a:t/>
            </a:r>
            <a:br>
              <a:rPr lang="en-US" sz="2000" dirty="0" smtClean="0">
                <a:solidFill>
                  <a:schemeClr val="tx1"/>
                </a:solidFill>
                <a:cs typeface="Arial" pitchFamily="34" charset="0"/>
              </a:rPr>
            </a:br>
            <a:r>
              <a:rPr lang="en-US" sz="2000" dirty="0" smtClean="0">
                <a:solidFill>
                  <a:schemeClr val="tx1"/>
                </a:solidFill>
                <a:cs typeface="Arial" pitchFamily="34" charset="0"/>
              </a:rPr>
              <a:t>Ponder </a:t>
            </a:r>
            <a:r>
              <a:rPr lang="en-US" sz="2000" dirty="0">
                <a:solidFill>
                  <a:schemeClr val="tx1"/>
                </a:solidFill>
                <a:cs typeface="Arial" pitchFamily="34" charset="0"/>
              </a:rPr>
              <a:t>on the Greatness of Allah and our position in front of Him. </a:t>
            </a:r>
            <a:endParaRPr lang="en-US" sz="2000" b="1" dirty="0">
              <a:solidFill>
                <a:schemeClr val="tx1"/>
              </a:solidFill>
              <a:cs typeface="Arial" pitchFamily="34" charset="0"/>
            </a:endParaRPr>
          </a:p>
        </p:txBody>
      </p:sp>
      <p:sp>
        <p:nvSpPr>
          <p:cNvPr id="30726" name="AutoShape 25"/>
          <p:cNvSpPr>
            <a:spLocks noChangeArrowheads="1"/>
          </p:cNvSpPr>
          <p:nvPr/>
        </p:nvSpPr>
        <p:spPr bwMode="auto">
          <a:xfrm>
            <a:off x="6172200" y="2590800"/>
            <a:ext cx="2667000" cy="1447800"/>
          </a:xfrm>
          <a:prstGeom prst="wedgeRectCallout">
            <a:avLst>
              <a:gd name="adj1" fmla="val -78690"/>
              <a:gd name="adj2" fmla="val 20833"/>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a:solidFill>
                  <a:schemeClr val="tx1"/>
                </a:solidFill>
                <a:cs typeface="Arial" pitchFamily="34" charset="0"/>
              </a:rPr>
              <a:t>O Allah! Let us not reject or neglect the truth because of our egos and positions. </a:t>
            </a:r>
          </a:p>
        </p:txBody>
      </p:sp>
      <p:sp>
        <p:nvSpPr>
          <p:cNvPr id="30727" name="AutoShape 26"/>
          <p:cNvSpPr>
            <a:spLocks noChangeArrowheads="1"/>
          </p:cNvSpPr>
          <p:nvPr/>
        </p:nvSpPr>
        <p:spPr bwMode="auto">
          <a:xfrm>
            <a:off x="533400" y="2514600"/>
            <a:ext cx="2667000" cy="1371600"/>
          </a:xfrm>
          <a:prstGeom prst="wedgeRectCallout">
            <a:avLst>
              <a:gd name="adj1" fmla="val 62681"/>
              <a:gd name="adj2" fmla="val 28356"/>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a:solidFill>
                  <a:schemeClr val="tx1"/>
                </a:solidFill>
                <a:cs typeface="Arial" pitchFamily="34" charset="0"/>
              </a:rPr>
              <a:t>Let people know the dangers of following egos and traditions.  Follow Qur’an/Sunnah </a:t>
            </a:r>
            <a:endParaRPr lang="en-US" sz="2000" b="1">
              <a:solidFill>
                <a:schemeClr val="tx1"/>
              </a:solidFill>
              <a:cs typeface="Arial" pitchFamily="34" charset="0"/>
            </a:endParaRPr>
          </a:p>
        </p:txBody>
      </p:sp>
      <p:sp>
        <p:nvSpPr>
          <p:cNvPr id="1410075" name="Rectangle 27"/>
          <p:cNvSpPr>
            <a:spLocks noChangeArrowheads="1"/>
          </p:cNvSpPr>
          <p:nvPr/>
        </p:nvSpPr>
        <p:spPr bwMode="auto">
          <a:xfrm>
            <a:off x="609600" y="990600"/>
            <a:ext cx="8229600" cy="1200329"/>
          </a:xfrm>
          <a:prstGeom prst="rect">
            <a:avLst/>
          </a:prstGeom>
          <a:noFill/>
          <a:ln w="9525" algn="ctr">
            <a:noFill/>
            <a:miter lim="800000"/>
            <a:headEnd/>
            <a:tailEnd/>
          </a:ln>
          <a:effectLst/>
        </p:spPr>
        <p:txBody>
          <a:bodyPr>
            <a:spAutoFit/>
          </a:bodyPr>
          <a:lstStyle/>
          <a:p>
            <a:pPr eaLnBrk="1" hangingPunct="1">
              <a:buClr>
                <a:schemeClr val="hlink"/>
              </a:buClr>
              <a:buSzPct val="90000"/>
              <a:buFont typeface="Wingdings" pitchFamily="2" charset="2"/>
              <a:buNone/>
              <a:defRPr/>
            </a:pPr>
            <a:r>
              <a:rPr lang="en-US" sz="2400" dirty="0">
                <a:solidFill>
                  <a:schemeClr val="tx1"/>
                </a:solidFill>
                <a:cs typeface="Arial" pitchFamily="34" charset="0"/>
              </a:rPr>
              <a:t>Main problem with </a:t>
            </a:r>
            <a:r>
              <a:rPr lang="en-US" sz="2400" dirty="0" err="1">
                <a:solidFill>
                  <a:schemeClr val="tx1"/>
                </a:solidFill>
                <a:cs typeface="Arial" pitchFamily="34" charset="0"/>
              </a:rPr>
              <a:t>Kafirs</a:t>
            </a:r>
            <a:r>
              <a:rPr lang="en-US" sz="2400" dirty="0">
                <a:solidFill>
                  <a:schemeClr val="tx1"/>
                </a:solidFill>
                <a:cs typeface="Arial" pitchFamily="34" charset="0"/>
              </a:rPr>
              <a:t>?  They followed their </a:t>
            </a:r>
            <a:r>
              <a:rPr lang="en-US" sz="2400" dirty="0" err="1">
                <a:solidFill>
                  <a:schemeClr val="tx1"/>
                </a:solidFill>
                <a:cs typeface="Arial" pitchFamily="34" charset="0"/>
              </a:rPr>
              <a:t>N</a:t>
            </a:r>
            <a:r>
              <a:rPr lang="en-US" sz="2400" dirty="0" err="1" smtClean="0">
                <a:solidFill>
                  <a:schemeClr val="tx1"/>
                </a:solidFill>
                <a:cs typeface="Arial" pitchFamily="34" charset="0"/>
              </a:rPr>
              <a:t>afs</a:t>
            </a:r>
            <a:r>
              <a:rPr lang="en-US" sz="2400" dirty="0">
                <a:solidFill>
                  <a:schemeClr val="tx1"/>
                </a:solidFill>
                <a:cs typeface="Arial" pitchFamily="34" charset="0"/>
              </a:rPr>
              <a:t>, </a:t>
            </a:r>
            <a:r>
              <a:rPr lang="en-US" sz="2400" dirty="0" smtClean="0">
                <a:solidFill>
                  <a:schemeClr val="tx1"/>
                </a:solidFill>
                <a:cs typeface="Arial" pitchFamily="34" charset="0"/>
              </a:rPr>
              <a:t>Egos</a:t>
            </a:r>
            <a:r>
              <a:rPr lang="en-US" sz="2400" dirty="0">
                <a:solidFill>
                  <a:schemeClr val="tx1"/>
                </a:solidFill>
                <a:cs typeface="Arial" pitchFamily="34" charset="0"/>
              </a:rPr>
              <a:t>, income, positions, institutions, traditions etc. </a:t>
            </a:r>
            <a:r>
              <a:rPr lang="en-US" sz="2400" dirty="0" smtClean="0">
                <a:solidFill>
                  <a:schemeClr val="tx1"/>
                </a:solidFill>
                <a:cs typeface="Arial" pitchFamily="34" charset="0"/>
              </a:rPr>
              <a:t/>
            </a:r>
            <a:br>
              <a:rPr lang="en-US" sz="2400" dirty="0" smtClean="0">
                <a:solidFill>
                  <a:schemeClr val="tx1"/>
                </a:solidFill>
                <a:cs typeface="Arial" pitchFamily="34" charset="0"/>
              </a:rPr>
            </a:br>
            <a:r>
              <a:rPr lang="en-US" sz="2400" dirty="0" smtClean="0">
                <a:solidFill>
                  <a:schemeClr val="tx1"/>
                </a:solidFill>
                <a:cs typeface="Arial" pitchFamily="34" charset="0"/>
              </a:rPr>
              <a:t>They </a:t>
            </a:r>
            <a:r>
              <a:rPr lang="en-US" sz="2400" dirty="0">
                <a:solidFill>
                  <a:schemeClr val="tx1"/>
                </a:solidFill>
                <a:cs typeface="Arial" pitchFamily="34" charset="0"/>
              </a:rPr>
              <a:t>refused to follow the </a:t>
            </a:r>
            <a:r>
              <a:rPr lang="en-US" sz="2400" dirty="0" smtClean="0">
                <a:solidFill>
                  <a:schemeClr val="tx1"/>
                </a:solidFill>
                <a:cs typeface="Arial" pitchFamily="34" charset="0"/>
              </a:rPr>
              <a:t>truth, </a:t>
            </a:r>
            <a:r>
              <a:rPr lang="en-US" sz="2400" dirty="0">
                <a:solidFill>
                  <a:schemeClr val="tx1"/>
                </a:solidFill>
                <a:cs typeface="Arial" pitchFamily="34" charset="0"/>
              </a:rPr>
              <a:t>in spite of knowing it.  </a:t>
            </a:r>
            <a:endParaRPr lang="en-US" sz="2400" b="1" dirty="0">
              <a:solidFill>
                <a:schemeClr val="tx1"/>
              </a:solidFill>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23363" name="Group 3"/>
          <p:cNvGraphicFramePr>
            <a:graphicFrameLocks noGrp="1"/>
          </p:cNvGraphicFramePr>
          <p:nvPr/>
        </p:nvGraphicFramePr>
        <p:xfrm>
          <a:off x="177800" y="838200"/>
          <a:ext cx="8763000" cy="1295400"/>
        </p:xfrm>
        <a:graphic>
          <a:graphicData uri="http://schemas.openxmlformats.org/drawingml/2006/table">
            <a:tbl>
              <a:tblPr rtl="1"/>
              <a:tblGrid>
                <a:gridCol w="2286000"/>
                <a:gridCol w="3606800"/>
                <a:gridCol w="2870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يَآأَيُّهَا</a:t>
                      </a:r>
                    </a:p>
                  </a:txBody>
                  <a:tcP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bl>
          </a:graphicData>
        </a:graphic>
      </p:graphicFrame>
      <p:sp>
        <p:nvSpPr>
          <p:cNvPr id="31757" name="Rectangle 18"/>
          <p:cNvSpPr>
            <a:spLocks noChangeArrowheads="1"/>
          </p:cNvSpPr>
          <p:nvPr/>
        </p:nvSpPr>
        <p:spPr bwMode="auto">
          <a:xfrm>
            <a:off x="533400" y="152400"/>
            <a:ext cx="8229600" cy="457200"/>
          </a:xfrm>
          <a:prstGeom prst="rect">
            <a:avLst/>
          </a:prstGeom>
          <a:noFill/>
          <a:ln w="9525">
            <a:noFill/>
            <a:miter lim="800000"/>
            <a:headEnd/>
            <a:tailEnd/>
          </a:ln>
        </p:spPr>
        <p:txBody>
          <a:bodyPr anchor="ctr"/>
          <a:lstStyle/>
          <a:p>
            <a:pPr algn="ctr" rtl="1">
              <a:spcBef>
                <a:spcPct val="0"/>
              </a:spcBef>
              <a:buClrTx/>
              <a:buSzTx/>
              <a:buFontTx/>
              <a:buNone/>
            </a:pPr>
            <a:r>
              <a:rPr lang="en-US" sz="2800" b="1" dirty="0">
                <a:solidFill>
                  <a:schemeClr val="tx1"/>
                </a:solidFill>
                <a:cs typeface="Traditional Arabic_bs" pitchFamily="2" charset="-78"/>
              </a:rPr>
              <a:t>Practice with </a:t>
            </a:r>
            <a:r>
              <a:rPr lang="en-US" sz="2800" b="1" dirty="0" smtClean="0">
                <a:solidFill>
                  <a:schemeClr val="tx1"/>
                </a:solidFill>
                <a:cs typeface="Traditional Arabic_bs" pitchFamily="2" charset="-78"/>
              </a:rPr>
              <a:t>Imagination</a:t>
            </a:r>
            <a:r>
              <a:rPr lang="en-US" sz="2800" b="1" dirty="0">
                <a:solidFill>
                  <a:schemeClr val="tx1"/>
                </a:solidFill>
                <a:cs typeface="Traditional Arabic_bs" pitchFamily="2" charset="-78"/>
              </a:rPr>
              <a:t>; </a:t>
            </a:r>
            <a:r>
              <a:rPr lang="en-US" sz="2800" b="1" dirty="0" smtClean="0">
                <a:solidFill>
                  <a:schemeClr val="tx1"/>
                </a:solidFill>
                <a:cs typeface="Traditional Arabic_bs" pitchFamily="2" charset="-78"/>
              </a:rPr>
              <a:t>Feelings </a:t>
            </a:r>
            <a:r>
              <a:rPr lang="en-US" sz="2800" b="1" dirty="0">
                <a:solidFill>
                  <a:schemeClr val="tx1"/>
                </a:solidFill>
                <a:cs typeface="Traditional Arabic_bs" pitchFamily="2" charset="-78"/>
              </a:rPr>
              <a:t>&amp; </a:t>
            </a:r>
            <a:r>
              <a:rPr lang="en-US" sz="2800" b="1" dirty="0" smtClean="0">
                <a:solidFill>
                  <a:schemeClr val="tx1"/>
                </a:solidFill>
                <a:cs typeface="Traditional Arabic_bs" pitchFamily="2" charset="-78"/>
              </a:rPr>
              <a:t>Prayer</a:t>
            </a:r>
            <a:endParaRPr lang="en-US" sz="2800" b="1" dirty="0">
              <a:solidFill>
                <a:schemeClr val="tx1"/>
              </a:solidFill>
              <a:cs typeface="Traditional Arabic_bs" pitchFamily="2" charset="-78"/>
            </a:endParaRPr>
          </a:p>
        </p:txBody>
      </p:sp>
      <p:grpSp>
        <p:nvGrpSpPr>
          <p:cNvPr id="2" name="Group 22"/>
          <p:cNvGrpSpPr>
            <a:grpSpLocks/>
          </p:cNvGrpSpPr>
          <p:nvPr/>
        </p:nvGrpSpPr>
        <p:grpSpPr bwMode="auto">
          <a:xfrm>
            <a:off x="-762000" y="2667000"/>
            <a:ext cx="9829800" cy="838179"/>
            <a:chOff x="-267876" y="3955223"/>
            <a:chExt cx="8335562" cy="837920"/>
          </a:xfrm>
        </p:grpSpPr>
        <p:sp>
          <p:nvSpPr>
            <p:cNvPr id="31759" name="Rectangle 19"/>
            <p:cNvSpPr>
              <a:spLocks noChangeArrowheads="1"/>
            </p:cNvSpPr>
            <p:nvPr/>
          </p:nvSpPr>
          <p:spPr bwMode="auto">
            <a:xfrm>
              <a:off x="6590124" y="3962402"/>
              <a:ext cx="1477562" cy="830741"/>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dirty="0">
                  <a:solidFill>
                    <a:srgbClr val="FFFFFF"/>
                  </a:solidFill>
                  <a:cs typeface="Times New Roman" pitchFamily="18" charset="0"/>
                </a:rPr>
                <a:t>Say, </a:t>
              </a:r>
            </a:p>
          </p:txBody>
        </p:sp>
        <p:sp>
          <p:nvSpPr>
            <p:cNvPr id="31760" name="Rectangle 20"/>
            <p:cNvSpPr>
              <a:spLocks noChangeArrowheads="1"/>
            </p:cNvSpPr>
            <p:nvPr/>
          </p:nvSpPr>
          <p:spPr bwMode="auto">
            <a:xfrm>
              <a:off x="4309795" y="3955223"/>
              <a:ext cx="1059845" cy="83074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dirty="0">
                  <a:solidFill>
                    <a:srgbClr val="FFFFFF"/>
                  </a:solidFill>
                  <a:cs typeface="Times New Roman" pitchFamily="18" charset="0"/>
                </a:rPr>
                <a:t>“O </a:t>
              </a:r>
            </a:p>
          </p:txBody>
        </p:sp>
        <p:sp>
          <p:nvSpPr>
            <p:cNvPr id="31761" name="Rectangle 21"/>
            <p:cNvSpPr>
              <a:spLocks noChangeArrowheads="1"/>
            </p:cNvSpPr>
            <p:nvPr/>
          </p:nvSpPr>
          <p:spPr bwMode="auto">
            <a:xfrm>
              <a:off x="-267876" y="3962400"/>
              <a:ext cx="4343399" cy="830741"/>
            </a:xfrm>
            <a:prstGeom prst="rect">
              <a:avLst/>
            </a:prstGeom>
            <a:noFill/>
            <a:ln w="9525">
              <a:noFill/>
              <a:miter lim="800000"/>
              <a:headEnd/>
              <a:tailEnd/>
            </a:ln>
          </p:spPr>
          <p:txBody>
            <a:bodyPr>
              <a:spAutoFit/>
            </a:bodyPr>
            <a:lstStyle/>
            <a:p>
              <a:pPr algn="ctr" rtl="1">
                <a:spcBef>
                  <a:spcPct val="0"/>
                </a:spcBef>
                <a:buClrTx/>
                <a:buSzTx/>
                <a:buFont typeface="Wingdings" pitchFamily="2" charset="2"/>
                <a:buNone/>
              </a:pPr>
              <a:r>
                <a:rPr lang="en-US" dirty="0">
                  <a:solidFill>
                    <a:srgbClr val="FFFFFF"/>
                  </a:solidFill>
                  <a:cs typeface="Times New Roman" pitchFamily="18" charset="0"/>
                </a:rPr>
                <a:t>disbelievers!</a:t>
              </a:r>
            </a:p>
          </p:txBody>
        </p:sp>
      </p:gr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0.0026 -0.0222 L -2.5E-6 -0.08325 " pathEditMode="relative" rAng="0" ptsTypes="AA">
                                      <p:cBhvr>
                                        <p:cTn id="6" dur="2000" fill="hold"/>
                                        <p:tgtEl>
                                          <p:spTgt spid="2"/>
                                        </p:tgtEl>
                                        <p:attrNameLst>
                                          <p:attrName>ppt_x</p:attrName>
                                          <p:attrName>ppt_y</p:attrName>
                                        </p:attrNameLst>
                                      </p:cBhvr>
                                      <p:rCtr x="100" y="-3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52707" name="Group 3"/>
          <p:cNvGraphicFramePr>
            <a:graphicFrameLocks noGrp="1"/>
          </p:cNvGraphicFramePr>
          <p:nvPr/>
        </p:nvGraphicFramePr>
        <p:xfrm>
          <a:off x="177800" y="2133600"/>
          <a:ext cx="8763000" cy="1981200"/>
        </p:xfrm>
        <a:graphic>
          <a:graphicData uri="http://schemas.openxmlformats.org/drawingml/2006/table">
            <a:tbl>
              <a:tblPr rtl="1"/>
              <a:tblGrid>
                <a:gridCol w="3149600"/>
                <a:gridCol w="27432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7200" b="1"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do not worship</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advTm="661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54755" name="Group 3"/>
          <p:cNvGraphicFramePr>
            <a:graphicFrameLocks noGrp="1"/>
          </p:cNvGraphicFramePr>
          <p:nvPr/>
        </p:nvGraphicFramePr>
        <p:xfrm>
          <a:off x="177800" y="152400"/>
          <a:ext cx="8763000" cy="1981200"/>
        </p:xfrm>
        <a:graphic>
          <a:graphicData uri="http://schemas.openxmlformats.org/drawingml/2006/table">
            <a:tbl>
              <a:tblPr rtl="1"/>
              <a:tblGrid>
                <a:gridCol w="3149600"/>
                <a:gridCol w="27432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7200" b="1"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do not worship</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54769" name="Group 17"/>
          <p:cNvGraphicFramePr>
            <a:graphicFrameLocks noGrp="1"/>
          </p:cNvGraphicFramePr>
          <p:nvPr/>
        </p:nvGraphicFramePr>
        <p:xfrm>
          <a:off x="304800" y="4343400"/>
          <a:ext cx="3200400" cy="2103120"/>
        </p:xfrm>
        <a:graphic>
          <a:graphicData uri="http://schemas.openxmlformats.org/drawingml/2006/table">
            <a:tbl>
              <a:tblPr/>
              <a:tblGrid>
                <a:gridCol w="3200400"/>
              </a:tblGrid>
              <a:tr h="9398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6000" b="1" i="0" u="none" strike="noStrike" cap="none" normalizeH="0" baseline="0" smtClean="0">
                          <a:ln>
                            <a:noFill/>
                          </a:ln>
                          <a:solidFill>
                            <a:srgbClr val="FFFFCC"/>
                          </a:solidFill>
                          <a:effectLst/>
                          <a:latin typeface="Tahoma" pitchFamily="34" charset="0"/>
                          <a:cs typeface="Tajweed" pitchFamily="2" charset="-78"/>
                        </a:rPr>
                        <a:t>إِيَّاكَ نَعْبُدُ</a:t>
                      </a:r>
                    </a:p>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6000" b="1" i="0" u="none" strike="noStrike" cap="none" normalizeH="0" baseline="0" smtClean="0">
                          <a:ln>
                            <a:noFill/>
                          </a:ln>
                          <a:solidFill>
                            <a:srgbClr val="FFFFCC"/>
                          </a:solidFill>
                          <a:effectLst/>
                          <a:latin typeface="Tahoma" pitchFamily="34" charset="0"/>
                          <a:cs typeface="Tajweed" pitchFamily="2" charset="-78"/>
                        </a:rPr>
                        <a:t>عَابِد، مَعبُود</a:t>
                      </a:r>
                      <a:endParaRPr kumimoji="0" lang="en-IN" sz="6000" b="1" i="0" u="none" strike="noStrike" cap="none" normalizeH="0" baseline="0" smtClean="0">
                        <a:ln>
                          <a:noFill/>
                        </a:ln>
                        <a:solidFill>
                          <a:srgbClr val="FFFFCC"/>
                        </a:solidFill>
                        <a:effectLst/>
                        <a:latin typeface="Tahoma" pitchFamily="34" charset="0"/>
                        <a:cs typeface="Tajweed"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Tree>
  </p:cSld>
  <p:clrMapOvr>
    <a:masterClrMapping/>
  </p:clrMapOvr>
  <p:transition advTm="661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56803" name="Group 3"/>
          <p:cNvGraphicFramePr>
            <a:graphicFrameLocks noGrp="1"/>
          </p:cNvGraphicFramePr>
          <p:nvPr/>
        </p:nvGraphicFramePr>
        <p:xfrm>
          <a:off x="177800" y="152400"/>
          <a:ext cx="8763000" cy="1981200"/>
        </p:xfrm>
        <a:graphic>
          <a:graphicData uri="http://schemas.openxmlformats.org/drawingml/2006/table">
            <a:tbl>
              <a:tblPr rtl="1"/>
              <a:tblGrid>
                <a:gridCol w="3149600"/>
                <a:gridCol w="27432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7200" b="1"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do not worship</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34833" name="Rectangle 18"/>
          <p:cNvSpPr>
            <a:spLocks noChangeArrowheads="1"/>
          </p:cNvSpPr>
          <p:nvPr/>
        </p:nvSpPr>
        <p:spPr bwMode="auto">
          <a:xfrm>
            <a:off x="685800" y="5791200"/>
            <a:ext cx="7848600" cy="823913"/>
          </a:xfrm>
          <a:prstGeom prst="rect">
            <a:avLst/>
          </a:prstGeom>
          <a:noFill/>
          <a:ln w="9525" algn="ctr">
            <a:noFill/>
            <a:miter lim="800000"/>
            <a:headEnd/>
            <a:tailEnd/>
          </a:ln>
        </p:spPr>
        <p:txBody>
          <a:bodyPr>
            <a:spAutoFit/>
          </a:bodyPr>
          <a:lstStyle/>
          <a:p>
            <a:pPr algn="ctr" rtl="1" eaLnBrk="1" hangingPunct="1">
              <a:spcBef>
                <a:spcPct val="50000"/>
              </a:spcBef>
              <a:buClrTx/>
              <a:buSzTx/>
              <a:buFontTx/>
              <a:buNone/>
            </a:pPr>
            <a:r>
              <a:rPr lang="en-US" i="1" dirty="0">
                <a:solidFill>
                  <a:schemeClr val="tx1"/>
                </a:solidFill>
                <a:ea typeface="Tahoma" pitchFamily="34" charset="0"/>
              </a:rPr>
              <a:t>See next slide</a:t>
            </a:r>
            <a:endParaRPr lang="ur-PK" i="1" dirty="0">
              <a:solidFill>
                <a:schemeClr val="tx1"/>
              </a:solidFill>
              <a:ea typeface="Tahoma" pitchFamily="34" charset="0"/>
            </a:endParaRPr>
          </a:p>
        </p:txBody>
      </p:sp>
      <p:sp>
        <p:nvSpPr>
          <p:cNvPr id="20" name="Rectangle 19"/>
          <p:cNvSpPr>
            <a:spLocks noChangeArrowheads="1"/>
          </p:cNvSpPr>
          <p:nvPr/>
        </p:nvSpPr>
        <p:spPr bwMode="auto">
          <a:xfrm>
            <a:off x="3276600" y="4419600"/>
            <a:ext cx="2400016" cy="1323439"/>
          </a:xfrm>
          <a:prstGeom prst="rect">
            <a:avLst/>
          </a:prstGeom>
          <a:noFill/>
          <a:ln w="9525">
            <a:noFill/>
            <a:miter lim="800000"/>
            <a:headEnd/>
            <a:tailEnd/>
          </a:ln>
        </p:spPr>
        <p:txBody>
          <a:bodyPr wrap="none">
            <a:spAutoFit/>
          </a:bodyPr>
          <a:lstStyle/>
          <a:p>
            <a:pPr>
              <a:buFont typeface="Wingdings" pitchFamily="2" charset="2"/>
              <a:buNone/>
            </a:pPr>
            <a:r>
              <a:rPr lang="en-US" sz="8000" dirty="0" smtClean="0">
                <a:solidFill>
                  <a:schemeClr val="tx1"/>
                </a:solidFill>
                <a:ea typeface="Tahoma" pitchFamily="34" charset="0"/>
              </a:rPr>
              <a:t>what</a:t>
            </a:r>
            <a:endParaRPr lang="en-IN" sz="8000" dirty="0">
              <a:ea typeface="Tahoma" pitchFamily="34" charset="0"/>
            </a:endParaRP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0 0  L 0 -0.33295  E" pathEditMode="relative" ptsTypes="">
                                      <p:cBhvr>
                                        <p:cTn id="6" dur="2000" fill="hold"/>
                                        <p:tgtEl>
                                          <p:spTgt spid="2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44867" name="Group 3"/>
          <p:cNvGraphicFramePr>
            <a:graphicFrameLocks noGrp="1"/>
          </p:cNvGraphicFramePr>
          <p:nvPr>
            <p:ph idx="4294967295"/>
          </p:nvPr>
        </p:nvGraphicFramePr>
        <p:xfrm>
          <a:off x="304800" y="3516313"/>
          <a:ext cx="8686800" cy="3113405"/>
        </p:xfrm>
        <a:graphic>
          <a:graphicData uri="http://schemas.openxmlformats.org/drawingml/2006/table">
            <a:tbl>
              <a:tblPr/>
              <a:tblGrid>
                <a:gridCol w="5638800"/>
                <a:gridCol w="3048000"/>
              </a:tblGrid>
              <a:tr h="1558925">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400" b="0" i="1" u="none" strike="noStrike" cap="none" normalizeH="0" baseline="0" dirty="0" smtClean="0">
                          <a:ln>
                            <a:noFill/>
                          </a:ln>
                          <a:solidFill>
                            <a:srgbClr val="FFFF00"/>
                          </a:solidFill>
                          <a:effectLst/>
                          <a:latin typeface="Tahoma" pitchFamily="34" charset="0"/>
                          <a:cs typeface="Majidi" pitchFamily="2" charset="-78"/>
                        </a:rPr>
                        <a:t>(It is) </a:t>
                      </a:r>
                      <a:r>
                        <a:rPr kumimoji="0" lang="en-US" sz="4400" b="1" i="1" u="none" strike="noStrike" cap="none" normalizeH="0" baseline="0" dirty="0" smtClean="0">
                          <a:ln>
                            <a:noFill/>
                          </a:ln>
                          <a:solidFill>
                            <a:srgbClr val="FFFF00"/>
                          </a:solidFill>
                          <a:effectLst/>
                          <a:latin typeface="Tahoma" pitchFamily="34" charset="0"/>
                          <a:cs typeface="Majidi" pitchFamily="2" charset="-78"/>
                        </a:rPr>
                        <a:t>in </a:t>
                      </a:r>
                      <a:r>
                        <a:rPr kumimoji="0" lang="en-US" sz="4400" b="0" i="1" u="none" strike="noStrike" cap="none" normalizeH="0" baseline="0" dirty="0" smtClean="0">
                          <a:ln>
                            <a:noFill/>
                          </a:ln>
                          <a:solidFill>
                            <a:srgbClr val="FFFF00"/>
                          </a:solidFill>
                          <a:effectLst/>
                          <a:latin typeface="Tahoma" pitchFamily="34" charset="0"/>
                          <a:cs typeface="Majidi" pitchFamily="2" charset="-78"/>
                        </a:rPr>
                        <a:t>(there)</a:t>
                      </a:r>
                      <a:r>
                        <a:rPr kumimoji="0" lang="en-US" sz="4400" b="1" i="1" u="none" strike="noStrike" cap="none" normalizeH="0" baseline="0" dirty="0" smtClean="0">
                          <a:ln>
                            <a:noFill/>
                          </a:ln>
                          <a:solidFill>
                            <a:srgbClr val="FFFF00"/>
                          </a:solidFill>
                          <a:effectLst/>
                          <a:latin typeface="Tahoma" pitchFamily="34" charset="0"/>
                          <a:cs typeface="Majidi" pitchFamily="2" charset="-78"/>
                        </a:rPr>
                        <a:t>;</a:t>
                      </a:r>
                      <a:r>
                        <a:rPr kumimoji="0" lang="en-US" sz="4400" b="1" i="0" u="none" strike="noStrike" cap="none" normalizeH="0" baseline="0" dirty="0" smtClean="0">
                          <a:ln>
                            <a:noFill/>
                          </a:ln>
                          <a:solidFill>
                            <a:srgbClr val="FFFF00"/>
                          </a:solidFill>
                          <a:effectLst/>
                          <a:latin typeface="Tahoma" pitchFamily="34" charset="0"/>
                          <a:cs typeface="Majidi" pitchFamily="2" charset="-78"/>
                        </a:rPr>
                        <a:t> </a:t>
                      </a:r>
                      <a:r>
                        <a:rPr kumimoji="0" lang="en-US" sz="2800" b="0" i="0" u="none" strike="noStrike" cap="none" normalizeH="0" baseline="0" dirty="0" smtClean="0">
                          <a:ln>
                            <a:noFill/>
                          </a:ln>
                          <a:solidFill>
                            <a:srgbClr val="FFFF00"/>
                          </a:solidFill>
                          <a:effectLst/>
                          <a:latin typeface="Tahoma" pitchFamily="34" charset="0"/>
                          <a:cs typeface="Majidi" pitchFamily="2" charset="-78"/>
                        </a:rPr>
                        <a:t>meaning Yes!</a:t>
                      </a:r>
                    </a:p>
                  </a:txBody>
                  <a:tcPr anchor="ct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9600" b="0" i="0" u="none" strike="noStrike" cap="none" normalizeH="0" baseline="0" dirty="0" smtClean="0">
                          <a:ln>
                            <a:noFill/>
                          </a:ln>
                          <a:solidFill>
                            <a:srgbClr val="FFFF66"/>
                          </a:solidFill>
                          <a:effectLst/>
                          <a:latin typeface="Tahoma" pitchFamily="34" charset="0"/>
                          <a:cs typeface="Tajweed" pitchFamily="2" charset="-78"/>
                        </a:rPr>
                        <a:t>”فِي“</a:t>
                      </a:r>
                      <a:endParaRPr kumimoji="0" lang="en-US" sz="9600" b="0" i="0" u="none" strike="noStrike" cap="none" normalizeH="0" baseline="0" dirty="0" smtClean="0">
                        <a:ln>
                          <a:noFill/>
                        </a:ln>
                        <a:solidFill>
                          <a:srgbClr val="FFFF66"/>
                        </a:solidFill>
                        <a:effectLst/>
                        <a:latin typeface="Tahoma" pitchFamily="34"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485900">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4400" b="0" i="1" u="none" strike="noStrike" cap="none" normalizeH="0" baseline="0" dirty="0" smtClean="0">
                          <a:ln>
                            <a:noFill/>
                          </a:ln>
                          <a:solidFill>
                            <a:srgbClr val="FFFF00"/>
                          </a:solidFill>
                          <a:effectLst/>
                          <a:latin typeface="Tahoma" pitchFamily="34" charset="0"/>
                          <a:cs typeface="Majidi" pitchFamily="2" charset="-78"/>
                        </a:rPr>
                        <a:t>(It is) </a:t>
                      </a:r>
                      <a:r>
                        <a:rPr kumimoji="0" lang="en-US" sz="4400" b="1" i="1" u="none" strike="noStrike" cap="none" normalizeH="0" baseline="0" dirty="0" smtClean="0">
                          <a:ln>
                            <a:noFill/>
                          </a:ln>
                          <a:solidFill>
                            <a:srgbClr val="FFFF00"/>
                          </a:solidFill>
                          <a:effectLst/>
                          <a:latin typeface="Tahoma" pitchFamily="34" charset="0"/>
                          <a:cs typeface="Majidi" pitchFamily="2" charset="-78"/>
                        </a:rPr>
                        <a:t>Not in </a:t>
                      </a:r>
                      <a:r>
                        <a:rPr kumimoji="0" lang="en-US" sz="4400" b="0" i="1" u="none" strike="noStrike" cap="none" normalizeH="0" baseline="0" dirty="0" smtClean="0">
                          <a:ln>
                            <a:noFill/>
                          </a:ln>
                          <a:solidFill>
                            <a:srgbClr val="FFFF00"/>
                          </a:solidFill>
                          <a:effectLst/>
                          <a:latin typeface="Tahoma" pitchFamily="34" charset="0"/>
                          <a:cs typeface="Majidi" pitchFamily="2" charset="-78"/>
                        </a:rPr>
                        <a:t>(there)</a:t>
                      </a:r>
                      <a:r>
                        <a:rPr kumimoji="0" lang="en-US" sz="4400" b="1" i="1" u="none" strike="noStrike" cap="none" normalizeH="0" baseline="0" dirty="0" smtClean="0">
                          <a:ln>
                            <a:noFill/>
                          </a:ln>
                          <a:solidFill>
                            <a:srgbClr val="FFFF00"/>
                          </a:solidFill>
                          <a:effectLst/>
                          <a:latin typeface="Tahoma" pitchFamily="34" charset="0"/>
                          <a:cs typeface="Majidi" pitchFamily="2" charset="-78"/>
                        </a:rPr>
                        <a:t>;</a:t>
                      </a:r>
                    </a:p>
                  </a:txBody>
                  <a:tcPr anchor="ct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0033"/>
                    </a:solidFill>
                  </a:tcPr>
                </a:tc>
                <a:tc>
                  <a:txBody>
                    <a:bodyPr/>
                    <a:lstStyle/>
                    <a:p>
                      <a:pPr marL="0" marR="0" lvl="0" indent="0" algn="ctr"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9600" b="0" i="0" u="none" strike="noStrike" cap="none" normalizeH="0" baseline="0" dirty="0" smtClean="0">
                          <a:ln>
                            <a:noFill/>
                          </a:ln>
                          <a:solidFill>
                            <a:srgbClr val="FFFF66"/>
                          </a:solidFill>
                          <a:effectLst/>
                          <a:latin typeface="Tahoma" pitchFamily="34" charset="0"/>
                          <a:cs typeface="Tajweed" pitchFamily="2" charset="-78"/>
                        </a:rPr>
                        <a:t>”مَا فِي“</a:t>
                      </a:r>
                      <a:endParaRPr kumimoji="0" lang="en-US" sz="9600" b="0" i="0" u="none" strike="noStrike" cap="none" normalizeH="0" baseline="0" dirty="0" smtClean="0">
                        <a:ln>
                          <a:noFill/>
                        </a:ln>
                        <a:solidFill>
                          <a:srgbClr val="FFFF66"/>
                        </a:solidFill>
                        <a:effectLst/>
                        <a:latin typeface="Tahoma" pitchFamily="34" charset="0"/>
                        <a:cs typeface="Tajweed" pitchFamily="2" charset="-78"/>
                      </a:endParaRPr>
                    </a:p>
                  </a:txBody>
                  <a:tcPr anchor="ct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0033"/>
                    </a:solidFill>
                  </a:tcPr>
                </a:tc>
              </a:tr>
            </a:tbl>
          </a:graphicData>
        </a:graphic>
      </p:graphicFrame>
      <p:sp>
        <p:nvSpPr>
          <p:cNvPr id="35853" name="Oval 13"/>
          <p:cNvSpPr>
            <a:spLocks noChangeArrowheads="1"/>
          </p:cNvSpPr>
          <p:nvPr/>
        </p:nvSpPr>
        <p:spPr bwMode="auto">
          <a:xfrm>
            <a:off x="7620000" y="5029200"/>
            <a:ext cx="838200" cy="1447800"/>
          </a:xfrm>
          <a:prstGeom prst="ellipse">
            <a:avLst/>
          </a:prstGeom>
          <a:solidFill>
            <a:srgbClr val="00FF00">
              <a:alpha val="50980"/>
            </a:srgbClr>
          </a:solidFill>
          <a:ln w="9525" algn="ctr">
            <a:solidFill>
              <a:schemeClr val="tx1"/>
            </a:solidFill>
            <a:round/>
            <a:headEnd/>
            <a:tailEnd/>
          </a:ln>
        </p:spPr>
        <p:txBody>
          <a:bodyPr anchor="ctr">
            <a:spAutoFit/>
          </a:bodyPr>
          <a:lstStyle/>
          <a:p>
            <a:endParaRPr lang="en-IN"/>
          </a:p>
        </p:txBody>
      </p:sp>
      <p:sp>
        <p:nvSpPr>
          <p:cNvPr id="35854" name="Oval 14"/>
          <p:cNvSpPr>
            <a:spLocks noChangeArrowheads="1"/>
          </p:cNvSpPr>
          <p:nvPr/>
        </p:nvSpPr>
        <p:spPr bwMode="auto">
          <a:xfrm>
            <a:off x="1981200" y="5029200"/>
            <a:ext cx="1066800" cy="1524000"/>
          </a:xfrm>
          <a:prstGeom prst="ellipse">
            <a:avLst/>
          </a:prstGeom>
          <a:solidFill>
            <a:srgbClr val="00FF00">
              <a:alpha val="50980"/>
            </a:srgbClr>
          </a:solidFill>
          <a:ln w="9525" algn="ctr">
            <a:solidFill>
              <a:schemeClr val="tx1"/>
            </a:solidFill>
            <a:round/>
            <a:headEnd/>
            <a:tailEnd/>
          </a:ln>
        </p:spPr>
        <p:txBody>
          <a:bodyPr anchor="ctr">
            <a:spAutoFit/>
          </a:bodyPr>
          <a:lstStyle/>
          <a:p>
            <a:endParaRPr lang="en-IN"/>
          </a:p>
        </p:txBody>
      </p:sp>
      <p:sp>
        <p:nvSpPr>
          <p:cNvPr id="35842" name="Rectangle 2"/>
          <p:cNvSpPr>
            <a:spLocks noGrp="1" noChangeArrowheads="1"/>
          </p:cNvSpPr>
          <p:nvPr>
            <p:ph type="title" idx="4294967295"/>
          </p:nvPr>
        </p:nvSpPr>
        <p:spPr>
          <a:xfrm>
            <a:off x="457200" y="1371600"/>
            <a:ext cx="8229600" cy="1143000"/>
          </a:xfrm>
        </p:spPr>
        <p:txBody>
          <a:bodyPr/>
          <a:lstStyle/>
          <a:p>
            <a:pPr rtl="0"/>
            <a:r>
              <a:rPr lang="en-US" sz="3200" b="1" smtClean="0"/>
              <a:t>How Foreigners with little or no Arabic knowledge manage in the Arab world…</a:t>
            </a:r>
          </a:p>
        </p:txBody>
      </p:sp>
      <p:sp>
        <p:nvSpPr>
          <p:cNvPr id="35855" name="Text Box 15"/>
          <p:cNvSpPr txBox="1">
            <a:spLocks noChangeArrowheads="1"/>
          </p:cNvSpPr>
          <p:nvPr/>
        </p:nvSpPr>
        <p:spPr bwMode="auto">
          <a:xfrm>
            <a:off x="381000" y="2590800"/>
            <a:ext cx="8610600" cy="822325"/>
          </a:xfrm>
          <a:prstGeom prst="rect">
            <a:avLst/>
          </a:prstGeom>
          <a:noFill/>
          <a:ln w="9525" algn="ctr">
            <a:noFill/>
            <a:miter lim="800000"/>
            <a:headEnd/>
            <a:tailEnd/>
          </a:ln>
        </p:spPr>
        <p:txBody>
          <a:bodyPr>
            <a:spAutoFit/>
          </a:bodyPr>
          <a:lstStyle/>
          <a:p>
            <a:pPr algn="ctr" eaLnBrk="1" hangingPunct="1">
              <a:spcBef>
                <a:spcPct val="0"/>
              </a:spcBef>
              <a:buClrTx/>
              <a:buSzTx/>
              <a:buFontTx/>
              <a:buNone/>
            </a:pPr>
            <a:r>
              <a:rPr lang="en-US" sz="2400" i="1">
                <a:solidFill>
                  <a:schemeClr val="tx1"/>
                </a:solidFill>
                <a:cs typeface="Arial" pitchFamily="34" charset="0"/>
              </a:rPr>
              <a:t>They manage so many things with only two slang ‘words’ !!!</a:t>
            </a:r>
          </a:p>
          <a:p>
            <a:pPr algn="ctr" eaLnBrk="1" hangingPunct="1">
              <a:spcBef>
                <a:spcPct val="0"/>
              </a:spcBef>
              <a:buClrTx/>
              <a:buSzTx/>
              <a:buFontTx/>
              <a:buNone/>
            </a:pPr>
            <a:r>
              <a:rPr lang="en-US" sz="2400" i="1">
                <a:solidFill>
                  <a:schemeClr val="tx1"/>
                </a:solidFill>
                <a:cs typeface="Arial" pitchFamily="34" charset="0"/>
              </a:rPr>
              <a:t>Change the tone and it can be a question or an answer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a:spcBef>
                <a:spcPct val="0"/>
              </a:spcBef>
              <a:buClrTx/>
              <a:buSzTx/>
              <a:buFontTx/>
              <a:buNone/>
            </a:pPr>
            <a:r>
              <a:rPr lang="en-US" b="1">
                <a:solidFill>
                  <a:schemeClr val="tx1"/>
                </a:solidFill>
              </a:rPr>
              <a:t>In this lesson…</a:t>
            </a:r>
          </a:p>
        </p:txBody>
      </p:sp>
      <p:graphicFrame>
        <p:nvGraphicFramePr>
          <p:cNvPr id="186400" name="Group 32"/>
          <p:cNvGraphicFramePr>
            <a:graphicFrameLocks noGrp="1"/>
          </p:cNvGraphicFramePr>
          <p:nvPr/>
        </p:nvGraphicFramePr>
        <p:xfrm>
          <a:off x="152400" y="1600200"/>
          <a:ext cx="8839200" cy="3200401"/>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Majidi" pitchFamily="2" charset="-78"/>
                        </a:rPr>
                        <a:t>Qur</a:t>
                      </a:r>
                      <a:r>
                        <a:rPr kumimoji="0" lang="en-US" sz="3600" b="1" i="0" u="none" strike="noStrike" cap="none" normalizeH="0" baseline="0" dirty="0" smtClean="0">
                          <a:ln>
                            <a:noFill/>
                          </a:ln>
                          <a:solidFill>
                            <a:srgbClr val="FFFF00"/>
                          </a:solidFill>
                          <a:effectLst/>
                          <a:latin typeface="Nafees Web Naskh"/>
                          <a:cs typeface="Majidi" pitchFamily="2" charset="-78"/>
                        </a:rPr>
                        <a:t>’</a:t>
                      </a:r>
                      <a:r>
                        <a:rPr kumimoji="0" lang="en-US" sz="3600" b="1" i="0" u="none" strike="noStrike" cap="none" normalizeH="0" baseline="0" dirty="0" smtClean="0">
                          <a:ln>
                            <a:noFill/>
                          </a:ln>
                          <a:solidFill>
                            <a:srgbClr val="FFFF00"/>
                          </a:solidFill>
                          <a:effectLst/>
                          <a:latin typeface="Tahoma" pitchFamily="34" charset="0"/>
                          <a:cs typeface="Majidi" pitchFamily="2" charset="-78"/>
                        </a:rPr>
                        <a:t>an:</a:t>
                      </a:r>
                      <a:r>
                        <a:rPr kumimoji="0" lang="en-US" sz="2800" b="1" i="0" u="none" strike="noStrike" cap="none" normalizeH="0" baseline="0" dirty="0" smtClean="0">
                          <a:ln>
                            <a:noFill/>
                          </a:ln>
                          <a:solidFill>
                            <a:srgbClr val="FFFF00"/>
                          </a:solidFill>
                          <a:effectLst/>
                          <a:latin typeface="Tahoma" pitchFamily="34" charset="0"/>
                          <a:cs typeface="Majidi" pitchFamily="2" charset="-78"/>
                        </a:rPr>
                        <a:t>	   </a:t>
                      </a:r>
                      <a:r>
                        <a:rPr kumimoji="0" lang="ar-SA" sz="2800" b="1" i="0" u="none" strike="noStrike" cap="none" normalizeH="0" baseline="0" dirty="0" smtClean="0">
                          <a:ln>
                            <a:noFill/>
                          </a:ln>
                          <a:solidFill>
                            <a:srgbClr val="FFFF00"/>
                          </a:solidFill>
                          <a:effectLst/>
                          <a:latin typeface="Tahoma" pitchFamily="34" charset="0"/>
                          <a:cs typeface="Majidi" pitchFamily="2" charset="-78"/>
                        </a:rPr>
                        <a:t>       </a:t>
                      </a:r>
                      <a:r>
                        <a:rPr kumimoji="0" lang="en-US" sz="2800" b="1" i="0" u="none" strike="noStrike" cap="none" normalizeH="0" baseline="0" dirty="0" err="1" smtClean="0">
                          <a:ln>
                            <a:noFill/>
                          </a:ln>
                          <a:solidFill>
                            <a:srgbClr val="FFFF00"/>
                          </a:solidFill>
                          <a:effectLst/>
                          <a:latin typeface="Tahoma" pitchFamily="34" charset="0"/>
                          <a:cs typeface="Majidi" pitchFamily="2" charset="-78"/>
                        </a:rPr>
                        <a:t>Surah</a:t>
                      </a:r>
                      <a:r>
                        <a:rPr kumimoji="0" lang="en-US" sz="2800" b="1" i="0" u="none" strike="noStrike" cap="none" normalizeH="0" baseline="0" dirty="0" smtClean="0">
                          <a:ln>
                            <a:noFill/>
                          </a:ln>
                          <a:solidFill>
                            <a:srgbClr val="FFFF00"/>
                          </a:solidFill>
                          <a:effectLst/>
                          <a:latin typeface="Tahoma" pitchFamily="34" charset="0"/>
                          <a:cs typeface="Majidi" pitchFamily="2" charset="-78"/>
                        </a:rPr>
                        <a:t> Al </a:t>
                      </a:r>
                      <a:r>
                        <a:rPr kumimoji="0" lang="en-US" sz="2800" b="1" i="0" u="none" strike="noStrike" cap="none" normalizeH="0" baseline="0" dirty="0" err="1" smtClean="0">
                          <a:ln>
                            <a:noFill/>
                          </a:ln>
                          <a:solidFill>
                            <a:srgbClr val="FFFF00"/>
                          </a:solidFill>
                          <a:effectLst/>
                          <a:latin typeface="Tahoma" pitchFamily="34" charset="0"/>
                          <a:cs typeface="Majidi" pitchFamily="2" charset="-78"/>
                        </a:rPr>
                        <a:t>Kafiroon</a:t>
                      </a:r>
                      <a:endParaRPr kumimoji="0" lang="en-US" sz="2000" b="1" i="0" u="none" strike="noStrike" cap="none" normalizeH="0" baseline="0" dirty="0" smtClean="0">
                        <a:ln>
                          <a:noFill/>
                        </a:ln>
                        <a:solidFill>
                          <a:srgbClr val="FFFF00"/>
                        </a:solidFill>
                        <a:effectLst/>
                        <a:latin typeface="Tahoma" pitchFamily="34" charset="0"/>
                        <a:cs typeface="Majidi" pitchFamily="2" charset="-78"/>
                      </a:endParaRP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dirty="0" smtClean="0">
                          <a:ln>
                            <a:noFill/>
                          </a:ln>
                          <a:solidFill>
                            <a:srgbClr val="FFFF00"/>
                          </a:solidFill>
                          <a:effectLst/>
                          <a:latin typeface="Nafees Naskh" pitchFamily="2" charset="-78"/>
                          <a:ea typeface="新細明體" pitchFamily="18" charset="-120"/>
                          <a:cs typeface="Majidi" pitchFamily="2" charset="-78"/>
                        </a:rPr>
                        <a:t>:</a:t>
                      </a:r>
                      <a:r>
                        <a:rPr kumimoji="0" lang="ar-SA" altLang="zh-TW" sz="4000" b="0" i="0" u="none" strike="noStrike" cap="none" normalizeH="0" baseline="0" dirty="0" smtClean="0">
                          <a:ln>
                            <a:noFill/>
                          </a:ln>
                          <a:solidFill>
                            <a:srgbClr val="FFFF00"/>
                          </a:solidFill>
                          <a:effectLst/>
                          <a:latin typeface="Nafees Naskh" pitchFamily="2" charset="-78"/>
                          <a:cs typeface="Majidi" pitchFamily="2" charset="-78"/>
                        </a:rPr>
                        <a:t>     </a:t>
                      </a:r>
                      <a:r>
                        <a:rPr kumimoji="0" lang="en-US" altLang="zh-TW" sz="4000" b="0" i="0" u="none" strike="noStrike" cap="none" normalizeH="0" baseline="0" dirty="0" smtClean="0">
                          <a:ln>
                            <a:noFill/>
                          </a:ln>
                          <a:solidFill>
                            <a:srgbClr val="FFFF00"/>
                          </a:solidFill>
                          <a:effectLst/>
                          <a:latin typeface="Nafees Naskh" pitchFamily="2" charset="-78"/>
                          <a:ea typeface="新細明體" pitchFamily="18" charset="-120"/>
                          <a:cs typeface="Majidi" pitchFamily="2" charset="-78"/>
                        </a:rPr>
                        <a:t> </a:t>
                      </a:r>
                      <a:r>
                        <a:rPr kumimoji="0" lang="ar-SA" sz="3600" b="0" i="0" u="none" strike="noStrike" cap="none" normalizeH="0" baseline="0" dirty="0" smtClean="0">
                          <a:ln>
                            <a:noFill/>
                          </a:ln>
                          <a:solidFill>
                            <a:srgbClr val="FFFF00"/>
                          </a:solidFill>
                          <a:effectLst/>
                          <a:latin typeface="Tahoma" pitchFamily="34" charset="0"/>
                          <a:cs typeface="Majidi" pitchFamily="2" charset="-78"/>
                        </a:rPr>
                        <a:t>نَصَرَ، خَلَقَ ، رَزَقَ، ذَكَرَ،</a:t>
                      </a:r>
                      <a:endParaRPr kumimoji="0" lang="en-US" sz="3600" b="0" i="0" u="none" strike="noStrike" cap="none" normalizeH="0" baseline="0" dirty="0" smtClean="0">
                        <a:ln>
                          <a:noFill/>
                        </a:ln>
                        <a:solidFill>
                          <a:srgbClr val="FFFF00"/>
                        </a:solidFill>
                        <a:effectLst/>
                        <a:latin typeface="Tahoma" pitchFamily="34" charset="0"/>
                        <a:cs typeface="Majidi" pitchFamily="2" charset="-78"/>
                      </a:endParaRP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Majidi" pitchFamily="2" charset="-78"/>
                        </a:rPr>
                        <a:t>Motivational Tip: </a:t>
                      </a:r>
                      <a:r>
                        <a:rPr kumimoji="0" lang="en-US" sz="2800" b="1" i="0" u="none" strike="noStrike" kern="1200" cap="none" normalizeH="0" baseline="0" dirty="0" smtClean="0">
                          <a:ln>
                            <a:noFill/>
                          </a:ln>
                          <a:solidFill>
                            <a:srgbClr val="FFFF00"/>
                          </a:solidFill>
                          <a:effectLst/>
                          <a:latin typeface="Tahoma" pitchFamily="34" charset="0"/>
                          <a:ea typeface="+mn-ea"/>
                          <a:cs typeface="Majidi" pitchFamily="2" charset="-78"/>
                        </a:rPr>
                        <a:t>Remembrance of Allah</a:t>
                      </a:r>
                      <a:endParaRPr kumimoji="0" lang="ur-PK" sz="2800" b="1" i="0" u="none" strike="noStrike" kern="1200" cap="none" normalizeH="0" baseline="0" dirty="0" smtClean="0">
                        <a:ln>
                          <a:noFill/>
                        </a:ln>
                        <a:solidFill>
                          <a:srgbClr val="FFFF00"/>
                        </a:solidFill>
                        <a:effectLst/>
                        <a:latin typeface="Tahoma" pitchFamily="34" charset="0"/>
                        <a:ea typeface="+mn-ea"/>
                        <a:cs typeface="Majidi" pitchFamily="2" charset="-78"/>
                      </a:endParaRPr>
                    </a:p>
                  </a:txBody>
                  <a:tcPr anchor="ctr" horzOverflow="overflow">
                    <a:lnL w="76200" cap="flat" cmpd="sng" algn="ctr">
                      <a:solidFill>
                        <a:srgbClr val="00CC66"/>
                      </a:solidFill>
                      <a:prstDash val="solid"/>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chemeClr val="tx1"/>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chemeClr val="bg2"/>
                    </a:solidFill>
                  </a:tcPr>
                </a:tc>
              </a:tr>
            </a:tbl>
          </a:graphicData>
        </a:graphic>
      </p:graphicFrame>
      <p:sp>
        <p:nvSpPr>
          <p:cNvPr id="18445"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a:lnSpc>
                <a:spcPct val="90000"/>
              </a:lnSpc>
              <a:buSzPct val="90000"/>
              <a:buFont typeface="Wingdings" pitchFamily="2" charset="2"/>
              <a:buNone/>
            </a:pPr>
            <a:r>
              <a:rPr lang="en-US" sz="3200" dirty="0"/>
              <a:t>In this lesson you will learn </a:t>
            </a:r>
            <a:r>
              <a:rPr lang="en-US" sz="4000" b="1" dirty="0">
                <a:solidFill>
                  <a:schemeClr val="tx1"/>
                </a:solidFill>
              </a:rPr>
              <a:t>6</a:t>
            </a:r>
            <a:r>
              <a:rPr lang="en-US" sz="3200" dirty="0"/>
              <a:t> new words which occur in </a:t>
            </a:r>
            <a:r>
              <a:rPr lang="en-US" sz="3200" dirty="0" smtClean="0"/>
              <a:t>Qur’an </a:t>
            </a:r>
            <a:r>
              <a:rPr lang="en-US" sz="3200" dirty="0"/>
              <a:t>almost </a:t>
            </a:r>
            <a:r>
              <a:rPr lang="en-US" sz="4000" b="1" dirty="0" smtClean="0">
                <a:solidFill>
                  <a:schemeClr val="tx1"/>
                </a:solidFill>
              </a:rPr>
              <a:t>1,136</a:t>
            </a:r>
            <a:r>
              <a:rPr lang="en-US" sz="3200" dirty="0" smtClean="0"/>
              <a:t> </a:t>
            </a:r>
            <a:r>
              <a:rPr lang="en-US" sz="3200" dirty="0"/>
              <a:t>times</a:t>
            </a:r>
            <a:endParaRPr lang="ur-PK"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4294967295"/>
          </p:nvPr>
        </p:nvSpPr>
        <p:spPr>
          <a:xfrm>
            <a:off x="3810000" y="-304800"/>
            <a:ext cx="2514600" cy="1905000"/>
          </a:xfrm>
        </p:spPr>
        <p:txBody>
          <a:bodyPr/>
          <a:lstStyle/>
          <a:p>
            <a:pPr algn="ctr">
              <a:buFont typeface="Wingdings" pitchFamily="2" charset="2"/>
              <a:buNone/>
            </a:pPr>
            <a:r>
              <a:rPr lang="ar-SA" sz="18900" smtClean="0"/>
              <a:t>مَا</a:t>
            </a:r>
            <a:endParaRPr lang="en-IN" sz="18900" smtClean="0"/>
          </a:p>
        </p:txBody>
      </p:sp>
      <p:sp>
        <p:nvSpPr>
          <p:cNvPr id="36867" name="Line 3"/>
          <p:cNvSpPr>
            <a:spLocks noChangeShapeType="1"/>
          </p:cNvSpPr>
          <p:nvPr/>
        </p:nvSpPr>
        <p:spPr bwMode="auto">
          <a:xfrm>
            <a:off x="5486400" y="1752600"/>
            <a:ext cx="1447800" cy="1219200"/>
          </a:xfrm>
          <a:prstGeom prst="line">
            <a:avLst/>
          </a:prstGeom>
          <a:noFill/>
          <a:ln w="57150">
            <a:solidFill>
              <a:srgbClr val="FFFF00"/>
            </a:solidFill>
            <a:round/>
            <a:headEnd/>
            <a:tailEnd type="triangle" w="med" len="med"/>
          </a:ln>
        </p:spPr>
        <p:txBody>
          <a:bodyPr>
            <a:spAutoFit/>
          </a:bodyPr>
          <a:lstStyle/>
          <a:p>
            <a:endParaRPr lang="en-US"/>
          </a:p>
        </p:txBody>
      </p:sp>
      <p:sp>
        <p:nvSpPr>
          <p:cNvPr id="36868" name="Line 4"/>
          <p:cNvSpPr>
            <a:spLocks noChangeShapeType="1"/>
          </p:cNvSpPr>
          <p:nvPr/>
        </p:nvSpPr>
        <p:spPr bwMode="auto">
          <a:xfrm flipH="1">
            <a:off x="3886200" y="1828800"/>
            <a:ext cx="990600" cy="1600200"/>
          </a:xfrm>
          <a:prstGeom prst="line">
            <a:avLst/>
          </a:prstGeom>
          <a:noFill/>
          <a:ln w="57150">
            <a:solidFill>
              <a:srgbClr val="FFFF00"/>
            </a:solidFill>
            <a:round/>
            <a:headEnd/>
            <a:tailEnd type="triangle" w="med" len="med"/>
          </a:ln>
        </p:spPr>
        <p:txBody>
          <a:bodyPr>
            <a:spAutoFit/>
          </a:bodyPr>
          <a:lstStyle/>
          <a:p>
            <a:endParaRPr lang="en-US"/>
          </a:p>
        </p:txBody>
      </p:sp>
      <p:sp>
        <p:nvSpPr>
          <p:cNvPr id="36869" name="Text Box 5"/>
          <p:cNvSpPr txBox="1">
            <a:spLocks noChangeArrowheads="1"/>
          </p:cNvSpPr>
          <p:nvPr/>
        </p:nvSpPr>
        <p:spPr bwMode="auto">
          <a:xfrm>
            <a:off x="2667000" y="3290888"/>
            <a:ext cx="2667000" cy="823912"/>
          </a:xfrm>
          <a:prstGeom prst="rect">
            <a:avLst/>
          </a:prstGeom>
          <a:noFill/>
          <a:ln w="9525" algn="ctr">
            <a:noFill/>
            <a:miter lim="800000"/>
            <a:headEnd/>
            <a:tailEnd/>
          </a:ln>
        </p:spPr>
        <p:txBody>
          <a:bodyPr>
            <a:spAutoFit/>
          </a:bodyPr>
          <a:lstStyle/>
          <a:p>
            <a:pPr algn="ctr" rtl="1" eaLnBrk="1" hangingPunct="1">
              <a:spcBef>
                <a:spcPct val="50000"/>
              </a:spcBef>
              <a:buClrTx/>
              <a:buSzTx/>
              <a:buFontTx/>
              <a:buNone/>
            </a:pPr>
            <a:r>
              <a:rPr lang="en-US" b="1"/>
              <a:t>What</a:t>
            </a:r>
            <a:r>
              <a:rPr lang="en-US">
                <a:latin typeface="Nafees Web Naskh" pitchFamily="2" charset="-78"/>
                <a:cs typeface="Majidi" pitchFamily="2" charset="-78"/>
              </a:rPr>
              <a:t>   </a:t>
            </a:r>
          </a:p>
        </p:txBody>
      </p:sp>
      <p:sp>
        <p:nvSpPr>
          <p:cNvPr id="36870" name="AutoShape 6"/>
          <p:cNvSpPr>
            <a:spLocks noChangeArrowheads="1"/>
          </p:cNvSpPr>
          <p:nvPr/>
        </p:nvSpPr>
        <p:spPr bwMode="auto">
          <a:xfrm>
            <a:off x="4724400" y="4876800"/>
            <a:ext cx="2971800" cy="1828800"/>
          </a:xfrm>
          <a:prstGeom prst="wedgeRoundRectCallout">
            <a:avLst>
              <a:gd name="adj1" fmla="val -63032"/>
              <a:gd name="adj2" fmla="val -103472"/>
              <a:gd name="adj3" fmla="val 16667"/>
            </a:avLst>
          </a:prstGeom>
          <a:solidFill>
            <a:srgbClr val="FF0000"/>
          </a:solidFill>
          <a:ln w="9525" algn="ctr">
            <a:solidFill>
              <a:schemeClr val="tx1"/>
            </a:solidFill>
            <a:miter lim="800000"/>
            <a:headEnd/>
            <a:tailEnd/>
          </a:ln>
        </p:spPr>
        <p:txBody>
          <a:bodyPr/>
          <a:lstStyle/>
          <a:p>
            <a:pPr algn="ctr" eaLnBrk="1" hangingPunct="1">
              <a:spcBef>
                <a:spcPct val="50000"/>
              </a:spcBef>
              <a:buClrTx/>
              <a:buSzTx/>
              <a:buFontTx/>
              <a:buNone/>
            </a:pPr>
            <a:r>
              <a:rPr lang="en-US" sz="3600" b="1" dirty="0">
                <a:cs typeface="Arial" pitchFamily="34" charset="0"/>
              </a:rPr>
              <a:t>What </a:t>
            </a:r>
            <a:r>
              <a:rPr lang="en-US" sz="3600" dirty="0">
                <a:cs typeface="Arial" pitchFamily="34" charset="0"/>
              </a:rPr>
              <a:t>are you doing?</a:t>
            </a:r>
          </a:p>
        </p:txBody>
      </p:sp>
      <p:sp>
        <p:nvSpPr>
          <p:cNvPr id="36871" name="AutoShape 7"/>
          <p:cNvSpPr>
            <a:spLocks noChangeArrowheads="1"/>
          </p:cNvSpPr>
          <p:nvPr/>
        </p:nvSpPr>
        <p:spPr bwMode="auto">
          <a:xfrm>
            <a:off x="0" y="4953000"/>
            <a:ext cx="3810000" cy="1524000"/>
          </a:xfrm>
          <a:prstGeom prst="wedgeRoundRectCallout">
            <a:avLst>
              <a:gd name="adj1" fmla="val 35500"/>
              <a:gd name="adj2" fmla="val -116458"/>
              <a:gd name="adj3" fmla="val 16667"/>
            </a:avLst>
          </a:prstGeom>
          <a:solidFill>
            <a:srgbClr val="FF0000"/>
          </a:solidFill>
          <a:ln w="9525" algn="ctr">
            <a:solidFill>
              <a:schemeClr val="tx1"/>
            </a:solidFill>
            <a:miter lim="800000"/>
            <a:headEnd/>
            <a:tailEnd/>
          </a:ln>
        </p:spPr>
        <p:txBody>
          <a:bodyPr/>
          <a:lstStyle/>
          <a:p>
            <a:pPr algn="ctr" eaLnBrk="1" hangingPunct="1">
              <a:spcBef>
                <a:spcPct val="50000"/>
              </a:spcBef>
              <a:buClrTx/>
              <a:buSzTx/>
              <a:buFontTx/>
              <a:buNone/>
            </a:pPr>
            <a:r>
              <a:rPr lang="en-US" sz="3600" dirty="0">
                <a:cs typeface="Arial" pitchFamily="34" charset="0"/>
              </a:rPr>
              <a:t>I am doing </a:t>
            </a:r>
            <a:r>
              <a:rPr lang="en-US" sz="3600" b="1" dirty="0">
                <a:cs typeface="Arial" pitchFamily="34" charset="0"/>
              </a:rPr>
              <a:t>what</a:t>
            </a:r>
            <a:r>
              <a:rPr lang="en-US" sz="3600" dirty="0">
                <a:cs typeface="Arial" pitchFamily="34" charset="0"/>
              </a:rPr>
              <a:t> you …</a:t>
            </a:r>
          </a:p>
        </p:txBody>
      </p:sp>
      <p:sp>
        <p:nvSpPr>
          <p:cNvPr id="36872" name="Text Box 8"/>
          <p:cNvSpPr txBox="1">
            <a:spLocks noChangeArrowheads="1"/>
          </p:cNvSpPr>
          <p:nvPr/>
        </p:nvSpPr>
        <p:spPr bwMode="auto">
          <a:xfrm>
            <a:off x="6172200" y="2743200"/>
            <a:ext cx="1600200" cy="1311275"/>
          </a:xfrm>
          <a:prstGeom prst="rect">
            <a:avLst/>
          </a:prstGeom>
          <a:solidFill>
            <a:srgbClr val="0000FF"/>
          </a:solidFill>
          <a:ln w="9525" algn="ctr">
            <a:noFill/>
            <a:miter lim="800000"/>
            <a:headEnd/>
            <a:tailEnd/>
          </a:ln>
        </p:spPr>
        <p:txBody>
          <a:bodyPr>
            <a:spAutoFit/>
          </a:bodyPr>
          <a:lstStyle/>
          <a:p>
            <a:pPr algn="ctr" eaLnBrk="1" hangingPunct="1">
              <a:spcBef>
                <a:spcPct val="0"/>
              </a:spcBef>
              <a:buClrTx/>
              <a:buSzTx/>
              <a:buFontTx/>
              <a:buNone/>
            </a:pPr>
            <a:r>
              <a:rPr lang="ar-SA">
                <a:latin typeface="Nafees Web Naskh" pitchFamily="2" charset="-78"/>
                <a:cs typeface="Traditional Arabic_bs" pitchFamily="2" charset="-78"/>
              </a:rPr>
              <a:t>مَا فِي!</a:t>
            </a:r>
            <a:endParaRPr lang="en-US">
              <a:latin typeface="Nafees Web Naskh" pitchFamily="2" charset="-78"/>
              <a:cs typeface="Traditional Arabic_bs" pitchFamily="2" charset="-78"/>
            </a:endParaRPr>
          </a:p>
          <a:p>
            <a:pPr algn="ctr" eaLnBrk="1" hangingPunct="1">
              <a:spcBef>
                <a:spcPct val="0"/>
              </a:spcBef>
              <a:buClrTx/>
              <a:buSzTx/>
              <a:buFontTx/>
              <a:buNone/>
            </a:pPr>
            <a:r>
              <a:rPr lang="en-US" sz="3200">
                <a:latin typeface="Arial" pitchFamily="34" charset="0"/>
                <a:cs typeface="Arial" pitchFamily="34" charset="0"/>
              </a:rPr>
              <a:t>Not, no</a:t>
            </a:r>
            <a:endParaRPr lang="en-US" sz="7200">
              <a:latin typeface="Nafees Web Naskh" pitchFamily="2" charset="-78"/>
              <a:cs typeface="Traditional Arabic_bs"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4294967295"/>
          </p:nvPr>
        </p:nvSpPr>
        <p:spPr>
          <a:xfrm>
            <a:off x="3886200" y="-304800"/>
            <a:ext cx="2514600" cy="1905000"/>
          </a:xfrm>
        </p:spPr>
        <p:txBody>
          <a:bodyPr/>
          <a:lstStyle/>
          <a:p>
            <a:pPr algn="ctr">
              <a:buFont typeface="Wingdings" pitchFamily="2" charset="2"/>
              <a:buNone/>
            </a:pPr>
            <a:r>
              <a:rPr lang="ar-SA" sz="18900" smtClean="0"/>
              <a:t>مَا</a:t>
            </a:r>
            <a:endParaRPr lang="en-IN" sz="18900" smtClean="0"/>
          </a:p>
        </p:txBody>
      </p:sp>
      <p:sp>
        <p:nvSpPr>
          <p:cNvPr id="37891" name="Line 3"/>
          <p:cNvSpPr>
            <a:spLocks noChangeShapeType="1"/>
          </p:cNvSpPr>
          <p:nvPr/>
        </p:nvSpPr>
        <p:spPr bwMode="auto">
          <a:xfrm>
            <a:off x="5486400" y="1752600"/>
            <a:ext cx="1066800" cy="1066800"/>
          </a:xfrm>
          <a:prstGeom prst="line">
            <a:avLst/>
          </a:prstGeom>
          <a:noFill/>
          <a:ln w="57150">
            <a:solidFill>
              <a:srgbClr val="FFFF00"/>
            </a:solidFill>
            <a:round/>
            <a:headEnd/>
            <a:tailEnd type="triangle" w="med" len="med"/>
          </a:ln>
        </p:spPr>
        <p:txBody>
          <a:bodyPr>
            <a:spAutoFit/>
          </a:bodyPr>
          <a:lstStyle/>
          <a:p>
            <a:endParaRPr lang="en-US"/>
          </a:p>
        </p:txBody>
      </p:sp>
      <p:sp>
        <p:nvSpPr>
          <p:cNvPr id="37892" name="Line 4"/>
          <p:cNvSpPr>
            <a:spLocks noChangeShapeType="1"/>
          </p:cNvSpPr>
          <p:nvPr/>
        </p:nvSpPr>
        <p:spPr bwMode="auto">
          <a:xfrm flipH="1">
            <a:off x="4191000" y="1828800"/>
            <a:ext cx="685800" cy="1219200"/>
          </a:xfrm>
          <a:prstGeom prst="line">
            <a:avLst/>
          </a:prstGeom>
          <a:noFill/>
          <a:ln w="57150">
            <a:solidFill>
              <a:srgbClr val="FFFF00"/>
            </a:solidFill>
            <a:round/>
            <a:headEnd/>
            <a:tailEnd type="triangle" w="med" len="med"/>
          </a:ln>
        </p:spPr>
        <p:txBody>
          <a:bodyPr>
            <a:spAutoFit/>
          </a:bodyPr>
          <a:lstStyle/>
          <a:p>
            <a:endParaRPr lang="en-US"/>
          </a:p>
        </p:txBody>
      </p:sp>
      <p:sp>
        <p:nvSpPr>
          <p:cNvPr id="37893" name="Text Box 5"/>
          <p:cNvSpPr txBox="1">
            <a:spLocks noChangeArrowheads="1"/>
          </p:cNvSpPr>
          <p:nvPr/>
        </p:nvSpPr>
        <p:spPr bwMode="auto">
          <a:xfrm>
            <a:off x="4343400" y="4572000"/>
            <a:ext cx="3124200" cy="914400"/>
          </a:xfrm>
          <a:prstGeom prst="rect">
            <a:avLst/>
          </a:prstGeom>
          <a:noFill/>
          <a:ln w="9525" algn="ctr">
            <a:noFill/>
            <a:miter lim="800000"/>
            <a:headEnd/>
            <a:tailEnd/>
          </a:ln>
        </p:spPr>
        <p:txBody>
          <a:bodyPr>
            <a:spAutoFit/>
          </a:bodyPr>
          <a:lstStyle/>
          <a:p>
            <a:pPr algn="ctr" eaLnBrk="1" hangingPunct="1">
              <a:spcBef>
                <a:spcPct val="50000"/>
              </a:spcBef>
              <a:buClrTx/>
              <a:buSzTx/>
              <a:buFontTx/>
              <a:buNone/>
            </a:pPr>
            <a:r>
              <a:rPr lang="ar-SA" sz="5400">
                <a:latin typeface="Arial Black" pitchFamily="34" charset="0"/>
                <a:cs typeface="Traditional Arabic_bs" pitchFamily="2" charset="-78"/>
              </a:rPr>
              <a:t>مَا </a:t>
            </a:r>
            <a:r>
              <a:rPr lang="ar-SA" sz="5400">
                <a:solidFill>
                  <a:schemeClr val="tx1"/>
                </a:solidFill>
                <a:latin typeface="Arial Black" pitchFamily="34" charset="0"/>
                <a:cs typeface="Traditional Arabic_bs" pitchFamily="2" charset="-78"/>
              </a:rPr>
              <a:t>دِينُكَ؟</a:t>
            </a:r>
            <a:r>
              <a:rPr lang="ar-SA" sz="5400">
                <a:latin typeface="Arial Black" pitchFamily="34" charset="0"/>
                <a:cs typeface="Traditional Arabic_bs" pitchFamily="2" charset="-78"/>
              </a:rPr>
              <a:t> </a:t>
            </a:r>
            <a:endParaRPr lang="en-IN" sz="5400">
              <a:latin typeface="Arial Black" pitchFamily="34" charset="0"/>
              <a:cs typeface="Traditional Arabic_bs" pitchFamily="2" charset="-78"/>
            </a:endParaRPr>
          </a:p>
        </p:txBody>
      </p:sp>
      <p:sp>
        <p:nvSpPr>
          <p:cNvPr id="37894" name="Text Box 6"/>
          <p:cNvSpPr txBox="1">
            <a:spLocks noChangeArrowheads="1"/>
          </p:cNvSpPr>
          <p:nvPr/>
        </p:nvSpPr>
        <p:spPr bwMode="auto">
          <a:xfrm>
            <a:off x="2971800" y="2971800"/>
            <a:ext cx="2667000" cy="823913"/>
          </a:xfrm>
          <a:prstGeom prst="rect">
            <a:avLst/>
          </a:prstGeom>
          <a:noFill/>
          <a:ln w="9525" algn="ctr">
            <a:noFill/>
            <a:miter lim="800000"/>
            <a:headEnd/>
            <a:tailEnd/>
          </a:ln>
        </p:spPr>
        <p:txBody>
          <a:bodyPr>
            <a:spAutoFit/>
          </a:bodyPr>
          <a:lstStyle/>
          <a:p>
            <a:pPr algn="ctr" rtl="1" eaLnBrk="1" hangingPunct="1">
              <a:spcBef>
                <a:spcPct val="50000"/>
              </a:spcBef>
              <a:buClrTx/>
              <a:buSzTx/>
              <a:buFontTx/>
              <a:buNone/>
            </a:pPr>
            <a:r>
              <a:rPr lang="en-US" b="1"/>
              <a:t>What</a:t>
            </a:r>
            <a:r>
              <a:rPr lang="en-US">
                <a:latin typeface="Nafees Web Naskh" pitchFamily="2" charset="-78"/>
                <a:cs typeface="Majidi" pitchFamily="2" charset="-78"/>
              </a:rPr>
              <a:t>   </a:t>
            </a:r>
          </a:p>
        </p:txBody>
      </p:sp>
      <p:sp>
        <p:nvSpPr>
          <p:cNvPr id="37895" name="Text Box 7"/>
          <p:cNvSpPr txBox="1">
            <a:spLocks noChangeArrowheads="1"/>
          </p:cNvSpPr>
          <p:nvPr/>
        </p:nvSpPr>
        <p:spPr bwMode="auto">
          <a:xfrm>
            <a:off x="76200" y="4191000"/>
            <a:ext cx="4114800" cy="1006475"/>
          </a:xfrm>
          <a:prstGeom prst="rect">
            <a:avLst/>
          </a:prstGeom>
          <a:noFill/>
          <a:ln w="9525" algn="ctr">
            <a:noFill/>
            <a:miter lim="800000"/>
            <a:headEnd/>
            <a:tailEnd/>
          </a:ln>
        </p:spPr>
        <p:txBody>
          <a:bodyPr>
            <a:spAutoFit/>
          </a:bodyPr>
          <a:lstStyle/>
          <a:p>
            <a:pPr algn="ctr" eaLnBrk="1" hangingPunct="1">
              <a:spcBef>
                <a:spcPct val="50000"/>
              </a:spcBef>
              <a:buClrTx/>
              <a:buSzTx/>
              <a:buFontTx/>
              <a:buNone/>
            </a:pPr>
            <a:r>
              <a:rPr lang="ar-SA" sz="6000" dirty="0">
                <a:solidFill>
                  <a:schemeClr val="tx1"/>
                </a:solidFill>
                <a:latin typeface="Arial Black" pitchFamily="34" charset="0"/>
                <a:cs typeface="Traditional Arabic_bs" pitchFamily="2" charset="-78"/>
              </a:rPr>
              <a:t>مِنْ شَرِّ</a:t>
            </a:r>
            <a:r>
              <a:rPr lang="ar-SA" sz="6000" dirty="0">
                <a:latin typeface="Arial Black" pitchFamily="34" charset="0"/>
                <a:cs typeface="Traditional Arabic_bs" pitchFamily="2" charset="-78"/>
              </a:rPr>
              <a:t> مَا </a:t>
            </a:r>
            <a:r>
              <a:rPr lang="ar-SA" sz="6000" dirty="0">
                <a:solidFill>
                  <a:schemeClr val="tx1"/>
                </a:solidFill>
                <a:latin typeface="Arial Black" pitchFamily="34" charset="0"/>
                <a:cs typeface="Traditional Arabic_bs" pitchFamily="2" charset="-78"/>
              </a:rPr>
              <a:t>خَلَقَ</a:t>
            </a:r>
            <a:endParaRPr lang="en-US" sz="6000" dirty="0">
              <a:solidFill>
                <a:schemeClr val="tx1"/>
              </a:solidFill>
              <a:latin typeface="Arial Black" pitchFamily="34" charset="0"/>
              <a:cs typeface="Traditional Arabic_bs" pitchFamily="2" charset="-78"/>
            </a:endParaRPr>
          </a:p>
        </p:txBody>
      </p:sp>
      <p:sp>
        <p:nvSpPr>
          <p:cNvPr id="37896" name="Line 8"/>
          <p:cNvSpPr>
            <a:spLocks noChangeShapeType="1"/>
          </p:cNvSpPr>
          <p:nvPr/>
        </p:nvSpPr>
        <p:spPr bwMode="auto">
          <a:xfrm>
            <a:off x="4876800" y="3581400"/>
            <a:ext cx="609600" cy="685800"/>
          </a:xfrm>
          <a:prstGeom prst="line">
            <a:avLst/>
          </a:prstGeom>
          <a:noFill/>
          <a:ln w="57150">
            <a:solidFill>
              <a:srgbClr val="FFFF00"/>
            </a:solidFill>
            <a:round/>
            <a:headEnd/>
            <a:tailEnd type="triangle" w="med" len="med"/>
          </a:ln>
        </p:spPr>
        <p:txBody>
          <a:bodyPr>
            <a:spAutoFit/>
          </a:bodyPr>
          <a:lstStyle/>
          <a:p>
            <a:endParaRPr lang="en-US"/>
          </a:p>
        </p:txBody>
      </p:sp>
      <p:sp>
        <p:nvSpPr>
          <p:cNvPr id="37897" name="Line 9"/>
          <p:cNvSpPr>
            <a:spLocks noChangeShapeType="1"/>
          </p:cNvSpPr>
          <p:nvPr/>
        </p:nvSpPr>
        <p:spPr bwMode="auto">
          <a:xfrm flipH="1">
            <a:off x="2667000" y="3581400"/>
            <a:ext cx="609600" cy="685800"/>
          </a:xfrm>
          <a:prstGeom prst="line">
            <a:avLst/>
          </a:prstGeom>
          <a:noFill/>
          <a:ln w="57150">
            <a:solidFill>
              <a:srgbClr val="FFFF00"/>
            </a:solidFill>
            <a:round/>
            <a:headEnd/>
            <a:tailEnd type="triangle" w="med" len="med"/>
          </a:ln>
        </p:spPr>
        <p:txBody>
          <a:bodyPr>
            <a:spAutoFit/>
          </a:bodyPr>
          <a:lstStyle/>
          <a:p>
            <a:endParaRPr lang="en-US"/>
          </a:p>
        </p:txBody>
      </p:sp>
      <p:sp>
        <p:nvSpPr>
          <p:cNvPr id="37898" name="Text Box 10"/>
          <p:cNvSpPr txBox="1">
            <a:spLocks noChangeArrowheads="1"/>
          </p:cNvSpPr>
          <p:nvPr/>
        </p:nvSpPr>
        <p:spPr bwMode="auto">
          <a:xfrm>
            <a:off x="5105400" y="5410200"/>
            <a:ext cx="2895600" cy="946150"/>
          </a:xfrm>
          <a:prstGeom prst="rect">
            <a:avLst/>
          </a:prstGeom>
          <a:noFill/>
          <a:ln w="9525" algn="ctr">
            <a:noFill/>
            <a:miter lim="800000"/>
            <a:headEnd/>
            <a:tailEnd/>
          </a:ln>
        </p:spPr>
        <p:txBody>
          <a:bodyPr>
            <a:spAutoFit/>
          </a:bodyPr>
          <a:lstStyle/>
          <a:p>
            <a:pPr eaLnBrk="1" hangingPunct="1">
              <a:spcBef>
                <a:spcPct val="50000"/>
              </a:spcBef>
              <a:buClrTx/>
              <a:buSzTx/>
              <a:buFontTx/>
              <a:buNone/>
            </a:pPr>
            <a:r>
              <a:rPr lang="en-US" sz="2800">
                <a:cs typeface="Arial" pitchFamily="34" charset="0"/>
              </a:rPr>
              <a:t>What</a:t>
            </a:r>
            <a:r>
              <a:rPr lang="en-US" sz="2800">
                <a:solidFill>
                  <a:schemeClr val="tx1"/>
                </a:solidFill>
                <a:cs typeface="Arial" pitchFamily="34" charset="0"/>
              </a:rPr>
              <a:t> is your Deen / religion?</a:t>
            </a:r>
          </a:p>
        </p:txBody>
      </p:sp>
      <p:sp>
        <p:nvSpPr>
          <p:cNvPr id="37899" name="Text Box 11"/>
          <p:cNvSpPr txBox="1">
            <a:spLocks noChangeArrowheads="1"/>
          </p:cNvSpPr>
          <p:nvPr/>
        </p:nvSpPr>
        <p:spPr bwMode="auto">
          <a:xfrm>
            <a:off x="76200" y="5257800"/>
            <a:ext cx="3581400" cy="1373188"/>
          </a:xfrm>
          <a:prstGeom prst="rect">
            <a:avLst/>
          </a:prstGeom>
          <a:noFill/>
          <a:ln w="9525" algn="ctr">
            <a:noFill/>
            <a:miter lim="800000"/>
            <a:headEnd/>
            <a:tailEnd/>
          </a:ln>
        </p:spPr>
        <p:txBody>
          <a:bodyPr>
            <a:spAutoFit/>
          </a:bodyPr>
          <a:lstStyle/>
          <a:p>
            <a:pPr algn="ctr" eaLnBrk="1" hangingPunct="1">
              <a:spcBef>
                <a:spcPct val="0"/>
              </a:spcBef>
              <a:buClrTx/>
              <a:buSzTx/>
              <a:buFontTx/>
              <a:buNone/>
            </a:pPr>
            <a:r>
              <a:rPr lang="en-US" sz="2800" dirty="0">
                <a:solidFill>
                  <a:schemeClr val="tx1"/>
                </a:solidFill>
                <a:cs typeface="Arial" pitchFamily="34" charset="0"/>
              </a:rPr>
              <a:t>From the evil of</a:t>
            </a:r>
            <a:r>
              <a:rPr lang="en-US" sz="2800" dirty="0">
                <a:cs typeface="Arial" pitchFamily="34" charset="0"/>
              </a:rPr>
              <a:t> </a:t>
            </a:r>
          </a:p>
          <a:p>
            <a:pPr algn="ctr" eaLnBrk="1" hangingPunct="1">
              <a:spcBef>
                <a:spcPct val="0"/>
              </a:spcBef>
              <a:buClrTx/>
              <a:buSzTx/>
              <a:buFontTx/>
              <a:buNone/>
            </a:pPr>
            <a:r>
              <a:rPr lang="en-US" sz="2800" dirty="0">
                <a:cs typeface="Arial" pitchFamily="34" charset="0"/>
              </a:rPr>
              <a:t>what (that which) </a:t>
            </a:r>
          </a:p>
          <a:p>
            <a:pPr algn="ctr" eaLnBrk="1" hangingPunct="1">
              <a:spcBef>
                <a:spcPct val="0"/>
              </a:spcBef>
              <a:buClrTx/>
              <a:buSzTx/>
              <a:buFontTx/>
              <a:buNone/>
            </a:pPr>
            <a:r>
              <a:rPr lang="en-US" sz="2800" dirty="0">
                <a:solidFill>
                  <a:schemeClr val="tx1"/>
                </a:solidFill>
                <a:cs typeface="Arial" pitchFamily="34" charset="0"/>
              </a:rPr>
              <a:t>He created.</a:t>
            </a:r>
          </a:p>
        </p:txBody>
      </p:sp>
      <p:sp>
        <p:nvSpPr>
          <p:cNvPr id="37900" name="Text Box 12"/>
          <p:cNvSpPr txBox="1">
            <a:spLocks noChangeArrowheads="1"/>
          </p:cNvSpPr>
          <p:nvPr/>
        </p:nvSpPr>
        <p:spPr bwMode="auto">
          <a:xfrm>
            <a:off x="6172200" y="2743200"/>
            <a:ext cx="1600200" cy="1311275"/>
          </a:xfrm>
          <a:prstGeom prst="rect">
            <a:avLst/>
          </a:prstGeom>
          <a:solidFill>
            <a:srgbClr val="0000FF"/>
          </a:solidFill>
          <a:ln w="9525" algn="ctr">
            <a:noFill/>
            <a:miter lim="800000"/>
            <a:headEnd/>
            <a:tailEnd/>
          </a:ln>
        </p:spPr>
        <p:txBody>
          <a:bodyPr>
            <a:spAutoFit/>
          </a:bodyPr>
          <a:lstStyle/>
          <a:p>
            <a:pPr algn="ctr" eaLnBrk="1" hangingPunct="1">
              <a:spcBef>
                <a:spcPct val="0"/>
              </a:spcBef>
              <a:buClrTx/>
              <a:buSzTx/>
              <a:buFontTx/>
              <a:buNone/>
            </a:pPr>
            <a:r>
              <a:rPr lang="ar-SA">
                <a:latin typeface="Nafees Web Naskh" pitchFamily="2" charset="-78"/>
                <a:cs typeface="Traditional Arabic_bs" pitchFamily="2" charset="-78"/>
              </a:rPr>
              <a:t>مَا فِي!</a:t>
            </a:r>
            <a:endParaRPr lang="en-US">
              <a:latin typeface="Nafees Web Naskh" pitchFamily="2" charset="-78"/>
              <a:cs typeface="Traditional Arabic_bs" pitchFamily="2" charset="-78"/>
            </a:endParaRPr>
          </a:p>
          <a:p>
            <a:pPr algn="ctr" eaLnBrk="1" hangingPunct="1">
              <a:spcBef>
                <a:spcPct val="0"/>
              </a:spcBef>
              <a:buClrTx/>
              <a:buSzTx/>
              <a:buFontTx/>
              <a:buNone/>
            </a:pPr>
            <a:r>
              <a:rPr lang="en-US" sz="3200">
                <a:latin typeface="Arial" pitchFamily="34" charset="0"/>
                <a:cs typeface="Arial" pitchFamily="34" charset="0"/>
              </a:rPr>
              <a:t>Not, no</a:t>
            </a:r>
            <a:endParaRPr lang="en-US" sz="7200">
              <a:latin typeface="Nafees Web Naskh" pitchFamily="2" charset="-78"/>
              <a:cs typeface="Traditional Arabic_bs"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60899" name="Group 3"/>
          <p:cNvGraphicFramePr>
            <a:graphicFrameLocks noGrp="1"/>
          </p:cNvGraphicFramePr>
          <p:nvPr/>
        </p:nvGraphicFramePr>
        <p:xfrm>
          <a:off x="177800" y="152400"/>
          <a:ext cx="8763000" cy="1981200"/>
        </p:xfrm>
        <a:graphic>
          <a:graphicData uri="http://schemas.openxmlformats.org/drawingml/2006/table">
            <a:tbl>
              <a:tblPr rtl="1"/>
              <a:tblGrid>
                <a:gridCol w="3149600"/>
                <a:gridCol w="27432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7200" b="1"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do not worship</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60913" name="Group 17"/>
          <p:cNvGraphicFramePr>
            <a:graphicFrameLocks noGrp="1"/>
          </p:cNvGraphicFramePr>
          <p:nvPr/>
        </p:nvGraphicFramePr>
        <p:xfrm>
          <a:off x="990600" y="2209800"/>
          <a:ext cx="7239000" cy="4572000"/>
        </p:xfrm>
        <a:graphic>
          <a:graphicData uri="http://schemas.openxmlformats.org/drawingml/2006/table">
            <a:tbl>
              <a:tblPr/>
              <a:tblGrid>
                <a:gridCol w="885825"/>
                <a:gridCol w="792163"/>
                <a:gridCol w="1663700"/>
                <a:gridCol w="1174750"/>
                <a:gridCol w="1433512"/>
                <a:gridCol w="1289050"/>
              </a:tblGrid>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tx1"/>
                          </a:solidFill>
                          <a:effectLst/>
                          <a:latin typeface="Tahoma" pitchFamily="34" charset="0"/>
                          <a:cs typeface="Tajweed" pitchFamily="2" charset="-78"/>
                        </a:rPr>
                        <a:t>تَفْعَل</a:t>
                      </a:r>
                      <a:endParaRPr kumimoji="0" lang="en-US" sz="3600" b="1" i="0"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1" u="none" strike="noStrike" cap="none" normalizeH="0" baseline="0" smtClean="0">
                          <a:ln>
                            <a:noFill/>
                          </a:ln>
                          <a:solidFill>
                            <a:schemeClr val="tx1"/>
                          </a:solidFill>
                          <a:effectLst/>
                          <a:latin typeface="Tahoma" pitchFamily="34" charset="0"/>
                          <a:cs typeface="Tajweed" pitchFamily="2" charset="-78"/>
                        </a:rPr>
                        <a:t>فَعَلَتْ</a:t>
                      </a:r>
                      <a:endParaRPr kumimoji="0" lang="en-US" sz="3600" b="0" i="1"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يَفْعَلُونَ</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فَعَلُوا</a:t>
                      </a:r>
                      <a:endParaRPr kumimoji="0" lang="ar-SA"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762000">
                <a:tc rowSpan="3"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smtClean="0">
                        <a:ln>
                          <a:noFill/>
                        </a:ln>
                        <a:solidFill>
                          <a:srgbClr val="FF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r>
              <a:tr h="1524000">
                <a:tc gridSpan="2" vMerge="1">
                  <a:txBody>
                    <a:bodyPr/>
                    <a:lstStyle/>
                    <a:p>
                      <a:endParaRPr lang="en-IN"/>
                    </a:p>
                  </a:txBody>
                  <a:tcPr/>
                </a:tc>
                <a:tc hMerge="1" v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 لاَ تَفْعَلْ</a:t>
                      </a:r>
                      <a:r>
                        <a:rPr kumimoji="0" lang="en-IN" sz="4400" b="1" i="0" u="none" strike="noStrike" cap="none" normalizeH="0" baseline="0" smtClean="0">
                          <a:ln>
                            <a:noFill/>
                          </a:ln>
                          <a:solidFill>
                            <a:srgbClr val="FFFF00"/>
                          </a:solidFill>
                          <a:effectLst/>
                          <a:latin typeface="Tahoma" pitchFamily="34" charset="0"/>
                          <a:cs typeface="Tajweed" pitchFamily="2" charset="-78"/>
                        </a:rPr>
                        <a:t>  </a:t>
                      </a:r>
                      <a:r>
                        <a:rPr kumimoji="0" lang="ar-SA" sz="4400" b="1" i="0" u="none" strike="noStrike" cap="none" normalizeH="0" baseline="0" smtClean="0">
                          <a:ln>
                            <a:noFill/>
                          </a:ln>
                          <a:solidFill>
                            <a:srgbClr val="FFFF00"/>
                          </a:solidFill>
                          <a:effectLst/>
                          <a:latin typeface="Tahoma" pitchFamily="34" charset="0"/>
                          <a:cs typeface="Tajweed" pitchFamily="2" charset="-78"/>
                        </a:rPr>
                        <a:t>لاَ تَفْعَلُوا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a:t>
                      </a:r>
                      <a:endParaRPr kumimoji="0" lang="en-US" sz="4400" b="1" i="0" u="none" strike="noStrike" cap="none" normalizeH="0" baseline="0" smtClean="0">
                        <a:ln>
                          <a:noFill/>
                        </a:ln>
                        <a:solidFill>
                          <a:srgbClr val="FFFF00"/>
                        </a:solidFill>
                        <a:effectLst/>
                        <a:latin typeface="Tahoma" pitchFamily="34"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تَفْعَلُونَ</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a:t>
                      </a:r>
                      <a:r>
                        <a:rPr kumimoji="0" lang="en-IN" sz="4400" b="1" i="1" u="none" strike="noStrike" cap="none" normalizeH="0" baseline="0" smtClean="0">
                          <a:ln>
                            <a:noFill/>
                          </a:ln>
                          <a:solidFill>
                            <a:srgbClr val="000000"/>
                          </a:solidFill>
                          <a:effectLst/>
                          <a:latin typeface="Tahoma" pitchFamily="34" charset="0"/>
                          <a:cs typeface="Tajweed" pitchFamily="2" charset="-78"/>
                        </a:rPr>
                        <a:t> </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فَعَلْتُمْ</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524000">
                <a:tc gridSpan="2" vMerge="1">
                  <a:txBody>
                    <a:bodyPr/>
                    <a:lstStyle/>
                    <a:p>
                      <a:endParaRPr lang="en-IN"/>
                    </a:p>
                  </a:txBody>
                  <a:tcPr/>
                </a:tc>
                <a:tc hMerge="1" vMerge="1">
                  <a:txBody>
                    <a:bodyPr/>
                    <a:lstStyle/>
                    <a:p>
                      <a:endParaRPr lang="en-IN"/>
                    </a:p>
                  </a:txBody>
                  <a:tcPr/>
                </a:tc>
                <a:tc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أَفْعَلُ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نَفْعَلُ</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فَعَلْتُ</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فَعَلْنَا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39979" name="Freeform 43"/>
          <p:cNvSpPr>
            <a:spLocks/>
          </p:cNvSpPr>
          <p:nvPr/>
        </p:nvSpPr>
        <p:spPr bwMode="auto">
          <a:xfrm>
            <a:off x="2057400" y="1295400"/>
            <a:ext cx="3581400" cy="3505200"/>
          </a:xfrm>
          <a:custGeom>
            <a:avLst/>
            <a:gdLst>
              <a:gd name="T0" fmla="*/ 0 w 2304"/>
              <a:gd name="T1" fmla="*/ 0 h 2208"/>
              <a:gd name="T2" fmla="*/ 2147483647 w 2304"/>
              <a:gd name="T3" fmla="*/ 2147483647 h 2208"/>
              <a:gd name="T4" fmla="*/ 2147483647 w 2304"/>
              <a:gd name="T5" fmla="*/ 2147483647 h 2208"/>
              <a:gd name="T6" fmla="*/ 0 60000 65536"/>
              <a:gd name="T7" fmla="*/ 0 60000 65536"/>
              <a:gd name="T8" fmla="*/ 0 60000 65536"/>
              <a:gd name="T9" fmla="*/ 0 w 2304"/>
              <a:gd name="T10" fmla="*/ 0 h 2208"/>
              <a:gd name="T11" fmla="*/ 2304 w 2304"/>
              <a:gd name="T12" fmla="*/ 2208 h 2208"/>
            </a:gdLst>
            <a:ahLst/>
            <a:cxnLst>
              <a:cxn ang="T6">
                <a:pos x="T0" y="T1"/>
              </a:cxn>
              <a:cxn ang="T7">
                <a:pos x="T2" y="T3"/>
              </a:cxn>
              <a:cxn ang="T8">
                <a:pos x="T4" y="T5"/>
              </a:cxn>
            </a:cxnLst>
            <a:rect l="T9" t="T10" r="T11" b="T12"/>
            <a:pathLst>
              <a:path w="2304" h="2208">
                <a:moveTo>
                  <a:pt x="0" y="0"/>
                </a:moveTo>
                <a:cubicBezTo>
                  <a:pt x="144" y="464"/>
                  <a:pt x="288" y="928"/>
                  <a:pt x="672" y="1296"/>
                </a:cubicBezTo>
                <a:cubicBezTo>
                  <a:pt x="1056" y="1664"/>
                  <a:pt x="2032" y="2056"/>
                  <a:pt x="2304" y="2208"/>
                </a:cubicBezTo>
              </a:path>
            </a:pathLst>
          </a:custGeom>
          <a:noFill/>
          <a:ln w="76200">
            <a:solidFill>
              <a:schemeClr val="bg2"/>
            </a:solidFill>
            <a:round/>
            <a:headEnd/>
            <a:tailEnd type="stealth" w="lg" len="lg"/>
          </a:ln>
        </p:spPr>
        <p:txBody>
          <a:bodyPr anchor="ctr"/>
          <a:lstStyle/>
          <a:p>
            <a:endParaRPr lang="en-US"/>
          </a:p>
        </p:txBody>
      </p:sp>
      <p:sp>
        <p:nvSpPr>
          <p:cNvPr id="26668" name="Freeform 44"/>
          <p:cNvSpPr>
            <a:spLocks/>
          </p:cNvSpPr>
          <p:nvPr/>
        </p:nvSpPr>
        <p:spPr bwMode="auto">
          <a:xfrm rot="6422636" flipV="1">
            <a:off x="4914900" y="2987675"/>
            <a:ext cx="4092575" cy="720725"/>
          </a:xfrm>
          <a:custGeom>
            <a:avLst/>
            <a:gdLst>
              <a:gd name="T0" fmla="*/ 0 w 2304"/>
              <a:gd name="T1" fmla="*/ 0 h 2208"/>
              <a:gd name="T2" fmla="*/ 2147483647 w 2304"/>
              <a:gd name="T3" fmla="*/ 2147483647 h 2208"/>
              <a:gd name="T4" fmla="*/ 2147483647 w 2304"/>
              <a:gd name="T5" fmla="*/ 2147483647 h 2208"/>
              <a:gd name="T6" fmla="*/ 0 60000 65536"/>
              <a:gd name="T7" fmla="*/ 0 60000 65536"/>
              <a:gd name="T8" fmla="*/ 0 60000 65536"/>
              <a:gd name="T9" fmla="*/ 0 w 2304"/>
              <a:gd name="T10" fmla="*/ 0 h 2208"/>
              <a:gd name="T11" fmla="*/ 2304 w 2304"/>
              <a:gd name="T12" fmla="*/ 2208 h 2208"/>
            </a:gdLst>
            <a:ahLst/>
            <a:cxnLst>
              <a:cxn ang="T6">
                <a:pos x="T0" y="T1"/>
              </a:cxn>
              <a:cxn ang="T7">
                <a:pos x="T2" y="T3"/>
              </a:cxn>
              <a:cxn ang="T8">
                <a:pos x="T4" y="T5"/>
              </a:cxn>
            </a:cxnLst>
            <a:rect l="T9" t="T10" r="T11" b="T12"/>
            <a:pathLst>
              <a:path w="2304" h="2208">
                <a:moveTo>
                  <a:pt x="0" y="0"/>
                </a:moveTo>
                <a:cubicBezTo>
                  <a:pt x="144" y="464"/>
                  <a:pt x="288" y="928"/>
                  <a:pt x="672" y="1296"/>
                </a:cubicBezTo>
                <a:cubicBezTo>
                  <a:pt x="1056" y="1664"/>
                  <a:pt x="2032" y="2056"/>
                  <a:pt x="2304" y="2208"/>
                </a:cubicBezTo>
              </a:path>
            </a:pathLst>
          </a:custGeom>
          <a:noFill/>
          <a:ln w="76200" cap="flat" cmpd="sng">
            <a:solidFill>
              <a:schemeClr val="accent1">
                <a:lumMod val="40000"/>
                <a:lumOff val="60000"/>
              </a:schemeClr>
            </a:solidFill>
            <a:prstDash val="solid"/>
            <a:round/>
            <a:headEnd type="none" w="med" len="med"/>
            <a:tailEnd type="stealth" w="lg" len="lg"/>
          </a:ln>
        </p:spPr>
        <p:txBody>
          <a:bodyPr anchor="ctr"/>
          <a:lstStyle/>
          <a:p>
            <a:pPr>
              <a:defRPr/>
            </a:pPr>
            <a:endParaRPr lang="en-IN"/>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6668"/>
                                        </p:tgtEl>
                                        <p:attrNameLst>
                                          <p:attrName>style.visibility</p:attrName>
                                        </p:attrNameLst>
                                      </p:cBhvr>
                                      <p:to>
                                        <p:strVal val="visible"/>
                                      </p:to>
                                    </p:set>
                                    <p:anim calcmode="lin" valueType="num">
                                      <p:cBhvr additive="base">
                                        <p:cTn id="7" dur="500" fill="hold"/>
                                        <p:tgtEl>
                                          <p:spTgt spid="26668"/>
                                        </p:tgtEl>
                                        <p:attrNameLst>
                                          <p:attrName>ppt_x</p:attrName>
                                        </p:attrNameLst>
                                      </p:cBhvr>
                                      <p:tavLst>
                                        <p:tav tm="0">
                                          <p:val>
                                            <p:strVal val="#ppt_x"/>
                                          </p:val>
                                        </p:tav>
                                        <p:tav tm="100000">
                                          <p:val>
                                            <p:strVal val="#ppt_x"/>
                                          </p:val>
                                        </p:tav>
                                      </p:tavLst>
                                    </p:anim>
                                    <p:anim calcmode="lin" valueType="num">
                                      <p:cBhvr additive="base">
                                        <p:cTn id="8" dur="500" fill="hold"/>
                                        <p:tgtEl>
                                          <p:spTgt spid="2666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9979"/>
                                        </p:tgtEl>
                                        <p:attrNameLst>
                                          <p:attrName>style.visibility</p:attrName>
                                        </p:attrNameLst>
                                      </p:cBhvr>
                                      <p:to>
                                        <p:strVal val="visible"/>
                                      </p:to>
                                    </p:set>
                                    <p:anim calcmode="lin" valueType="num">
                                      <p:cBhvr additive="base">
                                        <p:cTn id="13" dur="500" fill="hold"/>
                                        <p:tgtEl>
                                          <p:spTgt spid="39979"/>
                                        </p:tgtEl>
                                        <p:attrNameLst>
                                          <p:attrName>ppt_x</p:attrName>
                                        </p:attrNameLst>
                                      </p:cBhvr>
                                      <p:tavLst>
                                        <p:tav tm="0">
                                          <p:val>
                                            <p:strVal val="0-#ppt_w/2"/>
                                          </p:val>
                                        </p:tav>
                                        <p:tav tm="100000">
                                          <p:val>
                                            <p:strVal val="#ppt_x"/>
                                          </p:val>
                                        </p:tav>
                                      </p:tavLst>
                                    </p:anim>
                                    <p:anim calcmode="lin" valueType="num">
                                      <p:cBhvr additive="base">
                                        <p:cTn id="14" dur="500" fill="hold"/>
                                        <p:tgtEl>
                                          <p:spTgt spid="3997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79" grpId="0" animBg="1"/>
      <p:bldP spid="2666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28483" name="Group 3"/>
          <p:cNvGraphicFramePr>
            <a:graphicFrameLocks noGrp="1"/>
          </p:cNvGraphicFramePr>
          <p:nvPr/>
        </p:nvGraphicFramePr>
        <p:xfrm>
          <a:off x="177800" y="685800"/>
          <a:ext cx="8763000" cy="1981200"/>
        </p:xfrm>
        <a:graphic>
          <a:graphicData uri="http://schemas.openxmlformats.org/drawingml/2006/table">
            <a:tbl>
              <a:tblPr rtl="1"/>
              <a:tblGrid>
                <a:gridCol w="3149600"/>
                <a:gridCol w="27432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7200" b="1"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do not worship</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42001" name="Rectangle 29"/>
          <p:cNvSpPr>
            <a:spLocks noChangeArrowheads="1"/>
          </p:cNvSpPr>
          <p:nvPr/>
        </p:nvSpPr>
        <p:spPr bwMode="auto">
          <a:xfrm>
            <a:off x="304800" y="2895600"/>
            <a:ext cx="8610600" cy="3429000"/>
          </a:xfrm>
          <a:prstGeom prst="rect">
            <a:avLst/>
          </a:prstGeom>
          <a:noFill/>
          <a:ln w="9525">
            <a:noFill/>
            <a:miter lim="800000"/>
            <a:headEnd/>
            <a:tailEnd/>
          </a:ln>
        </p:spPr>
        <p:txBody>
          <a:bodyPr/>
          <a:lstStyle/>
          <a:p>
            <a:pPr marL="577850" indent="-577850">
              <a:buFont typeface="Wingdings" pitchFamily="2" charset="2"/>
              <a:buNone/>
            </a:pPr>
            <a:r>
              <a:rPr lang="en-US" sz="3600" dirty="0">
                <a:solidFill>
                  <a:schemeClr val="tx1"/>
                </a:solidFill>
              </a:rPr>
              <a:t>No Compromise with regards to</a:t>
            </a:r>
            <a:endParaRPr lang="ar-SA" sz="3600" dirty="0">
              <a:solidFill>
                <a:schemeClr val="tx1"/>
              </a:solidFill>
            </a:endParaRPr>
          </a:p>
          <a:p>
            <a:pPr marL="577850" indent="-577850">
              <a:buFont typeface="Wingdings" pitchFamily="2" charset="2"/>
              <a:buChar char="Ø"/>
            </a:pPr>
            <a:r>
              <a:rPr lang="en-US" sz="3600" dirty="0"/>
              <a:t>Entity of Allah</a:t>
            </a:r>
            <a:endParaRPr lang="ur-PK" sz="3600" dirty="0"/>
          </a:p>
          <a:p>
            <a:pPr marL="577850" indent="-577850">
              <a:buFont typeface="Wingdings" pitchFamily="2" charset="2"/>
              <a:buChar char="Ø"/>
            </a:pPr>
            <a:r>
              <a:rPr lang="en-US" sz="3600" dirty="0"/>
              <a:t>Attributes of Allah</a:t>
            </a:r>
            <a:r>
              <a:rPr lang="ur-PK" sz="3600" dirty="0"/>
              <a:t> </a:t>
            </a:r>
          </a:p>
          <a:p>
            <a:pPr marL="577850" indent="-577850">
              <a:buFont typeface="Wingdings" pitchFamily="2" charset="2"/>
              <a:buChar char="Ø"/>
            </a:pPr>
            <a:r>
              <a:rPr lang="en-US" sz="3600" dirty="0"/>
              <a:t>Rights of Allah</a:t>
            </a:r>
            <a:r>
              <a:rPr lang="ur-PK" sz="3600" dirty="0"/>
              <a:t> </a:t>
            </a:r>
          </a:p>
          <a:p>
            <a:pPr marL="577850" indent="-577850">
              <a:buFont typeface="Wingdings" pitchFamily="2" charset="2"/>
              <a:buChar char="Ø"/>
            </a:pPr>
            <a:r>
              <a:rPr lang="en-US" sz="3600" dirty="0"/>
              <a:t>Powers of Allah</a:t>
            </a:r>
            <a:endParaRPr lang="en-US" sz="3200" dirty="0"/>
          </a:p>
        </p:txBody>
      </p:sp>
      <p:sp>
        <p:nvSpPr>
          <p:cNvPr id="42002" name="Text Box 18"/>
          <p:cNvSpPr txBox="1">
            <a:spLocks noChangeArrowheads="1"/>
          </p:cNvSpPr>
          <p:nvPr/>
        </p:nvSpPr>
        <p:spPr bwMode="auto">
          <a:xfrm>
            <a:off x="2760663" y="0"/>
            <a:ext cx="3487737" cy="701675"/>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en-US" sz="4000">
                <a:solidFill>
                  <a:schemeClr val="tx1"/>
                </a:solidFill>
                <a:cs typeface="Alvi Nastaleeq" pitchFamily="2" charset="-78"/>
              </a:rPr>
              <a:t>Lessons from :</a:t>
            </a:r>
          </a:p>
        </p:txBody>
      </p:sp>
    </p:spTree>
  </p:cSld>
  <p:clrMapOvr>
    <a:masterClrMapping/>
  </p:clrMapOvr>
  <p:transition advTm="661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30550" name="Group 22"/>
          <p:cNvGraphicFramePr>
            <a:graphicFrameLocks noGrp="1"/>
          </p:cNvGraphicFramePr>
          <p:nvPr/>
        </p:nvGraphicFramePr>
        <p:xfrm>
          <a:off x="177800" y="533400"/>
          <a:ext cx="8763000" cy="1584960"/>
        </p:xfrm>
        <a:graphic>
          <a:graphicData uri="http://schemas.openxmlformats.org/drawingml/2006/table">
            <a:tbl>
              <a:tblPr rtl="1"/>
              <a:tblGrid>
                <a:gridCol w="3149600"/>
                <a:gridCol w="2743200"/>
                <a:gridCol w="2870200"/>
              </a:tblGrid>
              <a:tr h="7905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19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6000" b="1" i="0" u="none" strike="noStrike" cap="none" normalizeH="0" baseline="0" dirty="0" smtClean="0">
                        <a:ln>
                          <a:noFill/>
                        </a:ln>
                        <a:solidFill>
                          <a:srgbClr val="FFFF00"/>
                        </a:solidFill>
                        <a:effectLst/>
                        <a:latin typeface="Tahoma" pitchFamily="34"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19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4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3524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 do not worship</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43025" name="Rectangle 25"/>
          <p:cNvSpPr>
            <a:spLocks noChangeArrowheads="1"/>
          </p:cNvSpPr>
          <p:nvPr/>
        </p:nvSpPr>
        <p:spPr bwMode="auto">
          <a:xfrm>
            <a:off x="152400" y="2438400"/>
            <a:ext cx="8839200" cy="4114800"/>
          </a:xfrm>
          <a:prstGeom prst="rect">
            <a:avLst/>
          </a:prstGeom>
          <a:noFill/>
          <a:ln w="9525">
            <a:noFill/>
            <a:miter lim="800000"/>
            <a:headEnd/>
            <a:tailEnd/>
          </a:ln>
        </p:spPr>
        <p:txBody>
          <a:bodyPr lIns="0" rIns="0"/>
          <a:lstStyle/>
          <a:p>
            <a:pPr marL="577850" indent="-577850">
              <a:buFont typeface="Wingdings" pitchFamily="2" charset="2"/>
              <a:buChar char="Ø"/>
            </a:pPr>
            <a:r>
              <a:rPr lang="en-US" sz="2800" dirty="0" smtClean="0"/>
              <a:t>Nowadays, media and some people.. shake the faith</a:t>
            </a:r>
          </a:p>
          <a:p>
            <a:pPr marL="577850" indent="-577850">
              <a:buFont typeface="Wingdings" pitchFamily="2" charset="2"/>
              <a:buChar char="Ø"/>
            </a:pPr>
            <a:endParaRPr lang="ur-PK" sz="2800" dirty="0"/>
          </a:p>
          <a:p>
            <a:pPr marL="577850" indent="-577850">
              <a:buFont typeface="Wingdings" pitchFamily="2" charset="2"/>
              <a:buChar char="Ø"/>
            </a:pPr>
            <a:r>
              <a:rPr lang="en-US" sz="2800" dirty="0"/>
              <a:t>With </a:t>
            </a:r>
            <a:r>
              <a:rPr lang="en-US" sz="2800" dirty="0" smtClean="0"/>
              <a:t>all sincerity, with confidence in Islam, </a:t>
            </a:r>
            <a:r>
              <a:rPr lang="en-US" sz="2800" dirty="0"/>
              <a:t>thank Allah for providing us such a beautiful </a:t>
            </a:r>
            <a:r>
              <a:rPr lang="en-US" sz="2800" dirty="0" smtClean="0"/>
              <a:t>system of  life</a:t>
            </a:r>
          </a:p>
          <a:p>
            <a:pPr marL="577850" indent="-577850">
              <a:buNone/>
            </a:pPr>
            <a:r>
              <a:rPr lang="en-US" sz="2800" dirty="0" smtClean="0"/>
              <a:t> </a:t>
            </a:r>
          </a:p>
          <a:p>
            <a:pPr marL="577850" indent="-577850">
              <a:buFont typeface="Wingdings" pitchFamily="2" charset="2"/>
              <a:buChar char="Ø"/>
            </a:pPr>
            <a:r>
              <a:rPr lang="en-US" sz="2800" dirty="0" smtClean="0"/>
              <a:t>Without the slightest of complex</a:t>
            </a:r>
            <a:r>
              <a:rPr lang="en-US" sz="2800" dirty="0"/>
              <a:t>, or doubt,  </a:t>
            </a:r>
            <a:r>
              <a:rPr lang="en-US" sz="2800" dirty="0" smtClean="0"/>
              <a:t>act on </a:t>
            </a:r>
            <a:r>
              <a:rPr lang="en-US" sz="2800" dirty="0"/>
              <a:t>what the </a:t>
            </a:r>
            <a:r>
              <a:rPr lang="en-US" sz="2800" dirty="0" err="1" smtClean="0"/>
              <a:t>Deen</a:t>
            </a:r>
            <a:r>
              <a:rPr lang="en-US" sz="2800" dirty="0" smtClean="0"/>
              <a:t> </a:t>
            </a:r>
            <a:r>
              <a:rPr lang="en-US" sz="2800" dirty="0"/>
              <a:t>of Allah demands us to do. </a:t>
            </a:r>
          </a:p>
        </p:txBody>
      </p:sp>
      <p:sp>
        <p:nvSpPr>
          <p:cNvPr id="43026" name="Text Box 18"/>
          <p:cNvSpPr txBox="1">
            <a:spLocks noChangeArrowheads="1"/>
          </p:cNvSpPr>
          <p:nvPr/>
        </p:nvSpPr>
        <p:spPr bwMode="auto">
          <a:xfrm>
            <a:off x="3087688" y="0"/>
            <a:ext cx="2779712" cy="519113"/>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en-US" sz="2800" b="1" dirty="0">
                <a:solidFill>
                  <a:schemeClr val="tx1"/>
                </a:solidFill>
                <a:cs typeface="Alvi Nastaleeq" pitchFamily="2" charset="-78"/>
              </a:rPr>
              <a:t>Lessons from :</a:t>
            </a:r>
          </a:p>
        </p:txBody>
      </p:sp>
    </p:spTree>
  </p:cSld>
  <p:clrMapOvr>
    <a:masterClrMapping/>
  </p:clrMapOvr>
  <p:transition advTm="661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33603" name="Group 3"/>
          <p:cNvGraphicFramePr>
            <a:graphicFrameLocks noGrp="1"/>
          </p:cNvGraphicFramePr>
          <p:nvPr/>
        </p:nvGraphicFramePr>
        <p:xfrm>
          <a:off x="177800" y="1768475"/>
          <a:ext cx="8763000" cy="2438328"/>
        </p:xfrm>
        <a:graphic>
          <a:graphicData uri="http://schemas.openxmlformats.org/drawingml/2006/table">
            <a:tbl>
              <a:tblPr rtl="1"/>
              <a:tblGrid>
                <a:gridCol w="4242904"/>
                <a:gridCol w="1649896"/>
                <a:gridCol w="2870200"/>
              </a:tblGrid>
              <a:tr h="1005437">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لاَ</a:t>
                      </a:r>
                      <a:r>
                        <a:rPr kumimoji="0" lang="en-US"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19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endParaRPr kumimoji="0" lang="ar-SA" sz="6000" b="1" i="0" u="none" strike="noStrike" cap="none" normalizeH="0" baseline="0" dirty="0" smtClean="0">
                        <a:ln>
                          <a:noFill/>
                        </a:ln>
                        <a:solidFill>
                          <a:srgbClr val="FFFF00"/>
                        </a:solidFill>
                        <a:effectLst/>
                        <a:latin typeface="Tahoma" pitchFamily="34" charset="0"/>
                        <a:cs typeface="Tajweed" pitchFamily="2" charset="-78"/>
                      </a:endParaRPr>
                    </a:p>
                  </a:txBody>
                  <a:tcPr marT="45702" marB="45702"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marT="45702" marB="45702"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تَعْبُدُونَ</a:t>
                      </a:r>
                      <a:r>
                        <a:rPr kumimoji="0" lang="ar-SA" sz="19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(2)</a:t>
                      </a:r>
                      <a:endParaRPr kumimoji="0" lang="en-US" sz="1400" b="0" i="0" u="none" strike="noStrike" cap="none" normalizeH="0" baseline="0" dirty="0" smtClean="0">
                        <a:ln>
                          <a:noFill/>
                        </a:ln>
                        <a:solidFill>
                          <a:schemeClr val="tx1"/>
                        </a:solidFill>
                        <a:effectLst/>
                        <a:latin typeface="Arial" pitchFamily="34" charset="0"/>
                        <a:cs typeface="Majidi" pitchFamily="2" charset="-78"/>
                      </a:endParaRPr>
                    </a:p>
                  </a:txBody>
                  <a:tcPr marT="45702" marB="45702"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5788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45702" marB="45702"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88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45702" marB="45702"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45702" marB="45702"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45073" name="Text Box 18"/>
          <p:cNvSpPr txBox="1">
            <a:spLocks noChangeArrowheads="1"/>
          </p:cNvSpPr>
          <p:nvPr/>
        </p:nvSpPr>
        <p:spPr bwMode="auto">
          <a:xfrm>
            <a:off x="1371600" y="0"/>
            <a:ext cx="6886575" cy="461963"/>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en-US" sz="2400" b="1" dirty="0">
                <a:solidFill>
                  <a:schemeClr val="tx1"/>
                </a:solidFill>
                <a:cs typeface="Alvi Nastaleeq" pitchFamily="2" charset="-78"/>
              </a:rPr>
              <a:t>Practice </a:t>
            </a:r>
            <a:r>
              <a:rPr lang="en-US" sz="2400" b="1" dirty="0">
                <a:solidFill>
                  <a:schemeClr val="tx1"/>
                </a:solidFill>
              </a:rPr>
              <a:t>with Imagination, </a:t>
            </a:r>
            <a:r>
              <a:rPr lang="en-US" sz="2400" b="1" dirty="0" smtClean="0">
                <a:solidFill>
                  <a:schemeClr val="tx1"/>
                </a:solidFill>
              </a:rPr>
              <a:t>Feeling </a:t>
            </a:r>
            <a:r>
              <a:rPr lang="en-US" sz="2400" b="1" dirty="0">
                <a:solidFill>
                  <a:schemeClr val="tx1"/>
                </a:solidFill>
              </a:rPr>
              <a:t>&amp; Prayer</a:t>
            </a:r>
            <a:endParaRPr lang="en-US" sz="2400" b="1" dirty="0">
              <a:solidFill>
                <a:schemeClr val="tx1"/>
              </a:solidFill>
              <a:cs typeface="Alvi Nastaleeq" pitchFamily="2" charset="-78"/>
            </a:endParaRPr>
          </a:p>
        </p:txBody>
      </p:sp>
      <p:pic>
        <p:nvPicPr>
          <p:cNvPr id="45074" name="Picture 19"/>
          <p:cNvPicPr>
            <a:picLocks noChangeAspect="1" noChangeArrowheads="1"/>
          </p:cNvPicPr>
          <p:nvPr/>
        </p:nvPicPr>
        <p:blipFill>
          <a:blip r:embed="rId3" cstate="print"/>
          <a:srcRect/>
          <a:stretch>
            <a:fillRect/>
          </a:stretch>
        </p:blipFill>
        <p:spPr bwMode="auto">
          <a:xfrm>
            <a:off x="0" y="0"/>
            <a:ext cx="1228725" cy="1457325"/>
          </a:xfrm>
          <a:prstGeom prst="rect">
            <a:avLst/>
          </a:prstGeom>
          <a:noFill/>
          <a:ln w="9525" algn="ctr">
            <a:noFill/>
            <a:miter lim="800000"/>
            <a:headEnd/>
            <a:tailEnd/>
          </a:ln>
        </p:spPr>
      </p:pic>
      <p:sp>
        <p:nvSpPr>
          <p:cNvPr id="4" name="Rectangle 3"/>
          <p:cNvSpPr>
            <a:spLocks noChangeArrowheads="1"/>
          </p:cNvSpPr>
          <p:nvPr/>
        </p:nvSpPr>
        <p:spPr bwMode="auto">
          <a:xfrm>
            <a:off x="381000" y="3136900"/>
            <a:ext cx="2497138"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you worship.</a:t>
            </a:r>
          </a:p>
        </p:txBody>
      </p:sp>
      <p:sp>
        <p:nvSpPr>
          <p:cNvPr id="6" name="Rectangle 5"/>
          <p:cNvSpPr>
            <a:spLocks noChangeArrowheads="1"/>
          </p:cNvSpPr>
          <p:nvPr/>
        </p:nvSpPr>
        <p:spPr bwMode="auto">
          <a:xfrm>
            <a:off x="3352800" y="3136900"/>
            <a:ext cx="1071563"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what</a:t>
            </a:r>
          </a:p>
        </p:txBody>
      </p:sp>
      <p:sp>
        <p:nvSpPr>
          <p:cNvPr id="8" name="Rectangle 7"/>
          <p:cNvSpPr>
            <a:spLocks noChangeArrowheads="1"/>
          </p:cNvSpPr>
          <p:nvPr/>
        </p:nvSpPr>
        <p:spPr bwMode="auto">
          <a:xfrm>
            <a:off x="5153025" y="3201988"/>
            <a:ext cx="3171825"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I do not worship</a:t>
            </a: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8"/>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6"/>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4"/>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64995" name="Group 3"/>
          <p:cNvGraphicFramePr>
            <a:graphicFrameLocks noGrp="1"/>
          </p:cNvGraphicFramePr>
          <p:nvPr/>
        </p:nvGraphicFramePr>
        <p:xfrm>
          <a:off x="177800" y="20431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advTm="661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67043" name="Group 3"/>
          <p:cNvGraphicFramePr>
            <a:graphicFrameLocks noGrp="1"/>
          </p:cNvGraphicFramePr>
          <p:nvPr/>
        </p:nvGraphicFramePr>
        <p:xfrm>
          <a:off x="177800" y="1381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67060" name="Group 20"/>
          <p:cNvGraphicFramePr>
            <a:graphicFrameLocks noGrp="1"/>
          </p:cNvGraphicFramePr>
          <p:nvPr/>
        </p:nvGraphicFramePr>
        <p:xfrm>
          <a:off x="381000" y="2286000"/>
          <a:ext cx="1371600" cy="4572000"/>
        </p:xfrm>
        <a:graphic>
          <a:graphicData uri="http://schemas.openxmlformats.org/drawingml/2006/table">
            <a:tbl>
              <a:tblPr/>
              <a:tblGrid>
                <a:gridCol w="1371600"/>
              </a:tblGrid>
              <a:tr h="6683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rPr>
                        <a:t>هُوَ </a:t>
                      </a:r>
                      <a:endParaRPr kumimoji="0" lang="en-IN"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69925">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هُمْ</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683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rPr>
                        <a:t>أَنْتَ </a:t>
                      </a:r>
                      <a:endParaRPr kumimoji="0" lang="en-IN"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683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endParaRPr kumimoji="0" lang="en-IN" sz="4400" b="0" i="0" u="none" strike="noStrike" cap="none" normalizeH="0" baseline="0" dirty="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69925">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أَنَا</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6683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نَحْنُ</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46116" name="Rectangle 37"/>
          <p:cNvSpPr>
            <a:spLocks noGrp="1" noChangeArrowheads="1"/>
          </p:cNvSpPr>
          <p:nvPr>
            <p:ph type="body" idx="4294967295"/>
          </p:nvPr>
        </p:nvSpPr>
        <p:spPr>
          <a:xfrm>
            <a:off x="2057400" y="2971800"/>
            <a:ext cx="6477000" cy="1295400"/>
          </a:xfrm>
          <a:noFill/>
        </p:spPr>
        <p:txBody>
          <a:bodyPr/>
          <a:lstStyle/>
          <a:p>
            <a:pPr algn="ctr">
              <a:lnSpc>
                <a:spcPct val="70000"/>
              </a:lnSpc>
              <a:spcBef>
                <a:spcPct val="0"/>
              </a:spcBef>
              <a:buFont typeface="Wingdings" pitchFamily="2" charset="2"/>
              <a:buNone/>
            </a:pPr>
            <a:r>
              <a:rPr lang="ar-SA" sz="10600" smtClean="0">
                <a:latin typeface="Times New Roman" pitchFamily="18" charset="0"/>
                <a:ea typeface="Times New Roman" pitchFamily="18" charset="0"/>
                <a:cs typeface="Tajweed" pitchFamily="2" charset="-78"/>
              </a:rPr>
              <a:t>وَ</a:t>
            </a:r>
            <a:r>
              <a:rPr lang="en-US" sz="10600" smtClean="0">
                <a:latin typeface="Times New Roman" pitchFamily="18" charset="0"/>
                <a:ea typeface="Times New Roman" pitchFamily="18" charset="0"/>
                <a:cs typeface="Tajweed" pitchFamily="2" charset="-78"/>
              </a:rPr>
              <a:t>    </a:t>
            </a:r>
            <a:r>
              <a:rPr lang="ar-SA" sz="10600" smtClean="0">
                <a:latin typeface="Times New Roman" pitchFamily="18" charset="0"/>
                <a:ea typeface="Times New Roman" pitchFamily="18" charset="0"/>
                <a:cs typeface="Tajweed" pitchFamily="2" charset="-78"/>
              </a:rPr>
              <a:t>لاَ    أَنتُمْ</a:t>
            </a:r>
          </a:p>
          <a:p>
            <a:pPr>
              <a:lnSpc>
                <a:spcPct val="70000"/>
              </a:lnSpc>
              <a:spcBef>
                <a:spcPct val="0"/>
              </a:spcBef>
              <a:buFont typeface="Wingdings" pitchFamily="2" charset="2"/>
              <a:buNone/>
            </a:pPr>
            <a:endParaRPr lang="ar-SA" smtClean="0">
              <a:latin typeface="Times New Roman" pitchFamily="18" charset="0"/>
              <a:ea typeface="Times New Roman" pitchFamily="18" charset="0"/>
              <a:cs typeface="Tajweed" pitchFamily="2" charset="-78"/>
            </a:endParaRPr>
          </a:p>
        </p:txBody>
      </p:sp>
      <p:grpSp>
        <p:nvGrpSpPr>
          <p:cNvPr id="2" name="Group 40"/>
          <p:cNvGrpSpPr>
            <a:grpSpLocks/>
          </p:cNvGrpSpPr>
          <p:nvPr/>
        </p:nvGrpSpPr>
        <p:grpSpPr bwMode="auto">
          <a:xfrm>
            <a:off x="2751138" y="5410200"/>
            <a:ext cx="5888037" cy="1114425"/>
            <a:chOff x="2675612" y="5257800"/>
            <a:chExt cx="5887412" cy="1115199"/>
          </a:xfrm>
        </p:grpSpPr>
        <p:sp>
          <p:nvSpPr>
            <p:cNvPr id="46120" name="Rectangle 37"/>
            <p:cNvSpPr>
              <a:spLocks noChangeArrowheads="1"/>
            </p:cNvSpPr>
            <p:nvPr/>
          </p:nvSpPr>
          <p:spPr bwMode="auto">
            <a:xfrm>
              <a:off x="7156870" y="5257800"/>
              <a:ext cx="1406154" cy="1107996"/>
            </a:xfrm>
            <a:prstGeom prst="rect">
              <a:avLst/>
            </a:prstGeom>
            <a:noFill/>
            <a:ln w="9525">
              <a:noFill/>
              <a:miter lim="800000"/>
              <a:headEnd/>
              <a:tailEnd/>
            </a:ln>
          </p:spPr>
          <p:txBody>
            <a:bodyPr wrap="none">
              <a:spAutoFit/>
            </a:bodyPr>
            <a:lstStyle/>
            <a:p>
              <a:pPr>
                <a:buFont typeface="Wingdings" pitchFamily="2" charset="2"/>
                <a:buNone/>
              </a:pPr>
              <a:r>
                <a:rPr lang="en-US" sz="6600">
                  <a:solidFill>
                    <a:srgbClr val="FFFFFF"/>
                  </a:solidFill>
                  <a:latin typeface="Nafees Web Naskh" pitchFamily="2" charset="-78"/>
                  <a:cs typeface="Times New Roman" pitchFamily="18" charset="0"/>
                </a:rPr>
                <a:t>and</a:t>
              </a:r>
              <a:endParaRPr lang="en-IN" sz="6600"/>
            </a:p>
          </p:txBody>
        </p:sp>
        <p:sp>
          <p:nvSpPr>
            <p:cNvPr id="46121" name="Rectangle 38"/>
            <p:cNvSpPr>
              <a:spLocks noChangeArrowheads="1"/>
            </p:cNvSpPr>
            <p:nvPr/>
          </p:nvSpPr>
          <p:spPr bwMode="auto">
            <a:xfrm>
              <a:off x="5019205" y="5265003"/>
              <a:ext cx="1308371" cy="1107996"/>
            </a:xfrm>
            <a:prstGeom prst="rect">
              <a:avLst/>
            </a:prstGeom>
            <a:noFill/>
            <a:ln w="9525">
              <a:noFill/>
              <a:miter lim="800000"/>
              <a:headEnd/>
              <a:tailEnd/>
            </a:ln>
          </p:spPr>
          <p:txBody>
            <a:bodyPr wrap="none">
              <a:spAutoFit/>
            </a:bodyPr>
            <a:lstStyle/>
            <a:p>
              <a:pPr>
                <a:buFont typeface="Wingdings" pitchFamily="2" charset="2"/>
                <a:buNone/>
              </a:pPr>
              <a:r>
                <a:rPr lang="en-US" sz="6600">
                  <a:solidFill>
                    <a:srgbClr val="FFFFFF"/>
                  </a:solidFill>
                  <a:latin typeface="Nafees Web Naskh" pitchFamily="2" charset="-78"/>
                  <a:cs typeface="Times New Roman" pitchFamily="18" charset="0"/>
                </a:rPr>
                <a:t>not</a:t>
              </a:r>
              <a:endParaRPr lang="en-IN" sz="6600"/>
            </a:p>
          </p:txBody>
        </p:sp>
        <p:sp>
          <p:nvSpPr>
            <p:cNvPr id="46122" name="Rectangle 39"/>
            <p:cNvSpPr>
              <a:spLocks noChangeArrowheads="1"/>
            </p:cNvSpPr>
            <p:nvPr/>
          </p:nvSpPr>
          <p:spPr bwMode="auto">
            <a:xfrm>
              <a:off x="2675612" y="5257800"/>
              <a:ext cx="1593706" cy="1107996"/>
            </a:xfrm>
            <a:prstGeom prst="rect">
              <a:avLst/>
            </a:prstGeom>
            <a:noFill/>
            <a:ln w="9525">
              <a:noFill/>
              <a:miter lim="800000"/>
              <a:headEnd/>
              <a:tailEnd/>
            </a:ln>
          </p:spPr>
          <p:txBody>
            <a:bodyPr wrap="none">
              <a:spAutoFit/>
            </a:bodyPr>
            <a:lstStyle/>
            <a:p>
              <a:pPr>
                <a:buFont typeface="Wingdings" pitchFamily="2" charset="2"/>
                <a:buNone/>
              </a:pPr>
              <a:r>
                <a:rPr lang="en-US" sz="6600" dirty="0" smtClean="0">
                  <a:solidFill>
                    <a:srgbClr val="FFFFFF"/>
                  </a:solidFill>
                  <a:latin typeface="Nafees Web Naskh" pitchFamily="2" charset="-78"/>
                  <a:cs typeface="Times New Roman" pitchFamily="18" charset="0"/>
                </a:rPr>
                <a:t>you </a:t>
              </a:r>
              <a:endParaRPr lang="en-IN" sz="6600" dirty="0"/>
            </a:p>
          </p:txBody>
        </p:sp>
      </p:grpSp>
      <p:sp>
        <p:nvSpPr>
          <p:cNvPr id="11" name="Rectangle 10"/>
          <p:cNvSpPr>
            <a:spLocks noChangeArrowheads="1"/>
          </p:cNvSpPr>
          <p:nvPr/>
        </p:nvSpPr>
        <p:spPr bwMode="auto">
          <a:xfrm>
            <a:off x="658813" y="4495800"/>
            <a:ext cx="822325" cy="830263"/>
          </a:xfrm>
          <a:prstGeom prst="rect">
            <a:avLst/>
          </a:prstGeom>
          <a:noFill/>
          <a:ln w="9525">
            <a:noFill/>
            <a:miter lim="800000"/>
            <a:headEnd/>
            <a:tailEnd/>
          </a:ln>
        </p:spPr>
        <p:txBody>
          <a:bodyPr wrap="none">
            <a:spAutoFit/>
          </a:bodyPr>
          <a:lstStyle/>
          <a:p>
            <a:pPr algn="ctr" rtl="1">
              <a:buSzPct val="90000"/>
              <a:buFont typeface="Wingdings" pitchFamily="2" charset="2"/>
              <a:buNone/>
            </a:pPr>
            <a:r>
              <a:rPr lang="ar-SA" dirty="0">
                <a:solidFill>
                  <a:srgbClr val="000000"/>
                </a:solidFill>
                <a:latin typeface="Times New Roman" pitchFamily="18" charset="0"/>
                <a:ea typeface="Times New Roman" pitchFamily="18" charset="0"/>
                <a:cs typeface="Tajweed" pitchFamily="2" charset="-78"/>
              </a:rPr>
              <a:t>أَنْتُمْ</a:t>
            </a:r>
            <a:endParaRPr lang="en-IN" dirty="0">
              <a:solidFill>
                <a:srgbClr val="000000"/>
              </a:solidFill>
              <a:latin typeface="Times New Roman" pitchFamily="18" charset="0"/>
              <a:ea typeface="Times New Roman" pitchFamily="18" charset="0"/>
              <a:cs typeface="Tajweed" pitchFamily="2" charset="-78"/>
            </a:endParaRPr>
          </a:p>
        </p:txBody>
      </p:sp>
      <p:sp>
        <p:nvSpPr>
          <p:cNvPr id="46119" name="Oval 87"/>
          <p:cNvSpPr>
            <a:spLocks noChangeArrowheads="1"/>
          </p:cNvSpPr>
          <p:nvPr/>
        </p:nvSpPr>
        <p:spPr bwMode="auto">
          <a:xfrm>
            <a:off x="304800" y="4343400"/>
            <a:ext cx="1676400" cy="1066800"/>
          </a:xfrm>
          <a:prstGeom prst="ellipse">
            <a:avLst/>
          </a:prstGeom>
          <a:noFill/>
          <a:ln w="57150" algn="ctr">
            <a:solidFill>
              <a:schemeClr val="bg2"/>
            </a:solidFill>
            <a:round/>
            <a:headEnd/>
            <a:tailEnd/>
          </a:ln>
        </p:spPr>
        <p:txBody>
          <a:bodyPr wrap="none" anchor="ctr"/>
          <a:lstStyle/>
          <a:p>
            <a:endParaRPr lang="en-US"/>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nodeType="withEffect">
                                  <p:stCondLst>
                                    <p:cond delay="0"/>
                                  </p:stCondLst>
                                  <p:childTnLst>
                                    <p:animMotion origin="layout" path="M -3.88889E-6 -8.09249E-7 L 0.00382 -0.19422 " pathEditMode="relative" rAng="0" ptsTypes="AA">
                                      <p:cBhvr>
                                        <p:cTn id="6" dur="2000" fill="hold"/>
                                        <p:tgtEl>
                                          <p:spTgt spid="2"/>
                                        </p:tgtEl>
                                        <p:attrNameLst>
                                          <p:attrName>ppt_x</p:attrName>
                                          <p:attrName>ppt_y</p:attrName>
                                        </p:attrNameLst>
                                      </p:cBhvr>
                                      <p:rCtr x="200" y="-9700"/>
                                    </p:animMotion>
                                  </p:childTnLst>
                                </p:cTn>
                              </p:par>
                              <p:par>
                                <p:cTn id="7" presetID="6" presetClass="emph" presetSubtype="0" repeatCount="indefinite" accel="50000" decel="50000" autoRev="1" fill="hold" grpId="0" nodeType="withEffect">
                                  <p:stCondLst>
                                    <p:cond delay="0"/>
                                  </p:stCondLst>
                                  <p:childTnLst>
                                    <p:animScale>
                                      <p:cBhvr>
                                        <p:cTn id="8" dur="2000" fill="hold"/>
                                        <p:tgtEl>
                                          <p:spTgt spid="11"/>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69091" name="Group 3"/>
          <p:cNvGraphicFramePr>
            <a:graphicFrameLocks noGrp="1"/>
          </p:cNvGraphicFramePr>
          <p:nvPr/>
        </p:nvGraphicFramePr>
        <p:xfrm>
          <a:off x="177800" y="1381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69108" name="Group 20"/>
          <p:cNvGraphicFramePr>
            <a:graphicFrameLocks noGrp="1"/>
          </p:cNvGraphicFramePr>
          <p:nvPr/>
        </p:nvGraphicFramePr>
        <p:xfrm>
          <a:off x="838200" y="2438400"/>
          <a:ext cx="7239000" cy="4572000"/>
        </p:xfrm>
        <a:graphic>
          <a:graphicData uri="http://schemas.openxmlformats.org/drawingml/2006/table">
            <a:tbl>
              <a:tblPr/>
              <a:tblGrid>
                <a:gridCol w="885825"/>
                <a:gridCol w="792163"/>
                <a:gridCol w="1663700"/>
                <a:gridCol w="1174750"/>
                <a:gridCol w="1433512"/>
                <a:gridCol w="1289050"/>
              </a:tblGrid>
              <a:tr h="6873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Tahoma" pitchFamily="34" charset="0"/>
                          <a:cs typeface="Tajweed" pitchFamily="2" charset="-78"/>
                        </a:rPr>
                        <a:t>تَفْعَل</a:t>
                      </a:r>
                      <a:endParaRPr kumimoji="0" lang="en-US" sz="3600" b="1" i="0" u="none" strike="noStrike" cap="none" normalizeH="0" baseline="0" dirty="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1" u="none" strike="noStrike" cap="none" normalizeH="0" baseline="0" smtClean="0">
                          <a:ln>
                            <a:noFill/>
                          </a:ln>
                          <a:solidFill>
                            <a:schemeClr val="tx1"/>
                          </a:solidFill>
                          <a:effectLst/>
                          <a:latin typeface="Tahoma" pitchFamily="34" charset="0"/>
                          <a:cs typeface="Tajweed" pitchFamily="2" charset="-78"/>
                        </a:rPr>
                        <a:t>فَعَلَتْ</a:t>
                      </a:r>
                      <a:endParaRPr kumimoji="0" lang="en-US" sz="3600" b="0" i="1"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dirty="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يَفْعَلُونَ</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فَعَلُوا</a:t>
                      </a:r>
                      <a:endParaRPr kumimoji="0" lang="ar-SA"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85800">
                <a:tc rowSpan="3"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rgbClr val="FF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r>
              <a:tr h="1373188">
                <a:tc gridSpan="2" vMerge="1">
                  <a:txBody>
                    <a:bodyPr/>
                    <a:lstStyle/>
                    <a:p>
                      <a:endParaRPr lang="en-IN"/>
                    </a:p>
                  </a:txBody>
                  <a:tcPr/>
                </a:tc>
                <a:tc hMerge="1" v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 لاَ تَفْعَلْ</a:t>
                      </a:r>
                      <a:r>
                        <a:rPr kumimoji="0" lang="en-IN" sz="4400" b="1" i="0" u="none" strike="noStrike" cap="none" normalizeH="0" baseline="0" smtClean="0">
                          <a:ln>
                            <a:noFill/>
                          </a:ln>
                          <a:solidFill>
                            <a:srgbClr val="FFFF00"/>
                          </a:solidFill>
                          <a:effectLst/>
                          <a:latin typeface="Tahoma" pitchFamily="34" charset="0"/>
                          <a:cs typeface="Tajweed" pitchFamily="2" charset="-78"/>
                        </a:rPr>
                        <a:t>  </a:t>
                      </a:r>
                      <a:r>
                        <a:rPr kumimoji="0" lang="ar-SA" sz="4400" b="1" i="0" u="none" strike="noStrike" cap="none" normalizeH="0" baseline="0" smtClean="0">
                          <a:ln>
                            <a:noFill/>
                          </a:ln>
                          <a:solidFill>
                            <a:srgbClr val="FFFF00"/>
                          </a:solidFill>
                          <a:effectLst/>
                          <a:latin typeface="Tahoma" pitchFamily="34" charset="0"/>
                          <a:cs typeface="Tajweed" pitchFamily="2" charset="-78"/>
                        </a:rPr>
                        <a:t>لاَ تَفْعَلُوا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a:t>
                      </a:r>
                      <a:endParaRPr kumimoji="0" lang="en-US" sz="4400" b="1" i="0" u="none" strike="noStrike" cap="none" normalizeH="0" baseline="0" smtClean="0">
                        <a:ln>
                          <a:noFill/>
                        </a:ln>
                        <a:solidFill>
                          <a:srgbClr val="FFFF00"/>
                        </a:solidFill>
                        <a:effectLst/>
                        <a:latin typeface="Tahoma" pitchFamily="34"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تَفْعَلُونَ</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a:t>
                      </a:r>
                      <a:r>
                        <a:rPr kumimoji="0" lang="en-IN" sz="4400" b="1" i="1" u="none" strike="noStrike" cap="none" normalizeH="0" baseline="0" smtClean="0">
                          <a:ln>
                            <a:noFill/>
                          </a:ln>
                          <a:solidFill>
                            <a:srgbClr val="000000"/>
                          </a:solidFill>
                          <a:effectLst/>
                          <a:latin typeface="Tahoma" pitchFamily="34" charset="0"/>
                          <a:cs typeface="Tajweed" pitchFamily="2" charset="-78"/>
                        </a:rPr>
                        <a:t> </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فَعَلْتُمْ</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373188">
                <a:tc gridSpan="2" vMerge="1">
                  <a:txBody>
                    <a:bodyPr/>
                    <a:lstStyle/>
                    <a:p>
                      <a:endParaRPr lang="en-IN"/>
                    </a:p>
                  </a:txBody>
                  <a:tcPr/>
                </a:tc>
                <a:tc hMerge="1" vMerge="1">
                  <a:txBody>
                    <a:bodyPr/>
                    <a:lstStyle/>
                    <a:p>
                      <a:endParaRPr lang="en-IN"/>
                    </a:p>
                  </a:txBody>
                  <a:tcPr/>
                </a:tc>
                <a:tc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أَفْعَلُ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نَفْعَلُ</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فَعَلْتُ</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فَعَلْنَا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1369134" name="Oval 46"/>
          <p:cNvSpPr>
            <a:spLocks noChangeArrowheads="1"/>
          </p:cNvSpPr>
          <p:nvPr/>
        </p:nvSpPr>
        <p:spPr bwMode="auto">
          <a:xfrm>
            <a:off x="2819400" y="5486400"/>
            <a:ext cx="2514600" cy="1600200"/>
          </a:xfrm>
          <a:prstGeom prst="ellipse">
            <a:avLst/>
          </a:prstGeom>
          <a:solidFill>
            <a:schemeClr val="bg2"/>
          </a:solidFill>
          <a:ln w="9525">
            <a:solidFill>
              <a:srgbClr val="996633"/>
            </a:solidFill>
            <a:round/>
            <a:headEnd/>
            <a:tailEnd/>
          </a:ln>
          <a:effectLst/>
        </p:spPr>
        <p:txBody>
          <a:bodyPr wrap="none" lIns="0" anchor="ctr"/>
          <a:lstStyle/>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فَاعِل، مَفْعُول</a:t>
            </a:r>
          </a:p>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 </a:t>
            </a:r>
            <a:r>
              <a:rPr lang="ar-SA" sz="4000" b="1" dirty="0">
                <a:solidFill>
                  <a:srgbClr val="CC9900"/>
                </a:solidFill>
                <a:effectLst>
                  <a:outerShdw blurRad="38100" dist="38100" dir="2700000" algn="tl">
                    <a:srgbClr val="000000"/>
                  </a:outerShdw>
                </a:effectLst>
                <a:latin typeface="Nafees Web Naskh" pitchFamily="2" charset="-78"/>
                <a:cs typeface="Majidi" pitchFamily="2" charset="-78"/>
              </a:rPr>
              <a:t>فِعْل</a:t>
            </a:r>
            <a:endParaRPr lang="en-US" sz="4000" b="1" dirty="0">
              <a:solidFill>
                <a:srgbClr val="CC9900"/>
              </a:solidFill>
              <a:effectLst>
                <a:outerShdw blurRad="38100" dist="38100" dir="2700000" algn="tl">
                  <a:srgbClr val="000000"/>
                </a:outerShdw>
              </a:effectLst>
              <a:latin typeface="Nafees Web Naskh" pitchFamily="2" charset="-78"/>
              <a:cs typeface="Majidi" pitchFamily="2" charset="-78"/>
            </a:endParaRPr>
          </a:p>
        </p:txBody>
      </p:sp>
      <p:sp>
        <p:nvSpPr>
          <p:cNvPr id="47151" name="Freeform 47"/>
          <p:cNvSpPr>
            <a:spLocks/>
          </p:cNvSpPr>
          <p:nvPr/>
        </p:nvSpPr>
        <p:spPr bwMode="auto">
          <a:xfrm>
            <a:off x="2743200" y="1219200"/>
            <a:ext cx="2667000" cy="4572000"/>
          </a:xfrm>
          <a:custGeom>
            <a:avLst/>
            <a:gdLst>
              <a:gd name="T0" fmla="*/ 2147483647 w 1416"/>
              <a:gd name="T1" fmla="*/ 0 h 2592"/>
              <a:gd name="T2" fmla="*/ 2147483647 w 1416"/>
              <a:gd name="T3" fmla="*/ 2147483647 h 2592"/>
              <a:gd name="T4" fmla="*/ 2147483647 w 1416"/>
              <a:gd name="T5" fmla="*/ 2147483647 h 2592"/>
              <a:gd name="T6" fmla="*/ 0 60000 65536"/>
              <a:gd name="T7" fmla="*/ 0 60000 65536"/>
              <a:gd name="T8" fmla="*/ 0 60000 65536"/>
              <a:gd name="T9" fmla="*/ 0 w 1416"/>
              <a:gd name="T10" fmla="*/ 0 h 2592"/>
              <a:gd name="T11" fmla="*/ 1416 w 1416"/>
              <a:gd name="T12" fmla="*/ 2592 h 2592"/>
            </a:gdLst>
            <a:ahLst/>
            <a:cxnLst>
              <a:cxn ang="T6">
                <a:pos x="T0" y="T1"/>
              </a:cxn>
              <a:cxn ang="T7">
                <a:pos x="T2" y="T3"/>
              </a:cxn>
              <a:cxn ang="T8">
                <a:pos x="T4" y="T5"/>
              </a:cxn>
            </a:cxnLst>
            <a:rect l="T9" t="T10" r="T11" b="T12"/>
            <a:pathLst>
              <a:path w="1416" h="2592">
                <a:moveTo>
                  <a:pt x="1416" y="0"/>
                </a:moveTo>
                <a:cubicBezTo>
                  <a:pt x="828" y="432"/>
                  <a:pt x="240" y="864"/>
                  <a:pt x="120" y="1296"/>
                </a:cubicBezTo>
                <a:cubicBezTo>
                  <a:pt x="0" y="1728"/>
                  <a:pt x="348" y="2160"/>
                  <a:pt x="696" y="2592"/>
                </a:cubicBezTo>
              </a:path>
            </a:pathLst>
          </a:custGeom>
          <a:noFill/>
          <a:ln w="76200">
            <a:solidFill>
              <a:schemeClr val="tx1"/>
            </a:solidFill>
            <a:round/>
            <a:headEnd/>
            <a:tailEnd type="stealth" w="lg" len="lg"/>
          </a:ln>
        </p:spPr>
        <p:txBody>
          <a:bodyPr anchor="ctr"/>
          <a:lstStyle/>
          <a:p>
            <a:endParaRPr lang="en-US"/>
          </a:p>
        </p:txBody>
      </p:sp>
      <p:sp>
        <p:nvSpPr>
          <p:cNvPr id="47152" name="Oval 159"/>
          <p:cNvSpPr>
            <a:spLocks noChangeArrowheads="1"/>
          </p:cNvSpPr>
          <p:nvPr/>
        </p:nvSpPr>
        <p:spPr bwMode="auto">
          <a:xfrm>
            <a:off x="4114800" y="5410200"/>
            <a:ext cx="990600" cy="1143000"/>
          </a:xfrm>
          <a:prstGeom prst="ellipse">
            <a:avLst/>
          </a:prstGeom>
          <a:noFill/>
          <a:ln w="38100" algn="ctr">
            <a:solidFill>
              <a:schemeClr val="tx1"/>
            </a:solidFill>
            <a:round/>
            <a:headEnd/>
            <a:tailEnd/>
          </a:ln>
        </p:spPr>
        <p:txBody>
          <a:bodyPr wrap="none" anchor="ctr"/>
          <a:lstStyle/>
          <a:p>
            <a:endParaRPr lang="en-US"/>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7151"/>
                                        </p:tgtEl>
                                        <p:attrNameLst>
                                          <p:attrName>style.visibility</p:attrName>
                                        </p:attrNameLst>
                                      </p:cBhvr>
                                      <p:to>
                                        <p:strVal val="visible"/>
                                      </p:to>
                                    </p:set>
                                    <p:anim calcmode="lin" valueType="num">
                                      <p:cBhvr additive="base">
                                        <p:cTn id="7" dur="500" fill="hold"/>
                                        <p:tgtEl>
                                          <p:spTgt spid="47151"/>
                                        </p:tgtEl>
                                        <p:attrNameLst>
                                          <p:attrName>ppt_x</p:attrName>
                                        </p:attrNameLst>
                                      </p:cBhvr>
                                      <p:tavLst>
                                        <p:tav tm="0">
                                          <p:val>
                                            <p:strVal val="1+#ppt_w/2"/>
                                          </p:val>
                                        </p:tav>
                                        <p:tav tm="100000">
                                          <p:val>
                                            <p:strVal val="#ppt_x"/>
                                          </p:val>
                                        </p:tav>
                                      </p:tavLst>
                                    </p:anim>
                                    <p:anim calcmode="lin" valueType="num">
                                      <p:cBhvr additive="base">
                                        <p:cTn id="8" dur="500" fill="hold"/>
                                        <p:tgtEl>
                                          <p:spTgt spid="47151"/>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47152"/>
                                        </p:tgtEl>
                                        <p:attrNameLst>
                                          <p:attrName>style.visibility</p:attrName>
                                        </p:attrNameLst>
                                      </p:cBhvr>
                                      <p:to>
                                        <p:strVal val="visible"/>
                                      </p:to>
                                    </p:set>
                                    <p:anim calcmode="lin" valueType="num">
                                      <p:cBhvr additive="base">
                                        <p:cTn id="11" dur="500" fill="hold"/>
                                        <p:tgtEl>
                                          <p:spTgt spid="47152"/>
                                        </p:tgtEl>
                                        <p:attrNameLst>
                                          <p:attrName>ppt_x</p:attrName>
                                        </p:attrNameLst>
                                      </p:cBhvr>
                                      <p:tavLst>
                                        <p:tav tm="0">
                                          <p:val>
                                            <p:strVal val="1+#ppt_w/2"/>
                                          </p:val>
                                        </p:tav>
                                        <p:tav tm="100000">
                                          <p:val>
                                            <p:strVal val="#ppt_x"/>
                                          </p:val>
                                        </p:tav>
                                      </p:tavLst>
                                    </p:anim>
                                    <p:anim calcmode="lin" valueType="num">
                                      <p:cBhvr additive="base">
                                        <p:cTn id="12" dur="500" fill="hold"/>
                                        <p:tgtEl>
                                          <p:spTgt spid="471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51" grpId="0" animBg="1"/>
      <p:bldP spid="4715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71139" name="Group 3"/>
          <p:cNvGraphicFramePr>
            <a:graphicFrameLocks noGrp="1"/>
          </p:cNvGraphicFramePr>
          <p:nvPr/>
        </p:nvGraphicFramePr>
        <p:xfrm>
          <a:off x="177800" y="1381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71234" name="Group 98"/>
          <p:cNvGraphicFramePr>
            <a:graphicFrameLocks noGrp="1"/>
          </p:cNvGraphicFramePr>
          <p:nvPr/>
        </p:nvGraphicFramePr>
        <p:xfrm>
          <a:off x="685800" y="2971800"/>
          <a:ext cx="7848600" cy="3352800"/>
        </p:xfrm>
        <a:graphic>
          <a:graphicData uri="http://schemas.openxmlformats.org/drawingml/2006/table">
            <a:tbl>
              <a:tblPr/>
              <a:tblGrid>
                <a:gridCol w="3488266"/>
                <a:gridCol w="626534"/>
                <a:gridCol w="3733800"/>
              </a:tblGrid>
              <a:tr h="335280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ur-PK" sz="8800" b="0" i="0" u="none" strike="noStrike" cap="none" normalizeH="0" baseline="0" dirty="0" smtClean="0">
                          <a:ln>
                            <a:noFill/>
                          </a:ln>
                          <a:solidFill>
                            <a:srgbClr val="FFFF00"/>
                          </a:solidFill>
                          <a:effectLst/>
                          <a:latin typeface="Nafees Web Naskh" pitchFamily="2" charset="-78"/>
                          <a:cs typeface="Tajweed" pitchFamily="2" charset="-78"/>
                        </a:rPr>
                        <a:t>عَابِدُ</a:t>
                      </a:r>
                      <a:r>
                        <a:rPr kumimoji="0" lang="ar-SA" sz="8800" b="0" i="0" u="none" strike="noStrike" cap="none" normalizeH="0" baseline="0" dirty="0" smtClean="0">
                          <a:ln>
                            <a:noFill/>
                          </a:ln>
                          <a:solidFill>
                            <a:srgbClr val="FFFF00"/>
                          </a:solidFill>
                          <a:effectLst/>
                          <a:latin typeface="Nafees Web Naskh" pitchFamily="2" charset="-78"/>
                          <a:cs typeface="Tajweed" pitchFamily="2" charset="-78"/>
                        </a:rPr>
                        <a:t>ون، </a:t>
                      </a:r>
                      <a:r>
                        <a:rPr kumimoji="0" lang="ur-PK" sz="8800" b="0" i="0" u="none" strike="noStrike" cap="none" normalizeH="0" baseline="0" dirty="0" smtClean="0">
                          <a:ln>
                            <a:noFill/>
                          </a:ln>
                          <a:solidFill>
                            <a:srgbClr val="FFFF00"/>
                          </a:solidFill>
                          <a:effectLst/>
                          <a:latin typeface="Nafees Web Naskh" pitchFamily="2" charset="-78"/>
                          <a:cs typeface="Tajweed" pitchFamily="2" charset="-78"/>
                        </a:rPr>
                        <a:t>عَابِد</a:t>
                      </a:r>
                      <a:r>
                        <a:rPr kumimoji="0" lang="ar-SA" sz="8800" b="0" i="0" u="none" strike="noStrike" cap="none" normalizeH="0" baseline="0" dirty="0" smtClean="0">
                          <a:ln>
                            <a:noFill/>
                          </a:ln>
                          <a:solidFill>
                            <a:srgbClr val="FFFF00"/>
                          </a:solidFill>
                          <a:effectLst/>
                          <a:latin typeface="Nafees Web Naskh" pitchFamily="2" charset="-78"/>
                          <a:cs typeface="Tajweed" pitchFamily="2" charset="-78"/>
                        </a:rPr>
                        <a:t>ِين</a:t>
                      </a:r>
                      <a:endParaRPr kumimoji="0" lang="en-IN" sz="8800" b="0" i="0" u="none" strike="noStrike" cap="none" normalizeH="0" baseline="0" dirty="0" smtClean="0">
                        <a:ln>
                          <a:noFill/>
                        </a:ln>
                        <a:solidFill>
                          <a:srgbClr val="FFFF00"/>
                        </a:solidFill>
                        <a:effectLst/>
                        <a:latin typeface="Nafees Web Naskh" pitchFamily="2" charset="-78"/>
                        <a:cs typeface="Tajwee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endParaRPr kumimoji="0" lang="en-US" sz="6100" b="0" i="0" u="none" strike="noStrike" cap="none" normalizeH="0" baseline="0" dirty="0" smtClean="0">
                        <a:ln>
                          <a:noFill/>
                        </a:ln>
                        <a:solidFill>
                          <a:srgbClr val="FFFF00"/>
                        </a:solidFill>
                        <a:effectLst/>
                        <a:latin typeface="Nafees Web Naskh" pitchFamily="2" charset="-78"/>
                        <a:cs typeface="Tajwee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ur-PK" sz="18600" b="0" i="0" u="none" strike="noStrike" cap="none" normalizeH="0" baseline="0" dirty="0" smtClean="0">
                          <a:ln>
                            <a:noFill/>
                          </a:ln>
                          <a:solidFill>
                            <a:srgbClr val="FFFF00"/>
                          </a:solidFill>
                          <a:effectLst/>
                          <a:latin typeface="Tahoma" pitchFamily="34" charset="0"/>
                          <a:cs typeface="Tajweed" pitchFamily="2" charset="-78"/>
                        </a:rPr>
                        <a:t>عَابِد</a:t>
                      </a:r>
                      <a:endParaRPr kumimoji="0" lang="en-IN" sz="186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48160" name="Oval 66"/>
          <p:cNvSpPr>
            <a:spLocks noChangeArrowheads="1"/>
          </p:cNvSpPr>
          <p:nvPr/>
        </p:nvSpPr>
        <p:spPr bwMode="auto">
          <a:xfrm>
            <a:off x="1752600" y="2693988"/>
            <a:ext cx="1219200" cy="506412"/>
          </a:xfrm>
          <a:prstGeom prst="ellipse">
            <a:avLst/>
          </a:prstGeom>
          <a:solidFill>
            <a:schemeClr val="tx1"/>
          </a:solidFill>
          <a:ln w="9525">
            <a:solidFill>
              <a:schemeClr val="tx1"/>
            </a:solidFill>
            <a:round/>
            <a:headEnd/>
            <a:tailEnd/>
          </a:ln>
        </p:spPr>
        <p:txBody>
          <a:bodyPr wrap="none" lIns="45720" tIns="0" rIns="0" bIns="18288" anchor="ctr"/>
          <a:lstStyle/>
          <a:p>
            <a:pPr algn="ctr" eaLnBrk="1" hangingPunct="1">
              <a:spcBef>
                <a:spcPct val="50000"/>
              </a:spcBef>
              <a:buClrTx/>
              <a:buSzTx/>
              <a:buFontTx/>
              <a:buNone/>
            </a:pPr>
            <a:r>
              <a:rPr lang="en-US" sz="5400">
                <a:solidFill>
                  <a:srgbClr val="800000"/>
                </a:solidFill>
                <a:latin typeface="Arial" pitchFamily="34" charset="0"/>
                <a:cs typeface="Alvi Nastaleeq" pitchFamily="2" charset="-78"/>
              </a:rPr>
              <a:t>+</a:t>
            </a:r>
            <a:endParaRPr lang="en-US">
              <a:solidFill>
                <a:schemeClr val="tx1"/>
              </a:solidFill>
              <a:cs typeface="Alvi Nastaleeq" pitchFamily="2" charset="-78"/>
            </a:endParaRPr>
          </a:p>
        </p:txBody>
      </p:sp>
    </p:spTree>
  </p:cSld>
  <p:clrMapOvr>
    <a:masterClrMapping/>
  </p:clrMapOvr>
  <p:transition advTm="661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eaLnBrk="1" hangingPunct="1">
              <a:spcBef>
                <a:spcPct val="50000"/>
              </a:spcBef>
              <a:buClrTx/>
              <a:buSzTx/>
              <a:buFontTx/>
              <a:buNone/>
            </a:pPr>
            <a:endParaRPr lang="en-US" b="1">
              <a:solidFill>
                <a:schemeClr val="tx1"/>
              </a:solidFill>
              <a:cs typeface="Alvi Nastaleeq" pitchFamily="2" charset="-78"/>
            </a:endParaRPr>
          </a:p>
        </p:txBody>
      </p:sp>
      <p:sp>
        <p:nvSpPr>
          <p:cNvPr id="19459" name="Rectangle 3"/>
          <p:cNvSpPr>
            <a:spLocks noGrp="1" noChangeArrowheads="1"/>
          </p:cNvSpPr>
          <p:nvPr>
            <p:ph type="title"/>
          </p:nvPr>
        </p:nvSpPr>
        <p:spPr>
          <a:xfrm>
            <a:off x="1600200" y="304800"/>
            <a:ext cx="7391400" cy="1143000"/>
          </a:xfrm>
        </p:spPr>
        <p:txBody>
          <a:bodyPr/>
          <a:lstStyle/>
          <a:p>
            <a:pPr rtl="0" eaLnBrk="1" hangingPunct="1"/>
            <a:r>
              <a:rPr lang="en-US" sz="4800" smtClean="0">
                <a:cs typeface="Tahoma" pitchFamily="34" charset="0"/>
              </a:rPr>
              <a:t>By the end of this lesson we will</a:t>
            </a:r>
            <a:endParaRPr lang="en-US" smtClean="0">
              <a:cs typeface="Tahoma" pitchFamily="34" charset="0"/>
            </a:endParaRPr>
          </a:p>
        </p:txBody>
      </p:sp>
      <p:sp>
        <p:nvSpPr>
          <p:cNvPr id="19460" name="Rectangle 4"/>
          <p:cNvSpPr>
            <a:spLocks noGrp="1" noChangeArrowheads="1"/>
          </p:cNvSpPr>
          <p:nvPr>
            <p:ph type="body" sz="half" idx="1"/>
          </p:nvPr>
        </p:nvSpPr>
        <p:spPr>
          <a:xfrm>
            <a:off x="1524000" y="2027238"/>
            <a:ext cx="7620000" cy="4525962"/>
          </a:xfrm>
        </p:spPr>
        <p:txBody>
          <a:bodyPr/>
          <a:lstStyle/>
          <a:p>
            <a:pPr algn="ctr" eaLnBrk="1" hangingPunct="1">
              <a:buFont typeface="Wingdings" pitchFamily="2" charset="2"/>
              <a:buNone/>
            </a:pPr>
            <a:r>
              <a:rPr lang="en-US" sz="3600" b="1" dirty="0" smtClean="0"/>
              <a:t>Learn </a:t>
            </a:r>
            <a:r>
              <a:rPr lang="en-US" sz="3600" b="1" dirty="0" smtClean="0">
                <a:solidFill>
                  <a:schemeClr val="tx1"/>
                </a:solidFill>
              </a:rPr>
              <a:t>76</a:t>
            </a:r>
            <a:r>
              <a:rPr lang="en-US" sz="3600" b="1" dirty="0" smtClean="0"/>
              <a:t> words, which occur in Qur’an almost </a:t>
            </a:r>
            <a:r>
              <a:rPr lang="en-US" sz="3600" b="1" dirty="0" smtClean="0">
                <a:solidFill>
                  <a:schemeClr val="tx1"/>
                </a:solidFill>
              </a:rPr>
              <a:t>30,854</a:t>
            </a:r>
            <a:r>
              <a:rPr lang="en-US" sz="3600" b="1" dirty="0" smtClean="0"/>
              <a:t>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19461"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pPr eaLnBrk="1" hangingPunct="1">
              <a:spcBef>
                <a:spcPct val="50000"/>
              </a:spcBef>
              <a:buClrTx/>
              <a:buSzTx/>
              <a:buFontTx/>
              <a:buNone/>
            </a:pPr>
            <a:endParaRPr lang="en-US" b="1">
              <a:solidFill>
                <a:schemeClr val="tx1"/>
              </a:solidFill>
              <a:cs typeface="Alvi Nastaleeq" pitchFamily="2" charset="-78"/>
            </a:endParaRPr>
          </a:p>
        </p:txBody>
      </p:sp>
      <p:sp>
        <p:nvSpPr>
          <p:cNvPr id="19462" name="Rectangle 6"/>
          <p:cNvSpPr>
            <a:spLocks noChangeArrowheads="1"/>
          </p:cNvSpPr>
          <p:nvPr/>
        </p:nvSpPr>
        <p:spPr bwMode="auto">
          <a:xfrm>
            <a:off x="190500" y="4343400"/>
            <a:ext cx="914400" cy="2486025"/>
          </a:xfrm>
          <a:prstGeom prst="rect">
            <a:avLst/>
          </a:prstGeom>
          <a:solidFill>
            <a:srgbClr val="FF0000"/>
          </a:solidFill>
          <a:ln w="9525">
            <a:solidFill>
              <a:srgbClr val="003300"/>
            </a:solidFill>
            <a:miter lim="800000"/>
            <a:headEnd/>
            <a:tailEnd/>
          </a:ln>
        </p:spPr>
        <p:txBody>
          <a:bodyPr wrap="none" anchor="ctr"/>
          <a:lstStyle/>
          <a:p>
            <a:pPr eaLnBrk="1" hangingPunct="1">
              <a:spcBef>
                <a:spcPct val="50000"/>
              </a:spcBef>
              <a:buClrTx/>
              <a:buSzTx/>
              <a:buFontTx/>
              <a:buNone/>
            </a:pPr>
            <a:endParaRPr lang="en-US" b="1">
              <a:solidFill>
                <a:schemeClr val="tx1"/>
              </a:solidFill>
              <a:cs typeface="Alvi Nastaleeq" pitchFamily="2" charset="-78"/>
            </a:endParaRPr>
          </a:p>
        </p:txBody>
      </p:sp>
      <p:sp>
        <p:nvSpPr>
          <p:cNvPr id="19463" name="AutoShape 7"/>
          <p:cNvSpPr>
            <a:spLocks noChangeArrowheads="1"/>
          </p:cNvSpPr>
          <p:nvPr/>
        </p:nvSpPr>
        <p:spPr bwMode="auto">
          <a:xfrm>
            <a:off x="276225" y="4400550"/>
            <a:ext cx="720000" cy="2438400"/>
          </a:xfrm>
          <a:prstGeom prst="upArrow">
            <a:avLst>
              <a:gd name="adj1" fmla="val 45315"/>
              <a:gd name="adj2" fmla="val 136426"/>
            </a:avLst>
          </a:prstGeom>
          <a:solidFill>
            <a:srgbClr val="FFFF00"/>
          </a:solidFill>
          <a:ln w="9525">
            <a:solidFill>
              <a:srgbClr val="003300"/>
            </a:solidFill>
            <a:miter lim="800000"/>
            <a:headEnd/>
            <a:tailEnd/>
          </a:ln>
        </p:spPr>
        <p:txBody>
          <a:bodyPr vert="eaVert" wrap="none" anchor="ctr"/>
          <a:lstStyle/>
          <a:p>
            <a:pPr eaLnBrk="1" hangingPunct="1">
              <a:spcBef>
                <a:spcPct val="50000"/>
              </a:spcBef>
              <a:buClrTx/>
              <a:buSzTx/>
              <a:buFontTx/>
              <a:buNone/>
            </a:pPr>
            <a:endParaRPr lang="en-US" b="1">
              <a:solidFill>
                <a:schemeClr val="tx1"/>
              </a:solidFill>
              <a:cs typeface="Alvi Nastaleeq" pitchFamily="2" charset="-78"/>
            </a:endParaRPr>
          </a:p>
        </p:txBody>
      </p:sp>
      <p:sp>
        <p:nvSpPr>
          <p:cNvPr id="19464" name="Text Box 8"/>
          <p:cNvSpPr txBox="1">
            <a:spLocks noChangeArrowheads="1"/>
          </p:cNvSpPr>
          <p:nvPr/>
        </p:nvSpPr>
        <p:spPr bwMode="auto">
          <a:xfrm>
            <a:off x="123498" y="3979426"/>
            <a:ext cx="1219200" cy="427038"/>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2200" b="1" smtClean="0">
                <a:solidFill>
                  <a:srgbClr val="003366"/>
                </a:solidFill>
                <a:latin typeface="Arial" pitchFamily="34" charset="0"/>
                <a:cs typeface="Arial" pitchFamily="34" charset="0"/>
              </a:rPr>
              <a:t>30,854</a:t>
            </a:r>
            <a:endParaRPr lang="en-US" sz="2200" b="1" dirty="0">
              <a:solidFill>
                <a:srgbClr val="003366"/>
              </a:solidFill>
              <a:latin typeface="Arial" pitchFamily="34" charset="0"/>
              <a:cs typeface="Arial" pitchFamily="34" charset="0"/>
            </a:endParaRPr>
          </a:p>
        </p:txBody>
      </p:sp>
      <p:sp>
        <p:nvSpPr>
          <p:cNvPr id="19465"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2200" b="1">
                <a:solidFill>
                  <a:srgbClr val="003366"/>
                </a:solidFill>
                <a:latin typeface="Arial" pitchFamily="34" charset="0"/>
                <a:cs typeface="Arial" pitchFamily="34" charset="0"/>
              </a:rPr>
              <a:t>78,000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73187" name="Group 3"/>
          <p:cNvGraphicFramePr>
            <a:graphicFrameLocks noGrp="1"/>
          </p:cNvGraphicFramePr>
          <p:nvPr/>
        </p:nvGraphicFramePr>
        <p:xfrm>
          <a:off x="177800" y="1381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1373204" name="Rectangle 20"/>
          <p:cNvSpPr>
            <a:spLocks noChangeArrowheads="1"/>
          </p:cNvSpPr>
          <p:nvPr/>
        </p:nvSpPr>
        <p:spPr bwMode="auto">
          <a:xfrm>
            <a:off x="1930400" y="2697163"/>
            <a:ext cx="1498600" cy="884237"/>
          </a:xfrm>
          <a:prstGeom prst="rect">
            <a:avLst/>
          </a:prstGeom>
          <a:noFill/>
          <a:ln w="9525" algn="ctr">
            <a:noFill/>
            <a:miter lim="800000"/>
            <a:headEnd/>
            <a:tailEnd/>
          </a:ln>
          <a:effectLst/>
        </p:spPr>
        <p:txBody>
          <a:bodyPr wrap="none">
            <a:spAutoFit/>
          </a:bodyPr>
          <a:lstStyle/>
          <a:p>
            <a:pPr>
              <a:spcBef>
                <a:spcPct val="0"/>
              </a:spcBef>
              <a:buClrTx/>
              <a:buSzTx/>
              <a:buFontTx/>
              <a:buNone/>
              <a:defRPr/>
            </a:pPr>
            <a:r>
              <a:rPr lang="en-US" sz="5200" b="1">
                <a:solidFill>
                  <a:srgbClr val="FFFFFF"/>
                </a:solidFill>
                <a:latin typeface="Verdana" pitchFamily="34" charset="0"/>
                <a:cs typeface="Traditional Arabic_bs" pitchFamily="2" charset="-78"/>
              </a:rPr>
              <a:t>Not</a:t>
            </a:r>
          </a:p>
        </p:txBody>
      </p:sp>
      <p:sp>
        <p:nvSpPr>
          <p:cNvPr id="49173" name="Line 21"/>
          <p:cNvSpPr>
            <a:spLocks noChangeShapeType="1"/>
          </p:cNvSpPr>
          <p:nvPr/>
        </p:nvSpPr>
        <p:spPr bwMode="auto">
          <a:xfrm flipH="1" flipV="1">
            <a:off x="3886200" y="3352800"/>
            <a:ext cx="2362200" cy="563563"/>
          </a:xfrm>
          <a:prstGeom prst="line">
            <a:avLst/>
          </a:prstGeom>
          <a:noFill/>
          <a:ln w="104775">
            <a:solidFill>
              <a:srgbClr val="FFFFFF"/>
            </a:solidFill>
            <a:round/>
            <a:headEnd/>
            <a:tailEnd type="triangle" w="med" len="med"/>
          </a:ln>
        </p:spPr>
        <p:txBody>
          <a:bodyPr wrap="square">
            <a:spAutoFit/>
          </a:bodyPr>
          <a:lstStyle/>
          <a:p>
            <a:endParaRPr lang="en-US"/>
          </a:p>
        </p:txBody>
      </p:sp>
      <p:sp>
        <p:nvSpPr>
          <p:cNvPr id="49174" name="Line 22"/>
          <p:cNvSpPr>
            <a:spLocks noChangeShapeType="1"/>
          </p:cNvSpPr>
          <p:nvPr/>
        </p:nvSpPr>
        <p:spPr bwMode="auto">
          <a:xfrm flipH="1">
            <a:off x="3962400" y="4297362"/>
            <a:ext cx="2286000" cy="960437"/>
          </a:xfrm>
          <a:prstGeom prst="line">
            <a:avLst/>
          </a:prstGeom>
          <a:noFill/>
          <a:ln w="104775">
            <a:solidFill>
              <a:srgbClr val="FFFFFF"/>
            </a:solidFill>
            <a:round/>
            <a:headEnd/>
            <a:tailEnd type="triangle" w="med" len="med"/>
          </a:ln>
        </p:spPr>
        <p:txBody>
          <a:bodyPr wrap="square">
            <a:spAutoFit/>
          </a:bodyPr>
          <a:lstStyle/>
          <a:p>
            <a:endParaRPr lang="en-US"/>
          </a:p>
        </p:txBody>
      </p:sp>
      <p:sp>
        <p:nvSpPr>
          <p:cNvPr id="49176" name="Text Box 24"/>
          <p:cNvSpPr txBox="1">
            <a:spLocks noChangeArrowheads="1"/>
          </p:cNvSpPr>
          <p:nvPr/>
        </p:nvSpPr>
        <p:spPr bwMode="auto">
          <a:xfrm>
            <a:off x="6172200" y="2286000"/>
            <a:ext cx="2210862" cy="3939540"/>
          </a:xfrm>
          <a:prstGeom prst="rect">
            <a:avLst/>
          </a:prstGeom>
          <a:noFill/>
          <a:ln w="9525" algn="ctr">
            <a:noFill/>
            <a:miter lim="800000"/>
            <a:headEnd/>
            <a:tailEnd/>
          </a:ln>
        </p:spPr>
        <p:txBody>
          <a:bodyPr wrap="none">
            <a:spAutoFit/>
          </a:bodyPr>
          <a:lstStyle/>
          <a:p>
            <a:pPr>
              <a:spcBef>
                <a:spcPct val="0"/>
              </a:spcBef>
              <a:buClrTx/>
              <a:buSzTx/>
              <a:buFontTx/>
              <a:buNone/>
            </a:pPr>
            <a:r>
              <a:rPr lang="ar-SA" sz="25000" b="1" dirty="0">
                <a:solidFill>
                  <a:srgbClr val="EBF25A"/>
                </a:solidFill>
                <a:latin typeface="D_Sheel_Lic2MAwal" pitchFamily="2" charset="0"/>
                <a:ea typeface="Times New Roman" pitchFamily="18" charset="0"/>
                <a:cs typeface="Tajweed" pitchFamily="2" charset="-78"/>
              </a:rPr>
              <a:t>مَآ</a:t>
            </a:r>
            <a:endParaRPr lang="en-US" sz="25000" b="1" dirty="0">
              <a:solidFill>
                <a:srgbClr val="EBF25A"/>
              </a:solidFill>
              <a:latin typeface="D_Sheel_Lic2MAwal" pitchFamily="2" charset="0"/>
              <a:ea typeface="Times New Roman" pitchFamily="18" charset="0"/>
              <a:cs typeface="Tajweed" pitchFamily="2" charset="-78"/>
            </a:endParaRPr>
          </a:p>
        </p:txBody>
      </p:sp>
      <p:sp>
        <p:nvSpPr>
          <p:cNvPr id="1373209" name="Rectangle 25"/>
          <p:cNvSpPr>
            <a:spLocks noChangeArrowheads="1"/>
          </p:cNvSpPr>
          <p:nvPr/>
        </p:nvSpPr>
        <p:spPr bwMode="auto">
          <a:xfrm>
            <a:off x="1600200" y="4678363"/>
            <a:ext cx="2141538" cy="884237"/>
          </a:xfrm>
          <a:prstGeom prst="rect">
            <a:avLst/>
          </a:prstGeom>
          <a:noFill/>
          <a:ln w="9525" algn="ctr">
            <a:noFill/>
            <a:miter lim="800000"/>
            <a:headEnd/>
            <a:tailEnd/>
          </a:ln>
          <a:effectLst/>
        </p:spPr>
        <p:txBody>
          <a:bodyPr wrap="none">
            <a:spAutoFit/>
          </a:bodyPr>
          <a:lstStyle/>
          <a:p>
            <a:pPr>
              <a:spcBef>
                <a:spcPct val="0"/>
              </a:spcBef>
              <a:buClrTx/>
              <a:buSzTx/>
              <a:buFontTx/>
              <a:buNone/>
              <a:defRPr/>
            </a:pPr>
            <a:r>
              <a:rPr lang="en-US" sz="5200" b="1" dirty="0">
                <a:solidFill>
                  <a:schemeClr val="tx1"/>
                </a:solidFill>
                <a:latin typeface="Verdana" pitchFamily="34" charset="0"/>
                <a:cs typeface="Traditional Arabic_bs" pitchFamily="2" charset="-78"/>
              </a:rPr>
              <a:t>What</a:t>
            </a:r>
          </a:p>
        </p:txBody>
      </p:sp>
    </p:spTree>
  </p:cSld>
  <p:clrMapOvr>
    <a:masterClrMapping/>
  </p:clrMapOvr>
  <p:transition advTm="661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75235" name="Group 3"/>
          <p:cNvGraphicFramePr>
            <a:graphicFrameLocks noGrp="1"/>
          </p:cNvGraphicFramePr>
          <p:nvPr/>
        </p:nvGraphicFramePr>
        <p:xfrm>
          <a:off x="177800" y="1381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75252" name="Group 20"/>
          <p:cNvGraphicFramePr>
            <a:graphicFrameLocks noGrp="1"/>
          </p:cNvGraphicFramePr>
          <p:nvPr/>
        </p:nvGraphicFramePr>
        <p:xfrm>
          <a:off x="838200" y="2438400"/>
          <a:ext cx="7239000" cy="4572000"/>
        </p:xfrm>
        <a:graphic>
          <a:graphicData uri="http://schemas.openxmlformats.org/drawingml/2006/table">
            <a:tbl>
              <a:tblPr/>
              <a:tblGrid>
                <a:gridCol w="885825"/>
                <a:gridCol w="792163"/>
                <a:gridCol w="1663700"/>
                <a:gridCol w="1174750"/>
                <a:gridCol w="1433512"/>
                <a:gridCol w="1289050"/>
              </a:tblGrid>
              <a:tr h="711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tx1"/>
                          </a:solidFill>
                          <a:effectLst/>
                          <a:latin typeface="Tahoma" pitchFamily="34" charset="0"/>
                          <a:cs typeface="Tajweed" pitchFamily="2" charset="-78"/>
                        </a:rPr>
                        <a:t>تَفْعَل</a:t>
                      </a:r>
                      <a:endParaRPr kumimoji="0" lang="en-US" sz="3600" b="1" i="0"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1" u="none" strike="noStrike" cap="none" normalizeH="0" baseline="0" smtClean="0">
                          <a:ln>
                            <a:noFill/>
                          </a:ln>
                          <a:solidFill>
                            <a:schemeClr val="tx1"/>
                          </a:solidFill>
                          <a:effectLst/>
                          <a:latin typeface="Tahoma" pitchFamily="34" charset="0"/>
                          <a:cs typeface="Tajweed" pitchFamily="2" charset="-78"/>
                        </a:rPr>
                        <a:t>فَعَلَتْ</a:t>
                      </a:r>
                      <a:endParaRPr kumimoji="0" lang="en-US" sz="3600" b="0" i="1"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يَفْعَلُونَ</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فَعَلُوا</a:t>
                      </a:r>
                      <a:endParaRPr kumimoji="0" lang="ar-SA"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711200">
                <a:tc rowSpan="3"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smtClean="0">
                        <a:ln>
                          <a:noFill/>
                        </a:ln>
                        <a:solidFill>
                          <a:srgbClr val="FF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r>
              <a:tr h="1422400">
                <a:tc gridSpan="2" vMerge="1">
                  <a:txBody>
                    <a:bodyPr/>
                    <a:lstStyle/>
                    <a:p>
                      <a:endParaRPr lang="en-IN"/>
                    </a:p>
                  </a:txBody>
                  <a:tcPr/>
                </a:tc>
                <a:tc hMerge="1" v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 لاَ تَفْعَلْ</a:t>
                      </a:r>
                      <a:r>
                        <a:rPr kumimoji="0" lang="en-IN" sz="4400" b="1" i="0" u="none" strike="noStrike" cap="none" normalizeH="0" baseline="0" smtClean="0">
                          <a:ln>
                            <a:noFill/>
                          </a:ln>
                          <a:solidFill>
                            <a:srgbClr val="FFFF00"/>
                          </a:solidFill>
                          <a:effectLst/>
                          <a:latin typeface="Tahoma" pitchFamily="34" charset="0"/>
                          <a:cs typeface="Tajweed" pitchFamily="2" charset="-78"/>
                        </a:rPr>
                        <a:t>  </a:t>
                      </a:r>
                      <a:r>
                        <a:rPr kumimoji="0" lang="ar-SA" sz="4400" b="1" i="0" u="none" strike="noStrike" cap="none" normalizeH="0" baseline="0" smtClean="0">
                          <a:ln>
                            <a:noFill/>
                          </a:ln>
                          <a:solidFill>
                            <a:srgbClr val="FFFF00"/>
                          </a:solidFill>
                          <a:effectLst/>
                          <a:latin typeface="Tahoma" pitchFamily="34" charset="0"/>
                          <a:cs typeface="Tajweed" pitchFamily="2" charset="-78"/>
                        </a:rPr>
                        <a:t>لاَ تَفْعَلُوا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a:t>
                      </a:r>
                      <a:endParaRPr kumimoji="0" lang="en-US" sz="4400" b="1" i="0" u="none" strike="noStrike" cap="none" normalizeH="0" baseline="0" smtClean="0">
                        <a:ln>
                          <a:noFill/>
                        </a:ln>
                        <a:solidFill>
                          <a:srgbClr val="FFFF00"/>
                        </a:solidFill>
                        <a:effectLst/>
                        <a:latin typeface="Tahoma" pitchFamily="34"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تَفْعَلُونَ</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a:t>
                      </a:r>
                      <a:r>
                        <a:rPr kumimoji="0" lang="en-IN" sz="4400" b="1" i="1" u="none" strike="noStrike" cap="none" normalizeH="0" baseline="0" smtClean="0">
                          <a:ln>
                            <a:noFill/>
                          </a:ln>
                          <a:solidFill>
                            <a:srgbClr val="000000"/>
                          </a:solidFill>
                          <a:effectLst/>
                          <a:latin typeface="Tahoma" pitchFamily="34" charset="0"/>
                          <a:cs typeface="Tajweed" pitchFamily="2" charset="-78"/>
                        </a:rPr>
                        <a:t> </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فَعَلْتُمْ</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422400">
                <a:tc gridSpan="2" vMerge="1">
                  <a:txBody>
                    <a:bodyPr/>
                    <a:lstStyle/>
                    <a:p>
                      <a:endParaRPr lang="en-IN"/>
                    </a:p>
                  </a:txBody>
                  <a:tcPr/>
                </a:tc>
                <a:tc hMerge="1" vMerge="1">
                  <a:txBody>
                    <a:bodyPr/>
                    <a:lstStyle/>
                    <a:p>
                      <a:endParaRPr lang="en-IN"/>
                    </a:p>
                  </a:txBody>
                  <a:tcPr/>
                </a:tc>
                <a:tc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أَفْعَلُ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نَفْعَلُ</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فَعَلْتُ</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فَعَلْنَا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1375278" name="Oval 46"/>
          <p:cNvSpPr>
            <a:spLocks noChangeArrowheads="1"/>
          </p:cNvSpPr>
          <p:nvPr/>
        </p:nvSpPr>
        <p:spPr bwMode="auto">
          <a:xfrm>
            <a:off x="2819400" y="5181600"/>
            <a:ext cx="2514600" cy="1600200"/>
          </a:xfrm>
          <a:prstGeom prst="ellipse">
            <a:avLst/>
          </a:prstGeom>
          <a:solidFill>
            <a:schemeClr val="bg2"/>
          </a:solidFill>
          <a:ln w="9525">
            <a:solidFill>
              <a:srgbClr val="996633"/>
            </a:solidFill>
            <a:round/>
            <a:headEnd/>
            <a:tailEnd/>
          </a:ln>
          <a:effectLst/>
        </p:spPr>
        <p:txBody>
          <a:bodyPr wrap="none" lIns="0" anchor="ctr"/>
          <a:lstStyle/>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فَاعِل، مَفْعُول</a:t>
            </a:r>
          </a:p>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 </a:t>
            </a:r>
            <a:r>
              <a:rPr lang="ar-SA" sz="4000" b="1" dirty="0">
                <a:solidFill>
                  <a:srgbClr val="CC9900"/>
                </a:solidFill>
                <a:effectLst>
                  <a:outerShdw blurRad="38100" dist="38100" dir="2700000" algn="tl">
                    <a:srgbClr val="000000"/>
                  </a:outerShdw>
                </a:effectLst>
                <a:latin typeface="Nafees Web Naskh" pitchFamily="2" charset="-78"/>
                <a:cs typeface="Majidi" pitchFamily="2" charset="-78"/>
              </a:rPr>
              <a:t>فِعْل</a:t>
            </a:r>
            <a:endParaRPr lang="en-US" sz="4000" b="1" dirty="0">
              <a:solidFill>
                <a:srgbClr val="CC9900"/>
              </a:solidFill>
              <a:effectLst>
                <a:outerShdw blurRad="38100" dist="38100" dir="2700000" algn="tl">
                  <a:srgbClr val="000000"/>
                </a:outerShdw>
              </a:effectLst>
              <a:latin typeface="Nafees Web Naskh" pitchFamily="2" charset="-78"/>
              <a:cs typeface="Majidi" pitchFamily="2" charset="-78"/>
            </a:endParaRPr>
          </a:p>
        </p:txBody>
      </p:sp>
      <p:sp>
        <p:nvSpPr>
          <p:cNvPr id="50223" name="Freeform 47"/>
          <p:cNvSpPr>
            <a:spLocks/>
          </p:cNvSpPr>
          <p:nvPr/>
        </p:nvSpPr>
        <p:spPr bwMode="auto">
          <a:xfrm>
            <a:off x="1905000" y="1143000"/>
            <a:ext cx="3733800" cy="4572000"/>
          </a:xfrm>
          <a:custGeom>
            <a:avLst/>
            <a:gdLst>
              <a:gd name="T0" fmla="*/ 0 w 1824"/>
              <a:gd name="T1" fmla="*/ 0 h 2784"/>
              <a:gd name="T2" fmla="*/ 2147483647 w 1824"/>
              <a:gd name="T3" fmla="*/ 2147483647 h 2784"/>
              <a:gd name="T4" fmla="*/ 2147483647 w 1824"/>
              <a:gd name="T5" fmla="*/ 2147483647 h 2784"/>
              <a:gd name="T6" fmla="*/ 0 60000 65536"/>
              <a:gd name="T7" fmla="*/ 0 60000 65536"/>
              <a:gd name="T8" fmla="*/ 0 60000 65536"/>
              <a:gd name="T9" fmla="*/ 0 w 1824"/>
              <a:gd name="T10" fmla="*/ 0 h 2784"/>
              <a:gd name="T11" fmla="*/ 1824 w 1824"/>
              <a:gd name="T12" fmla="*/ 2784 h 2784"/>
            </a:gdLst>
            <a:ahLst/>
            <a:cxnLst>
              <a:cxn ang="T6">
                <a:pos x="T0" y="T1"/>
              </a:cxn>
              <a:cxn ang="T7">
                <a:pos x="T2" y="T3"/>
              </a:cxn>
              <a:cxn ang="T8">
                <a:pos x="T4" y="T5"/>
              </a:cxn>
            </a:cxnLst>
            <a:rect l="T9" t="T10" r="T11" b="T12"/>
            <a:pathLst>
              <a:path w="1824" h="2784">
                <a:moveTo>
                  <a:pt x="0" y="0"/>
                </a:moveTo>
                <a:cubicBezTo>
                  <a:pt x="64" y="488"/>
                  <a:pt x="128" y="976"/>
                  <a:pt x="432" y="1440"/>
                </a:cubicBezTo>
                <a:cubicBezTo>
                  <a:pt x="736" y="1904"/>
                  <a:pt x="1280" y="2344"/>
                  <a:pt x="1824" y="2784"/>
                </a:cubicBezTo>
              </a:path>
            </a:pathLst>
          </a:custGeom>
          <a:noFill/>
          <a:ln w="76200">
            <a:solidFill>
              <a:srgbClr val="FFFF00"/>
            </a:solidFill>
            <a:round/>
            <a:headEnd/>
            <a:tailEnd type="stealth" w="lg" len="lg"/>
          </a:ln>
        </p:spPr>
        <p:txBody>
          <a:bodyPr anchor="ctr"/>
          <a:lstStyle/>
          <a:p>
            <a:endParaRPr lang="en-US"/>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0223"/>
                                        </p:tgtEl>
                                        <p:attrNameLst>
                                          <p:attrName>style.visibility</p:attrName>
                                        </p:attrNameLst>
                                      </p:cBhvr>
                                      <p:to>
                                        <p:strVal val="visible"/>
                                      </p:to>
                                    </p:set>
                                    <p:anim calcmode="lin" valueType="num">
                                      <p:cBhvr additive="base">
                                        <p:cTn id="7" dur="500" fill="hold"/>
                                        <p:tgtEl>
                                          <p:spTgt spid="50223"/>
                                        </p:tgtEl>
                                        <p:attrNameLst>
                                          <p:attrName>ppt_x</p:attrName>
                                        </p:attrNameLst>
                                      </p:cBhvr>
                                      <p:tavLst>
                                        <p:tav tm="0">
                                          <p:val>
                                            <p:strVal val="0-#ppt_w/2"/>
                                          </p:val>
                                        </p:tav>
                                        <p:tav tm="100000">
                                          <p:val>
                                            <p:strVal val="#ppt_x"/>
                                          </p:val>
                                        </p:tav>
                                      </p:tavLst>
                                    </p:anim>
                                    <p:anim calcmode="lin" valueType="num">
                                      <p:cBhvr additive="base">
                                        <p:cTn id="8" dur="500" fill="hold"/>
                                        <p:tgtEl>
                                          <p:spTgt spid="502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77283" name="Group 3"/>
          <p:cNvGraphicFramePr>
            <a:graphicFrameLocks noGrp="1"/>
          </p:cNvGraphicFramePr>
          <p:nvPr/>
        </p:nvGraphicFramePr>
        <p:xfrm>
          <a:off x="177800" y="671513"/>
          <a:ext cx="8763000" cy="2301875"/>
        </p:xfrm>
        <a:graphic>
          <a:graphicData uri="http://schemas.openxmlformats.org/drawingml/2006/table">
            <a:tbl>
              <a:tblPr rtl="1"/>
              <a:tblGrid>
                <a:gridCol w="2286000"/>
                <a:gridCol w="2692400"/>
                <a:gridCol w="1676400"/>
                <a:gridCol w="2108200"/>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51220" name="Rectangle 20"/>
          <p:cNvSpPr>
            <a:spLocks noGrp="1" noChangeArrowheads="1"/>
          </p:cNvSpPr>
          <p:nvPr>
            <p:ph type="body" idx="4294967295"/>
          </p:nvPr>
        </p:nvSpPr>
        <p:spPr>
          <a:xfrm>
            <a:off x="457200" y="3429000"/>
            <a:ext cx="8458200" cy="2514600"/>
          </a:xfrm>
          <a:noFill/>
        </p:spPr>
        <p:txBody>
          <a:bodyPr/>
          <a:lstStyle/>
          <a:p>
            <a:pPr marL="0" indent="0" algn="l" rtl="0">
              <a:lnSpc>
                <a:spcPct val="90000"/>
              </a:lnSpc>
              <a:buFont typeface="Wingdings" pitchFamily="2" charset="2"/>
              <a:buNone/>
            </a:pPr>
            <a:r>
              <a:rPr lang="en-US" sz="2800" dirty="0" smtClean="0"/>
              <a:t>Your worship with Shirk is no worship at all!</a:t>
            </a:r>
          </a:p>
        </p:txBody>
      </p:sp>
      <p:sp>
        <p:nvSpPr>
          <p:cNvPr id="5" name="Text Box 18"/>
          <p:cNvSpPr txBox="1">
            <a:spLocks noChangeArrowheads="1"/>
          </p:cNvSpPr>
          <p:nvPr/>
        </p:nvSpPr>
        <p:spPr bwMode="auto">
          <a:xfrm>
            <a:off x="3087688" y="0"/>
            <a:ext cx="2779712" cy="519113"/>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en-US" sz="2800" b="1" dirty="0">
                <a:solidFill>
                  <a:schemeClr val="tx1"/>
                </a:solidFill>
                <a:cs typeface="Alvi Nastaleeq" pitchFamily="2" charset="-78"/>
              </a:rPr>
              <a:t>Lessons from :</a:t>
            </a:r>
          </a:p>
        </p:txBody>
      </p:sp>
    </p:spTree>
  </p:cSld>
  <p:clrMapOvr>
    <a:masterClrMapping/>
  </p:clrMapOvr>
  <p:transition advTm="661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36675" name="Group 3"/>
          <p:cNvGraphicFramePr>
            <a:graphicFrameLocks noGrp="1"/>
          </p:cNvGraphicFramePr>
          <p:nvPr/>
        </p:nvGraphicFramePr>
        <p:xfrm>
          <a:off x="614362" y="671513"/>
          <a:ext cx="8326438" cy="2195513"/>
        </p:xfrm>
        <a:graphic>
          <a:graphicData uri="http://schemas.openxmlformats.org/drawingml/2006/table">
            <a:tbl>
              <a:tblPr rtl="1"/>
              <a:tblGrid>
                <a:gridCol w="4782930"/>
                <a:gridCol w="3543508"/>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أَنتُمْ</a:t>
                      </a:r>
                    </a:p>
                  </a:txBody>
                  <a:tcPr anchor="b"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عَابِدُونَ</a:t>
                      </a:r>
                    </a:p>
                  </a:txBody>
                  <a:tcPr anchor="b"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r>
            </a:tbl>
          </a:graphicData>
        </a:graphic>
      </p:graphicFrame>
      <p:sp>
        <p:nvSpPr>
          <p:cNvPr id="53262" name="Text Box 22"/>
          <p:cNvSpPr txBox="1">
            <a:spLocks noChangeArrowheads="1"/>
          </p:cNvSpPr>
          <p:nvPr/>
        </p:nvSpPr>
        <p:spPr bwMode="auto">
          <a:xfrm>
            <a:off x="471488" y="0"/>
            <a:ext cx="8004175" cy="523875"/>
          </a:xfrm>
          <a:prstGeom prst="rect">
            <a:avLst/>
          </a:prstGeom>
          <a:noFill/>
          <a:ln w="9525" algn="ctr">
            <a:noFill/>
            <a:miter lim="800000"/>
            <a:headEnd/>
            <a:tailEnd/>
          </a:ln>
        </p:spPr>
        <p:txBody>
          <a:bodyPr wrap="none">
            <a:spAutoFit/>
          </a:bodyPr>
          <a:lstStyle/>
          <a:p>
            <a:pPr algn="ctr" rtl="1">
              <a:spcBef>
                <a:spcPct val="0"/>
              </a:spcBef>
              <a:buClrTx/>
              <a:buSzTx/>
              <a:buFontTx/>
              <a:buNone/>
            </a:pPr>
            <a:r>
              <a:rPr lang="en-IN" sz="2800" b="1" dirty="0">
                <a:solidFill>
                  <a:schemeClr val="tx1"/>
                </a:solidFill>
                <a:cs typeface="Traditional Arabic_bs" pitchFamily="2" charset="-78"/>
              </a:rPr>
              <a:t>Practice with Imagination, </a:t>
            </a:r>
            <a:r>
              <a:rPr lang="en-IN" sz="2800" b="1" dirty="0" smtClean="0">
                <a:solidFill>
                  <a:schemeClr val="tx1"/>
                </a:solidFill>
                <a:cs typeface="Traditional Arabic_bs" pitchFamily="2" charset="-78"/>
              </a:rPr>
              <a:t>Feeling </a:t>
            </a:r>
            <a:r>
              <a:rPr lang="en-IN" sz="2800" b="1" dirty="0">
                <a:solidFill>
                  <a:schemeClr val="tx1"/>
                </a:solidFill>
                <a:cs typeface="Traditional Arabic_bs" pitchFamily="2" charset="-78"/>
              </a:rPr>
              <a:t>&amp; Prayer</a:t>
            </a:r>
            <a:endParaRPr lang="en-US" sz="2800" b="1" dirty="0">
              <a:solidFill>
                <a:schemeClr val="tx1"/>
              </a:solidFill>
              <a:cs typeface="Traditional Arabic_bs" pitchFamily="2" charset="-78"/>
            </a:endParaRPr>
          </a:p>
        </p:txBody>
      </p:sp>
      <p:pic>
        <p:nvPicPr>
          <p:cNvPr id="53263" name="Picture 23"/>
          <p:cNvPicPr>
            <a:picLocks noChangeAspect="1" noChangeArrowheads="1"/>
          </p:cNvPicPr>
          <p:nvPr/>
        </p:nvPicPr>
        <p:blipFill>
          <a:blip r:embed="rId3" cstate="print"/>
          <a:srcRect/>
          <a:stretch>
            <a:fillRect/>
          </a:stretch>
        </p:blipFill>
        <p:spPr bwMode="auto">
          <a:xfrm>
            <a:off x="0" y="5181600"/>
            <a:ext cx="1228725" cy="1457325"/>
          </a:xfrm>
          <a:prstGeom prst="rect">
            <a:avLst/>
          </a:prstGeom>
          <a:noFill/>
          <a:ln w="9525" algn="ctr">
            <a:noFill/>
            <a:miter lim="800000"/>
            <a:headEnd/>
            <a:tailEnd/>
          </a:ln>
        </p:spPr>
      </p:pic>
      <p:graphicFrame>
        <p:nvGraphicFramePr>
          <p:cNvPr id="3" name="Table 2"/>
          <p:cNvGraphicFramePr>
            <a:graphicFrameLocks noGrp="1"/>
          </p:cNvGraphicFramePr>
          <p:nvPr/>
        </p:nvGraphicFramePr>
        <p:xfrm>
          <a:off x="614363" y="3214688"/>
          <a:ext cx="8301037" cy="2195513"/>
        </p:xfrm>
        <a:graphic>
          <a:graphicData uri="http://schemas.openxmlformats.org/drawingml/2006/table">
            <a:tbl>
              <a:tblPr rtl="1"/>
              <a:tblGrid>
                <a:gridCol w="3676969"/>
                <a:gridCol w="4624068"/>
              </a:tblGrid>
              <a:tr h="12350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مَآ</a:t>
                      </a:r>
                    </a:p>
                  </a:txBody>
                  <a:tcPr anchor="b"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أَعْبُدُ</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(3)</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604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4"/>
          <p:cNvSpPr>
            <a:spLocks noChangeArrowheads="1"/>
          </p:cNvSpPr>
          <p:nvPr/>
        </p:nvSpPr>
        <p:spPr bwMode="auto">
          <a:xfrm>
            <a:off x="4572000" y="2133600"/>
            <a:ext cx="4013200" cy="646113"/>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600">
                <a:solidFill>
                  <a:srgbClr val="FFFFFF"/>
                </a:solidFill>
                <a:cs typeface="Times New Roman" pitchFamily="18" charset="0"/>
              </a:rPr>
              <a:t>[And] Nor are you </a:t>
            </a:r>
          </a:p>
        </p:txBody>
      </p:sp>
      <p:sp>
        <p:nvSpPr>
          <p:cNvPr id="7" name="Rectangle 6"/>
          <p:cNvSpPr>
            <a:spLocks noChangeArrowheads="1"/>
          </p:cNvSpPr>
          <p:nvPr/>
        </p:nvSpPr>
        <p:spPr bwMode="auto">
          <a:xfrm>
            <a:off x="1295400" y="2128838"/>
            <a:ext cx="2641600" cy="6477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600">
                <a:solidFill>
                  <a:srgbClr val="FFFFFF"/>
                </a:solidFill>
                <a:cs typeface="Times New Roman" pitchFamily="18" charset="0"/>
              </a:rPr>
              <a:t>worshippers</a:t>
            </a:r>
          </a:p>
        </p:txBody>
      </p:sp>
      <p:sp>
        <p:nvSpPr>
          <p:cNvPr id="9" name="Rectangle 8"/>
          <p:cNvSpPr>
            <a:spLocks noChangeArrowheads="1"/>
          </p:cNvSpPr>
          <p:nvPr/>
        </p:nvSpPr>
        <p:spPr bwMode="auto">
          <a:xfrm>
            <a:off x="5838825" y="4597400"/>
            <a:ext cx="2098675" cy="646113"/>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600">
                <a:solidFill>
                  <a:srgbClr val="FFFFFF"/>
                </a:solidFill>
                <a:cs typeface="Times New Roman" pitchFamily="18" charset="0"/>
              </a:rPr>
              <a:t>(of) what</a:t>
            </a:r>
          </a:p>
        </p:txBody>
      </p:sp>
      <p:sp>
        <p:nvSpPr>
          <p:cNvPr id="12" name="Rectangle 11"/>
          <p:cNvSpPr>
            <a:spLocks noChangeArrowheads="1"/>
          </p:cNvSpPr>
          <p:nvPr/>
        </p:nvSpPr>
        <p:spPr bwMode="auto">
          <a:xfrm>
            <a:off x="1825625" y="4597400"/>
            <a:ext cx="2220913" cy="646113"/>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600">
                <a:solidFill>
                  <a:srgbClr val="FFFFFF"/>
                </a:solidFill>
                <a:cs typeface="Times New Roman" pitchFamily="18" charset="0"/>
              </a:rPr>
              <a:t>I worship.</a:t>
            </a: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5"/>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7"/>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2"/>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79349" name="Group 21"/>
          <p:cNvGraphicFramePr>
            <a:graphicFrameLocks noGrp="1"/>
          </p:cNvGraphicFramePr>
          <p:nvPr/>
        </p:nvGraphicFramePr>
        <p:xfrm>
          <a:off x="177800" y="2057400"/>
          <a:ext cx="8763000" cy="2424113"/>
        </p:xfrm>
        <a:graphic>
          <a:graphicData uri="http://schemas.openxmlformats.org/drawingml/2006/table">
            <a:tbl>
              <a:tblPr rtl="1"/>
              <a:tblGrid>
                <a:gridCol w="2286000"/>
                <a:gridCol w="2463800"/>
                <a:gridCol w="1371600"/>
                <a:gridCol w="26416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(4)</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advTm="661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81413" name="Group 37"/>
          <p:cNvGraphicFramePr>
            <a:graphicFrameLocks noGrp="1"/>
          </p:cNvGraphicFramePr>
          <p:nvPr/>
        </p:nvGraphicFramePr>
        <p:xfrm>
          <a:off x="177800" y="166688"/>
          <a:ext cx="8763000" cy="2424113"/>
        </p:xfrm>
        <a:graphic>
          <a:graphicData uri="http://schemas.openxmlformats.org/drawingml/2006/table">
            <a:tbl>
              <a:tblPr rtl="1"/>
              <a:tblGrid>
                <a:gridCol w="2286000"/>
                <a:gridCol w="2463800"/>
                <a:gridCol w="1371600"/>
                <a:gridCol w="26416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(4)</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81396" name="Group 20"/>
          <p:cNvGraphicFramePr>
            <a:graphicFrameLocks noGrp="1"/>
          </p:cNvGraphicFramePr>
          <p:nvPr/>
        </p:nvGraphicFramePr>
        <p:xfrm>
          <a:off x="381000" y="2295525"/>
          <a:ext cx="1371600" cy="4572000"/>
        </p:xfrm>
        <a:graphic>
          <a:graphicData uri="http://schemas.openxmlformats.org/drawingml/2006/table">
            <a:tbl>
              <a:tblPr/>
              <a:tblGrid>
                <a:gridCol w="1371600"/>
              </a:tblGrid>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rPr>
                        <a:t>هُوَ </a:t>
                      </a:r>
                      <a:endParaRPr kumimoji="0" lang="en-IN"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هُمْ</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7945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rPr>
                        <a:t>أَنْتَ </a:t>
                      </a:r>
                      <a:endParaRPr kumimoji="0" lang="en-IN"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rPr>
                        <a:t>أَنْتُمْ</a:t>
                      </a:r>
                      <a:endParaRPr kumimoji="0" lang="en-IN"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endParaRPr kumimoji="0" lang="en-IN"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نَحْنُ</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54308" name="Rectangle 36"/>
          <p:cNvSpPr>
            <a:spLocks noChangeArrowheads="1"/>
          </p:cNvSpPr>
          <p:nvPr/>
        </p:nvSpPr>
        <p:spPr bwMode="auto">
          <a:xfrm>
            <a:off x="1600200" y="3241675"/>
            <a:ext cx="7467600" cy="1406525"/>
          </a:xfrm>
          <a:prstGeom prst="rect">
            <a:avLst/>
          </a:prstGeom>
          <a:noFill/>
          <a:ln w="9525">
            <a:noFill/>
            <a:miter lim="800000"/>
            <a:headEnd/>
            <a:tailEnd/>
          </a:ln>
        </p:spPr>
        <p:txBody>
          <a:bodyPr/>
          <a:lstStyle/>
          <a:p>
            <a:pPr marL="577850" indent="-577850" algn="ctr" rtl="1">
              <a:lnSpc>
                <a:spcPct val="70000"/>
              </a:lnSpc>
              <a:spcBef>
                <a:spcPct val="0"/>
              </a:spcBef>
              <a:buSzPct val="90000"/>
              <a:buFont typeface="Wingdings" pitchFamily="2" charset="2"/>
              <a:buNone/>
            </a:pPr>
            <a:r>
              <a:rPr lang="ar-SA" sz="12900" dirty="0">
                <a:latin typeface="Times New Roman" pitchFamily="18" charset="0"/>
                <a:ea typeface="Times New Roman" pitchFamily="18" charset="0"/>
                <a:cs typeface="Tajweed" pitchFamily="2" charset="-78"/>
              </a:rPr>
              <a:t>وَ</a:t>
            </a:r>
            <a:r>
              <a:rPr lang="en-US" sz="12900" dirty="0">
                <a:latin typeface="Times New Roman" pitchFamily="18" charset="0"/>
                <a:ea typeface="Times New Roman" pitchFamily="18" charset="0"/>
                <a:cs typeface="Tajweed" pitchFamily="2" charset="-78"/>
              </a:rPr>
              <a:t>  </a:t>
            </a:r>
            <a:r>
              <a:rPr lang="en-US" sz="12900" dirty="0" smtClean="0">
                <a:latin typeface="Times New Roman" pitchFamily="18" charset="0"/>
                <a:ea typeface="Times New Roman" pitchFamily="18" charset="0"/>
                <a:cs typeface="Tajweed" pitchFamily="2" charset="-78"/>
              </a:rPr>
              <a:t>   </a:t>
            </a:r>
            <a:r>
              <a:rPr lang="ar-SA" sz="12900" dirty="0" smtClean="0">
                <a:latin typeface="Times New Roman" pitchFamily="18" charset="0"/>
                <a:ea typeface="Times New Roman" pitchFamily="18" charset="0"/>
                <a:cs typeface="Tajweed" pitchFamily="2" charset="-78"/>
              </a:rPr>
              <a:t>لاَ  </a:t>
            </a:r>
            <a:r>
              <a:rPr lang="en-US" sz="12900" dirty="0" smtClean="0">
                <a:latin typeface="Times New Roman" pitchFamily="18" charset="0"/>
                <a:ea typeface="Times New Roman" pitchFamily="18" charset="0"/>
                <a:cs typeface="Tajweed" pitchFamily="2" charset="-78"/>
              </a:rPr>
              <a:t> </a:t>
            </a:r>
            <a:r>
              <a:rPr lang="ar-SA" sz="12900" dirty="0" smtClean="0">
                <a:latin typeface="Times New Roman" pitchFamily="18" charset="0"/>
                <a:ea typeface="Times New Roman" pitchFamily="18" charset="0"/>
                <a:cs typeface="Tajweed" pitchFamily="2" charset="-78"/>
              </a:rPr>
              <a:t> </a:t>
            </a:r>
            <a:r>
              <a:rPr lang="ar-SA" sz="12900" dirty="0">
                <a:latin typeface="Times New Roman" pitchFamily="18" charset="0"/>
                <a:ea typeface="Times New Roman" pitchFamily="18" charset="0"/>
                <a:cs typeface="Tajweed" pitchFamily="2" charset="-78"/>
              </a:rPr>
              <a:t>أَنَا</a:t>
            </a:r>
            <a:endParaRPr lang="ar-SA" sz="4000" dirty="0">
              <a:latin typeface="Times New Roman" pitchFamily="18" charset="0"/>
              <a:ea typeface="Times New Roman" pitchFamily="18" charset="0"/>
              <a:cs typeface="Tajweed" pitchFamily="2" charset="-78"/>
            </a:endParaRPr>
          </a:p>
        </p:txBody>
      </p:sp>
      <p:sp>
        <p:nvSpPr>
          <p:cNvPr id="6" name="Rectangle 5"/>
          <p:cNvSpPr/>
          <p:nvPr/>
        </p:nvSpPr>
        <p:spPr>
          <a:xfrm>
            <a:off x="2209800" y="5715000"/>
            <a:ext cx="6934200" cy="885825"/>
          </a:xfrm>
          <a:prstGeom prst="rect">
            <a:avLst/>
          </a:prstGeom>
        </p:spPr>
        <p:txBody>
          <a:bodyPr>
            <a:spAutoFit/>
          </a:bodyPr>
          <a:lstStyle/>
          <a:p>
            <a:pPr marL="577850" indent="-577850" algn="ctr">
              <a:lnSpc>
                <a:spcPct val="70000"/>
              </a:lnSpc>
              <a:spcBef>
                <a:spcPct val="0"/>
              </a:spcBef>
              <a:buSzPct val="90000"/>
              <a:buFont typeface="Wingdings" pitchFamily="2" charset="2"/>
              <a:buNone/>
              <a:defRPr/>
            </a:pPr>
            <a:r>
              <a:rPr lang="en-US" sz="7200" dirty="0">
                <a:solidFill>
                  <a:srgbClr val="FFFFFF"/>
                </a:solidFill>
                <a:latin typeface="+mj-lt"/>
                <a:cs typeface="Times New Roman" pitchFamily="18" charset="0"/>
              </a:rPr>
              <a:t>I			 not		and</a:t>
            </a:r>
            <a:endParaRPr lang="ar-SA" sz="7200" dirty="0">
              <a:solidFill>
                <a:srgbClr val="FFFFFF"/>
              </a:solidFill>
              <a:latin typeface="+mj-lt"/>
              <a:cs typeface="Times New Roman" pitchFamily="18" charset="0"/>
            </a:endParaRPr>
          </a:p>
        </p:txBody>
      </p:sp>
      <p:sp>
        <p:nvSpPr>
          <p:cNvPr id="7" name="Rectangle 6"/>
          <p:cNvSpPr>
            <a:spLocks noChangeArrowheads="1"/>
          </p:cNvSpPr>
          <p:nvPr/>
        </p:nvSpPr>
        <p:spPr bwMode="auto">
          <a:xfrm>
            <a:off x="762000" y="5418138"/>
            <a:ext cx="573088" cy="830262"/>
          </a:xfrm>
          <a:prstGeom prst="rect">
            <a:avLst/>
          </a:prstGeom>
          <a:noFill/>
          <a:ln w="9525">
            <a:noFill/>
            <a:miter lim="800000"/>
            <a:headEnd/>
            <a:tailEnd/>
          </a:ln>
        </p:spPr>
        <p:txBody>
          <a:bodyPr wrap="none">
            <a:spAutoFit/>
          </a:bodyPr>
          <a:lstStyle/>
          <a:p>
            <a:pPr>
              <a:buFont typeface="Wingdings" pitchFamily="2" charset="2"/>
              <a:buNone/>
            </a:pPr>
            <a:r>
              <a:rPr lang="ar-SA">
                <a:solidFill>
                  <a:srgbClr val="FFFFFF"/>
                </a:solidFill>
                <a:latin typeface="Times New Roman" pitchFamily="18" charset="0"/>
                <a:ea typeface="Times New Roman" pitchFamily="18" charset="0"/>
                <a:cs typeface="Tajweed" pitchFamily="2" charset="-78"/>
              </a:rPr>
              <a:t>أَنَا</a:t>
            </a:r>
            <a:endParaRPr lang="en-IN" sz="5400">
              <a:ea typeface="Times New Roman" pitchFamily="18" charset="0"/>
              <a:cs typeface="Tajweed" pitchFamily="2" charset="-78"/>
            </a:endParaRPr>
          </a:p>
        </p:txBody>
      </p:sp>
      <p:sp>
        <p:nvSpPr>
          <p:cNvPr id="54311" name="Oval 66"/>
          <p:cNvSpPr>
            <a:spLocks noChangeArrowheads="1"/>
          </p:cNvSpPr>
          <p:nvPr/>
        </p:nvSpPr>
        <p:spPr bwMode="auto">
          <a:xfrm>
            <a:off x="0" y="5257800"/>
            <a:ext cx="2057400" cy="8382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repeatCount="indefinite" accel="50000" decel="50000" fill="hold" grpId="0" nodeType="withEffect">
                                  <p:stCondLst>
                                    <p:cond delay="0"/>
                                  </p:stCondLst>
                                  <p:childTnLst>
                                    <p:animMotion origin="layout" path="M -3.33333E-6 -3.12139E-6 L -0.00416 -0.21503 " pathEditMode="relative" rAng="0" ptsTypes="AA">
                                      <p:cBhvr>
                                        <p:cTn id="6" dur="2000" fill="hold"/>
                                        <p:tgtEl>
                                          <p:spTgt spid="6"/>
                                        </p:tgtEl>
                                        <p:attrNameLst>
                                          <p:attrName>ppt_x</p:attrName>
                                          <p:attrName>ppt_y</p:attrName>
                                        </p:attrNameLst>
                                      </p:cBhvr>
                                      <p:rCtr x="-200" y="-10800"/>
                                    </p:animMotion>
                                  </p:childTnLst>
                                </p:cTn>
                              </p:par>
                              <p:par>
                                <p:cTn id="7" presetID="6" presetClass="emph" presetSubtype="0" repeatCount="indefinite" accel="50000" decel="50000" autoRev="1" fill="hold" grpId="0" nodeType="withEffect">
                                  <p:stCondLst>
                                    <p:cond delay="0"/>
                                  </p:stCondLst>
                                  <p:childTnLst>
                                    <p:animScale>
                                      <p:cBhvr>
                                        <p:cTn id="8"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83427" name="Group 3"/>
          <p:cNvGraphicFramePr>
            <a:graphicFrameLocks noGrp="1"/>
          </p:cNvGraphicFramePr>
          <p:nvPr/>
        </p:nvGraphicFramePr>
        <p:xfrm>
          <a:off x="177800" y="166688"/>
          <a:ext cx="8763000" cy="2424113"/>
        </p:xfrm>
        <a:graphic>
          <a:graphicData uri="http://schemas.openxmlformats.org/drawingml/2006/table">
            <a:tbl>
              <a:tblPr rtl="1"/>
              <a:tblGrid>
                <a:gridCol w="2286000"/>
                <a:gridCol w="2463800"/>
                <a:gridCol w="1524000"/>
                <a:gridCol w="24892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(4)</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83444" name="Group 20"/>
          <p:cNvGraphicFramePr>
            <a:graphicFrameLocks noGrp="1"/>
          </p:cNvGraphicFramePr>
          <p:nvPr/>
        </p:nvGraphicFramePr>
        <p:xfrm>
          <a:off x="990600" y="2514600"/>
          <a:ext cx="7239000" cy="4572000"/>
        </p:xfrm>
        <a:graphic>
          <a:graphicData uri="http://schemas.openxmlformats.org/drawingml/2006/table">
            <a:tbl>
              <a:tblPr/>
              <a:tblGrid>
                <a:gridCol w="885825"/>
                <a:gridCol w="792163"/>
                <a:gridCol w="1663700"/>
                <a:gridCol w="1174750"/>
                <a:gridCol w="1433512"/>
                <a:gridCol w="1289050"/>
              </a:tblGrid>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tx1"/>
                          </a:solidFill>
                          <a:effectLst/>
                          <a:latin typeface="Tahoma" pitchFamily="34" charset="0"/>
                          <a:cs typeface="Tajweed" pitchFamily="2" charset="-78"/>
                        </a:rPr>
                        <a:t>تَفْعَل</a:t>
                      </a:r>
                      <a:endParaRPr kumimoji="0" lang="en-US" sz="3600" b="1" i="0"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1" u="none" strike="noStrike" cap="none" normalizeH="0" baseline="0" smtClean="0">
                          <a:ln>
                            <a:noFill/>
                          </a:ln>
                          <a:solidFill>
                            <a:schemeClr val="tx1"/>
                          </a:solidFill>
                          <a:effectLst/>
                          <a:latin typeface="Tahoma" pitchFamily="34" charset="0"/>
                          <a:cs typeface="Tajweed" pitchFamily="2" charset="-78"/>
                        </a:rPr>
                        <a:t>فَعَلَتْ</a:t>
                      </a:r>
                      <a:endParaRPr kumimoji="0" lang="en-US" sz="3600" b="0" i="1"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يَفْعَلُونَ</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فَعَلُوا</a:t>
                      </a:r>
                      <a:endParaRPr kumimoji="0" lang="ar-SA"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762000">
                <a:tc rowSpan="3"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smtClean="0">
                        <a:ln>
                          <a:noFill/>
                        </a:ln>
                        <a:solidFill>
                          <a:srgbClr val="FF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r>
              <a:tr h="1524000">
                <a:tc gridSpan="2" vMerge="1">
                  <a:txBody>
                    <a:bodyPr/>
                    <a:lstStyle/>
                    <a:p>
                      <a:endParaRPr lang="en-IN"/>
                    </a:p>
                  </a:txBody>
                  <a:tcPr/>
                </a:tc>
                <a:tc hMerge="1" v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 لاَ تَفْعَلْ</a:t>
                      </a:r>
                      <a:r>
                        <a:rPr kumimoji="0" lang="en-IN" sz="4400" b="1" i="0" u="none" strike="noStrike" cap="none" normalizeH="0" baseline="0" smtClean="0">
                          <a:ln>
                            <a:noFill/>
                          </a:ln>
                          <a:solidFill>
                            <a:srgbClr val="FFFF00"/>
                          </a:solidFill>
                          <a:effectLst/>
                          <a:latin typeface="Tahoma" pitchFamily="34" charset="0"/>
                          <a:cs typeface="Tajweed" pitchFamily="2" charset="-78"/>
                        </a:rPr>
                        <a:t>  </a:t>
                      </a:r>
                      <a:r>
                        <a:rPr kumimoji="0" lang="ar-SA" sz="4400" b="1" i="0" u="none" strike="noStrike" cap="none" normalizeH="0" baseline="0" smtClean="0">
                          <a:ln>
                            <a:noFill/>
                          </a:ln>
                          <a:solidFill>
                            <a:srgbClr val="FFFF00"/>
                          </a:solidFill>
                          <a:effectLst/>
                          <a:latin typeface="Tahoma" pitchFamily="34" charset="0"/>
                          <a:cs typeface="Tajweed" pitchFamily="2" charset="-78"/>
                        </a:rPr>
                        <a:t>لاَ تَفْعَلُوا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a:t>
                      </a:r>
                      <a:endParaRPr kumimoji="0" lang="en-US" sz="4400" b="1" i="0" u="none" strike="noStrike" cap="none" normalizeH="0" baseline="0" smtClean="0">
                        <a:ln>
                          <a:noFill/>
                        </a:ln>
                        <a:solidFill>
                          <a:srgbClr val="FFFF00"/>
                        </a:solidFill>
                        <a:effectLst/>
                        <a:latin typeface="Tahoma" pitchFamily="34"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تَفْعَلُونَ</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a:t>
                      </a:r>
                      <a:r>
                        <a:rPr kumimoji="0" lang="en-IN" sz="4400" b="1" i="1" u="none" strike="noStrike" cap="none" normalizeH="0" baseline="0" smtClean="0">
                          <a:ln>
                            <a:noFill/>
                          </a:ln>
                          <a:solidFill>
                            <a:srgbClr val="000000"/>
                          </a:solidFill>
                          <a:effectLst/>
                          <a:latin typeface="Tahoma" pitchFamily="34" charset="0"/>
                          <a:cs typeface="Tajweed" pitchFamily="2" charset="-78"/>
                        </a:rPr>
                        <a:t> </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فَعَلْتُمْ</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524000">
                <a:tc gridSpan="2" vMerge="1">
                  <a:txBody>
                    <a:bodyPr/>
                    <a:lstStyle/>
                    <a:p>
                      <a:endParaRPr lang="en-IN"/>
                    </a:p>
                  </a:txBody>
                  <a:tcPr/>
                </a:tc>
                <a:tc hMerge="1" vMerge="1">
                  <a:txBody>
                    <a:bodyPr/>
                    <a:lstStyle/>
                    <a:p>
                      <a:endParaRPr lang="en-IN"/>
                    </a:p>
                  </a:txBody>
                  <a:tcPr/>
                </a:tc>
                <a:tc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أَفْعَلُ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نَفْعَلُ</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فَعَلْتُ</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فَعَلْنَا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1383470" name="Oval 46"/>
          <p:cNvSpPr>
            <a:spLocks noChangeArrowheads="1"/>
          </p:cNvSpPr>
          <p:nvPr/>
        </p:nvSpPr>
        <p:spPr bwMode="auto">
          <a:xfrm>
            <a:off x="2971800" y="5486400"/>
            <a:ext cx="2514600" cy="1600200"/>
          </a:xfrm>
          <a:prstGeom prst="ellipse">
            <a:avLst/>
          </a:prstGeom>
          <a:solidFill>
            <a:schemeClr val="bg2"/>
          </a:solidFill>
          <a:ln w="9525">
            <a:solidFill>
              <a:srgbClr val="996633"/>
            </a:solidFill>
            <a:round/>
            <a:headEnd/>
            <a:tailEnd/>
          </a:ln>
          <a:effectLst/>
        </p:spPr>
        <p:txBody>
          <a:bodyPr wrap="none" lIns="0" anchor="ctr"/>
          <a:lstStyle/>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فَاعِل، مَفْعُول</a:t>
            </a:r>
          </a:p>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 </a:t>
            </a:r>
            <a:r>
              <a:rPr lang="ar-SA" sz="4000" b="1" dirty="0">
                <a:solidFill>
                  <a:srgbClr val="CC9900"/>
                </a:solidFill>
                <a:effectLst>
                  <a:outerShdw blurRad="38100" dist="38100" dir="2700000" algn="tl">
                    <a:srgbClr val="000000"/>
                  </a:outerShdw>
                </a:effectLst>
                <a:latin typeface="Nafees Web Naskh" pitchFamily="2" charset="-78"/>
                <a:cs typeface="Majidi" pitchFamily="2" charset="-78"/>
              </a:rPr>
              <a:t>فِعْل</a:t>
            </a:r>
            <a:endParaRPr lang="en-US" sz="4000" b="1" dirty="0">
              <a:solidFill>
                <a:srgbClr val="CC9900"/>
              </a:solidFill>
              <a:effectLst>
                <a:outerShdw blurRad="38100" dist="38100" dir="2700000" algn="tl">
                  <a:srgbClr val="000000"/>
                </a:outerShdw>
              </a:effectLst>
              <a:latin typeface="Nafees Web Naskh" pitchFamily="2" charset="-78"/>
              <a:cs typeface="Majidi" pitchFamily="2" charset="-78"/>
            </a:endParaRPr>
          </a:p>
        </p:txBody>
      </p:sp>
      <p:sp>
        <p:nvSpPr>
          <p:cNvPr id="55343" name="Freeform 47"/>
          <p:cNvSpPr>
            <a:spLocks/>
          </p:cNvSpPr>
          <p:nvPr/>
        </p:nvSpPr>
        <p:spPr bwMode="auto">
          <a:xfrm rot="-637010">
            <a:off x="3179763" y="1382713"/>
            <a:ext cx="2133600" cy="4191000"/>
          </a:xfrm>
          <a:custGeom>
            <a:avLst/>
            <a:gdLst>
              <a:gd name="T0" fmla="*/ 2147483647 w 1416"/>
              <a:gd name="T1" fmla="*/ 0 h 2592"/>
              <a:gd name="T2" fmla="*/ 2147483647 w 1416"/>
              <a:gd name="T3" fmla="*/ 2147483647 h 2592"/>
              <a:gd name="T4" fmla="*/ 2147483647 w 1416"/>
              <a:gd name="T5" fmla="*/ 2147483647 h 2592"/>
              <a:gd name="T6" fmla="*/ 0 60000 65536"/>
              <a:gd name="T7" fmla="*/ 0 60000 65536"/>
              <a:gd name="T8" fmla="*/ 0 60000 65536"/>
              <a:gd name="T9" fmla="*/ 0 w 1416"/>
              <a:gd name="T10" fmla="*/ 0 h 2592"/>
              <a:gd name="T11" fmla="*/ 1416 w 1416"/>
              <a:gd name="T12" fmla="*/ 2592 h 2592"/>
            </a:gdLst>
            <a:ahLst/>
            <a:cxnLst>
              <a:cxn ang="T6">
                <a:pos x="T0" y="T1"/>
              </a:cxn>
              <a:cxn ang="T7">
                <a:pos x="T2" y="T3"/>
              </a:cxn>
              <a:cxn ang="T8">
                <a:pos x="T4" y="T5"/>
              </a:cxn>
            </a:cxnLst>
            <a:rect l="T9" t="T10" r="T11" b="T12"/>
            <a:pathLst>
              <a:path w="1416" h="2592">
                <a:moveTo>
                  <a:pt x="1416" y="0"/>
                </a:moveTo>
                <a:cubicBezTo>
                  <a:pt x="828" y="432"/>
                  <a:pt x="240" y="864"/>
                  <a:pt x="120" y="1296"/>
                </a:cubicBezTo>
                <a:cubicBezTo>
                  <a:pt x="0" y="1728"/>
                  <a:pt x="348" y="2160"/>
                  <a:pt x="696" y="2592"/>
                </a:cubicBezTo>
              </a:path>
            </a:pathLst>
          </a:custGeom>
          <a:noFill/>
          <a:ln w="76200">
            <a:solidFill>
              <a:srgbClr val="FFFF00"/>
            </a:solidFill>
            <a:round/>
            <a:headEnd/>
            <a:tailEnd type="stealth" w="lg" len="lg"/>
          </a:ln>
        </p:spPr>
        <p:txBody>
          <a:bodyPr anchor="ctr"/>
          <a:lstStyle/>
          <a:p>
            <a:endParaRPr lang="en-US"/>
          </a:p>
        </p:txBody>
      </p:sp>
      <p:sp>
        <p:nvSpPr>
          <p:cNvPr id="55344" name="Oval 96"/>
          <p:cNvSpPr>
            <a:spLocks noChangeArrowheads="1"/>
          </p:cNvSpPr>
          <p:nvPr/>
        </p:nvSpPr>
        <p:spPr bwMode="auto">
          <a:xfrm>
            <a:off x="4267200" y="5486400"/>
            <a:ext cx="914400" cy="1066800"/>
          </a:xfrm>
          <a:prstGeom prst="ellipse">
            <a:avLst/>
          </a:prstGeom>
          <a:noFill/>
          <a:ln w="38100" algn="ctr">
            <a:solidFill>
              <a:srgbClr val="FFFF00"/>
            </a:solidFill>
            <a:round/>
            <a:headEnd/>
            <a:tailEnd/>
          </a:ln>
        </p:spPr>
        <p:txBody>
          <a:bodyPr wrap="none" anchor="ctr"/>
          <a:lstStyle/>
          <a:p>
            <a:endParaRPr lang="en-US"/>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5344"/>
                                        </p:tgtEl>
                                        <p:attrNameLst>
                                          <p:attrName>style.visibility</p:attrName>
                                        </p:attrNameLst>
                                      </p:cBhvr>
                                      <p:to>
                                        <p:strVal val="visible"/>
                                      </p:to>
                                    </p:set>
                                    <p:anim calcmode="lin" valueType="num">
                                      <p:cBhvr additive="base">
                                        <p:cTn id="7" dur="500" fill="hold"/>
                                        <p:tgtEl>
                                          <p:spTgt spid="55344"/>
                                        </p:tgtEl>
                                        <p:attrNameLst>
                                          <p:attrName>ppt_x</p:attrName>
                                        </p:attrNameLst>
                                      </p:cBhvr>
                                      <p:tavLst>
                                        <p:tav tm="0">
                                          <p:val>
                                            <p:strVal val="#ppt_x"/>
                                          </p:val>
                                        </p:tav>
                                        <p:tav tm="100000">
                                          <p:val>
                                            <p:strVal val="#ppt_x"/>
                                          </p:val>
                                        </p:tav>
                                      </p:tavLst>
                                    </p:anim>
                                    <p:anim calcmode="lin" valueType="num">
                                      <p:cBhvr additive="base">
                                        <p:cTn id="8" dur="500" fill="hold"/>
                                        <p:tgtEl>
                                          <p:spTgt spid="5534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5343"/>
                                        </p:tgtEl>
                                        <p:attrNameLst>
                                          <p:attrName>style.visibility</p:attrName>
                                        </p:attrNameLst>
                                      </p:cBhvr>
                                      <p:to>
                                        <p:strVal val="visible"/>
                                      </p:to>
                                    </p:set>
                                    <p:anim calcmode="lin" valueType="num">
                                      <p:cBhvr additive="base">
                                        <p:cTn id="11" dur="500" fill="hold"/>
                                        <p:tgtEl>
                                          <p:spTgt spid="55343"/>
                                        </p:tgtEl>
                                        <p:attrNameLst>
                                          <p:attrName>ppt_x</p:attrName>
                                        </p:attrNameLst>
                                      </p:cBhvr>
                                      <p:tavLst>
                                        <p:tav tm="0">
                                          <p:val>
                                            <p:strVal val="#ppt_x"/>
                                          </p:val>
                                        </p:tav>
                                        <p:tav tm="100000">
                                          <p:val>
                                            <p:strVal val="#ppt_x"/>
                                          </p:val>
                                        </p:tav>
                                      </p:tavLst>
                                    </p:anim>
                                    <p:anim calcmode="lin" valueType="num">
                                      <p:cBhvr additive="base">
                                        <p:cTn id="12" dur="500" fill="hold"/>
                                        <p:tgtEl>
                                          <p:spTgt spid="5534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43" grpId="0" animBg="1"/>
      <p:bldP spid="5534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85475" name="Group 3"/>
          <p:cNvGraphicFramePr>
            <a:graphicFrameLocks noGrp="1"/>
          </p:cNvGraphicFramePr>
          <p:nvPr/>
        </p:nvGraphicFramePr>
        <p:xfrm>
          <a:off x="177800" y="166688"/>
          <a:ext cx="8763000" cy="2424113"/>
        </p:xfrm>
        <a:graphic>
          <a:graphicData uri="http://schemas.openxmlformats.org/drawingml/2006/table">
            <a:tbl>
              <a:tblPr rtl="1"/>
              <a:tblGrid>
                <a:gridCol w="2286000"/>
                <a:gridCol w="2463800"/>
                <a:gridCol w="1524000"/>
                <a:gridCol w="24892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(4)</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56340" name="Rectangle 20"/>
          <p:cNvSpPr>
            <a:spLocks noGrp="1" noChangeArrowheads="1"/>
          </p:cNvSpPr>
          <p:nvPr>
            <p:ph type="body" idx="4294967295"/>
          </p:nvPr>
        </p:nvSpPr>
        <p:spPr>
          <a:xfrm>
            <a:off x="2895600" y="2438400"/>
            <a:ext cx="2794000" cy="838200"/>
          </a:xfrm>
          <a:noFill/>
        </p:spPr>
        <p:txBody>
          <a:bodyPr/>
          <a:lstStyle/>
          <a:p>
            <a:pPr algn="ctr">
              <a:buFont typeface="Wingdings" pitchFamily="2" charset="2"/>
              <a:buNone/>
            </a:pPr>
            <a:r>
              <a:rPr lang="ar-SA" sz="9000" dirty="0" smtClean="0">
                <a:cs typeface="Tajweed" pitchFamily="2" charset="-78"/>
              </a:rPr>
              <a:t>مَا</a:t>
            </a:r>
            <a:endParaRPr lang="en-IN" sz="9000" dirty="0" smtClean="0">
              <a:cs typeface="Tajweed" pitchFamily="2" charset="-78"/>
            </a:endParaRPr>
          </a:p>
        </p:txBody>
      </p:sp>
      <p:sp>
        <p:nvSpPr>
          <p:cNvPr id="56341" name="Line 21"/>
          <p:cNvSpPr>
            <a:spLocks noChangeShapeType="1"/>
          </p:cNvSpPr>
          <p:nvPr/>
        </p:nvSpPr>
        <p:spPr bwMode="auto">
          <a:xfrm>
            <a:off x="4800600" y="3429000"/>
            <a:ext cx="533400" cy="533400"/>
          </a:xfrm>
          <a:prstGeom prst="line">
            <a:avLst/>
          </a:prstGeom>
          <a:noFill/>
          <a:ln w="57150">
            <a:solidFill>
              <a:srgbClr val="FFFF00"/>
            </a:solidFill>
            <a:round/>
            <a:headEnd/>
            <a:tailEnd type="triangle" w="med" len="med"/>
          </a:ln>
        </p:spPr>
        <p:txBody>
          <a:bodyPr wrap="square">
            <a:spAutoFit/>
          </a:bodyPr>
          <a:lstStyle/>
          <a:p>
            <a:endParaRPr lang="en-US"/>
          </a:p>
        </p:txBody>
      </p:sp>
      <p:sp>
        <p:nvSpPr>
          <p:cNvPr id="56342" name="Line 22"/>
          <p:cNvSpPr>
            <a:spLocks noChangeShapeType="1"/>
          </p:cNvSpPr>
          <p:nvPr/>
        </p:nvSpPr>
        <p:spPr bwMode="auto">
          <a:xfrm flipH="1">
            <a:off x="3352800" y="3352800"/>
            <a:ext cx="533400" cy="685800"/>
          </a:xfrm>
          <a:prstGeom prst="line">
            <a:avLst/>
          </a:prstGeom>
          <a:noFill/>
          <a:ln w="57150">
            <a:solidFill>
              <a:srgbClr val="FFFF00"/>
            </a:solidFill>
            <a:round/>
            <a:headEnd/>
            <a:tailEnd type="triangle" w="med" len="med"/>
          </a:ln>
        </p:spPr>
        <p:txBody>
          <a:bodyPr wrap="square">
            <a:spAutoFit/>
          </a:bodyPr>
          <a:lstStyle/>
          <a:p>
            <a:endParaRPr lang="en-US"/>
          </a:p>
        </p:txBody>
      </p:sp>
      <p:sp>
        <p:nvSpPr>
          <p:cNvPr id="56343" name="Text Box 23"/>
          <p:cNvSpPr txBox="1">
            <a:spLocks noChangeArrowheads="1"/>
          </p:cNvSpPr>
          <p:nvPr/>
        </p:nvSpPr>
        <p:spPr bwMode="auto">
          <a:xfrm>
            <a:off x="2286000" y="5715000"/>
            <a:ext cx="3124200" cy="762000"/>
          </a:xfrm>
          <a:prstGeom prst="rect">
            <a:avLst/>
          </a:prstGeom>
          <a:noFill/>
          <a:ln w="9525" algn="ctr">
            <a:noFill/>
            <a:miter lim="800000"/>
            <a:headEnd/>
            <a:tailEnd/>
          </a:ln>
        </p:spPr>
        <p:txBody>
          <a:bodyPr>
            <a:spAutoFit/>
          </a:bodyPr>
          <a:lstStyle/>
          <a:p>
            <a:pPr algn="ctr" eaLnBrk="1" hangingPunct="1">
              <a:spcBef>
                <a:spcPct val="50000"/>
              </a:spcBef>
              <a:buClrTx/>
              <a:buSzTx/>
              <a:buFontTx/>
              <a:buNone/>
            </a:pPr>
            <a:r>
              <a:rPr lang="ar-SA" sz="4400">
                <a:latin typeface="Arial Black" pitchFamily="34" charset="0"/>
                <a:cs typeface="Tajweed" pitchFamily="2" charset="-78"/>
              </a:rPr>
              <a:t>مَا </a:t>
            </a:r>
            <a:r>
              <a:rPr lang="ar-SA" sz="4400">
                <a:solidFill>
                  <a:schemeClr val="tx1"/>
                </a:solidFill>
                <a:latin typeface="Arial Black" pitchFamily="34" charset="0"/>
                <a:cs typeface="Tajweed" pitchFamily="2" charset="-78"/>
              </a:rPr>
              <a:t>دِينُكَ؟</a:t>
            </a:r>
            <a:r>
              <a:rPr lang="ar-SA" sz="4400">
                <a:latin typeface="Arial Black" pitchFamily="34" charset="0"/>
                <a:cs typeface="Tajweed" pitchFamily="2" charset="-78"/>
              </a:rPr>
              <a:t> </a:t>
            </a:r>
            <a:endParaRPr lang="en-IN" sz="4400">
              <a:latin typeface="Arial Black" pitchFamily="34" charset="0"/>
              <a:cs typeface="Tajweed" pitchFamily="2" charset="-78"/>
            </a:endParaRPr>
          </a:p>
        </p:txBody>
      </p:sp>
      <p:sp>
        <p:nvSpPr>
          <p:cNvPr id="56344" name="Text Box 24"/>
          <p:cNvSpPr txBox="1">
            <a:spLocks noChangeArrowheads="1"/>
          </p:cNvSpPr>
          <p:nvPr/>
        </p:nvSpPr>
        <p:spPr bwMode="auto">
          <a:xfrm>
            <a:off x="1828800" y="4129088"/>
            <a:ext cx="2667000" cy="823912"/>
          </a:xfrm>
          <a:prstGeom prst="rect">
            <a:avLst/>
          </a:prstGeom>
          <a:solidFill>
            <a:srgbClr val="0000FF"/>
          </a:solidFill>
          <a:ln w="9525" algn="ctr">
            <a:noFill/>
            <a:miter lim="800000"/>
            <a:headEnd/>
            <a:tailEnd/>
          </a:ln>
        </p:spPr>
        <p:txBody>
          <a:bodyPr>
            <a:spAutoFit/>
          </a:bodyPr>
          <a:lstStyle/>
          <a:p>
            <a:pPr algn="ctr" eaLnBrk="1" hangingPunct="1">
              <a:spcBef>
                <a:spcPct val="50000"/>
              </a:spcBef>
              <a:buClrTx/>
              <a:buSzTx/>
              <a:buFontTx/>
              <a:buNone/>
            </a:pPr>
            <a:r>
              <a:rPr lang="en-US" b="1" dirty="0"/>
              <a:t>What </a:t>
            </a:r>
          </a:p>
        </p:txBody>
      </p:sp>
      <p:sp>
        <p:nvSpPr>
          <p:cNvPr id="56345" name="Text Box 25"/>
          <p:cNvSpPr txBox="1">
            <a:spLocks noChangeArrowheads="1"/>
          </p:cNvSpPr>
          <p:nvPr/>
        </p:nvSpPr>
        <p:spPr bwMode="auto">
          <a:xfrm>
            <a:off x="-685800" y="5791200"/>
            <a:ext cx="3276600" cy="762000"/>
          </a:xfrm>
          <a:prstGeom prst="rect">
            <a:avLst/>
          </a:prstGeom>
          <a:noFill/>
          <a:ln w="9525" algn="ctr">
            <a:noFill/>
            <a:miter lim="800000"/>
            <a:headEnd/>
            <a:tailEnd/>
          </a:ln>
        </p:spPr>
        <p:txBody>
          <a:bodyPr>
            <a:spAutoFit/>
          </a:bodyPr>
          <a:lstStyle/>
          <a:p>
            <a:pPr algn="ctr" rtl="1" eaLnBrk="1" hangingPunct="1">
              <a:spcBef>
                <a:spcPct val="50000"/>
              </a:spcBef>
              <a:buClrTx/>
              <a:buSzTx/>
              <a:buFontTx/>
              <a:buNone/>
            </a:pPr>
            <a:r>
              <a:rPr lang="ar-SA" sz="4400">
                <a:latin typeface="Arial Black" pitchFamily="34" charset="0"/>
                <a:cs typeface="Tajweed" pitchFamily="2" charset="-78"/>
              </a:rPr>
              <a:t>مَا</a:t>
            </a:r>
            <a:r>
              <a:rPr lang="ar-SA" sz="4400">
                <a:solidFill>
                  <a:schemeClr val="tx1"/>
                </a:solidFill>
                <a:latin typeface="Arial Black" pitchFamily="34" charset="0"/>
                <a:cs typeface="Tajweed" pitchFamily="2" charset="-78"/>
              </a:rPr>
              <a:t> تَحْتَ </a:t>
            </a:r>
          </a:p>
        </p:txBody>
      </p:sp>
      <p:sp>
        <p:nvSpPr>
          <p:cNvPr id="56346" name="Line 26"/>
          <p:cNvSpPr>
            <a:spLocks noChangeShapeType="1"/>
          </p:cNvSpPr>
          <p:nvPr/>
        </p:nvSpPr>
        <p:spPr bwMode="auto">
          <a:xfrm>
            <a:off x="3505200" y="5105400"/>
            <a:ext cx="609600" cy="685800"/>
          </a:xfrm>
          <a:prstGeom prst="line">
            <a:avLst/>
          </a:prstGeom>
          <a:noFill/>
          <a:ln w="57150">
            <a:solidFill>
              <a:srgbClr val="FFFF00"/>
            </a:solidFill>
            <a:round/>
            <a:headEnd/>
            <a:tailEnd type="triangle" w="med" len="med"/>
          </a:ln>
        </p:spPr>
        <p:txBody>
          <a:bodyPr>
            <a:spAutoFit/>
          </a:bodyPr>
          <a:lstStyle/>
          <a:p>
            <a:endParaRPr lang="en-US"/>
          </a:p>
        </p:txBody>
      </p:sp>
      <p:sp>
        <p:nvSpPr>
          <p:cNvPr id="56347" name="Line 27"/>
          <p:cNvSpPr>
            <a:spLocks noChangeShapeType="1"/>
          </p:cNvSpPr>
          <p:nvPr/>
        </p:nvSpPr>
        <p:spPr bwMode="auto">
          <a:xfrm flipH="1">
            <a:off x="1981200" y="5029200"/>
            <a:ext cx="533400" cy="914400"/>
          </a:xfrm>
          <a:prstGeom prst="line">
            <a:avLst/>
          </a:prstGeom>
          <a:noFill/>
          <a:ln w="57150">
            <a:solidFill>
              <a:srgbClr val="FFFF00"/>
            </a:solidFill>
            <a:round/>
            <a:headEnd/>
            <a:tailEnd type="triangle" w="med" len="med"/>
          </a:ln>
        </p:spPr>
        <p:txBody>
          <a:bodyPr>
            <a:spAutoFit/>
          </a:bodyPr>
          <a:lstStyle/>
          <a:p>
            <a:endParaRPr lang="en-US"/>
          </a:p>
        </p:txBody>
      </p:sp>
      <p:sp>
        <p:nvSpPr>
          <p:cNvPr id="56348" name="Text Box 28"/>
          <p:cNvSpPr txBox="1">
            <a:spLocks noChangeArrowheads="1"/>
          </p:cNvSpPr>
          <p:nvPr/>
        </p:nvSpPr>
        <p:spPr bwMode="auto">
          <a:xfrm>
            <a:off x="2590800" y="6386513"/>
            <a:ext cx="3962400" cy="427037"/>
          </a:xfrm>
          <a:prstGeom prst="rect">
            <a:avLst/>
          </a:prstGeom>
          <a:noFill/>
          <a:ln w="9525" algn="ctr">
            <a:noFill/>
            <a:miter lim="800000"/>
            <a:headEnd/>
            <a:tailEnd/>
          </a:ln>
        </p:spPr>
        <p:txBody>
          <a:bodyPr>
            <a:spAutoFit/>
          </a:bodyPr>
          <a:lstStyle/>
          <a:p>
            <a:pPr algn="ctr" rtl="1" eaLnBrk="1" hangingPunct="1">
              <a:spcBef>
                <a:spcPct val="50000"/>
              </a:spcBef>
              <a:buClrTx/>
              <a:buSzTx/>
              <a:buFontTx/>
              <a:buNone/>
            </a:pPr>
            <a:r>
              <a:rPr lang="en-US" sz="2200"/>
              <a:t>What is your religion?</a:t>
            </a:r>
            <a:endParaRPr lang="en-US" sz="2200">
              <a:solidFill>
                <a:schemeClr val="tx1"/>
              </a:solidFill>
            </a:endParaRPr>
          </a:p>
        </p:txBody>
      </p:sp>
      <p:sp>
        <p:nvSpPr>
          <p:cNvPr id="56349" name="Text Box 29"/>
          <p:cNvSpPr txBox="1">
            <a:spLocks noChangeArrowheads="1"/>
          </p:cNvSpPr>
          <p:nvPr/>
        </p:nvSpPr>
        <p:spPr bwMode="auto">
          <a:xfrm>
            <a:off x="-609600" y="6430963"/>
            <a:ext cx="3200400" cy="427037"/>
          </a:xfrm>
          <a:prstGeom prst="rect">
            <a:avLst/>
          </a:prstGeom>
          <a:noFill/>
          <a:ln w="9525" algn="ctr">
            <a:noFill/>
            <a:miter lim="800000"/>
            <a:headEnd/>
            <a:tailEnd/>
          </a:ln>
        </p:spPr>
        <p:txBody>
          <a:bodyPr>
            <a:spAutoFit/>
          </a:bodyPr>
          <a:lstStyle/>
          <a:p>
            <a:pPr algn="ctr" rtl="1" eaLnBrk="1" hangingPunct="1">
              <a:spcBef>
                <a:spcPct val="50000"/>
              </a:spcBef>
              <a:buClrTx/>
              <a:buSzTx/>
              <a:buFontTx/>
              <a:buNone/>
            </a:pPr>
            <a:r>
              <a:rPr lang="en-US" sz="2200">
                <a:solidFill>
                  <a:schemeClr val="tx1"/>
                </a:solidFill>
              </a:rPr>
              <a:t>What is under</a:t>
            </a:r>
          </a:p>
        </p:txBody>
      </p:sp>
      <p:sp>
        <p:nvSpPr>
          <p:cNvPr id="56350" name="Text Box 30"/>
          <p:cNvSpPr txBox="1">
            <a:spLocks noChangeArrowheads="1"/>
          </p:cNvSpPr>
          <p:nvPr/>
        </p:nvSpPr>
        <p:spPr bwMode="auto">
          <a:xfrm>
            <a:off x="5273675" y="4191000"/>
            <a:ext cx="1584325" cy="762000"/>
          </a:xfrm>
          <a:prstGeom prst="rect">
            <a:avLst/>
          </a:prstGeom>
          <a:solidFill>
            <a:srgbClr val="0000FF"/>
          </a:solidFill>
          <a:ln w="9525" algn="ctr">
            <a:noFill/>
            <a:miter lim="800000"/>
            <a:headEnd/>
            <a:tailEnd/>
          </a:ln>
        </p:spPr>
        <p:txBody>
          <a:bodyPr>
            <a:spAutoFit/>
          </a:bodyPr>
          <a:lstStyle/>
          <a:p>
            <a:pPr algn="ctr" rtl="1" eaLnBrk="1" hangingPunct="1">
              <a:spcBef>
                <a:spcPct val="0"/>
              </a:spcBef>
              <a:buClrTx/>
              <a:buSzTx/>
              <a:buFontTx/>
              <a:buNone/>
            </a:pPr>
            <a:r>
              <a:rPr lang="en-US" sz="4400" b="1">
                <a:solidFill>
                  <a:schemeClr val="tx1"/>
                </a:solidFill>
              </a:rPr>
              <a:t>Not</a:t>
            </a:r>
            <a:endParaRPr lang="ur-PK" sz="4400" b="1">
              <a:solidFill>
                <a:schemeClr val="tx1"/>
              </a:solidFill>
            </a:endParaRPr>
          </a:p>
        </p:txBody>
      </p:sp>
    </p:spTree>
  </p:cSld>
  <p:clrMapOvr>
    <a:masterClrMapping/>
  </p:clrMapOvr>
  <p:transition advTm="661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87569" name="Group 49"/>
          <p:cNvGraphicFramePr>
            <a:graphicFrameLocks noGrp="1"/>
          </p:cNvGraphicFramePr>
          <p:nvPr/>
        </p:nvGraphicFramePr>
        <p:xfrm>
          <a:off x="76200" y="0"/>
          <a:ext cx="8864600" cy="2255520"/>
        </p:xfrm>
        <a:graphic>
          <a:graphicData uri="http://schemas.openxmlformats.org/drawingml/2006/table">
            <a:tbl>
              <a:tblPr rtl="1"/>
              <a:tblGrid>
                <a:gridCol w="2286000"/>
                <a:gridCol w="2463800"/>
                <a:gridCol w="1524000"/>
                <a:gridCol w="2590800"/>
              </a:tblGrid>
              <a:tr h="11017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(4)</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863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87540" name="Group 20"/>
          <p:cNvGraphicFramePr>
            <a:graphicFrameLocks noGrp="1"/>
          </p:cNvGraphicFramePr>
          <p:nvPr/>
        </p:nvGraphicFramePr>
        <p:xfrm>
          <a:off x="990600" y="2362200"/>
          <a:ext cx="7239000" cy="4572000"/>
        </p:xfrm>
        <a:graphic>
          <a:graphicData uri="http://schemas.openxmlformats.org/drawingml/2006/table">
            <a:tbl>
              <a:tblPr/>
              <a:tblGrid>
                <a:gridCol w="885825"/>
                <a:gridCol w="792163"/>
                <a:gridCol w="1663700"/>
                <a:gridCol w="1174750"/>
                <a:gridCol w="1433512"/>
                <a:gridCol w="1289050"/>
              </a:tblGrid>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0" u="none" strike="noStrike" cap="none" normalizeH="0" baseline="0" smtClean="0">
                          <a:ln>
                            <a:noFill/>
                          </a:ln>
                          <a:solidFill>
                            <a:schemeClr val="tx1"/>
                          </a:solidFill>
                          <a:effectLst/>
                          <a:latin typeface="Tahoma" pitchFamily="34" charset="0"/>
                          <a:cs typeface="Tajweed" pitchFamily="2" charset="-78"/>
                        </a:rPr>
                        <a:t>تَفْعَل</a:t>
                      </a:r>
                      <a:endParaRPr kumimoji="0" lang="en-US" sz="3600" b="1" i="0"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3600" b="1" i="1" u="none" strike="noStrike" cap="none" normalizeH="0" baseline="0" smtClean="0">
                          <a:ln>
                            <a:noFill/>
                          </a:ln>
                          <a:solidFill>
                            <a:schemeClr val="tx1"/>
                          </a:solidFill>
                          <a:effectLst/>
                          <a:latin typeface="Tahoma" pitchFamily="34" charset="0"/>
                          <a:cs typeface="Tajweed" pitchFamily="2" charset="-78"/>
                        </a:rPr>
                        <a:t>فَعَلَتْ</a:t>
                      </a:r>
                      <a:endParaRPr kumimoji="0" lang="en-US" sz="3600" b="0" i="1" u="none" strike="noStrike" cap="none" normalizeH="0" baseline="0" smtClean="0">
                        <a:ln>
                          <a:noFill/>
                        </a:ln>
                        <a:solidFill>
                          <a:schemeClr val="tx1"/>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IN"/>
                    </a:p>
                  </a:txBody>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يَفْعَلُونَ</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row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فَعَلُوا</a:t>
                      </a:r>
                      <a:endParaRPr kumimoji="0" lang="ar-SA"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762000">
                <a:tc rowSpan="3" gridSpan="2">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smtClean="0">
                        <a:ln>
                          <a:noFill/>
                        </a:ln>
                        <a:solidFill>
                          <a:srgbClr val="FF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hMerge="1">
                  <a:txBody>
                    <a:bodyPr/>
                    <a:lstStyle/>
                    <a:p>
                      <a:endParaRPr lang="en-IN"/>
                    </a:p>
                  </a:txBody>
                  <a:tcPr/>
                </a:tc>
                <a:tc gridSpan="2" vMerge="1">
                  <a:txBody>
                    <a:bodyPr/>
                    <a:lstStyle/>
                    <a:p>
                      <a:endParaRPr lang="en-IN"/>
                    </a:p>
                  </a:txBody>
                  <a:tcPr/>
                </a:tc>
                <a:tc hMerge="1" vMerge="1">
                  <a:txBody>
                    <a:bodyPr/>
                    <a:lstStyle/>
                    <a:p>
                      <a:endParaRPr lang="en-IN"/>
                    </a:p>
                  </a:txBody>
                  <a:tcPr/>
                </a:tc>
                <a:tc vMerge="1">
                  <a:txBody>
                    <a:bodyPr/>
                    <a:lstStyle/>
                    <a:p>
                      <a:endParaRPr lang="en-IN"/>
                    </a:p>
                  </a:txBody>
                  <a:tcPr/>
                </a:tc>
                <a:tc vMerge="1">
                  <a:txBody>
                    <a:bodyPr/>
                    <a:lstStyle/>
                    <a:p>
                      <a:endParaRPr lang="en-IN"/>
                    </a:p>
                  </a:txBody>
                  <a:tcPr/>
                </a:tc>
              </a:tr>
              <a:tr h="1524000">
                <a:tc gridSpan="2" vMerge="1">
                  <a:txBody>
                    <a:bodyPr/>
                    <a:lstStyle/>
                    <a:p>
                      <a:endParaRPr lang="en-IN"/>
                    </a:p>
                  </a:txBody>
                  <a:tcPr/>
                </a:tc>
                <a:tc hMerge="1" v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 لاَ تَفْعَلْ</a:t>
                      </a:r>
                      <a:r>
                        <a:rPr kumimoji="0" lang="en-IN" sz="4400" b="1" i="0" u="none" strike="noStrike" cap="none" normalizeH="0" baseline="0" smtClean="0">
                          <a:ln>
                            <a:noFill/>
                          </a:ln>
                          <a:solidFill>
                            <a:srgbClr val="FFFF00"/>
                          </a:solidFill>
                          <a:effectLst/>
                          <a:latin typeface="Tahoma" pitchFamily="34" charset="0"/>
                          <a:cs typeface="Tajweed" pitchFamily="2" charset="-78"/>
                        </a:rPr>
                        <a:t>  </a:t>
                      </a:r>
                      <a:r>
                        <a:rPr kumimoji="0" lang="ar-SA" sz="4400" b="1" i="0" u="none" strike="noStrike" cap="none" normalizeH="0" baseline="0" smtClean="0">
                          <a:ln>
                            <a:noFill/>
                          </a:ln>
                          <a:solidFill>
                            <a:srgbClr val="FFFF00"/>
                          </a:solidFill>
                          <a:effectLst/>
                          <a:latin typeface="Tahoma" pitchFamily="34" charset="0"/>
                          <a:cs typeface="Tajweed" pitchFamily="2" charset="-78"/>
                        </a:rPr>
                        <a:t>لاَ تَفْعَلُوا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a:t>
                      </a:r>
                      <a:endParaRPr kumimoji="0" lang="en-US" sz="4400" b="1" i="0" u="none" strike="noStrike" cap="none" normalizeH="0" baseline="0" smtClean="0">
                        <a:ln>
                          <a:noFill/>
                        </a:ln>
                        <a:solidFill>
                          <a:srgbClr val="FFFF00"/>
                        </a:solidFill>
                        <a:effectLst/>
                        <a:latin typeface="Tahoma" pitchFamily="34"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اِفْعَلُوا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FF"/>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000000"/>
                          </a:solidFill>
                          <a:effectLst/>
                          <a:latin typeface="Tahoma" pitchFamily="34" charset="0"/>
                          <a:cs typeface="Tajweed" pitchFamily="2" charset="-78"/>
                        </a:rPr>
                        <a:t>تَفْعَلُونَ</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a:t>
                      </a:r>
                      <a:r>
                        <a:rPr kumimoji="0" lang="en-IN" sz="4400" b="1" i="1" u="none" strike="noStrike" cap="none" normalizeH="0" baseline="0" smtClean="0">
                          <a:ln>
                            <a:noFill/>
                          </a:ln>
                          <a:solidFill>
                            <a:srgbClr val="000000"/>
                          </a:solidFill>
                          <a:effectLst/>
                          <a:latin typeface="Tahoma" pitchFamily="34" charset="0"/>
                          <a:cs typeface="Tajweed" pitchFamily="2" charset="-78"/>
                        </a:rPr>
                        <a:t> </a:t>
                      </a:r>
                      <a:endParaRPr kumimoji="0" lang="en-US" sz="4400" b="1" i="0" u="none" strike="noStrike" cap="none" normalizeH="0" baseline="0" smtClean="0">
                        <a:ln>
                          <a:noFill/>
                        </a:ln>
                        <a:solidFill>
                          <a:srgbClr val="0000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000000"/>
                          </a:solidFill>
                          <a:effectLst/>
                          <a:latin typeface="Tahoma" pitchFamily="34" charset="0"/>
                          <a:cs typeface="Tajweed" pitchFamily="2" charset="-78"/>
                        </a:rPr>
                        <a:t>فَعَلْتُمْ</a:t>
                      </a:r>
                      <a:endParaRPr kumimoji="0" lang="en-US" sz="4400" b="0" i="0" u="none" strike="noStrike" cap="none" normalizeH="0" baseline="0" smtClean="0">
                        <a:ln>
                          <a:noFill/>
                        </a:ln>
                        <a:solidFill>
                          <a:srgbClr val="0000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1524000">
                <a:tc gridSpan="2" vMerge="1">
                  <a:txBody>
                    <a:bodyPr/>
                    <a:lstStyle/>
                    <a:p>
                      <a:endParaRPr lang="en-IN"/>
                    </a:p>
                  </a:txBody>
                  <a:tcPr/>
                </a:tc>
                <a:tc hMerge="1" vMerge="1">
                  <a:txBody>
                    <a:bodyPr/>
                    <a:lstStyle/>
                    <a:p>
                      <a:endParaRPr lang="en-IN"/>
                    </a:p>
                  </a:txBody>
                  <a:tcPr/>
                </a:tc>
                <a:tc gridSpan="2">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أَفْعَلُ</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0" u="none" strike="noStrike" cap="none" normalizeH="0" baseline="0" smtClean="0">
                          <a:ln>
                            <a:noFill/>
                          </a:ln>
                          <a:solidFill>
                            <a:srgbClr val="FFFF00"/>
                          </a:solidFill>
                          <a:effectLst/>
                          <a:latin typeface="Tahoma" pitchFamily="34" charset="0"/>
                          <a:cs typeface="Tajweed" pitchFamily="2" charset="-78"/>
                        </a:rPr>
                        <a:t>نَفْعَلُ</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فَعَلْتُ</a:t>
                      </a:r>
                      <a:endParaRPr kumimoji="0" lang="en-US" sz="4400" b="1" i="0" u="none" strike="noStrike" cap="none" normalizeH="0" baseline="0" smtClean="0">
                        <a:ln>
                          <a:noFill/>
                        </a:ln>
                        <a:solidFill>
                          <a:srgbClr val="FFFF00"/>
                        </a:solidFill>
                        <a:effectLst/>
                        <a:latin typeface="Times New Roman" pitchFamily="18" charset="0"/>
                        <a:cs typeface="Tajweed"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4400" b="1" i="1" u="none" strike="noStrike" cap="none" normalizeH="0" baseline="0" smtClean="0">
                          <a:ln>
                            <a:noFill/>
                          </a:ln>
                          <a:solidFill>
                            <a:srgbClr val="FFFF00"/>
                          </a:solidFill>
                          <a:effectLst/>
                          <a:latin typeface="Tahoma" pitchFamily="34" charset="0"/>
                          <a:cs typeface="Tajweed" pitchFamily="2" charset="-78"/>
                        </a:rPr>
                        <a:t>فَعَلْنَا</a:t>
                      </a:r>
                      <a:endParaRPr kumimoji="0" lang="en-US" sz="4400" b="0" i="0" u="none" strike="noStrike" cap="none" normalizeH="0" baseline="0" smtClean="0">
                        <a:ln>
                          <a:noFill/>
                        </a:ln>
                        <a:solidFill>
                          <a:srgbClr val="FFFF00"/>
                        </a:solidFill>
                        <a:effectLst/>
                        <a:latin typeface="Tahoma" pitchFamily="34" charset="0"/>
                        <a:cs typeface="Tajweed" pitchFamily="2" charset="-78"/>
                      </a:endParaRPr>
                    </a:p>
                  </a:txBody>
                  <a:tcPr marL="0" marR="0" marT="1371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1387566" name="Oval 46"/>
          <p:cNvSpPr>
            <a:spLocks noChangeArrowheads="1"/>
          </p:cNvSpPr>
          <p:nvPr/>
        </p:nvSpPr>
        <p:spPr bwMode="auto">
          <a:xfrm>
            <a:off x="2971800" y="5334000"/>
            <a:ext cx="2514600" cy="1600200"/>
          </a:xfrm>
          <a:prstGeom prst="ellipse">
            <a:avLst/>
          </a:prstGeom>
          <a:solidFill>
            <a:schemeClr val="bg2"/>
          </a:solidFill>
          <a:ln w="9525">
            <a:solidFill>
              <a:srgbClr val="996633"/>
            </a:solidFill>
            <a:round/>
            <a:headEnd/>
            <a:tailEnd/>
          </a:ln>
          <a:effectLst/>
        </p:spPr>
        <p:txBody>
          <a:bodyPr wrap="none" lIns="0" anchor="ctr"/>
          <a:lstStyle/>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فَاعِل، مَفْعُول</a:t>
            </a:r>
          </a:p>
          <a:p>
            <a:pPr algn="ctr" rtl="1" eaLnBrk="1" hangingPunct="1">
              <a:spcBef>
                <a:spcPct val="0"/>
              </a:spcBef>
              <a:buClrTx/>
              <a:buSzTx/>
              <a:buFontTx/>
              <a:buNone/>
              <a:defRPr/>
            </a:pPr>
            <a:r>
              <a:rPr lang="ar-SA" sz="4000" b="1" dirty="0">
                <a:solidFill>
                  <a:schemeClr val="tx1"/>
                </a:solidFill>
                <a:effectLst>
                  <a:outerShdw blurRad="38100" dist="38100" dir="2700000" algn="tl">
                    <a:srgbClr val="000000"/>
                  </a:outerShdw>
                </a:effectLst>
                <a:latin typeface="Nafees Web Naskh" pitchFamily="2" charset="-78"/>
                <a:cs typeface="Majidi" pitchFamily="2" charset="-78"/>
              </a:rPr>
              <a:t> </a:t>
            </a:r>
            <a:r>
              <a:rPr lang="ar-SA" sz="4000" b="1" dirty="0">
                <a:solidFill>
                  <a:srgbClr val="CC9900"/>
                </a:solidFill>
                <a:effectLst>
                  <a:outerShdw blurRad="38100" dist="38100" dir="2700000" algn="tl">
                    <a:srgbClr val="000000"/>
                  </a:outerShdw>
                </a:effectLst>
                <a:latin typeface="Nafees Web Naskh" pitchFamily="2" charset="-78"/>
                <a:cs typeface="Majidi" pitchFamily="2" charset="-78"/>
              </a:rPr>
              <a:t>فِعْل</a:t>
            </a:r>
            <a:endParaRPr lang="en-US" sz="4000" b="1" dirty="0">
              <a:solidFill>
                <a:srgbClr val="CC9900"/>
              </a:solidFill>
              <a:effectLst>
                <a:outerShdw blurRad="38100" dist="38100" dir="2700000" algn="tl">
                  <a:srgbClr val="000000"/>
                </a:outerShdw>
              </a:effectLst>
              <a:latin typeface="Nafees Web Naskh" pitchFamily="2" charset="-78"/>
              <a:cs typeface="Majidi" pitchFamily="2" charset="-78"/>
            </a:endParaRPr>
          </a:p>
        </p:txBody>
      </p:sp>
      <p:sp>
        <p:nvSpPr>
          <p:cNvPr id="57391" name="Freeform 47"/>
          <p:cNvSpPr>
            <a:spLocks/>
          </p:cNvSpPr>
          <p:nvPr/>
        </p:nvSpPr>
        <p:spPr bwMode="auto">
          <a:xfrm>
            <a:off x="1600200" y="1066800"/>
            <a:ext cx="5486400" cy="3810000"/>
          </a:xfrm>
          <a:custGeom>
            <a:avLst/>
            <a:gdLst>
              <a:gd name="T0" fmla="*/ 0 w 1824"/>
              <a:gd name="T1" fmla="*/ 0 h 2784"/>
              <a:gd name="T2" fmla="*/ 2147483647 w 1824"/>
              <a:gd name="T3" fmla="*/ 2147483647 h 2784"/>
              <a:gd name="T4" fmla="*/ 2147483647 w 1824"/>
              <a:gd name="T5" fmla="*/ 2147483647 h 2784"/>
              <a:gd name="T6" fmla="*/ 0 60000 65536"/>
              <a:gd name="T7" fmla="*/ 0 60000 65536"/>
              <a:gd name="T8" fmla="*/ 0 60000 65536"/>
              <a:gd name="T9" fmla="*/ 0 w 1824"/>
              <a:gd name="T10" fmla="*/ 0 h 2784"/>
              <a:gd name="T11" fmla="*/ 1824 w 1824"/>
              <a:gd name="T12" fmla="*/ 2784 h 2784"/>
            </a:gdLst>
            <a:ahLst/>
            <a:cxnLst>
              <a:cxn ang="T6">
                <a:pos x="T0" y="T1"/>
              </a:cxn>
              <a:cxn ang="T7">
                <a:pos x="T2" y="T3"/>
              </a:cxn>
              <a:cxn ang="T8">
                <a:pos x="T4" y="T5"/>
              </a:cxn>
            </a:cxnLst>
            <a:rect l="T9" t="T10" r="T11" b="T12"/>
            <a:pathLst>
              <a:path w="1824" h="2784">
                <a:moveTo>
                  <a:pt x="0" y="0"/>
                </a:moveTo>
                <a:cubicBezTo>
                  <a:pt x="64" y="488"/>
                  <a:pt x="128" y="976"/>
                  <a:pt x="432" y="1440"/>
                </a:cubicBezTo>
                <a:cubicBezTo>
                  <a:pt x="736" y="1904"/>
                  <a:pt x="1280" y="2344"/>
                  <a:pt x="1824" y="2784"/>
                </a:cubicBezTo>
              </a:path>
            </a:pathLst>
          </a:custGeom>
          <a:noFill/>
          <a:ln w="76200">
            <a:solidFill>
              <a:schemeClr val="bg2"/>
            </a:solidFill>
            <a:round/>
            <a:headEnd/>
            <a:tailEnd type="stealth" w="lg" len="lg"/>
          </a:ln>
        </p:spPr>
        <p:txBody>
          <a:bodyPr anchor="ctr"/>
          <a:lstStyle/>
          <a:p>
            <a:endParaRPr lang="en-US"/>
          </a:p>
        </p:txBody>
      </p:sp>
      <p:sp>
        <p:nvSpPr>
          <p:cNvPr id="57392" name="Oval 91"/>
          <p:cNvSpPr>
            <a:spLocks noChangeArrowheads="1"/>
          </p:cNvSpPr>
          <p:nvPr/>
        </p:nvSpPr>
        <p:spPr bwMode="auto">
          <a:xfrm>
            <a:off x="7010400" y="4567989"/>
            <a:ext cx="1371600" cy="990600"/>
          </a:xfrm>
          <a:prstGeom prst="ellipse">
            <a:avLst/>
          </a:prstGeom>
          <a:noFill/>
          <a:ln w="28575" algn="ctr">
            <a:solidFill>
              <a:schemeClr val="bg1"/>
            </a:solidFill>
            <a:round/>
            <a:headEnd/>
            <a:tailEnd/>
          </a:ln>
        </p:spPr>
        <p:txBody>
          <a:bodyPr wrap="none" anchor="ctr"/>
          <a:lstStyle/>
          <a:p>
            <a:endParaRPr lang="en-US">
              <a:ln w="57150">
                <a:solidFill>
                  <a:sysClr val="windowText" lastClr="000000"/>
                </a:solidFill>
              </a:ln>
            </a:endParaRP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7392"/>
                                        </p:tgtEl>
                                        <p:attrNameLst>
                                          <p:attrName>style.visibility</p:attrName>
                                        </p:attrNameLst>
                                      </p:cBhvr>
                                      <p:to>
                                        <p:strVal val="visible"/>
                                      </p:to>
                                    </p:set>
                                    <p:anim calcmode="lin" valueType="num">
                                      <p:cBhvr additive="base">
                                        <p:cTn id="7" dur="500" fill="hold"/>
                                        <p:tgtEl>
                                          <p:spTgt spid="57392"/>
                                        </p:tgtEl>
                                        <p:attrNameLst>
                                          <p:attrName>ppt_x</p:attrName>
                                        </p:attrNameLst>
                                      </p:cBhvr>
                                      <p:tavLst>
                                        <p:tav tm="0">
                                          <p:val>
                                            <p:strVal val="0-#ppt_w/2"/>
                                          </p:val>
                                        </p:tav>
                                        <p:tav tm="100000">
                                          <p:val>
                                            <p:strVal val="#ppt_x"/>
                                          </p:val>
                                        </p:tav>
                                      </p:tavLst>
                                    </p:anim>
                                    <p:anim calcmode="lin" valueType="num">
                                      <p:cBhvr additive="base">
                                        <p:cTn id="8" dur="500" fill="hold"/>
                                        <p:tgtEl>
                                          <p:spTgt spid="57392"/>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57391"/>
                                        </p:tgtEl>
                                        <p:attrNameLst>
                                          <p:attrName>style.visibility</p:attrName>
                                        </p:attrNameLst>
                                      </p:cBhvr>
                                      <p:to>
                                        <p:strVal val="visible"/>
                                      </p:to>
                                    </p:set>
                                    <p:anim calcmode="lin" valueType="num">
                                      <p:cBhvr additive="base">
                                        <p:cTn id="11" dur="500" fill="hold"/>
                                        <p:tgtEl>
                                          <p:spTgt spid="57391"/>
                                        </p:tgtEl>
                                        <p:attrNameLst>
                                          <p:attrName>ppt_x</p:attrName>
                                        </p:attrNameLst>
                                      </p:cBhvr>
                                      <p:tavLst>
                                        <p:tav tm="0">
                                          <p:val>
                                            <p:strVal val="0-#ppt_w/2"/>
                                          </p:val>
                                        </p:tav>
                                        <p:tav tm="100000">
                                          <p:val>
                                            <p:strVal val="#ppt_x"/>
                                          </p:val>
                                        </p:tav>
                                      </p:tavLst>
                                    </p:anim>
                                    <p:anim calcmode="lin" valueType="num">
                                      <p:cBhvr additive="base">
                                        <p:cTn id="12" dur="500" fill="hold"/>
                                        <p:tgtEl>
                                          <p:spTgt spid="5739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91" grpId="0" animBg="1"/>
      <p:bldP spid="5739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89589" name="Group 21"/>
          <p:cNvGraphicFramePr>
            <a:graphicFrameLocks noGrp="1"/>
          </p:cNvGraphicFramePr>
          <p:nvPr/>
        </p:nvGraphicFramePr>
        <p:xfrm>
          <a:off x="177800" y="625475"/>
          <a:ext cx="8763000" cy="2424113"/>
        </p:xfrm>
        <a:graphic>
          <a:graphicData uri="http://schemas.openxmlformats.org/drawingml/2006/table">
            <a:tbl>
              <a:tblPr rtl="1"/>
              <a:tblGrid>
                <a:gridCol w="2286000"/>
                <a:gridCol w="2463800"/>
                <a:gridCol w="1295400"/>
                <a:gridCol w="2717800"/>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(4)</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58388" name="Rectangle 20"/>
          <p:cNvSpPr>
            <a:spLocks noGrp="1" noChangeArrowheads="1"/>
          </p:cNvSpPr>
          <p:nvPr>
            <p:ph type="body" idx="4294967295"/>
          </p:nvPr>
        </p:nvSpPr>
        <p:spPr>
          <a:xfrm>
            <a:off x="762000" y="3733800"/>
            <a:ext cx="7696200" cy="2320925"/>
          </a:xfrm>
          <a:noFill/>
        </p:spPr>
        <p:txBody>
          <a:bodyPr/>
          <a:lstStyle/>
          <a:p>
            <a:pPr algn="l" rtl="0">
              <a:lnSpc>
                <a:spcPct val="90000"/>
              </a:lnSpc>
              <a:buFont typeface="Wingdings" pitchFamily="2" charset="2"/>
              <a:buChar char="Ø"/>
            </a:pPr>
            <a:r>
              <a:rPr lang="en-US" dirty="0" smtClean="0">
                <a:cs typeface="Traditional Arabic_bs" pitchFamily="2" charset="-78"/>
              </a:rPr>
              <a:t>Not going to do that in future</a:t>
            </a:r>
          </a:p>
          <a:p>
            <a:pPr algn="l" rtl="0">
              <a:lnSpc>
                <a:spcPct val="90000"/>
              </a:lnSpc>
              <a:buFont typeface="Wingdings" pitchFamily="2" charset="2"/>
              <a:buChar char="Ø"/>
            </a:pPr>
            <a:endParaRPr lang="en-US" dirty="0" smtClean="0">
              <a:cs typeface="Traditional Arabic_bs" pitchFamily="2" charset="-78"/>
            </a:endParaRPr>
          </a:p>
          <a:p>
            <a:pPr algn="l" rtl="0">
              <a:lnSpc>
                <a:spcPct val="90000"/>
              </a:lnSpc>
              <a:buFont typeface="Wingdings" pitchFamily="2" charset="2"/>
              <a:buChar char="Ø"/>
            </a:pPr>
            <a:r>
              <a:rPr lang="en-US" dirty="0" smtClean="0">
                <a:cs typeface="Traditional Arabic_bs" pitchFamily="2" charset="-78"/>
              </a:rPr>
              <a:t>Not going to worship your past idols</a:t>
            </a:r>
            <a:endParaRPr lang="en-US" sz="1600" dirty="0" smtClean="0">
              <a:cs typeface="Tahoma" pitchFamily="34" charset="0"/>
            </a:endParaRPr>
          </a:p>
        </p:txBody>
      </p:sp>
      <p:sp>
        <p:nvSpPr>
          <p:cNvPr id="5" name="Text Box 18"/>
          <p:cNvSpPr txBox="1">
            <a:spLocks noChangeArrowheads="1"/>
          </p:cNvSpPr>
          <p:nvPr/>
        </p:nvSpPr>
        <p:spPr bwMode="auto">
          <a:xfrm>
            <a:off x="3087688" y="0"/>
            <a:ext cx="2779712" cy="519113"/>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en-US" sz="2800" b="1" dirty="0">
                <a:solidFill>
                  <a:schemeClr val="tx1"/>
                </a:solidFill>
                <a:cs typeface="Alvi Nastaleeq" pitchFamily="2" charset="-78"/>
              </a:rPr>
              <a:t>Lessons from :</a:t>
            </a:r>
          </a:p>
        </p:txBody>
      </p:sp>
    </p:spTree>
  </p:cSld>
  <p:clrMapOvr>
    <a:masterClrMapping/>
  </p:clrMapOvr>
  <p:transition advTm="66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sz="4800" dirty="0" smtClean="0"/>
              <a:t>Background of Revelation</a:t>
            </a:r>
          </a:p>
        </p:txBody>
      </p:sp>
      <p:sp>
        <p:nvSpPr>
          <p:cNvPr id="20483" name="Rectangle 3"/>
          <p:cNvSpPr>
            <a:spLocks noGrp="1" noChangeArrowheads="1"/>
          </p:cNvSpPr>
          <p:nvPr>
            <p:ph type="body" idx="4294967295"/>
          </p:nvPr>
        </p:nvSpPr>
        <p:spPr>
          <a:xfrm>
            <a:off x="457200" y="1676400"/>
            <a:ext cx="8229600" cy="4876800"/>
          </a:xfrm>
        </p:spPr>
        <p:txBody>
          <a:bodyPr/>
          <a:lstStyle/>
          <a:p>
            <a:pPr marL="631825" indent="-631825" algn="l" rtl="0">
              <a:buFont typeface="Wingdings" pitchFamily="2" charset="2"/>
              <a:buChar char="Ø"/>
            </a:pPr>
            <a:r>
              <a:rPr lang="en-US" sz="2800" dirty="0" smtClean="0"/>
              <a:t>The disbelievers of </a:t>
            </a:r>
            <a:r>
              <a:rPr lang="en-US" sz="2800" dirty="0" err="1" smtClean="0"/>
              <a:t>Makkah</a:t>
            </a:r>
            <a:r>
              <a:rPr lang="en-US" sz="2800" dirty="0" smtClean="0"/>
              <a:t> had made many offers to Prophet Mohammed </a:t>
            </a:r>
            <a:r>
              <a:rPr lang="en-US" sz="2800" dirty="0" err="1" smtClean="0"/>
              <a:t>pbuh</a:t>
            </a:r>
            <a:r>
              <a:rPr lang="en-US" sz="2800" dirty="0" smtClean="0"/>
              <a:t>,</a:t>
            </a:r>
            <a:br>
              <a:rPr lang="en-US" sz="2800" dirty="0" smtClean="0"/>
            </a:br>
            <a:r>
              <a:rPr lang="en-US" sz="2800" dirty="0" smtClean="0"/>
              <a:t>including wealth, women and kingdom </a:t>
            </a:r>
            <a:br>
              <a:rPr lang="en-US" sz="2800" dirty="0" smtClean="0"/>
            </a:br>
            <a:r>
              <a:rPr lang="en-US" sz="2800" dirty="0" smtClean="0"/>
              <a:t>to stop him from spreading his message.</a:t>
            </a:r>
          </a:p>
          <a:p>
            <a:pPr marL="631825" indent="-631825" algn="l" rtl="0">
              <a:buFont typeface="Wingdings" pitchFamily="2" charset="2"/>
              <a:buChar char="Ø"/>
            </a:pPr>
            <a:endParaRPr lang="en-US" sz="2800" dirty="0" smtClean="0"/>
          </a:p>
          <a:p>
            <a:pPr marL="631825" indent="-631825" algn="l" rtl="0">
              <a:buFont typeface="Wingdings" pitchFamily="2" charset="2"/>
              <a:buChar char="Ø"/>
            </a:pPr>
            <a:r>
              <a:rPr lang="en-US" sz="2800" dirty="0" smtClean="0"/>
              <a:t>When they failed, they came up with </a:t>
            </a:r>
            <a:br>
              <a:rPr lang="en-US" sz="2800" dirty="0" smtClean="0"/>
            </a:br>
            <a:r>
              <a:rPr lang="en-US" sz="2800" dirty="0" smtClean="0"/>
              <a:t>an offer of compromise.</a:t>
            </a:r>
          </a:p>
          <a:p>
            <a:pPr marL="631825" indent="-631825" algn="l" rtl="0">
              <a:buFont typeface="Wingdings" pitchFamily="2" charset="2"/>
              <a:buChar char="Ø"/>
            </a:pPr>
            <a:endParaRPr lang="en-US" sz="2800" dirty="0" smtClean="0"/>
          </a:p>
          <a:p>
            <a:pPr marL="631825" indent="-631825" algn="l" rtl="0">
              <a:buFont typeface="Wingdings" pitchFamily="2" charset="2"/>
              <a:buChar char="Ø"/>
            </a:pPr>
            <a:r>
              <a:rPr lang="en-US" sz="2800" dirty="0" smtClean="0"/>
              <a:t>This </a:t>
            </a:r>
            <a:r>
              <a:rPr lang="en-US" sz="2800" dirty="0" err="1" smtClean="0"/>
              <a:t>Surah</a:t>
            </a:r>
            <a:r>
              <a:rPr lang="en-US" sz="2800" dirty="0" smtClean="0"/>
              <a:t> is a response to this offer, </a:t>
            </a:r>
            <a:br>
              <a:rPr lang="en-US" sz="2800" dirty="0" smtClean="0"/>
            </a:br>
            <a:r>
              <a:rPr lang="en-US" sz="2800" dirty="0" smtClean="0"/>
              <a:t>saying: NO!</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38723" name="Group 3"/>
          <p:cNvGraphicFramePr>
            <a:graphicFrameLocks noGrp="1"/>
          </p:cNvGraphicFramePr>
          <p:nvPr/>
        </p:nvGraphicFramePr>
        <p:xfrm>
          <a:off x="304800" y="773113"/>
          <a:ext cx="8636000" cy="2351088"/>
        </p:xfrm>
        <a:graphic>
          <a:graphicData uri="http://schemas.openxmlformats.org/drawingml/2006/table">
            <a:tbl>
              <a:tblPr rtl="1"/>
              <a:tblGrid>
                <a:gridCol w="4156364"/>
                <a:gridCol w="4479636"/>
              </a:tblGrid>
              <a:tr h="13573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وَلاَ أَنَا</a:t>
                      </a:r>
                    </a:p>
                  </a:txBody>
                  <a:tcPr anchor="b"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عَابِدٌ</a:t>
                      </a:r>
                    </a:p>
                  </a:txBody>
                  <a:tcPr anchor="b"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r>
            </a:tbl>
          </a:graphicData>
        </a:graphic>
      </p:graphicFrame>
      <p:sp>
        <p:nvSpPr>
          <p:cNvPr id="60430" name="Text Box 22"/>
          <p:cNvSpPr txBox="1">
            <a:spLocks noChangeArrowheads="1"/>
          </p:cNvSpPr>
          <p:nvPr/>
        </p:nvSpPr>
        <p:spPr bwMode="auto">
          <a:xfrm>
            <a:off x="471488" y="85725"/>
            <a:ext cx="8004175" cy="523875"/>
          </a:xfrm>
          <a:prstGeom prst="rect">
            <a:avLst/>
          </a:prstGeom>
          <a:noFill/>
          <a:ln w="9525" algn="ctr">
            <a:noFill/>
            <a:miter lim="800000"/>
            <a:headEnd/>
            <a:tailEnd/>
          </a:ln>
        </p:spPr>
        <p:txBody>
          <a:bodyPr wrap="none">
            <a:spAutoFit/>
          </a:bodyPr>
          <a:lstStyle/>
          <a:p>
            <a:pPr algn="ctr" rtl="1">
              <a:spcBef>
                <a:spcPct val="0"/>
              </a:spcBef>
              <a:buClrTx/>
              <a:buSzTx/>
              <a:buFontTx/>
              <a:buNone/>
            </a:pPr>
            <a:r>
              <a:rPr lang="en-IN" sz="2800" b="1">
                <a:solidFill>
                  <a:schemeClr val="tx1"/>
                </a:solidFill>
                <a:cs typeface="Traditional Arabic_bs" pitchFamily="2" charset="-78"/>
              </a:rPr>
              <a:t>Practice with Imagination, feeling &amp; Prayer</a:t>
            </a:r>
            <a:endParaRPr lang="en-US" sz="2800" b="1">
              <a:solidFill>
                <a:schemeClr val="tx1"/>
              </a:solidFill>
              <a:cs typeface="Traditional Arabic_bs" pitchFamily="2" charset="-78"/>
            </a:endParaRPr>
          </a:p>
        </p:txBody>
      </p:sp>
      <p:pic>
        <p:nvPicPr>
          <p:cNvPr id="60431" name="Picture 23"/>
          <p:cNvPicPr>
            <a:picLocks noChangeAspect="1" noChangeArrowheads="1"/>
          </p:cNvPicPr>
          <p:nvPr/>
        </p:nvPicPr>
        <p:blipFill>
          <a:blip r:embed="rId3" cstate="print"/>
          <a:srcRect/>
          <a:stretch>
            <a:fillRect/>
          </a:stretch>
        </p:blipFill>
        <p:spPr bwMode="auto">
          <a:xfrm>
            <a:off x="0" y="5181600"/>
            <a:ext cx="1228725" cy="1457325"/>
          </a:xfrm>
          <a:prstGeom prst="rect">
            <a:avLst/>
          </a:prstGeom>
          <a:noFill/>
          <a:ln w="9525" algn="ctr">
            <a:noFill/>
            <a:miter lim="800000"/>
            <a:headEnd/>
            <a:tailEnd/>
          </a:ln>
        </p:spPr>
      </p:pic>
      <p:graphicFrame>
        <p:nvGraphicFramePr>
          <p:cNvPr id="3" name="Table 2"/>
          <p:cNvGraphicFramePr>
            <a:graphicFrameLocks noGrp="1"/>
          </p:cNvGraphicFramePr>
          <p:nvPr/>
        </p:nvGraphicFramePr>
        <p:xfrm>
          <a:off x="304800" y="3429000"/>
          <a:ext cx="8534400" cy="2182495"/>
        </p:xfrm>
        <a:graphic>
          <a:graphicData uri="http://schemas.openxmlformats.org/drawingml/2006/table">
            <a:tbl>
              <a:tblPr rtl="1"/>
              <a:tblGrid>
                <a:gridCol w="2754774"/>
                <a:gridCol w="5779626"/>
              </a:tblGrid>
              <a:tr h="138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a:t>
                      </a:r>
                    </a:p>
                  </a:txBody>
                  <a:tcPr anchor="b"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عَبَدْتُّمْ</a:t>
                      </a:r>
                      <a:r>
                        <a:rPr kumimoji="0" lang="en-US"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3100" b="0" i="0" u="none" strike="noStrike" kern="1200" cap="none" spc="0" normalizeH="0" baseline="0" noProof="0" dirty="0" smtClean="0">
                          <a:ln>
                            <a:noFill/>
                          </a:ln>
                          <a:solidFill>
                            <a:srgbClr val="FFFF00"/>
                          </a:solidFill>
                          <a:effectLst/>
                          <a:uLnTx/>
                          <a:uFillTx/>
                          <a:latin typeface="Times New Roman" pitchFamily="18" charset="0"/>
                          <a:ea typeface="Times New Roman" pitchFamily="18" charset="0"/>
                          <a:cs typeface="Tajweed" pitchFamily="2" charset="-78"/>
                        </a:rPr>
                        <a:t>(4)</a:t>
                      </a:r>
                      <a:endParaRPr kumimoji="0" lang="en-US" sz="3100" b="0" i="0" u="none" strike="noStrike" kern="1200"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4"/>
          <p:cNvSpPr>
            <a:spLocks noChangeArrowheads="1"/>
          </p:cNvSpPr>
          <p:nvPr/>
        </p:nvSpPr>
        <p:spPr bwMode="auto">
          <a:xfrm>
            <a:off x="5094288" y="2362200"/>
            <a:ext cx="3417887"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[And] Nor (will) I </a:t>
            </a:r>
          </a:p>
        </p:txBody>
      </p:sp>
      <p:sp>
        <p:nvSpPr>
          <p:cNvPr id="7" name="Rectangle 6"/>
          <p:cNvSpPr>
            <a:spLocks noChangeArrowheads="1"/>
          </p:cNvSpPr>
          <p:nvPr/>
        </p:nvSpPr>
        <p:spPr bwMode="auto">
          <a:xfrm>
            <a:off x="1058863" y="2362200"/>
            <a:ext cx="3414712"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(be) a worshipper</a:t>
            </a:r>
          </a:p>
        </p:txBody>
      </p:sp>
      <p:sp>
        <p:nvSpPr>
          <p:cNvPr id="9" name="Rectangle 8"/>
          <p:cNvSpPr>
            <a:spLocks noChangeArrowheads="1"/>
          </p:cNvSpPr>
          <p:nvPr/>
        </p:nvSpPr>
        <p:spPr bwMode="auto">
          <a:xfrm>
            <a:off x="1928813" y="4889500"/>
            <a:ext cx="3171825"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you worshipped.</a:t>
            </a:r>
          </a:p>
        </p:txBody>
      </p:sp>
      <p:sp>
        <p:nvSpPr>
          <p:cNvPr id="11" name="Rectangle 10"/>
          <p:cNvSpPr>
            <a:spLocks noChangeArrowheads="1"/>
          </p:cNvSpPr>
          <p:nvPr/>
        </p:nvSpPr>
        <p:spPr bwMode="auto">
          <a:xfrm>
            <a:off x="6400800" y="4889500"/>
            <a:ext cx="1887538"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(of) what</a:t>
            </a: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1"/>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9"/>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7"/>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5"/>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idx="4294967295"/>
          </p:nvPr>
        </p:nvSpPr>
        <p:spPr>
          <a:xfrm>
            <a:off x="457200" y="304800"/>
            <a:ext cx="8229600" cy="762000"/>
          </a:xfrm>
        </p:spPr>
        <p:txBody>
          <a:bodyPr/>
          <a:lstStyle/>
          <a:p>
            <a:pPr rtl="0"/>
            <a:r>
              <a:rPr lang="ur-PK" sz="4400" smtClean="0"/>
              <a:t>سُورَۃ الْكَافِرُون</a:t>
            </a:r>
            <a:endParaRPr lang="en-US" sz="4400" smtClean="0"/>
          </a:p>
        </p:txBody>
      </p:sp>
      <p:pic>
        <p:nvPicPr>
          <p:cNvPr id="76803" name="Picture 3" descr="Untitled-2"/>
          <p:cNvPicPr>
            <a:picLocks noChangeAspect="1" noChangeArrowheads="1"/>
          </p:cNvPicPr>
          <p:nvPr/>
        </p:nvPicPr>
        <p:blipFill>
          <a:blip r:embed="rId3" cstate="print"/>
          <a:srcRect/>
          <a:stretch>
            <a:fillRect/>
          </a:stretch>
        </p:blipFill>
        <p:spPr bwMode="auto">
          <a:xfrm>
            <a:off x="609600" y="1701800"/>
            <a:ext cx="8101013" cy="1092200"/>
          </a:xfrm>
          <a:prstGeom prst="rect">
            <a:avLst/>
          </a:prstGeom>
          <a:noFill/>
          <a:ln w="9525">
            <a:noFill/>
            <a:miter lim="800000"/>
            <a:headEnd/>
            <a:tailEnd/>
          </a:ln>
        </p:spPr>
      </p:pic>
      <p:graphicFrame>
        <p:nvGraphicFramePr>
          <p:cNvPr id="1418244" name="Group 4"/>
          <p:cNvGraphicFramePr>
            <a:graphicFrameLocks noGrp="1"/>
          </p:cNvGraphicFramePr>
          <p:nvPr/>
        </p:nvGraphicFramePr>
        <p:xfrm>
          <a:off x="228600" y="1701800"/>
          <a:ext cx="8763000" cy="1981200"/>
        </p:xfrm>
        <a:graphic>
          <a:graphicData uri="http://schemas.openxmlformats.org/drawingml/2006/table">
            <a:tbl>
              <a:tblPr rtl="1"/>
              <a:tblGrid>
                <a:gridCol w="1781175"/>
                <a:gridCol w="2774950"/>
                <a:gridCol w="1279525"/>
                <a:gridCol w="2927350"/>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وَلاَ أَنتُمْ</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عَابِدُونَ</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مَآ</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أَعْبُدُ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(5)</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6820" name="Picture 30" descr="Untitled-1"/>
          <p:cNvPicPr>
            <a:picLocks noChangeAspect="1" noChangeArrowheads="1"/>
          </p:cNvPicPr>
          <p:nvPr/>
        </p:nvPicPr>
        <p:blipFill>
          <a:blip r:embed="rId4" cstate="print"/>
          <a:srcRect/>
          <a:stretch>
            <a:fillRect/>
          </a:stretch>
        </p:blipFill>
        <p:spPr bwMode="auto">
          <a:xfrm>
            <a:off x="381000" y="2768600"/>
            <a:ext cx="8482013" cy="25400"/>
          </a:xfrm>
          <a:prstGeom prst="rect">
            <a:avLst/>
          </a:prstGeom>
          <a:noFill/>
          <a:ln w="9525">
            <a:noFill/>
            <a:miter lim="800000"/>
            <a:headEnd/>
            <a:tailEnd/>
          </a:ln>
        </p:spPr>
      </p:pic>
      <p:pic>
        <p:nvPicPr>
          <p:cNvPr id="76821" name="Picture 31" descr="Untitled-2"/>
          <p:cNvPicPr>
            <a:picLocks noChangeAspect="1" noChangeArrowheads="1"/>
          </p:cNvPicPr>
          <p:nvPr/>
        </p:nvPicPr>
        <p:blipFill>
          <a:blip r:embed="rId3" cstate="print"/>
          <a:srcRect/>
          <a:stretch>
            <a:fillRect/>
          </a:stretch>
        </p:blipFill>
        <p:spPr bwMode="auto">
          <a:xfrm>
            <a:off x="609600" y="4394200"/>
            <a:ext cx="8101013" cy="1092200"/>
          </a:xfrm>
          <a:prstGeom prst="rect">
            <a:avLst/>
          </a:prstGeom>
          <a:noFill/>
          <a:ln w="9525">
            <a:noFill/>
            <a:miter lim="800000"/>
            <a:headEnd/>
            <a:tailEnd/>
          </a:ln>
        </p:spPr>
      </p:pic>
      <p:graphicFrame>
        <p:nvGraphicFramePr>
          <p:cNvPr id="1418272" name="Group 32"/>
          <p:cNvGraphicFramePr>
            <a:graphicFrameLocks noGrp="1"/>
          </p:cNvGraphicFramePr>
          <p:nvPr/>
        </p:nvGraphicFramePr>
        <p:xfrm>
          <a:off x="228600" y="4394200"/>
          <a:ext cx="8763000" cy="1981200"/>
        </p:xfrm>
        <a:graphic>
          <a:graphicData uri="http://schemas.openxmlformats.org/drawingml/2006/table">
            <a:tbl>
              <a:tblPr rtl="1"/>
              <a:tblGrid>
                <a:gridCol w="2179637"/>
                <a:gridCol w="2152650"/>
                <a:gridCol w="1914525"/>
                <a:gridCol w="2516188"/>
              </a:tblGrid>
              <a:tr h="12192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لَكُمْ</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دِينُكُمْ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وَلِيَ</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دِينِ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(be)</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your religion</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to me</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my religion.”</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6838" name="Picture 58" descr="Untitled-1"/>
          <p:cNvPicPr>
            <a:picLocks noChangeAspect="1" noChangeArrowheads="1"/>
          </p:cNvPicPr>
          <p:nvPr/>
        </p:nvPicPr>
        <p:blipFill>
          <a:blip r:embed="rId4" cstate="print"/>
          <a:srcRect/>
          <a:stretch>
            <a:fillRect/>
          </a:stretch>
        </p:blipFill>
        <p:spPr bwMode="auto">
          <a:xfrm>
            <a:off x="381000" y="5588000"/>
            <a:ext cx="8482013" cy="25400"/>
          </a:xfrm>
          <a:prstGeom prst="rect">
            <a:avLst/>
          </a:prstGeom>
          <a:noFill/>
          <a:ln w="9525">
            <a:noFill/>
            <a:miter lim="800000"/>
            <a:headEnd/>
            <a:tailEnd/>
          </a:ln>
        </p:spPr>
      </p:pic>
      <p:sp>
        <p:nvSpPr>
          <p:cNvPr id="76839" name="Rectangle 59"/>
          <p:cNvSpPr>
            <a:spLocks noChangeArrowheads="1"/>
          </p:cNvSpPr>
          <p:nvPr/>
        </p:nvSpPr>
        <p:spPr bwMode="auto">
          <a:xfrm>
            <a:off x="7543800" y="4022725"/>
            <a:ext cx="838200" cy="396875"/>
          </a:xfrm>
          <a:prstGeom prst="rect">
            <a:avLst/>
          </a:prstGeom>
          <a:noFill/>
          <a:ln w="9525" algn="ctr">
            <a:noFill/>
            <a:miter lim="800000"/>
            <a:headEnd/>
            <a:tailEnd/>
          </a:ln>
        </p:spPr>
        <p:txBody>
          <a:bodyPr>
            <a:spAutoFit/>
          </a:bodyPr>
          <a:lstStyle/>
          <a:p>
            <a:pPr eaLnBrk="1" hangingPunct="1">
              <a:spcBef>
                <a:spcPct val="50000"/>
              </a:spcBef>
              <a:buClrTx/>
              <a:buSzTx/>
              <a:buFontTx/>
              <a:buNone/>
            </a:pPr>
            <a:r>
              <a:rPr lang="ar-SA" sz="2000">
                <a:solidFill>
                  <a:srgbClr val="FFC215"/>
                </a:solidFill>
                <a:cs typeface="Arial" pitchFamily="34" charset="0"/>
              </a:rPr>
              <a:t>1367</a:t>
            </a:r>
            <a:endParaRPr lang="en-US" sz="2000">
              <a:solidFill>
                <a:srgbClr val="FFC215"/>
              </a:solidFill>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95715" name="Group 3"/>
          <p:cNvGraphicFramePr>
            <a:graphicFrameLocks noGrp="1"/>
          </p:cNvGraphicFramePr>
          <p:nvPr/>
        </p:nvGraphicFramePr>
        <p:xfrm>
          <a:off x="177800" y="2000250"/>
          <a:ext cx="8763000" cy="2344738"/>
        </p:xfrm>
        <a:graphic>
          <a:graphicData uri="http://schemas.openxmlformats.org/drawingml/2006/table">
            <a:tbl>
              <a:tblPr rtl="1"/>
              <a:tblGrid>
                <a:gridCol w="2286000"/>
                <a:gridCol w="2133600"/>
                <a:gridCol w="2006600"/>
                <a:gridCol w="2336800"/>
              </a:tblGrid>
              <a:tr h="12779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لَكُمْ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دِينُكُمْ</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وَلِيَ</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دِينِ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(be)</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your religion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to me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my religion.”</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advTm="661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97763" name="Group 3"/>
          <p:cNvGraphicFramePr>
            <a:graphicFrameLocks noGrp="1"/>
          </p:cNvGraphicFramePr>
          <p:nvPr/>
        </p:nvGraphicFramePr>
        <p:xfrm>
          <a:off x="177800" y="76200"/>
          <a:ext cx="8763000" cy="2255520"/>
        </p:xfrm>
        <a:graphic>
          <a:graphicData uri="http://schemas.openxmlformats.org/drawingml/2006/table">
            <a:tbl>
              <a:tblPr rtl="1"/>
              <a:tblGrid>
                <a:gridCol w="2286000"/>
                <a:gridCol w="2311400"/>
                <a:gridCol w="1981200"/>
                <a:gridCol w="2184400"/>
              </a:tblGrid>
              <a:tr h="10318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لَكُمْ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دِينُكُمْ</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دِينِ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6889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To you (be)</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your religion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to me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my religion</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1397780" name="Group 20"/>
          <p:cNvGraphicFramePr>
            <a:graphicFrameLocks noGrp="1"/>
          </p:cNvGraphicFramePr>
          <p:nvPr/>
        </p:nvGraphicFramePr>
        <p:xfrm>
          <a:off x="6019800" y="2295525"/>
          <a:ext cx="1371600" cy="4572000"/>
        </p:xfrm>
        <a:graphic>
          <a:graphicData uri="http://schemas.openxmlformats.org/drawingml/2006/table">
            <a:tbl>
              <a:tblPr/>
              <a:tblGrid>
                <a:gridCol w="1371600"/>
              </a:tblGrid>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rPr>
                        <a:t>لَهُ</a:t>
                      </a:r>
                      <a:endParaRPr kumimoji="0" lang="en-IN"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لَهُمْ</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7945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rPr>
                        <a:t>لَكَ</a:t>
                      </a:r>
                      <a:endParaRPr kumimoji="0" lang="en-IN"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endParaRPr kumimoji="0" lang="en-IN" sz="4400" b="0" i="0" u="none" strike="noStrike" cap="none" normalizeH="0" baseline="0" dirty="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لِي</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لَنَا</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5"/>
          <p:cNvSpPr>
            <a:spLocks noChangeArrowheads="1"/>
          </p:cNvSpPr>
          <p:nvPr/>
        </p:nvSpPr>
        <p:spPr bwMode="auto">
          <a:xfrm>
            <a:off x="6324600" y="4579938"/>
            <a:ext cx="865188" cy="830262"/>
          </a:xfrm>
          <a:prstGeom prst="rect">
            <a:avLst/>
          </a:prstGeom>
          <a:noFill/>
          <a:ln w="9525">
            <a:noFill/>
            <a:miter lim="800000"/>
            <a:headEnd/>
            <a:tailEnd/>
          </a:ln>
        </p:spPr>
        <p:txBody>
          <a:bodyPr wrap="none">
            <a:spAutoFit/>
          </a:bodyPr>
          <a:lstStyle/>
          <a:p>
            <a:pPr>
              <a:buFont typeface="Wingdings" pitchFamily="2" charset="2"/>
              <a:buNone/>
            </a:pPr>
            <a:r>
              <a:rPr lang="ar-SA">
                <a:solidFill>
                  <a:srgbClr val="000000"/>
                </a:solidFill>
                <a:latin typeface="Times New Roman" pitchFamily="18" charset="0"/>
                <a:ea typeface="Times New Roman" pitchFamily="18" charset="0"/>
                <a:cs typeface="Tajweed" pitchFamily="2" charset="-78"/>
              </a:rPr>
              <a:t>لَكُمْ</a:t>
            </a:r>
            <a:endParaRPr lang="en-IN">
              <a:ea typeface="Times New Roman" pitchFamily="18" charset="0"/>
              <a:cs typeface="Tajweed" pitchFamily="2" charset="-78"/>
            </a:endParaRPr>
          </a:p>
        </p:txBody>
      </p:sp>
      <p:sp>
        <p:nvSpPr>
          <p:cNvPr id="8" name="Oval 65"/>
          <p:cNvSpPr>
            <a:spLocks noChangeArrowheads="1"/>
          </p:cNvSpPr>
          <p:nvPr/>
        </p:nvSpPr>
        <p:spPr bwMode="auto">
          <a:xfrm>
            <a:off x="5486400" y="4419600"/>
            <a:ext cx="2286000" cy="990600"/>
          </a:xfrm>
          <a:prstGeom prst="ellipse">
            <a:avLst/>
          </a:prstGeom>
          <a:noFill/>
          <a:ln w="57150" algn="ctr">
            <a:solidFill>
              <a:srgbClr val="FFFFFF"/>
            </a:solidFill>
            <a:round/>
            <a:headEnd/>
            <a:tailEnd/>
          </a:ln>
        </p:spPr>
        <p:txBody>
          <a:bodyPr wrap="none" anchor="ctr"/>
          <a:lstStyle/>
          <a:p>
            <a:pPr eaLnBrk="1" fontAlgn="auto" hangingPunct="1">
              <a:spcBef>
                <a:spcPts val="0"/>
              </a:spcBef>
              <a:spcAft>
                <a:spcPts val="0"/>
              </a:spcAft>
              <a:buClrTx/>
              <a:buSzTx/>
              <a:buFontTx/>
              <a:buNone/>
              <a:defRPr/>
            </a:pPr>
            <a:endParaRPr lang="en-US" sz="1800" kern="0">
              <a:solidFill>
                <a:sysClr val="windowText" lastClr="000000"/>
              </a:solidFill>
            </a:endParaRPr>
          </a:p>
        </p:txBody>
      </p:sp>
      <p:graphicFrame>
        <p:nvGraphicFramePr>
          <p:cNvPr id="7" name="Group 20"/>
          <p:cNvGraphicFramePr>
            <a:graphicFrameLocks noGrp="1"/>
          </p:cNvGraphicFramePr>
          <p:nvPr/>
        </p:nvGraphicFramePr>
        <p:xfrm>
          <a:off x="1524000" y="2438400"/>
          <a:ext cx="1371600" cy="4572000"/>
        </p:xfrm>
        <a:graphic>
          <a:graphicData uri="http://schemas.openxmlformats.org/drawingml/2006/table">
            <a:tbl>
              <a:tblPr/>
              <a:tblGrid>
                <a:gridCol w="1371600"/>
              </a:tblGrid>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rPr>
                        <a:t>دِينُهُ</a:t>
                      </a:r>
                      <a:endParaRPr kumimoji="0" lang="en-IN" sz="4400" b="0" i="0" u="none" strike="noStrike" cap="none" normalizeH="0" baseline="0" dirty="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دِينُهُمْ</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679450">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rPr>
                        <a:t>دِينُكَ</a:t>
                      </a:r>
                      <a:endParaRPr kumimoji="0" lang="en-IN" sz="4400" b="0" i="0" u="none" strike="noStrike" cap="none" normalizeH="0" baseline="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endParaRPr kumimoji="0" lang="en-IN" sz="4400" b="0" i="0" u="none" strike="noStrike" cap="none" normalizeH="0" baseline="0" dirty="0" smtClean="0">
                        <a:ln>
                          <a:noFill/>
                        </a:ln>
                        <a:solidFill>
                          <a:srgbClr val="000000"/>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دِينِي</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681038">
                <a:tc>
                  <a:txBody>
                    <a:bodyPr/>
                    <a:lstStyle/>
                    <a:p>
                      <a:pPr marL="0" marR="0" lvl="0" indent="0" algn="ctr" defTabSz="914400" rtl="1"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ar-SA"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rPr>
                        <a:t>دِينُنَا</a:t>
                      </a:r>
                      <a:endParaRPr kumimoji="0" lang="en-IN" sz="4400" b="0" i="0" u="none" strike="noStrike" cap="none" normalizeH="0" baseline="0" smtClean="0">
                        <a:ln>
                          <a:noFill/>
                        </a:ln>
                        <a:solidFill>
                          <a:schemeClr val="tx1"/>
                        </a:solidFill>
                        <a:effectLst/>
                        <a:latin typeface="Times New Roman" pitchFamily="18" charset="0"/>
                        <a:ea typeface="Times New Roman" pitchFamily="18" charset="0"/>
                        <a:cs typeface="Tajweed" pitchFamily="2" charset="-7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bl>
          </a:graphicData>
        </a:graphic>
      </p:graphicFrame>
      <p:sp>
        <p:nvSpPr>
          <p:cNvPr id="9" name="Rectangle 8"/>
          <p:cNvSpPr>
            <a:spLocks noChangeArrowheads="1"/>
          </p:cNvSpPr>
          <p:nvPr/>
        </p:nvSpPr>
        <p:spPr bwMode="auto">
          <a:xfrm>
            <a:off x="1600200" y="4648200"/>
            <a:ext cx="1227138" cy="830263"/>
          </a:xfrm>
          <a:prstGeom prst="rect">
            <a:avLst/>
          </a:prstGeom>
          <a:noFill/>
          <a:ln w="9525">
            <a:noFill/>
            <a:miter lim="800000"/>
            <a:headEnd/>
            <a:tailEnd/>
          </a:ln>
        </p:spPr>
        <p:txBody>
          <a:bodyPr wrap="none">
            <a:spAutoFit/>
          </a:bodyPr>
          <a:lstStyle/>
          <a:p>
            <a:pPr>
              <a:buFont typeface="Wingdings" pitchFamily="2" charset="2"/>
              <a:buNone/>
            </a:pPr>
            <a:r>
              <a:rPr lang="ar-SA">
                <a:solidFill>
                  <a:srgbClr val="000000"/>
                </a:solidFill>
                <a:latin typeface="Times New Roman" pitchFamily="18" charset="0"/>
                <a:ea typeface="Times New Roman" pitchFamily="18" charset="0"/>
                <a:cs typeface="Tajweed" pitchFamily="2" charset="-78"/>
              </a:rPr>
              <a:t>دِينُكُمْ</a:t>
            </a:r>
            <a:endParaRPr lang="en-IN">
              <a:ea typeface="Times New Roman" pitchFamily="18" charset="0"/>
              <a:cs typeface="Tajweed" pitchFamily="2" charset="-78"/>
            </a:endParaRPr>
          </a:p>
        </p:txBody>
      </p:sp>
      <p:sp>
        <p:nvSpPr>
          <p:cNvPr id="10" name="Oval 65"/>
          <p:cNvSpPr>
            <a:spLocks noChangeArrowheads="1"/>
          </p:cNvSpPr>
          <p:nvPr/>
        </p:nvSpPr>
        <p:spPr bwMode="auto">
          <a:xfrm>
            <a:off x="990600" y="4572000"/>
            <a:ext cx="2286000" cy="838200"/>
          </a:xfrm>
          <a:prstGeom prst="ellipse">
            <a:avLst/>
          </a:prstGeom>
          <a:noFill/>
          <a:ln w="57150" algn="ctr">
            <a:solidFill>
              <a:schemeClr val="tx1"/>
            </a:solidFill>
            <a:round/>
            <a:headEnd/>
            <a:tailEnd/>
          </a:ln>
        </p:spPr>
        <p:txBody>
          <a:bodyPr wrap="none" anchor="ctr"/>
          <a:lstStyle/>
          <a:p>
            <a:endParaRPr lang="en-US"/>
          </a:p>
        </p:txBody>
      </p:sp>
      <p:sp>
        <p:nvSpPr>
          <p:cNvPr id="11" name="Oval 65"/>
          <p:cNvSpPr>
            <a:spLocks noChangeArrowheads="1"/>
          </p:cNvSpPr>
          <p:nvPr/>
        </p:nvSpPr>
        <p:spPr bwMode="auto">
          <a:xfrm>
            <a:off x="5562600" y="5181600"/>
            <a:ext cx="2286000" cy="990600"/>
          </a:xfrm>
          <a:prstGeom prst="ellipse">
            <a:avLst/>
          </a:prstGeom>
          <a:noFill/>
          <a:ln w="57150" algn="ctr">
            <a:solidFill>
              <a:srgbClr val="FFFFFF"/>
            </a:solidFill>
            <a:round/>
            <a:headEnd/>
            <a:tailEnd/>
          </a:ln>
        </p:spPr>
        <p:txBody>
          <a:bodyPr wrap="none" anchor="ctr"/>
          <a:lstStyle/>
          <a:p>
            <a:pPr eaLnBrk="1" fontAlgn="auto" hangingPunct="1">
              <a:spcBef>
                <a:spcPts val="0"/>
              </a:spcBef>
              <a:spcAft>
                <a:spcPts val="0"/>
              </a:spcAft>
              <a:buClrTx/>
              <a:buSzTx/>
              <a:buFontTx/>
              <a:buNone/>
              <a:defRPr/>
            </a:pPr>
            <a:endParaRPr lang="en-US" sz="1800" kern="0">
              <a:solidFill>
                <a:sysClr val="windowText" lastClr="000000"/>
              </a:solidFill>
            </a:endParaRPr>
          </a:p>
        </p:txBody>
      </p:sp>
      <p:sp>
        <p:nvSpPr>
          <p:cNvPr id="12" name="Oval 65"/>
          <p:cNvSpPr>
            <a:spLocks noChangeArrowheads="1"/>
          </p:cNvSpPr>
          <p:nvPr/>
        </p:nvSpPr>
        <p:spPr bwMode="auto">
          <a:xfrm>
            <a:off x="1066800" y="5334000"/>
            <a:ext cx="2286000" cy="990600"/>
          </a:xfrm>
          <a:prstGeom prst="ellipse">
            <a:avLst/>
          </a:prstGeom>
          <a:noFill/>
          <a:ln w="57150" algn="ctr">
            <a:solidFill>
              <a:srgbClr val="FFFFFF"/>
            </a:solidFill>
            <a:round/>
            <a:headEnd/>
            <a:tailEnd/>
          </a:ln>
        </p:spPr>
        <p:txBody>
          <a:bodyPr wrap="none" anchor="ctr"/>
          <a:lstStyle/>
          <a:p>
            <a:pPr eaLnBrk="1" fontAlgn="auto" hangingPunct="1">
              <a:spcBef>
                <a:spcPts val="0"/>
              </a:spcBef>
              <a:spcAft>
                <a:spcPts val="0"/>
              </a:spcAft>
              <a:buClrTx/>
              <a:buSzTx/>
              <a:buFontTx/>
              <a:buNone/>
              <a:defRPr/>
            </a:pPr>
            <a:endParaRPr lang="en-US" sz="1800" kern="0">
              <a:solidFill>
                <a:sysClr val="windowText" lastClr="000000"/>
              </a:solidFill>
            </a:endParaRP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6"/>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9"/>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05955" name="Group 3"/>
          <p:cNvGraphicFramePr>
            <a:graphicFrameLocks noGrp="1"/>
          </p:cNvGraphicFramePr>
          <p:nvPr/>
        </p:nvGraphicFramePr>
        <p:xfrm>
          <a:off x="177800" y="531813"/>
          <a:ext cx="8763000" cy="2668588"/>
        </p:xfrm>
        <a:graphic>
          <a:graphicData uri="http://schemas.openxmlformats.org/drawingml/2006/table">
            <a:tbl>
              <a:tblPr rtl="1"/>
              <a:tblGrid>
                <a:gridCol w="2286000"/>
                <a:gridCol w="2133600"/>
                <a:gridCol w="2006600"/>
                <a:gridCol w="2336800"/>
              </a:tblGrid>
              <a:tr h="16017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لَكُمْ</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دِينُكُمْ</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وَلِيَ</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دِينِ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(be)</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your religion</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to me</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my religion.”</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67604" name="Rectangle 20"/>
          <p:cNvSpPr>
            <a:spLocks noGrp="1" noChangeArrowheads="1"/>
          </p:cNvSpPr>
          <p:nvPr>
            <p:ph type="body" idx="4294967295"/>
          </p:nvPr>
        </p:nvSpPr>
        <p:spPr>
          <a:xfrm>
            <a:off x="304800" y="3429000"/>
            <a:ext cx="8839200" cy="3276600"/>
          </a:xfrm>
          <a:noFill/>
        </p:spPr>
        <p:txBody>
          <a:bodyPr/>
          <a:lstStyle/>
          <a:p>
            <a:pPr algn="l" rtl="0">
              <a:buFont typeface="Wingdings" pitchFamily="2" charset="2"/>
              <a:buChar char="Ø"/>
            </a:pPr>
            <a:r>
              <a:rPr lang="en-US" sz="2600" dirty="0" smtClean="0"/>
              <a:t>Not a message to say that All Religions are equal.</a:t>
            </a:r>
          </a:p>
          <a:p>
            <a:pPr algn="l" rtl="0">
              <a:buFont typeface="Wingdings" pitchFamily="2" charset="2"/>
              <a:buChar char="Ø"/>
            </a:pPr>
            <a:endParaRPr lang="en-US" sz="2600" dirty="0" smtClean="0"/>
          </a:p>
          <a:p>
            <a:pPr algn="l" rtl="0">
              <a:buFont typeface="Wingdings" pitchFamily="2" charset="2"/>
              <a:buChar char="Ø"/>
            </a:pPr>
            <a:r>
              <a:rPr lang="en-US" sz="2600" dirty="0" smtClean="0"/>
              <a:t>Neither a message that we should stop </a:t>
            </a:r>
            <a:r>
              <a:rPr lang="en-US" sz="2600" dirty="0" err="1" smtClean="0"/>
              <a:t>Da’wah</a:t>
            </a:r>
            <a:r>
              <a:rPr lang="en-US" sz="2600" dirty="0" smtClean="0"/>
              <a:t>.  </a:t>
            </a:r>
            <a:br>
              <a:rPr lang="en-US" sz="2600" dirty="0" smtClean="0"/>
            </a:br>
            <a:r>
              <a:rPr lang="en-US" sz="2600" dirty="0" smtClean="0"/>
              <a:t>Did the Prophet stop preaching after this  revelation?</a:t>
            </a:r>
          </a:p>
          <a:p>
            <a:pPr algn="l" rtl="0">
              <a:buFont typeface="Wingdings" pitchFamily="2" charset="2"/>
              <a:buChar char="Ø"/>
            </a:pPr>
            <a:endParaRPr lang="en-US" sz="2600" dirty="0" smtClean="0"/>
          </a:p>
          <a:p>
            <a:pPr algn="l" rtl="0">
              <a:buFont typeface="Wingdings" pitchFamily="2" charset="2"/>
              <a:buChar char="Ø"/>
            </a:pPr>
            <a:r>
              <a:rPr lang="en-US" sz="2600" dirty="0" smtClean="0"/>
              <a:t>It was revealed in response to offer of compromise.  No compromise in faith matters.</a:t>
            </a:r>
          </a:p>
        </p:txBody>
      </p:sp>
      <p:sp>
        <p:nvSpPr>
          <p:cNvPr id="67605" name="Rectangle 5"/>
          <p:cNvSpPr>
            <a:spLocks noChangeArrowheads="1"/>
          </p:cNvSpPr>
          <p:nvPr/>
        </p:nvSpPr>
        <p:spPr bwMode="auto">
          <a:xfrm>
            <a:off x="304800" y="0"/>
            <a:ext cx="8610600" cy="523875"/>
          </a:xfrm>
          <a:prstGeom prst="rect">
            <a:avLst/>
          </a:prstGeom>
          <a:noFill/>
          <a:ln w="9525">
            <a:noFill/>
            <a:miter lim="800000"/>
            <a:headEnd/>
            <a:tailEnd/>
          </a:ln>
        </p:spPr>
        <p:txBody>
          <a:bodyPr>
            <a:spAutoFit/>
          </a:bodyPr>
          <a:lstStyle/>
          <a:p>
            <a:pPr algn="ctr" rtl="1">
              <a:spcBef>
                <a:spcPct val="0"/>
              </a:spcBef>
              <a:buClrTx/>
              <a:buSzTx/>
              <a:buFont typeface="Wingdings" pitchFamily="2" charset="2"/>
              <a:buNone/>
            </a:pPr>
            <a:r>
              <a:rPr lang="en-US" sz="2800" b="1" dirty="0">
                <a:solidFill>
                  <a:srgbClr val="FFFFFF"/>
                </a:solidFill>
                <a:cs typeface="Traditional Arabic_bs" pitchFamily="2" charset="-78"/>
              </a:rPr>
              <a:t>Practice with </a:t>
            </a:r>
            <a:r>
              <a:rPr lang="en-US" sz="2800" b="1" dirty="0" smtClean="0">
                <a:solidFill>
                  <a:srgbClr val="FFFFFF"/>
                </a:solidFill>
                <a:cs typeface="Traditional Arabic_bs" pitchFamily="2" charset="-78"/>
              </a:rPr>
              <a:t>Imagination </a:t>
            </a:r>
            <a:r>
              <a:rPr lang="en-US" sz="2800" b="1" dirty="0">
                <a:solidFill>
                  <a:srgbClr val="FFFFFF"/>
                </a:solidFill>
                <a:cs typeface="Traditional Arabic_bs" pitchFamily="2" charset="-78"/>
              </a:rPr>
              <a:t>; </a:t>
            </a:r>
            <a:r>
              <a:rPr lang="en-US" sz="2800" b="1" dirty="0" smtClean="0">
                <a:solidFill>
                  <a:srgbClr val="FFFFFF"/>
                </a:solidFill>
                <a:cs typeface="Traditional Arabic_bs" pitchFamily="2" charset="-78"/>
              </a:rPr>
              <a:t>Feelings </a:t>
            </a:r>
            <a:r>
              <a:rPr lang="en-US" sz="2800" b="1" dirty="0">
                <a:solidFill>
                  <a:srgbClr val="FFFFFF"/>
                </a:solidFill>
                <a:cs typeface="Traditional Arabic_bs" pitchFamily="2" charset="-78"/>
              </a:rPr>
              <a:t>&amp; prayer</a:t>
            </a:r>
          </a:p>
        </p:txBody>
      </p:sp>
    </p:spTree>
  </p:cSld>
  <p:clrMapOvr>
    <a:masterClrMapping/>
  </p:clrMapOvr>
  <p:transition advTm="661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442819" name="Group 3"/>
          <p:cNvGraphicFramePr>
            <a:graphicFrameLocks noGrp="1"/>
          </p:cNvGraphicFramePr>
          <p:nvPr/>
        </p:nvGraphicFramePr>
        <p:xfrm>
          <a:off x="381000" y="704850"/>
          <a:ext cx="8559800" cy="2271713"/>
        </p:xfrm>
        <a:graphic>
          <a:graphicData uri="http://schemas.openxmlformats.org/drawingml/2006/table">
            <a:tbl>
              <a:tblPr rtl="1"/>
              <a:tblGrid>
                <a:gridCol w="4427483"/>
                <a:gridCol w="4132317"/>
              </a:tblGrid>
              <a:tr h="12779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لَكُمْ</a:t>
                      </a:r>
                    </a:p>
                  </a:txBody>
                  <a:tcPr anchor="b"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دِينُكُمْ</a:t>
                      </a:r>
                    </a:p>
                  </a:txBody>
                  <a:tcPr anchor="b"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r>
            </a:tbl>
          </a:graphicData>
        </a:graphic>
      </p:graphicFrame>
      <p:sp>
        <p:nvSpPr>
          <p:cNvPr id="70670" name="Text Box 22"/>
          <p:cNvSpPr txBox="1">
            <a:spLocks noChangeArrowheads="1"/>
          </p:cNvSpPr>
          <p:nvPr/>
        </p:nvSpPr>
        <p:spPr bwMode="auto">
          <a:xfrm>
            <a:off x="-49213" y="0"/>
            <a:ext cx="8736013" cy="523875"/>
          </a:xfrm>
          <a:prstGeom prst="rect">
            <a:avLst/>
          </a:prstGeom>
          <a:noFill/>
          <a:ln w="9525" algn="ctr">
            <a:noFill/>
            <a:miter lim="800000"/>
            <a:headEnd/>
            <a:tailEnd/>
          </a:ln>
        </p:spPr>
        <p:txBody>
          <a:bodyPr>
            <a:spAutoFit/>
          </a:bodyPr>
          <a:lstStyle/>
          <a:p>
            <a:pPr algn="ctr" rtl="1">
              <a:spcBef>
                <a:spcPct val="0"/>
              </a:spcBef>
              <a:buClrTx/>
              <a:buSzTx/>
              <a:buFontTx/>
              <a:buNone/>
            </a:pPr>
            <a:r>
              <a:rPr lang="en-US" sz="2800" b="1" dirty="0">
                <a:solidFill>
                  <a:schemeClr val="tx1"/>
                </a:solidFill>
                <a:cs typeface="Traditional Arabic_bs" pitchFamily="2" charset="-78"/>
              </a:rPr>
              <a:t>Practice with </a:t>
            </a:r>
            <a:r>
              <a:rPr lang="en-US" sz="2800" b="1" dirty="0" smtClean="0">
                <a:solidFill>
                  <a:schemeClr val="tx1"/>
                </a:solidFill>
                <a:cs typeface="Traditional Arabic_bs" pitchFamily="2" charset="-78"/>
              </a:rPr>
              <a:t>Imagination</a:t>
            </a:r>
            <a:r>
              <a:rPr lang="en-US" sz="2800" b="1" dirty="0">
                <a:solidFill>
                  <a:schemeClr val="tx1"/>
                </a:solidFill>
                <a:cs typeface="Traditional Arabic_bs" pitchFamily="2" charset="-78"/>
              </a:rPr>
              <a:t>; </a:t>
            </a:r>
            <a:r>
              <a:rPr lang="en-US" sz="2800" b="1" dirty="0" smtClean="0">
                <a:solidFill>
                  <a:schemeClr val="tx1"/>
                </a:solidFill>
                <a:cs typeface="Traditional Arabic_bs" pitchFamily="2" charset="-78"/>
              </a:rPr>
              <a:t>Feelings </a:t>
            </a:r>
            <a:r>
              <a:rPr lang="en-US" sz="2800" b="1" dirty="0">
                <a:solidFill>
                  <a:schemeClr val="tx1"/>
                </a:solidFill>
                <a:cs typeface="Traditional Arabic_bs" pitchFamily="2" charset="-78"/>
              </a:rPr>
              <a:t>&amp; prayer</a:t>
            </a:r>
          </a:p>
        </p:txBody>
      </p:sp>
      <p:pic>
        <p:nvPicPr>
          <p:cNvPr id="70671" name="Picture 23"/>
          <p:cNvPicPr>
            <a:picLocks noChangeAspect="1" noChangeArrowheads="1"/>
          </p:cNvPicPr>
          <p:nvPr/>
        </p:nvPicPr>
        <p:blipFill>
          <a:blip r:embed="rId3" cstate="print"/>
          <a:srcRect/>
          <a:stretch>
            <a:fillRect/>
          </a:stretch>
        </p:blipFill>
        <p:spPr bwMode="auto">
          <a:xfrm>
            <a:off x="0" y="5181600"/>
            <a:ext cx="1228725" cy="1457325"/>
          </a:xfrm>
          <a:prstGeom prst="rect">
            <a:avLst/>
          </a:prstGeom>
          <a:noFill/>
          <a:ln w="9525" algn="ctr">
            <a:noFill/>
            <a:miter lim="800000"/>
            <a:headEnd/>
            <a:tailEnd/>
          </a:ln>
        </p:spPr>
      </p:pic>
      <p:graphicFrame>
        <p:nvGraphicFramePr>
          <p:cNvPr id="3" name="Table 2"/>
          <p:cNvGraphicFramePr>
            <a:graphicFrameLocks noGrp="1"/>
          </p:cNvGraphicFramePr>
          <p:nvPr/>
        </p:nvGraphicFramePr>
        <p:xfrm>
          <a:off x="381000" y="3352800"/>
          <a:ext cx="8534400" cy="2271713"/>
        </p:xfrm>
        <a:graphic>
          <a:graphicData uri="http://schemas.openxmlformats.org/drawingml/2006/table">
            <a:tbl>
              <a:tblPr rtl="1"/>
              <a:tblGrid>
                <a:gridCol w="3942793"/>
                <a:gridCol w="4591607"/>
              </a:tblGrid>
              <a:tr h="12779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وَلِيَ</a:t>
                      </a:r>
                    </a:p>
                  </a:txBody>
                  <a:tcPr anchor="b"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دِينِ</a:t>
                      </a:r>
                      <a:r>
                        <a:rPr kumimoji="0" lang="ar-SA" sz="23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(6)</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76200" cap="flat" cmpd="sng" algn="ctr">
                      <a:solidFill>
                        <a:srgbClr val="00CC99"/>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9937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76200" cap="flat" cmpd="sng" algn="ctr">
                      <a:solidFill>
                        <a:srgbClr val="00CC99"/>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6350" cap="flat" cmpd="sng" algn="ctr">
                      <a:solidFill>
                        <a:schemeClr val="tx1"/>
                      </a:solidFill>
                      <a:prstDash val="dot"/>
                      <a:round/>
                      <a:headEnd type="none" w="med" len="med"/>
                      <a:tailEnd type="none" w="med" len="med"/>
                    </a:lnL>
                    <a:lnR w="76200" cap="flat" cmpd="sng" algn="ctr">
                      <a:solidFill>
                        <a:srgbClr val="00CC99"/>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99"/>
                      </a:solidFill>
                      <a:prstDash val="solid"/>
                      <a:round/>
                      <a:headEnd type="none" w="med" len="med"/>
                      <a:tailEnd type="none" w="med" len="med"/>
                    </a:lnB>
                    <a:lnTlToBr>
                      <a:noFill/>
                    </a:lnTlToBr>
                    <a:lnBlToTr>
                      <a:noFill/>
                    </a:lnBlToTr>
                    <a:solidFill>
                      <a:srgbClr val="003300"/>
                    </a:solidFill>
                  </a:tcPr>
                </a:tc>
              </a:tr>
            </a:tbl>
          </a:graphicData>
        </a:graphic>
      </p:graphicFrame>
      <p:sp>
        <p:nvSpPr>
          <p:cNvPr id="5" name="Rectangle 4"/>
          <p:cNvSpPr>
            <a:spLocks noChangeArrowheads="1"/>
          </p:cNvSpPr>
          <p:nvPr/>
        </p:nvSpPr>
        <p:spPr bwMode="auto">
          <a:xfrm>
            <a:off x="5867400" y="2209800"/>
            <a:ext cx="2274888"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To you (be)</a:t>
            </a:r>
          </a:p>
        </p:txBody>
      </p:sp>
      <p:sp>
        <p:nvSpPr>
          <p:cNvPr id="7" name="Rectangle 6"/>
          <p:cNvSpPr>
            <a:spLocks noChangeArrowheads="1"/>
          </p:cNvSpPr>
          <p:nvPr/>
        </p:nvSpPr>
        <p:spPr bwMode="auto">
          <a:xfrm>
            <a:off x="1228725" y="2209800"/>
            <a:ext cx="2439988"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your religion</a:t>
            </a:r>
          </a:p>
        </p:txBody>
      </p:sp>
      <p:sp>
        <p:nvSpPr>
          <p:cNvPr id="9" name="Rectangle 8"/>
          <p:cNvSpPr>
            <a:spLocks noChangeArrowheads="1"/>
          </p:cNvSpPr>
          <p:nvPr/>
        </p:nvSpPr>
        <p:spPr bwMode="auto">
          <a:xfrm>
            <a:off x="5854700" y="4889500"/>
            <a:ext cx="2033588"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and to me</a:t>
            </a:r>
          </a:p>
        </p:txBody>
      </p:sp>
      <p:sp>
        <p:nvSpPr>
          <p:cNvPr id="11" name="Rectangle 10"/>
          <p:cNvSpPr>
            <a:spLocks noChangeArrowheads="1"/>
          </p:cNvSpPr>
          <p:nvPr/>
        </p:nvSpPr>
        <p:spPr bwMode="auto">
          <a:xfrm>
            <a:off x="1857375" y="4889500"/>
            <a:ext cx="2435225" cy="584200"/>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en-US" sz="3200">
                <a:solidFill>
                  <a:srgbClr val="FFFFFF"/>
                </a:solidFill>
                <a:cs typeface="Times New Roman" pitchFamily="18" charset="0"/>
              </a:rPr>
              <a:t>my religion.”</a:t>
            </a: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5"/>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7"/>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1"/>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idx="4294967295"/>
          </p:nvPr>
        </p:nvSpPr>
        <p:spPr>
          <a:xfrm>
            <a:off x="76200" y="1524000"/>
            <a:ext cx="9144000" cy="3276600"/>
          </a:xfrm>
        </p:spPr>
        <p:txBody>
          <a:bodyPr/>
          <a:lstStyle/>
          <a:p>
            <a:pPr rtl="0"/>
            <a:r>
              <a:rPr lang="en-US" sz="2400" dirty="0" smtClean="0">
                <a:cs typeface="Traditional Arabic" pitchFamily="2" charset="-78"/>
              </a:rPr>
              <a:t>In this </a:t>
            </a:r>
            <a:r>
              <a:rPr lang="en-US" sz="2400" dirty="0" err="1" smtClean="0">
                <a:cs typeface="Traditional Arabic" pitchFamily="2" charset="-78"/>
              </a:rPr>
              <a:t>Surah</a:t>
            </a:r>
            <a:r>
              <a:rPr lang="en-US" sz="2400" dirty="0" smtClean="0">
                <a:cs typeface="Traditional Arabic" pitchFamily="2" charset="-78"/>
              </a:rPr>
              <a:t>, we learnt that  we should worship Allah alone </a:t>
            </a:r>
            <a:br>
              <a:rPr lang="en-US" sz="2400" dirty="0" smtClean="0">
                <a:cs typeface="Traditional Arabic" pitchFamily="2" charset="-78"/>
              </a:rPr>
            </a:br>
            <a:r>
              <a:rPr lang="en-US" sz="2400" dirty="0" smtClean="0">
                <a:cs typeface="Traditional Arabic" pitchFamily="2" charset="-78"/>
              </a:rPr>
              <a:t>and should never make any compromise when it comes to </a:t>
            </a:r>
            <a:r>
              <a:rPr lang="en-US" sz="2400" dirty="0" err="1" smtClean="0">
                <a:cs typeface="Traditional Arabic" pitchFamily="2" charset="-78"/>
              </a:rPr>
              <a:t>Deen</a:t>
            </a:r>
            <a:r>
              <a:rPr lang="en-US" sz="2400" dirty="0" smtClean="0">
                <a:cs typeface="Traditional Arabic" pitchFamily="2" charset="-78"/>
              </a:rPr>
              <a:t>.  </a:t>
            </a:r>
            <a:br>
              <a:rPr lang="en-US" sz="2400" dirty="0" smtClean="0">
                <a:cs typeface="Traditional Arabic" pitchFamily="2" charset="-78"/>
              </a:rPr>
            </a:br>
            <a:r>
              <a:rPr lang="en-US" sz="2400" dirty="0" smtClean="0">
                <a:cs typeface="Traditional Arabic" pitchFamily="2" charset="-78"/>
              </a:rPr>
              <a:t/>
            </a:r>
            <a:br>
              <a:rPr lang="en-US" sz="2400" dirty="0" smtClean="0">
                <a:cs typeface="Traditional Arabic" pitchFamily="2" charset="-78"/>
              </a:rPr>
            </a:br>
            <a:r>
              <a:rPr lang="en-US" sz="2400" dirty="0" smtClean="0">
                <a:cs typeface="Traditional Arabic" pitchFamily="2" charset="-78"/>
              </a:rPr>
              <a:t/>
            </a:r>
            <a:br>
              <a:rPr lang="en-US" sz="2400" dirty="0" smtClean="0">
                <a:cs typeface="Traditional Arabic" pitchFamily="2" charset="-78"/>
              </a:rPr>
            </a:br>
            <a:r>
              <a:rPr lang="en-US" sz="2400" dirty="0" smtClean="0">
                <a:cs typeface="Traditional Arabic" pitchFamily="2" charset="-78"/>
              </a:rPr>
              <a:t/>
            </a:r>
            <a:br>
              <a:rPr lang="en-US" sz="2400" dirty="0" smtClean="0">
                <a:cs typeface="Traditional Arabic" pitchFamily="2" charset="-78"/>
              </a:rPr>
            </a:br>
            <a:r>
              <a:rPr lang="en-US" sz="2400" dirty="0" smtClean="0">
                <a:cs typeface="Traditional Arabic" pitchFamily="2" charset="-78"/>
              </a:rPr>
              <a:t>We do this, not because of arrogance,</a:t>
            </a:r>
            <a:br>
              <a:rPr lang="en-US" sz="2400" dirty="0" smtClean="0">
                <a:cs typeface="Traditional Arabic" pitchFamily="2" charset="-78"/>
              </a:rPr>
            </a:br>
            <a:r>
              <a:rPr lang="en-US" sz="2400" dirty="0" smtClean="0">
                <a:cs typeface="Traditional Arabic" pitchFamily="2" charset="-78"/>
              </a:rPr>
              <a:t> but because of our fear of Allah</a:t>
            </a:r>
            <a:r>
              <a:rPr lang="en-US" sz="2400" dirty="0" smtClean="0">
                <a:latin typeface="Arial" pitchFamily="34" charset="0"/>
                <a:cs typeface="Traditional Arabic" pitchFamily="2" charset="-78"/>
              </a:rPr>
              <a:t>’</a:t>
            </a:r>
            <a:r>
              <a:rPr lang="en-US" sz="2400" dirty="0" smtClean="0">
                <a:cs typeface="Traditional Arabic" pitchFamily="2" charset="-78"/>
              </a:rPr>
              <a:t>s punishment.</a:t>
            </a:r>
            <a:br>
              <a:rPr lang="en-US" sz="2400" dirty="0" smtClean="0">
                <a:cs typeface="Traditional Arabic" pitchFamily="2" charset="-78"/>
              </a:rPr>
            </a:br>
            <a:endParaRPr lang="en-US" sz="2400" dirty="0" smtClean="0">
              <a:cs typeface="Traditional Arabic"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57200" y="76200"/>
            <a:ext cx="8229600" cy="865188"/>
          </a:xfrm>
        </p:spPr>
        <p:txBody>
          <a:bodyPr/>
          <a:lstStyle/>
          <a:p>
            <a:r>
              <a:rPr lang="ar-SA" sz="5400" smtClean="0">
                <a:solidFill>
                  <a:srgbClr val="FF79FF"/>
                </a:solidFill>
                <a:cs typeface="Traditional Arabic_bs" pitchFamily="2" charset="-78"/>
              </a:rPr>
              <a:t>قُلْ</a:t>
            </a:r>
            <a:r>
              <a:rPr lang="ar-SA" sz="5400" smtClean="0">
                <a:cs typeface="Traditional Arabic_bs" pitchFamily="2" charset="-78"/>
              </a:rPr>
              <a:t> يَا أَيُّهَا </a:t>
            </a:r>
            <a:r>
              <a:rPr lang="ar-SA" sz="5400" smtClean="0">
                <a:solidFill>
                  <a:schemeClr val="hlink"/>
                </a:solidFill>
                <a:cs typeface="Traditional Arabic_bs" pitchFamily="2" charset="-78"/>
              </a:rPr>
              <a:t>الْكَافِرُونَ !</a:t>
            </a:r>
            <a:r>
              <a:rPr lang="ar-SA" sz="5400" smtClean="0">
                <a:cs typeface="Traditional Arabic_bs" pitchFamily="2" charset="-78"/>
              </a:rPr>
              <a:t> </a:t>
            </a:r>
            <a:endParaRPr lang="en-US" sz="5400" smtClean="0">
              <a:cs typeface="Traditional Arabic_bs" pitchFamily="2" charset="-78"/>
            </a:endParaRPr>
          </a:p>
        </p:txBody>
      </p:sp>
      <p:grpSp>
        <p:nvGrpSpPr>
          <p:cNvPr id="70659" name="Group 3"/>
          <p:cNvGrpSpPr>
            <a:grpSpLocks/>
          </p:cNvGrpSpPr>
          <p:nvPr/>
        </p:nvGrpSpPr>
        <p:grpSpPr bwMode="auto">
          <a:xfrm>
            <a:off x="3429000" y="2819400"/>
            <a:ext cx="2133600" cy="2286000"/>
            <a:chOff x="144" y="0"/>
            <a:chExt cx="816" cy="816"/>
          </a:xfrm>
        </p:grpSpPr>
        <p:sp>
          <p:nvSpPr>
            <p:cNvPr id="70665" name="WordArt 4"/>
            <p:cNvSpPr>
              <a:spLocks noChangeArrowheads="1" noChangeShapeType="1" noTextEdit="1"/>
            </p:cNvSpPr>
            <p:nvPr/>
          </p:nvSpPr>
          <p:spPr bwMode="auto">
            <a:xfrm>
              <a:off x="399" y="0"/>
              <a:ext cx="365" cy="86"/>
            </a:xfrm>
            <a:prstGeom prst="rect">
              <a:avLst/>
            </a:prstGeom>
          </p:spPr>
          <p:txBody>
            <a:bodyPr wrap="none" fromWordArt="1">
              <a:prstTxWarp prst="textDeflate">
                <a:avLst>
                  <a:gd name="adj" fmla="val 0"/>
                </a:avLst>
              </a:prstTxWarp>
            </a:bodyPr>
            <a:lstStyle/>
            <a:p>
              <a:pPr algn="ctr"/>
              <a:r>
                <a:rPr lang="en-US" sz="3600" b="1" kern="10">
                  <a:ln w="9525">
                    <a:solidFill>
                      <a:srgbClr val="FFFF00"/>
                    </a:solidFill>
                    <a:round/>
                    <a:headEnd/>
                    <a:tailEnd/>
                  </a:ln>
                  <a:latin typeface="Tahoma"/>
                  <a:cs typeface="Tahoma"/>
                </a:rPr>
                <a:t>DPPR</a:t>
              </a:r>
            </a:p>
          </p:txBody>
        </p:sp>
        <p:sp>
          <p:nvSpPr>
            <p:cNvPr id="70666" name="Freeform 5"/>
            <p:cNvSpPr>
              <a:spLocks/>
            </p:cNvSpPr>
            <p:nvPr/>
          </p:nvSpPr>
          <p:spPr bwMode="auto">
            <a:xfrm flipV="1">
              <a:off x="548" y="450"/>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chemeClr val="hlink"/>
                </a:gs>
                <a:gs pos="100000">
                  <a:schemeClr val="accent1"/>
                </a:gs>
              </a:gsLst>
              <a:path path="rect">
                <a:fillToRect l="50000" t="50000" r="50000" b="50000"/>
              </a:path>
            </a:gradFill>
            <a:ln w="9525">
              <a:solidFill>
                <a:srgbClr val="000000"/>
              </a:solidFill>
              <a:round/>
              <a:headEnd/>
              <a:tailEnd/>
            </a:ln>
          </p:spPr>
          <p:txBody>
            <a:bodyPr/>
            <a:lstStyle/>
            <a:p>
              <a:endParaRPr lang="en-US"/>
            </a:p>
          </p:txBody>
        </p:sp>
        <p:sp>
          <p:nvSpPr>
            <p:cNvPr id="70667" name="Freeform 6"/>
            <p:cNvSpPr>
              <a:spLocks/>
            </p:cNvSpPr>
            <p:nvPr/>
          </p:nvSpPr>
          <p:spPr bwMode="auto">
            <a:xfrm flipH="1" flipV="1">
              <a:off x="144" y="449"/>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FF99"/>
                </a:gs>
                <a:gs pos="100000">
                  <a:srgbClr val="FFFF00"/>
                </a:gs>
              </a:gsLst>
              <a:path path="rect">
                <a:fillToRect l="50000" t="50000" r="50000" b="50000"/>
              </a:path>
            </a:gradFill>
            <a:ln w="9525">
              <a:solidFill>
                <a:srgbClr val="000000"/>
              </a:solidFill>
              <a:round/>
              <a:headEnd/>
              <a:tailEnd/>
            </a:ln>
          </p:spPr>
          <p:txBody>
            <a:bodyPr/>
            <a:lstStyle/>
            <a:p>
              <a:endParaRPr lang="en-US"/>
            </a:p>
          </p:txBody>
        </p:sp>
        <p:sp>
          <p:nvSpPr>
            <p:cNvPr id="70668" name="Oval 7"/>
            <p:cNvSpPr>
              <a:spLocks noChangeArrowheads="1"/>
            </p:cNvSpPr>
            <p:nvPr/>
          </p:nvSpPr>
          <p:spPr bwMode="auto">
            <a:xfrm>
              <a:off x="338" y="249"/>
              <a:ext cx="440" cy="392"/>
            </a:xfrm>
            <a:prstGeom prst="ellipse">
              <a:avLst/>
            </a:prstGeom>
            <a:gradFill rotWithShape="1">
              <a:gsLst>
                <a:gs pos="0">
                  <a:srgbClr val="3399FF"/>
                </a:gs>
                <a:gs pos="100000">
                  <a:srgbClr val="0033CC">
                    <a:alpha val="39000"/>
                  </a:srgbClr>
                </a:gs>
              </a:gsLst>
              <a:path path="shape">
                <a:fillToRect l="50000" t="50000" r="50000" b="50000"/>
              </a:path>
            </a:gradFill>
            <a:ln w="9525">
              <a:solidFill>
                <a:schemeClr val="tx1"/>
              </a:solidFill>
              <a:round/>
              <a:headEnd/>
              <a:tailEnd/>
            </a:ln>
          </p:spPr>
          <p:txBody>
            <a:bodyPr wrap="none" anchor="ctr"/>
            <a:lstStyle/>
            <a:p>
              <a:endParaRPr lang="en-IN"/>
            </a:p>
          </p:txBody>
        </p:sp>
        <p:sp>
          <p:nvSpPr>
            <p:cNvPr id="70669" name="Freeform 8"/>
            <p:cNvSpPr>
              <a:spLocks/>
            </p:cNvSpPr>
            <p:nvPr/>
          </p:nvSpPr>
          <p:spPr bwMode="auto">
            <a:xfrm flipH="1">
              <a:off x="144" y="86"/>
              <a:ext cx="408" cy="372"/>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99FF99"/>
                </a:gs>
                <a:gs pos="100000">
                  <a:srgbClr val="33CC33"/>
                </a:gs>
              </a:gsLst>
              <a:path path="rect">
                <a:fillToRect l="50000" t="50000" r="50000" b="50000"/>
              </a:path>
            </a:gradFill>
            <a:ln w="9525">
              <a:solidFill>
                <a:srgbClr val="000000"/>
              </a:solidFill>
              <a:round/>
              <a:headEnd/>
              <a:tailEnd/>
            </a:ln>
          </p:spPr>
          <p:txBody>
            <a:bodyPr/>
            <a:lstStyle/>
            <a:p>
              <a:endParaRPr lang="en-US"/>
            </a:p>
          </p:txBody>
        </p:sp>
        <p:sp>
          <p:nvSpPr>
            <p:cNvPr id="70670" name="Freeform 9"/>
            <p:cNvSpPr>
              <a:spLocks/>
            </p:cNvSpPr>
            <p:nvPr/>
          </p:nvSpPr>
          <p:spPr bwMode="auto">
            <a:xfrm>
              <a:off x="552" y="85"/>
              <a:ext cx="408" cy="366"/>
            </a:xfrm>
            <a:custGeom>
              <a:avLst/>
              <a:gdLst>
                <a:gd name="T0" fmla="*/ 0 w 1717"/>
                <a:gd name="T1" fmla="*/ 0 h 1702"/>
                <a:gd name="T2" fmla="*/ 0 w 1717"/>
                <a:gd name="T3" fmla="*/ 0 h 1702"/>
                <a:gd name="T4" fmla="*/ 0 w 1717"/>
                <a:gd name="T5" fmla="*/ 0 h 1702"/>
                <a:gd name="T6" fmla="*/ 0 w 1717"/>
                <a:gd name="T7" fmla="*/ 0 h 1702"/>
                <a:gd name="T8" fmla="*/ 0 w 1717"/>
                <a:gd name="T9" fmla="*/ 0 h 1702"/>
                <a:gd name="T10" fmla="*/ 0 w 1717"/>
                <a:gd name="T11" fmla="*/ 0 h 1702"/>
                <a:gd name="T12" fmla="*/ 0 w 1717"/>
                <a:gd name="T13" fmla="*/ 0 h 1702"/>
                <a:gd name="T14" fmla="*/ 0 w 1717"/>
                <a:gd name="T15" fmla="*/ 0 h 1702"/>
                <a:gd name="T16" fmla="*/ 0 w 1717"/>
                <a:gd name="T17" fmla="*/ 0 h 1702"/>
                <a:gd name="T18" fmla="*/ 0 w 1717"/>
                <a:gd name="T19" fmla="*/ 0 h 1702"/>
                <a:gd name="T20" fmla="*/ 0 w 1717"/>
                <a:gd name="T21" fmla="*/ 0 h 1702"/>
                <a:gd name="T22" fmla="*/ 0 w 1717"/>
                <a:gd name="T23" fmla="*/ 0 h 1702"/>
                <a:gd name="T24" fmla="*/ 0 w 1717"/>
                <a:gd name="T25" fmla="*/ 0 h 1702"/>
                <a:gd name="T26" fmla="*/ 0 w 1717"/>
                <a:gd name="T27" fmla="*/ 0 h 1702"/>
                <a:gd name="T28" fmla="*/ 0 w 1717"/>
                <a:gd name="T29" fmla="*/ 0 h 1702"/>
                <a:gd name="T30" fmla="*/ 0 w 1717"/>
                <a:gd name="T31" fmla="*/ 0 h 1702"/>
                <a:gd name="T32" fmla="*/ 0 w 1717"/>
                <a:gd name="T33" fmla="*/ 0 h 1702"/>
                <a:gd name="T34" fmla="*/ 0 w 1717"/>
                <a:gd name="T35" fmla="*/ 0 h 1702"/>
                <a:gd name="T36" fmla="*/ 0 w 1717"/>
                <a:gd name="T37" fmla="*/ 0 h 1702"/>
                <a:gd name="T38" fmla="*/ 0 w 1717"/>
                <a:gd name="T39" fmla="*/ 0 h 1702"/>
                <a:gd name="T40" fmla="*/ 0 w 1717"/>
                <a:gd name="T41" fmla="*/ 0 h 1702"/>
                <a:gd name="T42" fmla="*/ 0 w 1717"/>
                <a:gd name="T43" fmla="*/ 0 h 1702"/>
                <a:gd name="T44" fmla="*/ 0 w 1717"/>
                <a:gd name="T45" fmla="*/ 0 h 1702"/>
                <a:gd name="T46" fmla="*/ 0 w 1717"/>
                <a:gd name="T47" fmla="*/ 0 h 1702"/>
                <a:gd name="T48" fmla="*/ 0 w 1717"/>
                <a:gd name="T49" fmla="*/ 0 h 1702"/>
                <a:gd name="T50" fmla="*/ 0 w 1717"/>
                <a:gd name="T51" fmla="*/ 0 h 1702"/>
                <a:gd name="T52" fmla="*/ 0 w 1717"/>
                <a:gd name="T53" fmla="*/ 0 h 1702"/>
                <a:gd name="T54" fmla="*/ 0 w 1717"/>
                <a:gd name="T55" fmla="*/ 0 h 170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17"/>
                <a:gd name="T85" fmla="*/ 0 h 1702"/>
                <a:gd name="T86" fmla="*/ 1717 w 1717"/>
                <a:gd name="T87" fmla="*/ 1702 h 170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17" h="1702">
                  <a:moveTo>
                    <a:pt x="4" y="791"/>
                  </a:moveTo>
                  <a:lnTo>
                    <a:pt x="0" y="0"/>
                  </a:lnTo>
                  <a:lnTo>
                    <a:pt x="165" y="3"/>
                  </a:lnTo>
                  <a:lnTo>
                    <a:pt x="319" y="26"/>
                  </a:lnTo>
                  <a:lnTo>
                    <a:pt x="457" y="56"/>
                  </a:lnTo>
                  <a:lnTo>
                    <a:pt x="604" y="105"/>
                  </a:lnTo>
                  <a:lnTo>
                    <a:pt x="817" y="195"/>
                  </a:lnTo>
                  <a:lnTo>
                    <a:pt x="986" y="300"/>
                  </a:lnTo>
                  <a:lnTo>
                    <a:pt x="1144" y="427"/>
                  </a:lnTo>
                  <a:lnTo>
                    <a:pt x="1301" y="588"/>
                  </a:lnTo>
                  <a:lnTo>
                    <a:pt x="1432" y="761"/>
                  </a:lnTo>
                  <a:lnTo>
                    <a:pt x="1530" y="915"/>
                  </a:lnTo>
                  <a:lnTo>
                    <a:pt x="1609" y="1106"/>
                  </a:lnTo>
                  <a:lnTo>
                    <a:pt x="1665" y="1282"/>
                  </a:lnTo>
                  <a:lnTo>
                    <a:pt x="1702" y="1477"/>
                  </a:lnTo>
                  <a:lnTo>
                    <a:pt x="1714" y="1593"/>
                  </a:lnTo>
                  <a:lnTo>
                    <a:pt x="1717" y="1702"/>
                  </a:lnTo>
                  <a:lnTo>
                    <a:pt x="919" y="1702"/>
                  </a:lnTo>
                  <a:lnTo>
                    <a:pt x="919" y="1593"/>
                  </a:lnTo>
                  <a:lnTo>
                    <a:pt x="885" y="1447"/>
                  </a:lnTo>
                  <a:lnTo>
                    <a:pt x="829" y="1290"/>
                  </a:lnTo>
                  <a:lnTo>
                    <a:pt x="757" y="1177"/>
                  </a:lnTo>
                  <a:lnTo>
                    <a:pt x="649" y="1050"/>
                  </a:lnTo>
                  <a:lnTo>
                    <a:pt x="547" y="967"/>
                  </a:lnTo>
                  <a:lnTo>
                    <a:pt x="416" y="888"/>
                  </a:lnTo>
                  <a:lnTo>
                    <a:pt x="225" y="806"/>
                  </a:lnTo>
                  <a:lnTo>
                    <a:pt x="94" y="787"/>
                  </a:lnTo>
                  <a:lnTo>
                    <a:pt x="4" y="791"/>
                  </a:lnTo>
                  <a:close/>
                </a:path>
              </a:pathLst>
            </a:custGeom>
            <a:gradFill rotWithShape="1">
              <a:gsLst>
                <a:gs pos="0">
                  <a:srgbClr val="FF71B8"/>
                </a:gs>
                <a:gs pos="100000">
                  <a:srgbClr val="FF0000"/>
                </a:gs>
              </a:gsLst>
              <a:path path="rect">
                <a:fillToRect l="50000" t="50000" r="50000" b="50000"/>
              </a:path>
            </a:gradFill>
            <a:ln w="9525">
              <a:solidFill>
                <a:srgbClr val="000000"/>
              </a:solidFill>
              <a:round/>
              <a:headEnd/>
              <a:tailEnd/>
            </a:ln>
          </p:spPr>
          <p:txBody>
            <a:bodyPr/>
            <a:lstStyle/>
            <a:p>
              <a:endParaRPr lang="en-US"/>
            </a:p>
          </p:txBody>
        </p:sp>
        <p:sp>
          <p:nvSpPr>
            <p:cNvPr id="70671" name="WordArt 10"/>
            <p:cNvSpPr>
              <a:spLocks noChangeArrowheads="1" noChangeShapeType="1" noTextEdit="1"/>
            </p:cNvSpPr>
            <p:nvPr/>
          </p:nvSpPr>
          <p:spPr bwMode="auto">
            <a:xfrm rot="2429723">
              <a:off x="691" y="224"/>
              <a:ext cx="167" cy="7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Ask</a:t>
              </a:r>
            </a:p>
          </p:txBody>
        </p:sp>
        <p:sp>
          <p:nvSpPr>
            <p:cNvPr id="70672" name="WordArt 11"/>
            <p:cNvSpPr>
              <a:spLocks noChangeArrowheads="1" noChangeShapeType="1" noTextEdit="1"/>
            </p:cNvSpPr>
            <p:nvPr/>
          </p:nvSpPr>
          <p:spPr bwMode="auto">
            <a:xfrm rot="8117826">
              <a:off x="587" y="609"/>
              <a:ext cx="342" cy="8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Evaluate</a:t>
              </a:r>
            </a:p>
          </p:txBody>
        </p:sp>
        <p:sp>
          <p:nvSpPr>
            <p:cNvPr id="70673" name="WordArt 12"/>
            <p:cNvSpPr>
              <a:spLocks noChangeArrowheads="1" noChangeShapeType="1" noTextEdit="1"/>
            </p:cNvSpPr>
            <p:nvPr/>
          </p:nvSpPr>
          <p:spPr bwMode="auto">
            <a:xfrm rot="-7906890">
              <a:off x="214" y="622"/>
              <a:ext cx="136" cy="53"/>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Plan</a:t>
              </a:r>
            </a:p>
          </p:txBody>
        </p:sp>
        <p:sp>
          <p:nvSpPr>
            <p:cNvPr id="70674" name="WordArt 13"/>
            <p:cNvSpPr>
              <a:spLocks noChangeArrowheads="1" noChangeShapeType="1" noTextEdit="1"/>
            </p:cNvSpPr>
            <p:nvPr/>
          </p:nvSpPr>
          <p:spPr bwMode="auto">
            <a:xfrm rot="-2858097">
              <a:off x="154" y="231"/>
              <a:ext cx="394" cy="101"/>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Verdana"/>
                </a:rPr>
                <a:t>Propagate</a:t>
              </a:r>
            </a:p>
          </p:txBody>
        </p:sp>
        <p:sp>
          <p:nvSpPr>
            <p:cNvPr id="70675" name="WordArt 14"/>
            <p:cNvSpPr>
              <a:spLocks noChangeArrowheads="1" noChangeShapeType="1" noTextEdit="1"/>
            </p:cNvSpPr>
            <p:nvPr/>
          </p:nvSpPr>
          <p:spPr bwMode="auto">
            <a:xfrm>
              <a:off x="360" y="405"/>
              <a:ext cx="387" cy="93"/>
            </a:xfrm>
            <a:prstGeom prst="rect">
              <a:avLst/>
            </a:prstGeom>
          </p:spPr>
          <p:txBody>
            <a:bodyPr wrap="none" fromWordArt="1">
              <a:prstTxWarp prst="textPlain">
                <a:avLst>
                  <a:gd name="adj" fmla="val 50000"/>
                </a:avLst>
              </a:prstTxWarp>
            </a:bodyPr>
            <a:lstStyle/>
            <a:p>
              <a:pPr algn="ctr"/>
              <a:r>
                <a:rPr lang="en-US" sz="3600" kern="10">
                  <a:ln w="9525">
                    <a:solidFill>
                      <a:schemeClr val="tx2"/>
                    </a:solidFill>
                    <a:round/>
                    <a:headEnd/>
                    <a:tailEnd/>
                  </a:ln>
                  <a:solidFill>
                    <a:schemeClr val="tx1"/>
                  </a:solidFill>
                  <a:latin typeface="Verdana"/>
                </a:rPr>
                <a:t>Understand</a:t>
              </a:r>
            </a:p>
          </p:txBody>
        </p:sp>
        <p:sp>
          <p:nvSpPr>
            <p:cNvPr id="70676" name="WordArt 15"/>
            <p:cNvSpPr>
              <a:spLocks noChangeArrowheads="1" noChangeShapeType="1" noTextEdit="1"/>
            </p:cNvSpPr>
            <p:nvPr/>
          </p:nvSpPr>
          <p:spPr bwMode="auto">
            <a:xfrm rot="-7779624">
              <a:off x="292" y="585"/>
              <a:ext cx="108" cy="43"/>
            </a:xfrm>
            <a:prstGeom prst="rect">
              <a:avLst/>
            </a:prstGeom>
          </p:spPr>
          <p:txBody>
            <a:bodyPr wrap="none" fromWordArt="1">
              <a:prstTxWarp prst="textPlain">
                <a:avLst>
                  <a:gd name="adj" fmla="val 50000"/>
                </a:avLst>
              </a:prstTxWarp>
            </a:bodyPr>
            <a:lstStyle/>
            <a:p>
              <a:pPr algn="ctr"/>
              <a:r>
                <a:rPr lang="en-US" sz="1600" kern="10">
                  <a:ln w="9525">
                    <a:solidFill>
                      <a:srgbClr val="000000"/>
                    </a:solidFill>
                    <a:round/>
                    <a:headEnd/>
                    <a:tailEnd/>
                  </a:ln>
                  <a:solidFill>
                    <a:srgbClr val="000000"/>
                  </a:solidFill>
                  <a:latin typeface="Verdana"/>
                </a:rPr>
                <a:t>I+G</a:t>
              </a:r>
            </a:p>
          </p:txBody>
        </p:sp>
        <p:sp>
          <p:nvSpPr>
            <p:cNvPr id="70677" name="Freeform 16"/>
            <p:cNvSpPr>
              <a:spLocks/>
            </p:cNvSpPr>
            <p:nvPr/>
          </p:nvSpPr>
          <p:spPr bwMode="auto">
            <a:xfrm>
              <a:off x="717" y="117"/>
              <a:ext cx="175" cy="134"/>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70678" name="Freeform 17"/>
            <p:cNvSpPr>
              <a:spLocks/>
            </p:cNvSpPr>
            <p:nvPr/>
          </p:nvSpPr>
          <p:spPr bwMode="auto">
            <a:xfrm rot="-5400000">
              <a:off x="188" y="140"/>
              <a:ext cx="147"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70679" name="Freeform 18"/>
            <p:cNvSpPr>
              <a:spLocks/>
            </p:cNvSpPr>
            <p:nvPr/>
          </p:nvSpPr>
          <p:spPr bwMode="auto">
            <a:xfrm rot="10800000">
              <a:off x="144" y="528"/>
              <a:ext cx="100" cy="16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sp>
          <p:nvSpPr>
            <p:cNvPr id="70680" name="Freeform 19"/>
            <p:cNvSpPr>
              <a:spLocks/>
            </p:cNvSpPr>
            <p:nvPr/>
          </p:nvSpPr>
          <p:spPr bwMode="auto">
            <a:xfrm rot="5087251">
              <a:off x="791" y="578"/>
              <a:ext cx="155" cy="146"/>
            </a:xfrm>
            <a:custGeom>
              <a:avLst/>
              <a:gdLst>
                <a:gd name="T0" fmla="*/ 0 w 522"/>
                <a:gd name="T1" fmla="*/ 0 h 441"/>
                <a:gd name="T2" fmla="*/ 0 w 522"/>
                <a:gd name="T3" fmla="*/ 0 h 441"/>
                <a:gd name="T4" fmla="*/ 0 w 522"/>
                <a:gd name="T5" fmla="*/ 0 h 441"/>
                <a:gd name="T6" fmla="*/ 0 w 522"/>
                <a:gd name="T7" fmla="*/ 0 h 441"/>
                <a:gd name="T8" fmla="*/ 0 60000 65536"/>
                <a:gd name="T9" fmla="*/ 0 60000 65536"/>
                <a:gd name="T10" fmla="*/ 0 60000 65536"/>
                <a:gd name="T11" fmla="*/ 0 60000 65536"/>
                <a:gd name="T12" fmla="*/ 0 w 522"/>
                <a:gd name="T13" fmla="*/ 0 h 441"/>
                <a:gd name="T14" fmla="*/ 522 w 522"/>
                <a:gd name="T15" fmla="*/ 441 h 441"/>
              </a:gdLst>
              <a:ahLst/>
              <a:cxnLst>
                <a:cxn ang="T8">
                  <a:pos x="T0" y="T1"/>
                </a:cxn>
                <a:cxn ang="T9">
                  <a:pos x="T2" y="T3"/>
                </a:cxn>
                <a:cxn ang="T10">
                  <a:pos x="T4" y="T5"/>
                </a:cxn>
                <a:cxn ang="T11">
                  <a:pos x="T6" y="T7"/>
                </a:cxn>
              </a:cxnLst>
              <a:rect l="T12" t="T13" r="T14" b="T15"/>
              <a:pathLst>
                <a:path w="522" h="441">
                  <a:moveTo>
                    <a:pt x="0" y="0"/>
                  </a:moveTo>
                  <a:lnTo>
                    <a:pt x="180" y="99"/>
                  </a:lnTo>
                  <a:lnTo>
                    <a:pt x="405" y="291"/>
                  </a:lnTo>
                  <a:lnTo>
                    <a:pt x="522" y="441"/>
                  </a:lnTo>
                </a:path>
              </a:pathLst>
            </a:custGeom>
            <a:noFill/>
            <a:ln w="19050">
              <a:solidFill>
                <a:schemeClr val="tx1"/>
              </a:solidFill>
              <a:round/>
              <a:headEnd/>
              <a:tailEnd type="triangle" w="lg" len="lg"/>
            </a:ln>
          </p:spPr>
          <p:txBody>
            <a:bodyPr/>
            <a:lstStyle/>
            <a:p>
              <a:endParaRPr lang="en-US"/>
            </a:p>
          </p:txBody>
        </p:sp>
        <p:grpSp>
          <p:nvGrpSpPr>
            <p:cNvPr id="70681" name="Group 20"/>
            <p:cNvGrpSpPr>
              <a:grpSpLocks/>
            </p:cNvGrpSpPr>
            <p:nvPr/>
          </p:nvGrpSpPr>
          <p:grpSpPr bwMode="auto">
            <a:xfrm>
              <a:off x="351" y="659"/>
              <a:ext cx="191" cy="129"/>
              <a:chOff x="3984" y="3120"/>
              <a:chExt cx="768" cy="435"/>
            </a:xfrm>
          </p:grpSpPr>
          <p:sp>
            <p:nvSpPr>
              <p:cNvPr id="70682" name="AutoShape 21"/>
              <p:cNvSpPr>
                <a:spLocks noChangeArrowheads="1"/>
              </p:cNvSpPr>
              <p:nvPr/>
            </p:nvSpPr>
            <p:spPr bwMode="auto">
              <a:xfrm>
                <a:off x="3984" y="3120"/>
                <a:ext cx="768" cy="435"/>
              </a:xfrm>
              <a:prstGeom prst="flowChartDecision">
                <a:avLst/>
              </a:prstGeom>
              <a:noFill/>
              <a:ln w="28575" algn="ctr">
                <a:solidFill>
                  <a:srgbClr val="FF3300"/>
                </a:solidFill>
                <a:miter lim="800000"/>
                <a:headEnd/>
                <a:tailEnd/>
              </a:ln>
            </p:spPr>
            <p:txBody>
              <a:bodyPr anchor="ctr">
                <a:spAutoFit/>
              </a:bodyPr>
              <a:lstStyle/>
              <a:p>
                <a:endParaRPr lang="en-IN"/>
              </a:p>
            </p:txBody>
          </p:sp>
          <p:sp>
            <p:nvSpPr>
              <p:cNvPr id="70683" name="WordArt 22"/>
              <p:cNvSpPr>
                <a:spLocks noChangeArrowheads="1" noChangeShapeType="1" noTextEdit="1"/>
              </p:cNvSpPr>
              <p:nvPr/>
            </p:nvSpPr>
            <p:spPr bwMode="auto">
              <a:xfrm>
                <a:off x="4080" y="3264"/>
                <a:ext cx="528" cy="144"/>
              </a:xfrm>
              <a:prstGeom prst="rect">
                <a:avLst/>
              </a:prstGeom>
            </p:spPr>
            <p:txBody>
              <a:bodyPr wrap="none" fromWordArt="1">
                <a:prstTxWarp prst="textDeflate">
                  <a:avLst>
                    <a:gd name="adj" fmla="val 0"/>
                  </a:avLst>
                </a:prstTxWarp>
              </a:bodyPr>
              <a:lstStyle/>
              <a:p>
                <a:pPr algn="ctr"/>
                <a:r>
                  <a:rPr lang="en-US" sz="3600" b="1" kern="10">
                    <a:ln w="9525">
                      <a:solidFill>
                        <a:srgbClr val="FF0000"/>
                      </a:solidFill>
                      <a:round/>
                      <a:headEnd/>
                      <a:tailEnd/>
                    </a:ln>
                    <a:solidFill>
                      <a:srgbClr val="FF0000"/>
                    </a:solidFill>
                    <a:latin typeface="Tahoma"/>
                    <a:cs typeface="Tahoma"/>
                  </a:rPr>
                  <a:t>Check</a:t>
                </a:r>
              </a:p>
            </p:txBody>
          </p:sp>
        </p:grpSp>
      </p:grpSp>
      <p:sp>
        <p:nvSpPr>
          <p:cNvPr id="70660" name="AutoShape 23"/>
          <p:cNvSpPr>
            <a:spLocks noChangeArrowheads="1"/>
          </p:cNvSpPr>
          <p:nvPr/>
        </p:nvSpPr>
        <p:spPr bwMode="auto">
          <a:xfrm>
            <a:off x="5486400" y="5181600"/>
            <a:ext cx="3429000" cy="1447800"/>
          </a:xfrm>
          <a:prstGeom prst="wedgeRectCallout">
            <a:avLst>
              <a:gd name="adj1" fmla="val -55972"/>
              <a:gd name="adj2" fmla="val -81361"/>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a:solidFill>
                  <a:schemeClr val="tx1"/>
                </a:solidFill>
                <a:cs typeface="Arial" pitchFamily="34" charset="0"/>
              </a:rPr>
              <a:t>How many times did we behave like that?  How is our interaction when somebody tells us the truth.</a:t>
            </a:r>
            <a:endParaRPr lang="en-US" sz="2000" b="1">
              <a:solidFill>
                <a:schemeClr val="tx1"/>
              </a:solidFill>
              <a:cs typeface="Arial" pitchFamily="34" charset="0"/>
            </a:endParaRPr>
          </a:p>
        </p:txBody>
      </p:sp>
      <p:sp>
        <p:nvSpPr>
          <p:cNvPr id="70661" name="AutoShape 24"/>
          <p:cNvSpPr>
            <a:spLocks noChangeArrowheads="1"/>
          </p:cNvSpPr>
          <p:nvPr/>
        </p:nvSpPr>
        <p:spPr bwMode="auto">
          <a:xfrm>
            <a:off x="228600" y="5029200"/>
            <a:ext cx="3200400" cy="1600200"/>
          </a:xfrm>
          <a:prstGeom prst="wedgeRectCallout">
            <a:avLst>
              <a:gd name="adj1" fmla="val 54218"/>
              <a:gd name="adj2" fmla="val -71926"/>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a:solidFill>
                  <a:schemeClr val="tx1"/>
                </a:solidFill>
                <a:cs typeface="Arial" pitchFamily="34" charset="0"/>
              </a:rPr>
              <a:t>Do Istighfar.  Ponder on the Greatness of Allah and our position in front of Him. </a:t>
            </a:r>
            <a:endParaRPr lang="en-US" sz="2000" b="1">
              <a:solidFill>
                <a:schemeClr val="tx1"/>
              </a:solidFill>
              <a:cs typeface="Arial" pitchFamily="34" charset="0"/>
            </a:endParaRPr>
          </a:p>
        </p:txBody>
      </p:sp>
      <p:sp>
        <p:nvSpPr>
          <p:cNvPr id="70662" name="AutoShape 25"/>
          <p:cNvSpPr>
            <a:spLocks noChangeArrowheads="1"/>
          </p:cNvSpPr>
          <p:nvPr/>
        </p:nvSpPr>
        <p:spPr bwMode="auto">
          <a:xfrm>
            <a:off x="6172200" y="2590800"/>
            <a:ext cx="2667000" cy="1447800"/>
          </a:xfrm>
          <a:prstGeom prst="wedgeRectCallout">
            <a:avLst>
              <a:gd name="adj1" fmla="val -78690"/>
              <a:gd name="adj2" fmla="val 20833"/>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a:solidFill>
                  <a:schemeClr val="tx1"/>
                </a:solidFill>
                <a:cs typeface="Arial" pitchFamily="34" charset="0"/>
              </a:rPr>
              <a:t>O Allah! Let us not reject or neglect the truth because of our egos and positions. </a:t>
            </a:r>
          </a:p>
        </p:txBody>
      </p:sp>
      <p:sp>
        <p:nvSpPr>
          <p:cNvPr id="70663" name="AutoShape 26"/>
          <p:cNvSpPr>
            <a:spLocks noChangeArrowheads="1"/>
          </p:cNvSpPr>
          <p:nvPr/>
        </p:nvSpPr>
        <p:spPr bwMode="auto">
          <a:xfrm>
            <a:off x="533400" y="2514600"/>
            <a:ext cx="2667000" cy="1371600"/>
          </a:xfrm>
          <a:prstGeom prst="wedgeRectCallout">
            <a:avLst>
              <a:gd name="adj1" fmla="val 62681"/>
              <a:gd name="adj2" fmla="val 28356"/>
            </a:avLst>
          </a:prstGeom>
          <a:solidFill>
            <a:schemeClr val="accent1"/>
          </a:solidFill>
          <a:ln w="9525" algn="ctr">
            <a:solidFill>
              <a:schemeClr val="tx1"/>
            </a:solidFill>
            <a:miter lim="800000"/>
            <a:headEnd/>
            <a:tailEnd/>
          </a:ln>
        </p:spPr>
        <p:txBody>
          <a:bodyPr/>
          <a:lstStyle/>
          <a:p>
            <a:pPr eaLnBrk="1" hangingPunct="1">
              <a:spcBef>
                <a:spcPct val="50000"/>
              </a:spcBef>
              <a:buClrTx/>
              <a:buSzTx/>
              <a:buFontTx/>
              <a:buNone/>
            </a:pPr>
            <a:r>
              <a:rPr lang="en-US" sz="2000">
                <a:solidFill>
                  <a:schemeClr val="tx1"/>
                </a:solidFill>
                <a:cs typeface="Arial" pitchFamily="34" charset="0"/>
              </a:rPr>
              <a:t>Let people know the dangers of following egos and traditions.  Follow Qur’an/Sunnah </a:t>
            </a:r>
            <a:endParaRPr lang="en-US" sz="2000" b="1">
              <a:solidFill>
                <a:schemeClr val="tx1"/>
              </a:solidFill>
              <a:cs typeface="Arial" pitchFamily="34" charset="0"/>
            </a:endParaRPr>
          </a:p>
        </p:txBody>
      </p:sp>
      <p:sp>
        <p:nvSpPr>
          <p:cNvPr id="1410075" name="Rectangle 27"/>
          <p:cNvSpPr>
            <a:spLocks noChangeArrowheads="1"/>
          </p:cNvSpPr>
          <p:nvPr/>
        </p:nvSpPr>
        <p:spPr bwMode="auto">
          <a:xfrm>
            <a:off x="609600" y="990600"/>
            <a:ext cx="8229600" cy="1187450"/>
          </a:xfrm>
          <a:prstGeom prst="rect">
            <a:avLst/>
          </a:prstGeom>
          <a:noFill/>
          <a:ln w="9525" algn="ctr">
            <a:noFill/>
            <a:miter lim="800000"/>
            <a:headEnd/>
            <a:tailEnd/>
          </a:ln>
          <a:effectLst/>
        </p:spPr>
        <p:txBody>
          <a:bodyPr>
            <a:spAutoFit/>
          </a:bodyPr>
          <a:lstStyle/>
          <a:p>
            <a:pPr eaLnBrk="1" hangingPunct="1">
              <a:buClr>
                <a:schemeClr val="hlink"/>
              </a:buClr>
              <a:buSzPct val="90000"/>
              <a:buFont typeface="Wingdings" pitchFamily="2" charset="2"/>
              <a:buNone/>
              <a:defRPr/>
            </a:pPr>
            <a:r>
              <a:rPr lang="en-US" sz="2400">
                <a:solidFill>
                  <a:schemeClr val="tx1"/>
                </a:solidFill>
                <a:effectLst>
                  <a:outerShdw blurRad="38100" dist="38100" dir="2700000" algn="tl">
                    <a:srgbClr val="C0C0C0"/>
                  </a:outerShdw>
                </a:effectLst>
                <a:cs typeface="Arial" pitchFamily="34" charset="0"/>
              </a:rPr>
              <a:t>Main problem with Kafirs?  They followed their nafs, egos, income, positions, institutions, traditions etc.  They refused to follow the truth in spite of knowing it.  </a:t>
            </a:r>
            <a:endParaRPr lang="en-US" sz="2400" b="1">
              <a:solidFill>
                <a:schemeClr val="tx1"/>
              </a:solidFill>
              <a:cs typeface="Arial" pitchFamily="34" charset="0"/>
            </a:endParaRP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idx="4294967295"/>
          </p:nvPr>
        </p:nvSpPr>
        <p:spPr>
          <a:xfrm>
            <a:off x="457200" y="2286000"/>
            <a:ext cx="8229600" cy="1828800"/>
          </a:xfrm>
        </p:spPr>
        <p:txBody>
          <a:bodyPr/>
          <a:lstStyle/>
          <a:p>
            <a:r>
              <a:rPr lang="en-US" smtClean="0"/>
              <a:t>Revise….!!!</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457200" y="280988"/>
            <a:ext cx="8229600" cy="762000"/>
          </a:xfrm>
        </p:spPr>
        <p:txBody>
          <a:bodyPr/>
          <a:lstStyle/>
          <a:p>
            <a:pPr rtl="0"/>
            <a:r>
              <a:rPr lang="ur-PK" sz="5400" smtClean="0"/>
              <a:t>سُورَۃ الْكَافِرُون</a:t>
            </a:r>
            <a:endParaRPr lang="en-US" sz="5400" smtClean="0"/>
          </a:p>
        </p:txBody>
      </p:sp>
      <p:graphicFrame>
        <p:nvGraphicFramePr>
          <p:cNvPr id="1414147" name="Group 3"/>
          <p:cNvGraphicFramePr>
            <a:graphicFrameLocks noGrp="1"/>
          </p:cNvGraphicFramePr>
          <p:nvPr/>
        </p:nvGraphicFramePr>
        <p:xfrm>
          <a:off x="228600" y="1782763"/>
          <a:ext cx="8686800" cy="1752600"/>
        </p:xfrm>
        <a:graphic>
          <a:graphicData uri="http://schemas.openxmlformats.org/drawingml/2006/table">
            <a:tbl>
              <a:tblPr rtl="1"/>
              <a:tblGrid>
                <a:gridCol w="2867025"/>
                <a:gridCol w="2870200"/>
                <a:gridCol w="2949575"/>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قُلْ</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يَآأَيُّهَا</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الْكَافِرُونَ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(1)</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6858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2720" name="Picture 20" descr="Untitled-1"/>
          <p:cNvPicPr>
            <a:picLocks noChangeAspect="1" noChangeArrowheads="1"/>
          </p:cNvPicPr>
          <p:nvPr/>
        </p:nvPicPr>
        <p:blipFill>
          <a:blip r:embed="rId3" cstate="print"/>
          <a:srcRect/>
          <a:stretch>
            <a:fillRect/>
          </a:stretch>
        </p:blipFill>
        <p:spPr bwMode="auto">
          <a:xfrm>
            <a:off x="381000" y="1768475"/>
            <a:ext cx="8482013" cy="25400"/>
          </a:xfrm>
          <a:prstGeom prst="rect">
            <a:avLst/>
          </a:prstGeom>
          <a:noFill/>
          <a:ln w="9525">
            <a:noFill/>
            <a:miter lim="800000"/>
            <a:headEnd/>
            <a:tailEnd/>
          </a:ln>
        </p:spPr>
      </p:pic>
      <p:pic>
        <p:nvPicPr>
          <p:cNvPr id="72721" name="Picture 21" descr="Untitled-1"/>
          <p:cNvPicPr>
            <a:picLocks noChangeAspect="1" noChangeArrowheads="1"/>
          </p:cNvPicPr>
          <p:nvPr/>
        </p:nvPicPr>
        <p:blipFill>
          <a:blip r:embed="rId3" cstate="print"/>
          <a:srcRect/>
          <a:stretch>
            <a:fillRect/>
          </a:stretch>
        </p:blipFill>
        <p:spPr bwMode="auto">
          <a:xfrm>
            <a:off x="457200" y="3535363"/>
            <a:ext cx="8482013" cy="25400"/>
          </a:xfrm>
          <a:prstGeom prst="rect">
            <a:avLst/>
          </a:prstGeom>
          <a:noFill/>
          <a:ln w="9525">
            <a:noFill/>
            <a:miter lim="800000"/>
            <a:headEnd/>
            <a:tailEnd/>
          </a:ln>
        </p:spPr>
      </p:pic>
      <p:pic>
        <p:nvPicPr>
          <p:cNvPr id="72722" name="Picture 22" descr="Untitled-1"/>
          <p:cNvPicPr>
            <a:picLocks noChangeAspect="1" noChangeArrowheads="1"/>
          </p:cNvPicPr>
          <p:nvPr/>
        </p:nvPicPr>
        <p:blipFill>
          <a:blip r:embed="rId3" cstate="print"/>
          <a:srcRect/>
          <a:stretch>
            <a:fillRect/>
          </a:stretch>
        </p:blipFill>
        <p:spPr bwMode="auto">
          <a:xfrm>
            <a:off x="381000" y="2849563"/>
            <a:ext cx="8482013" cy="25400"/>
          </a:xfrm>
          <a:prstGeom prst="rect">
            <a:avLst/>
          </a:prstGeom>
          <a:noFill/>
          <a:ln w="9525">
            <a:noFill/>
            <a:miter lim="800000"/>
            <a:headEnd/>
            <a:tailEnd/>
          </a:ln>
        </p:spPr>
      </p:pic>
      <p:sp>
        <p:nvSpPr>
          <p:cNvPr id="72723" name="Rectangle 23"/>
          <p:cNvSpPr>
            <a:spLocks noChangeArrowheads="1"/>
          </p:cNvSpPr>
          <p:nvPr/>
        </p:nvSpPr>
        <p:spPr bwMode="auto">
          <a:xfrm>
            <a:off x="4367213" y="1371600"/>
            <a:ext cx="608012" cy="396875"/>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ar-SA" sz="2000">
                <a:solidFill>
                  <a:srgbClr val="FFC215"/>
                </a:solidFill>
                <a:cs typeface="Arial" pitchFamily="34" charset="0"/>
              </a:rPr>
              <a:t>150</a:t>
            </a:r>
            <a:endParaRPr lang="en-US" sz="2000" baseline="30000">
              <a:solidFill>
                <a:srgbClr val="FFC215"/>
              </a:solidFill>
              <a:cs typeface="Arial" pitchFamily="34" charset="0"/>
            </a:endParaRPr>
          </a:p>
        </p:txBody>
      </p:sp>
      <p:sp>
        <p:nvSpPr>
          <p:cNvPr id="72724" name="Rectangle 24"/>
          <p:cNvSpPr>
            <a:spLocks noChangeArrowheads="1"/>
          </p:cNvSpPr>
          <p:nvPr/>
        </p:nvSpPr>
        <p:spPr bwMode="auto">
          <a:xfrm>
            <a:off x="1563688" y="1387475"/>
            <a:ext cx="746125" cy="396875"/>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ar-SA" sz="2000">
                <a:solidFill>
                  <a:srgbClr val="FFC215"/>
                </a:solidFill>
                <a:cs typeface="Arial" pitchFamily="34" charset="0"/>
              </a:rPr>
              <a:t>461</a:t>
            </a:r>
            <a:r>
              <a:rPr lang="en-US" sz="2000">
                <a:solidFill>
                  <a:srgbClr val="FFC215"/>
                </a:solidFill>
                <a:cs typeface="Arial" pitchFamily="34" charset="0"/>
              </a:rPr>
              <a:t>*</a:t>
            </a:r>
          </a:p>
        </p:txBody>
      </p:sp>
      <p:pic>
        <p:nvPicPr>
          <p:cNvPr id="72725" name="Picture 25" descr="Untitled-2"/>
          <p:cNvPicPr>
            <a:picLocks noChangeAspect="1" noChangeArrowheads="1"/>
          </p:cNvPicPr>
          <p:nvPr/>
        </p:nvPicPr>
        <p:blipFill>
          <a:blip r:embed="rId4" cstate="print"/>
          <a:srcRect/>
          <a:stretch>
            <a:fillRect/>
          </a:stretch>
        </p:blipFill>
        <p:spPr bwMode="auto">
          <a:xfrm>
            <a:off x="585788" y="4343400"/>
            <a:ext cx="8101012" cy="1092200"/>
          </a:xfrm>
          <a:prstGeom prst="rect">
            <a:avLst/>
          </a:prstGeom>
          <a:noFill/>
          <a:ln w="9525">
            <a:noFill/>
            <a:miter lim="800000"/>
            <a:headEnd/>
            <a:tailEnd/>
          </a:ln>
        </p:spPr>
      </p:pic>
      <p:graphicFrame>
        <p:nvGraphicFramePr>
          <p:cNvPr id="1414170" name="Group 26"/>
          <p:cNvGraphicFramePr>
            <a:graphicFrameLocks noGrp="1"/>
          </p:cNvGraphicFramePr>
          <p:nvPr/>
        </p:nvGraphicFramePr>
        <p:xfrm>
          <a:off x="204788" y="4343400"/>
          <a:ext cx="8686800" cy="1866900"/>
        </p:xfrm>
        <a:graphic>
          <a:graphicData uri="http://schemas.openxmlformats.org/drawingml/2006/table">
            <a:tbl>
              <a:tblPr rtl="1"/>
              <a:tblGrid>
                <a:gridCol w="2867025"/>
                <a:gridCol w="2870200"/>
                <a:gridCol w="2949575"/>
              </a:tblGrid>
              <a:tr h="97155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لاَ أَعْبُدُ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مَا</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b"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تَعْبُدُونَ </a:t>
                      </a:r>
                      <a:r>
                        <a:rPr kumimoji="0" lang="en-US" sz="31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(2)</a:t>
                      </a:r>
                      <a:endParaRPr kumimoji="0" lang="en-US" sz="1800" b="0" i="0" u="none" strike="noStrike" cap="none" normalizeH="0" baseline="0" smtClean="0">
                        <a:ln>
                          <a:noFill/>
                        </a:ln>
                        <a:solidFill>
                          <a:srgbClr val="FFFF00"/>
                        </a:solidFill>
                        <a:effectLst/>
                        <a:latin typeface="Tahoma" pitchFamily="34" charset="0"/>
                        <a:cs typeface="Tajweed" pitchFamily="2" charset="-78"/>
                      </a:endParaRPr>
                    </a:p>
                  </a:txBody>
                  <a:tcPr anchor="b"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rotWithShape="1">
                      <a:gsLst>
                        <a:gs pos="0">
                          <a:srgbClr val="003300"/>
                        </a:gs>
                        <a:gs pos="100000">
                          <a:srgbClr val="006600"/>
                        </a:gs>
                      </a:gsLst>
                      <a:lin ang="16200000" scaled="1"/>
                    </a:gradFill>
                  </a:tcPr>
                </a:tc>
              </a:tr>
              <a:tr h="89535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cs typeface="Times New Roman" pitchFamily="18" charset="0"/>
                        </a:rPr>
                        <a:t>I do not worship</a:t>
                      </a:r>
                      <a:endParaRPr kumimoji="0" lang="ur-PK" sz="2600" b="0" i="0" u="none" strike="noStrike" cap="none" normalizeH="0" baseline="0" smtClean="0">
                        <a:ln>
                          <a:noFill/>
                        </a:ln>
                        <a:solidFill>
                          <a:srgbClr val="FFFF00"/>
                        </a:solidFill>
                        <a:effectLst/>
                        <a:latin typeface="Tahoma" pitchFamily="34" charset="0"/>
                        <a:cs typeface="Times New Roman" pitchFamily="18" charset="0"/>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cs typeface="Times New Roman" pitchFamily="18" charset="0"/>
                        </a:rPr>
                        <a:t>What</a:t>
                      </a:r>
                      <a:endParaRPr kumimoji="0" lang="ur-PK" sz="2600" b="0" i="0" u="none" strike="noStrike" cap="none" normalizeH="0" baseline="0" smtClean="0">
                        <a:ln>
                          <a:noFill/>
                        </a:ln>
                        <a:solidFill>
                          <a:srgbClr val="FFFF00"/>
                        </a:solidFill>
                        <a:effectLst/>
                        <a:latin typeface="Tahoma" pitchFamily="34" charset="0"/>
                        <a:cs typeface="Times New Roman" pitchFamily="18" charset="0"/>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en-US" sz="2600" b="0" i="0" u="none" strike="noStrike" cap="none" normalizeH="0" baseline="0" smtClean="0">
                          <a:ln>
                            <a:noFill/>
                          </a:ln>
                          <a:solidFill>
                            <a:srgbClr val="FFFFFF"/>
                          </a:solidFill>
                          <a:effectLst/>
                          <a:latin typeface="Tahoma" pitchFamily="34" charset="0"/>
                          <a:cs typeface="Times New Roman" pitchFamily="18" charset="0"/>
                        </a:rPr>
                        <a:t>You worship</a:t>
                      </a:r>
                      <a:endParaRPr kumimoji="0" lang="ur-PK" sz="2600" b="0" i="0" u="none" strike="noStrike" cap="none" normalizeH="0" baseline="0" smtClean="0">
                        <a:ln>
                          <a:noFill/>
                        </a:ln>
                        <a:solidFill>
                          <a:srgbClr val="FFFF00"/>
                        </a:solidFill>
                        <a:effectLst/>
                        <a:latin typeface="Tahoma" pitchFamily="34" charset="0"/>
                        <a:cs typeface="Times New Roman" pitchFamily="18" charset="0"/>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2739" name="Picture 45" descr="Untitled-1"/>
          <p:cNvPicPr>
            <a:picLocks noChangeAspect="1" noChangeArrowheads="1"/>
          </p:cNvPicPr>
          <p:nvPr/>
        </p:nvPicPr>
        <p:blipFill>
          <a:blip r:embed="rId3" cstate="print"/>
          <a:srcRect/>
          <a:stretch>
            <a:fillRect/>
          </a:stretch>
        </p:blipFill>
        <p:spPr bwMode="auto">
          <a:xfrm>
            <a:off x="357188" y="4318000"/>
            <a:ext cx="8482012" cy="25400"/>
          </a:xfrm>
          <a:prstGeom prst="rect">
            <a:avLst/>
          </a:prstGeom>
          <a:noFill/>
          <a:ln w="9525">
            <a:noFill/>
            <a:miter lim="800000"/>
            <a:headEnd/>
            <a:tailEnd/>
          </a:ln>
        </p:spPr>
      </p:pic>
      <p:pic>
        <p:nvPicPr>
          <p:cNvPr id="72740" name="Picture 46" descr="Untitled-1"/>
          <p:cNvPicPr>
            <a:picLocks noChangeAspect="1" noChangeArrowheads="1"/>
          </p:cNvPicPr>
          <p:nvPr/>
        </p:nvPicPr>
        <p:blipFill>
          <a:blip r:embed="rId3" cstate="print"/>
          <a:srcRect/>
          <a:stretch>
            <a:fillRect/>
          </a:stretch>
        </p:blipFill>
        <p:spPr bwMode="auto">
          <a:xfrm>
            <a:off x="433388" y="6223000"/>
            <a:ext cx="8482012" cy="25400"/>
          </a:xfrm>
          <a:prstGeom prst="rect">
            <a:avLst/>
          </a:prstGeom>
          <a:noFill/>
          <a:ln w="9525">
            <a:noFill/>
            <a:miter lim="800000"/>
            <a:headEnd/>
            <a:tailEnd/>
          </a:ln>
        </p:spPr>
      </p:pic>
      <p:pic>
        <p:nvPicPr>
          <p:cNvPr id="72741" name="Picture 47" descr="Untitled-1"/>
          <p:cNvPicPr>
            <a:picLocks noChangeAspect="1" noChangeArrowheads="1"/>
          </p:cNvPicPr>
          <p:nvPr/>
        </p:nvPicPr>
        <p:blipFill>
          <a:blip r:embed="rId3" cstate="print"/>
          <a:srcRect/>
          <a:stretch>
            <a:fillRect/>
          </a:stretch>
        </p:blipFill>
        <p:spPr bwMode="auto">
          <a:xfrm>
            <a:off x="357188" y="5334000"/>
            <a:ext cx="8482012" cy="25400"/>
          </a:xfrm>
          <a:prstGeom prst="rect">
            <a:avLst/>
          </a:prstGeom>
          <a:noFill/>
          <a:ln w="9525">
            <a:noFill/>
            <a:miter lim="800000"/>
            <a:headEnd/>
            <a:tailEnd/>
          </a:ln>
        </p:spPr>
      </p:pic>
      <p:sp>
        <p:nvSpPr>
          <p:cNvPr id="72742" name="Rectangle 48"/>
          <p:cNvSpPr>
            <a:spLocks noChangeArrowheads="1"/>
          </p:cNvSpPr>
          <p:nvPr/>
        </p:nvSpPr>
        <p:spPr bwMode="auto">
          <a:xfrm>
            <a:off x="6986588" y="3946525"/>
            <a:ext cx="736600" cy="396875"/>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en-US" sz="2000">
                <a:solidFill>
                  <a:srgbClr val="FFC215"/>
                </a:solidFill>
                <a:cs typeface="Arial" pitchFamily="34" charset="0"/>
              </a:rPr>
              <a:t>143*</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US" sz="5300" dirty="0" smtClean="0"/>
              <a:t>Virtues of this </a:t>
            </a:r>
            <a:r>
              <a:rPr lang="en-US" sz="5300" dirty="0" err="1" smtClean="0"/>
              <a:t>Surah</a:t>
            </a:r>
            <a:endParaRPr lang="en-US" sz="5300" dirty="0" smtClean="0"/>
          </a:p>
        </p:txBody>
      </p:sp>
      <p:sp>
        <p:nvSpPr>
          <p:cNvPr id="21507" name="Rectangle 3"/>
          <p:cNvSpPr>
            <a:spLocks noGrp="1" noChangeArrowheads="1"/>
          </p:cNvSpPr>
          <p:nvPr>
            <p:ph type="body" idx="4294967295"/>
          </p:nvPr>
        </p:nvSpPr>
        <p:spPr>
          <a:xfrm>
            <a:off x="457200" y="1905000"/>
            <a:ext cx="8229600" cy="3997325"/>
          </a:xfrm>
        </p:spPr>
        <p:txBody>
          <a:bodyPr/>
          <a:lstStyle/>
          <a:p>
            <a:pPr marL="631825" indent="-631825" algn="l" rtl="0">
              <a:buFont typeface="Wingdings" pitchFamily="2" charset="2"/>
              <a:buChar char="Ø"/>
            </a:pPr>
            <a:r>
              <a:rPr lang="en-US" sz="2800" dirty="0" smtClean="0"/>
              <a:t>Prophet Mohamed </a:t>
            </a:r>
            <a:r>
              <a:rPr lang="en-US" sz="2800" dirty="0" err="1" smtClean="0"/>
              <a:t>pbuh</a:t>
            </a:r>
            <a:r>
              <a:rPr lang="en-US" sz="2800" dirty="0" smtClean="0"/>
              <a:t> used to recite </a:t>
            </a:r>
            <a:r>
              <a:rPr lang="en-US" sz="2800" dirty="0" err="1" smtClean="0"/>
              <a:t>Surah</a:t>
            </a:r>
            <a:r>
              <a:rPr lang="en-US" sz="2800" dirty="0" smtClean="0"/>
              <a:t> Al </a:t>
            </a:r>
            <a:r>
              <a:rPr lang="en-US" sz="2800" dirty="0" err="1" smtClean="0"/>
              <a:t>Kafiroon</a:t>
            </a:r>
            <a:r>
              <a:rPr lang="en-US" sz="2800" dirty="0" smtClean="0"/>
              <a:t> and </a:t>
            </a:r>
            <a:r>
              <a:rPr lang="en-US" sz="2800" dirty="0" err="1" smtClean="0"/>
              <a:t>Surah</a:t>
            </a:r>
            <a:r>
              <a:rPr lang="en-US" sz="2800" dirty="0" smtClean="0"/>
              <a:t> Al </a:t>
            </a:r>
            <a:r>
              <a:rPr lang="en-US" sz="2800" dirty="0" err="1" smtClean="0"/>
              <a:t>Ikhlaas</a:t>
            </a:r>
            <a:r>
              <a:rPr lang="en-US" sz="2800" dirty="0" smtClean="0"/>
              <a:t> in the </a:t>
            </a:r>
            <a:r>
              <a:rPr lang="en-US" sz="2800" dirty="0" err="1" smtClean="0"/>
              <a:t>Sunnah</a:t>
            </a:r>
            <a:r>
              <a:rPr lang="en-US" sz="2800" dirty="0" smtClean="0"/>
              <a:t> prayers of both </a:t>
            </a:r>
            <a:r>
              <a:rPr lang="en-US" sz="2800" dirty="0" err="1" smtClean="0"/>
              <a:t>Fajr</a:t>
            </a:r>
            <a:r>
              <a:rPr lang="en-US" sz="2800" dirty="0" smtClean="0"/>
              <a:t> and </a:t>
            </a:r>
            <a:r>
              <a:rPr lang="en-US" sz="2800" dirty="0" err="1" smtClean="0"/>
              <a:t>Maghrib</a:t>
            </a:r>
            <a:r>
              <a:rPr lang="en-US" sz="2800" dirty="0" smtClean="0"/>
              <a:t>.</a:t>
            </a:r>
          </a:p>
          <a:p>
            <a:pPr marL="631825" indent="-631825" algn="l" rtl="0">
              <a:buFont typeface="Wingdings" pitchFamily="2" charset="2"/>
              <a:buChar char="Ø"/>
            </a:pPr>
            <a:endParaRPr lang="en-US" sz="2800" dirty="0" smtClean="0"/>
          </a:p>
          <a:p>
            <a:pPr marL="631825" indent="-631825" algn="l" rtl="0">
              <a:buFont typeface="Wingdings" pitchFamily="2" charset="2"/>
              <a:buChar char="Ø"/>
            </a:pPr>
            <a:r>
              <a:rPr lang="en-US" sz="2800" dirty="0" smtClean="0"/>
              <a:t>Prophet Mohammed </a:t>
            </a:r>
            <a:r>
              <a:rPr lang="en-US" sz="2800" dirty="0" err="1" smtClean="0"/>
              <a:t>pbuh</a:t>
            </a:r>
            <a:r>
              <a:rPr lang="en-US" sz="2800" dirty="0" smtClean="0"/>
              <a:t> has advised some of his companions to recite it before going to sleep. He has told that this will protect them from Shirk (Polytheism).</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457200" y="381000"/>
            <a:ext cx="8229600" cy="762000"/>
          </a:xfrm>
        </p:spPr>
        <p:txBody>
          <a:bodyPr/>
          <a:lstStyle/>
          <a:p>
            <a:pPr rtl="0"/>
            <a:r>
              <a:rPr lang="ur-PK" sz="4400" smtClean="0"/>
              <a:t>سُورَۃ الْكَافِرُون</a:t>
            </a:r>
            <a:r>
              <a:rPr lang="ar-SA" sz="4400" smtClean="0"/>
              <a:t> </a:t>
            </a:r>
            <a:endParaRPr lang="en-US" sz="4400" smtClean="0"/>
          </a:p>
        </p:txBody>
      </p:sp>
      <p:pic>
        <p:nvPicPr>
          <p:cNvPr id="73731" name="Picture 3" descr="Untitled-2"/>
          <p:cNvPicPr>
            <a:picLocks noChangeAspect="1" noChangeArrowheads="1"/>
          </p:cNvPicPr>
          <p:nvPr/>
        </p:nvPicPr>
        <p:blipFill>
          <a:blip r:embed="rId3" cstate="print"/>
          <a:srcRect/>
          <a:stretch>
            <a:fillRect/>
          </a:stretch>
        </p:blipFill>
        <p:spPr bwMode="auto">
          <a:xfrm>
            <a:off x="533400" y="1743075"/>
            <a:ext cx="8101013" cy="1092200"/>
          </a:xfrm>
          <a:prstGeom prst="rect">
            <a:avLst/>
          </a:prstGeom>
          <a:noFill/>
          <a:ln w="9525">
            <a:noFill/>
            <a:miter lim="800000"/>
            <a:headEnd/>
            <a:tailEnd/>
          </a:ln>
        </p:spPr>
      </p:pic>
      <p:graphicFrame>
        <p:nvGraphicFramePr>
          <p:cNvPr id="1416196" name="Group 4"/>
          <p:cNvGraphicFramePr>
            <a:graphicFrameLocks noGrp="1"/>
          </p:cNvGraphicFramePr>
          <p:nvPr/>
        </p:nvGraphicFramePr>
        <p:xfrm>
          <a:off x="152400" y="1743075"/>
          <a:ext cx="8763000" cy="1950720"/>
        </p:xfrm>
        <a:graphic>
          <a:graphicData uri="http://schemas.openxmlformats.org/drawingml/2006/table">
            <a:tbl>
              <a:tblPr rtl="1"/>
              <a:tblGrid>
                <a:gridCol w="1919287"/>
                <a:gridCol w="2749550"/>
                <a:gridCol w="1268413"/>
                <a:gridCol w="2825750"/>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وَلاَ أَنتُمْ</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عَابِدُونَ</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مَآ</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أَعْبُدُ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(3)</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3748" name="Picture 30" descr="Untitled-1"/>
          <p:cNvPicPr>
            <a:picLocks noChangeAspect="1" noChangeArrowheads="1"/>
          </p:cNvPicPr>
          <p:nvPr/>
        </p:nvPicPr>
        <p:blipFill>
          <a:blip r:embed="rId4" cstate="print"/>
          <a:srcRect/>
          <a:stretch>
            <a:fillRect/>
          </a:stretch>
        </p:blipFill>
        <p:spPr bwMode="auto">
          <a:xfrm>
            <a:off x="304800" y="2809875"/>
            <a:ext cx="8482013" cy="25400"/>
          </a:xfrm>
          <a:prstGeom prst="rect">
            <a:avLst/>
          </a:prstGeom>
          <a:noFill/>
          <a:ln w="9525">
            <a:noFill/>
            <a:miter lim="800000"/>
            <a:headEnd/>
            <a:tailEnd/>
          </a:ln>
        </p:spPr>
      </p:pic>
      <p:sp>
        <p:nvSpPr>
          <p:cNvPr id="73749" name="Rectangle 31"/>
          <p:cNvSpPr>
            <a:spLocks noChangeArrowheads="1"/>
          </p:cNvSpPr>
          <p:nvPr/>
        </p:nvSpPr>
        <p:spPr bwMode="auto">
          <a:xfrm>
            <a:off x="7239000" y="1371600"/>
            <a:ext cx="608013" cy="396875"/>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ar-SA" sz="2000">
                <a:solidFill>
                  <a:srgbClr val="FFC215"/>
                </a:solidFill>
                <a:cs typeface="Arial" pitchFamily="34" charset="0"/>
              </a:rPr>
              <a:t>135</a:t>
            </a:r>
            <a:endParaRPr lang="en-US" sz="2000">
              <a:solidFill>
                <a:srgbClr val="FFC215"/>
              </a:solidFill>
              <a:cs typeface="Arial" pitchFamily="34" charset="0"/>
            </a:endParaRPr>
          </a:p>
        </p:txBody>
      </p:sp>
      <p:pic>
        <p:nvPicPr>
          <p:cNvPr id="73750" name="Picture 32" descr="Untitled-2"/>
          <p:cNvPicPr>
            <a:picLocks noChangeAspect="1" noChangeArrowheads="1"/>
          </p:cNvPicPr>
          <p:nvPr/>
        </p:nvPicPr>
        <p:blipFill>
          <a:blip r:embed="rId3" cstate="print"/>
          <a:srcRect/>
          <a:stretch>
            <a:fillRect/>
          </a:stretch>
        </p:blipFill>
        <p:spPr bwMode="auto">
          <a:xfrm>
            <a:off x="533400" y="4343400"/>
            <a:ext cx="8101013" cy="1092200"/>
          </a:xfrm>
          <a:prstGeom prst="rect">
            <a:avLst/>
          </a:prstGeom>
          <a:noFill/>
          <a:ln w="9525">
            <a:noFill/>
            <a:miter lim="800000"/>
            <a:headEnd/>
            <a:tailEnd/>
          </a:ln>
        </p:spPr>
      </p:pic>
      <p:graphicFrame>
        <p:nvGraphicFramePr>
          <p:cNvPr id="1416225" name="Group 33"/>
          <p:cNvGraphicFramePr>
            <a:graphicFrameLocks noGrp="1"/>
          </p:cNvGraphicFramePr>
          <p:nvPr/>
        </p:nvGraphicFramePr>
        <p:xfrm>
          <a:off x="152400" y="4343400"/>
          <a:ext cx="8763000" cy="1950720"/>
        </p:xfrm>
        <a:graphic>
          <a:graphicData uri="http://schemas.openxmlformats.org/drawingml/2006/table">
            <a:tbl>
              <a:tblPr rtl="1"/>
              <a:tblGrid>
                <a:gridCol w="2655887"/>
                <a:gridCol w="2000250"/>
                <a:gridCol w="1958975"/>
                <a:gridCol w="2147888"/>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وَلاَ أَنَا</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عَابِدٌ</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مَّا</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عَبَدْتُّمْ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(4)</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838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(will) I </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(be) a worshipper</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worshipped.</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3767" name="Picture 59" descr="Untitled-1"/>
          <p:cNvPicPr>
            <a:picLocks noChangeAspect="1" noChangeArrowheads="1"/>
          </p:cNvPicPr>
          <p:nvPr/>
        </p:nvPicPr>
        <p:blipFill>
          <a:blip r:embed="rId4" cstate="print"/>
          <a:srcRect/>
          <a:stretch>
            <a:fillRect/>
          </a:stretch>
        </p:blipFill>
        <p:spPr bwMode="auto">
          <a:xfrm>
            <a:off x="304800" y="5410200"/>
            <a:ext cx="8482013" cy="25400"/>
          </a:xfrm>
          <a:prstGeom prst="rect">
            <a:avLst/>
          </a:prstGeom>
          <a:noFill/>
          <a:ln w="9525">
            <a:noFill/>
            <a:miter lim="800000"/>
            <a:headEnd/>
            <a:tailEnd/>
          </a:ln>
        </p:spPr>
      </p:pic>
      <p:sp>
        <p:nvSpPr>
          <p:cNvPr id="73768" name="Rectangle 60"/>
          <p:cNvSpPr>
            <a:spLocks noChangeArrowheads="1"/>
          </p:cNvSpPr>
          <p:nvPr/>
        </p:nvSpPr>
        <p:spPr bwMode="auto">
          <a:xfrm>
            <a:off x="6934200" y="3946525"/>
            <a:ext cx="466725" cy="396875"/>
          </a:xfrm>
          <a:prstGeom prst="rect">
            <a:avLst/>
          </a:prstGeom>
          <a:noFill/>
          <a:ln w="9525" algn="ctr">
            <a:noFill/>
            <a:miter lim="800000"/>
            <a:headEnd/>
            <a:tailEnd/>
          </a:ln>
        </p:spPr>
        <p:txBody>
          <a:bodyPr wrap="none">
            <a:spAutoFit/>
          </a:bodyPr>
          <a:lstStyle/>
          <a:p>
            <a:pPr eaLnBrk="1" hangingPunct="1">
              <a:spcBef>
                <a:spcPct val="50000"/>
              </a:spcBef>
              <a:buClrTx/>
              <a:buSzTx/>
              <a:buFontTx/>
              <a:buNone/>
            </a:pPr>
            <a:r>
              <a:rPr lang="ar-SA" sz="2000">
                <a:solidFill>
                  <a:srgbClr val="FFC215"/>
                </a:solidFill>
                <a:cs typeface="Arial" pitchFamily="34" charset="0"/>
              </a:rPr>
              <a:t>68</a:t>
            </a:r>
            <a:endParaRPr lang="en-US" sz="2000">
              <a:solidFill>
                <a:srgbClr val="FFC215"/>
              </a:solidFill>
              <a:cs typeface="Arial" pitchFamily="34"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457200" y="304800"/>
            <a:ext cx="8229600" cy="762000"/>
          </a:xfrm>
        </p:spPr>
        <p:txBody>
          <a:bodyPr/>
          <a:lstStyle/>
          <a:p>
            <a:pPr rtl="0"/>
            <a:r>
              <a:rPr lang="ur-PK" sz="4400" smtClean="0"/>
              <a:t>سُورَۃ الْكَافِرُون</a:t>
            </a:r>
            <a:endParaRPr lang="en-US" sz="4400" smtClean="0"/>
          </a:p>
        </p:txBody>
      </p:sp>
      <p:pic>
        <p:nvPicPr>
          <p:cNvPr id="74755" name="Picture 3" descr="Untitled-2"/>
          <p:cNvPicPr>
            <a:picLocks noChangeAspect="1" noChangeArrowheads="1"/>
          </p:cNvPicPr>
          <p:nvPr/>
        </p:nvPicPr>
        <p:blipFill>
          <a:blip r:embed="rId3" cstate="print"/>
          <a:srcRect/>
          <a:stretch>
            <a:fillRect/>
          </a:stretch>
        </p:blipFill>
        <p:spPr bwMode="auto">
          <a:xfrm>
            <a:off x="609600" y="1701800"/>
            <a:ext cx="8101013" cy="1092200"/>
          </a:xfrm>
          <a:prstGeom prst="rect">
            <a:avLst/>
          </a:prstGeom>
          <a:noFill/>
          <a:ln w="9525">
            <a:noFill/>
            <a:miter lim="800000"/>
            <a:headEnd/>
            <a:tailEnd/>
          </a:ln>
        </p:spPr>
      </p:pic>
      <p:graphicFrame>
        <p:nvGraphicFramePr>
          <p:cNvPr id="1418244" name="Group 4"/>
          <p:cNvGraphicFramePr>
            <a:graphicFrameLocks noGrp="1"/>
          </p:cNvGraphicFramePr>
          <p:nvPr/>
        </p:nvGraphicFramePr>
        <p:xfrm>
          <a:off x="228600" y="1701800"/>
          <a:ext cx="8763000" cy="1981200"/>
        </p:xfrm>
        <a:graphic>
          <a:graphicData uri="http://schemas.openxmlformats.org/drawingml/2006/table">
            <a:tbl>
              <a:tblPr rtl="1"/>
              <a:tblGrid>
                <a:gridCol w="1781175"/>
                <a:gridCol w="2774950"/>
                <a:gridCol w="1279525"/>
                <a:gridCol w="2927350"/>
              </a:tblGrid>
              <a:tr h="10668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وَلاَ أَنتُمْ</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عَابِدُونَ</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مَآ</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أَعْبُدُ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(5)</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Nor are you </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worshippers</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what</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 worship.</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4772" name="Picture 30" descr="Untitled-1"/>
          <p:cNvPicPr>
            <a:picLocks noChangeAspect="1" noChangeArrowheads="1"/>
          </p:cNvPicPr>
          <p:nvPr/>
        </p:nvPicPr>
        <p:blipFill>
          <a:blip r:embed="rId4" cstate="print"/>
          <a:srcRect/>
          <a:stretch>
            <a:fillRect/>
          </a:stretch>
        </p:blipFill>
        <p:spPr bwMode="auto">
          <a:xfrm>
            <a:off x="381000" y="2768600"/>
            <a:ext cx="8482013" cy="25400"/>
          </a:xfrm>
          <a:prstGeom prst="rect">
            <a:avLst/>
          </a:prstGeom>
          <a:noFill/>
          <a:ln w="9525">
            <a:noFill/>
            <a:miter lim="800000"/>
            <a:headEnd/>
            <a:tailEnd/>
          </a:ln>
        </p:spPr>
      </p:pic>
      <p:pic>
        <p:nvPicPr>
          <p:cNvPr id="74773" name="Picture 31" descr="Untitled-2"/>
          <p:cNvPicPr>
            <a:picLocks noChangeAspect="1" noChangeArrowheads="1"/>
          </p:cNvPicPr>
          <p:nvPr/>
        </p:nvPicPr>
        <p:blipFill>
          <a:blip r:embed="rId3" cstate="print"/>
          <a:srcRect/>
          <a:stretch>
            <a:fillRect/>
          </a:stretch>
        </p:blipFill>
        <p:spPr bwMode="auto">
          <a:xfrm>
            <a:off x="609600" y="4394200"/>
            <a:ext cx="8101013" cy="1092200"/>
          </a:xfrm>
          <a:prstGeom prst="rect">
            <a:avLst/>
          </a:prstGeom>
          <a:noFill/>
          <a:ln w="9525">
            <a:noFill/>
            <a:miter lim="800000"/>
            <a:headEnd/>
            <a:tailEnd/>
          </a:ln>
        </p:spPr>
      </p:pic>
      <p:graphicFrame>
        <p:nvGraphicFramePr>
          <p:cNvPr id="1418272" name="Group 32"/>
          <p:cNvGraphicFramePr>
            <a:graphicFrameLocks noGrp="1"/>
          </p:cNvGraphicFramePr>
          <p:nvPr/>
        </p:nvGraphicFramePr>
        <p:xfrm>
          <a:off x="228600" y="4394200"/>
          <a:ext cx="8763000" cy="1981200"/>
        </p:xfrm>
        <a:graphic>
          <a:graphicData uri="http://schemas.openxmlformats.org/drawingml/2006/table">
            <a:tbl>
              <a:tblPr rtl="1"/>
              <a:tblGrid>
                <a:gridCol w="2179637"/>
                <a:gridCol w="2152650"/>
                <a:gridCol w="1914525"/>
                <a:gridCol w="2516188"/>
              </a:tblGrid>
              <a:tr h="1219200">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لَكُمْ</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smtClean="0">
                          <a:ln>
                            <a:noFill/>
                          </a:ln>
                          <a:solidFill>
                            <a:srgbClr val="FFFF00"/>
                          </a:solidFill>
                          <a:effectLst/>
                          <a:latin typeface="Times New Roman" pitchFamily="18" charset="0"/>
                          <a:ea typeface="Times New Roman" pitchFamily="18" charset="0"/>
                          <a:cs typeface="Tajweed" pitchFamily="2" charset="-78"/>
                        </a:rPr>
                        <a:t>دِينُكُمْ</a:t>
                      </a:r>
                      <a:endParaRPr kumimoji="0" lang="ar-SA" sz="1800" b="0" i="0" u="none" strike="noStrike" cap="none" normalizeH="0" baseline="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وَلِيَ</a:t>
                      </a:r>
                      <a:endParaRPr kumimoji="0" lang="ar-SA" sz="1800" b="0"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
                          <a:srgbClr val="FFFFFF"/>
                        </a:buClr>
                        <a:buSzPct val="90000"/>
                        <a:buFont typeface="Wingdings" pitchFamily="2" charset="2"/>
                        <a:buNone/>
                        <a:tabLst/>
                      </a:pPr>
                      <a:r>
                        <a:rPr kumimoji="0" lang="ar-SA" sz="5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دِينِ </a:t>
                      </a:r>
                      <a:r>
                        <a:rPr kumimoji="0" lang="en-US" sz="31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(6)</a:t>
                      </a:r>
                      <a:endParaRPr kumimoji="0" lang="en-US" sz="1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a:noFill/>
                    </a:lnB>
                    <a:lnTlToBr>
                      <a:noFill/>
                    </a:lnTlToBr>
                    <a:lnBlToTr>
                      <a:noFill/>
                    </a:lnBlToTr>
                    <a:gradFill flip="none" rotWithShape="1">
                      <a:gsLst>
                        <a:gs pos="0">
                          <a:srgbClr val="003300"/>
                        </a:gs>
                        <a:gs pos="100000">
                          <a:srgbClr val="006600"/>
                        </a:gs>
                      </a:gsLst>
                      <a:lin ang="16200000" scaled="1"/>
                      <a:tileRect/>
                    </a:gradFill>
                  </a:tcPr>
                </a:tc>
              </a:tr>
              <a:tr h="762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you (be)</a:t>
                      </a:r>
                    </a:p>
                  </a:txBody>
                  <a:tcPr anchor="ctr" horzOverflow="overflow">
                    <a:lnL w="76200" cap="flat" cmpd="sng" algn="ctr">
                      <a:solidFill>
                        <a:srgbClr val="00CC66"/>
                      </a:solidFill>
                      <a:prstDash val="solid"/>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your religion</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to me</a:t>
                      </a:r>
                    </a:p>
                  </a:txBody>
                  <a:tcPr anchor="ctr" horzOverflow="overflow">
                    <a:lnL w="12700" cap="flat" cmpd="sng" algn="ctr">
                      <a:solidFill>
                        <a:srgbClr val="FFFFFF"/>
                      </a:solidFill>
                      <a:prstDash val="dot"/>
                      <a:round/>
                      <a:headEnd type="none" w="med" len="med"/>
                      <a:tailEnd type="none" w="med" len="med"/>
                    </a:lnL>
                    <a:lnR w="12700" cap="flat" cmpd="sng" algn="ctr">
                      <a:solidFill>
                        <a:srgbClr val="FFFFFF"/>
                      </a:solidFill>
                      <a:prstDash val="dot"/>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my religion.”</a:t>
                      </a:r>
                    </a:p>
                  </a:txBody>
                  <a:tcPr anchor="ctr" horzOverflow="overflow">
                    <a:lnL w="12700" cap="flat" cmpd="sng" algn="ctr">
                      <a:solidFill>
                        <a:srgbClr val="FFFFFF"/>
                      </a:solidFill>
                      <a:prstDash val="dot"/>
                      <a:round/>
                      <a:headEnd type="none" w="med" len="med"/>
                      <a:tailEnd type="none" w="med" len="med"/>
                    </a:lnL>
                    <a:lnR w="76200" cap="flat" cmpd="sng" algn="ctr">
                      <a:solidFill>
                        <a:srgbClr val="00CC66"/>
                      </a:solidFill>
                      <a:prstDash val="solid"/>
                      <a:round/>
                      <a:headEnd type="none" w="med" len="med"/>
                      <a:tailEnd type="none" w="med" len="med"/>
                    </a:lnR>
                    <a:lnT>
                      <a:noFill/>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pic>
        <p:nvPicPr>
          <p:cNvPr id="74790" name="Picture 58" descr="Untitled-1"/>
          <p:cNvPicPr>
            <a:picLocks noChangeAspect="1" noChangeArrowheads="1"/>
          </p:cNvPicPr>
          <p:nvPr/>
        </p:nvPicPr>
        <p:blipFill>
          <a:blip r:embed="rId4" cstate="print"/>
          <a:srcRect/>
          <a:stretch>
            <a:fillRect/>
          </a:stretch>
        </p:blipFill>
        <p:spPr bwMode="auto">
          <a:xfrm>
            <a:off x="381000" y="5588000"/>
            <a:ext cx="8482013" cy="25400"/>
          </a:xfrm>
          <a:prstGeom prst="rect">
            <a:avLst/>
          </a:prstGeom>
          <a:noFill/>
          <a:ln w="9525">
            <a:noFill/>
            <a:miter lim="800000"/>
            <a:headEnd/>
            <a:tailEnd/>
          </a:ln>
        </p:spPr>
      </p:pic>
      <p:sp>
        <p:nvSpPr>
          <p:cNvPr id="74791" name="Rectangle 59"/>
          <p:cNvSpPr>
            <a:spLocks noChangeArrowheads="1"/>
          </p:cNvSpPr>
          <p:nvPr/>
        </p:nvSpPr>
        <p:spPr bwMode="auto">
          <a:xfrm>
            <a:off x="7543800" y="4022725"/>
            <a:ext cx="838200" cy="396875"/>
          </a:xfrm>
          <a:prstGeom prst="rect">
            <a:avLst/>
          </a:prstGeom>
          <a:noFill/>
          <a:ln w="9525" algn="ctr">
            <a:noFill/>
            <a:miter lim="800000"/>
            <a:headEnd/>
            <a:tailEnd/>
          </a:ln>
        </p:spPr>
        <p:txBody>
          <a:bodyPr>
            <a:spAutoFit/>
          </a:bodyPr>
          <a:lstStyle/>
          <a:p>
            <a:pPr eaLnBrk="1" hangingPunct="1">
              <a:spcBef>
                <a:spcPct val="50000"/>
              </a:spcBef>
              <a:buClrTx/>
              <a:buSzTx/>
              <a:buFontTx/>
              <a:buNone/>
            </a:pPr>
            <a:r>
              <a:rPr lang="ar-SA" sz="2000">
                <a:solidFill>
                  <a:srgbClr val="FFC215"/>
                </a:solidFill>
                <a:cs typeface="Arial" pitchFamily="34" charset="0"/>
              </a:rPr>
              <a:t>1367</a:t>
            </a:r>
            <a:endParaRPr lang="en-US" sz="2000">
              <a:solidFill>
                <a:srgbClr val="FFC215"/>
              </a:solidFill>
              <a:cs typeface="Arial" pitchFamily="34"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Break!</a:t>
            </a:r>
          </a:p>
        </p:txBody>
      </p:sp>
      <p:sp>
        <p:nvSpPr>
          <p:cNvPr id="69635" name="Content Placeholder 2"/>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6322" name="Group 2"/>
          <p:cNvGraphicFramePr>
            <a:graphicFrameLocks noGrp="1"/>
          </p:cNvGraphicFramePr>
          <p:nvPr/>
        </p:nvGraphicFramePr>
        <p:xfrm>
          <a:off x="177800" y="2133600"/>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3300"/>
                        </a:gs>
                        <a:gs pos="100000">
                          <a:srgbClr val="006600"/>
                        </a:gs>
                      </a:gsLst>
                      <a:lin ang="162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يَآأَيُّهَا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3300"/>
                        </a:gs>
                        <a:gs pos="100000">
                          <a:srgbClr val="006600"/>
                        </a:gs>
                      </a:gsLst>
                      <a:lin ang="162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3300"/>
                        </a:gs>
                        <a:gs pos="100000">
                          <a:srgbClr val="006600"/>
                        </a:gs>
                      </a:gsLst>
                      <a:lin ang="16200000" scaled="1"/>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4" name="Rectangle 16"/>
          <p:cNvSpPr>
            <a:spLocks noGrp="1" noChangeArrowheads="1"/>
          </p:cNvSpPr>
          <p:nvPr>
            <p:ph type="title" idx="4294967295"/>
          </p:nvPr>
        </p:nvSpPr>
        <p:spPr>
          <a:xfrm>
            <a:off x="457200" y="304800"/>
            <a:ext cx="8229600" cy="1143000"/>
          </a:xfrm>
          <a:noFill/>
        </p:spPr>
        <p:txBody>
          <a:bodyPr/>
          <a:lstStyle/>
          <a:p>
            <a:pPr rtl="0"/>
            <a:r>
              <a:rPr lang="ur-PK" smtClean="0"/>
              <a:t>سُورَۃ الْكَافِرُون</a:t>
            </a:r>
            <a:r>
              <a:rPr lang="ar-SA" smtClean="0"/>
              <a:t> </a:t>
            </a:r>
            <a:r>
              <a:rPr lang="en-US" smtClean="0"/>
              <a:t> </a:t>
            </a:r>
          </a:p>
        </p:txBody>
      </p:sp>
    </p:spTree>
  </p:cSld>
  <p:clrMapOvr>
    <a:masterClrMapping/>
  </p:clrMapOvr>
  <p:transition advTm="661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38371" name="Group 3"/>
          <p:cNvGraphicFramePr>
            <a:graphicFrameLocks noGrp="1"/>
          </p:cNvGraphicFramePr>
          <p:nvPr/>
        </p:nvGraphicFramePr>
        <p:xfrm>
          <a:off x="177800" y="166688"/>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يَآأَيُّهَا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1338386" name="Rectangle 18"/>
          <p:cNvSpPr>
            <a:spLocks noChangeArrowheads="1"/>
          </p:cNvSpPr>
          <p:nvPr/>
        </p:nvSpPr>
        <p:spPr bwMode="auto">
          <a:xfrm>
            <a:off x="838200" y="2971800"/>
            <a:ext cx="4572000" cy="2133600"/>
          </a:xfrm>
          <a:prstGeom prst="rect">
            <a:avLst/>
          </a:prstGeom>
          <a:noFill/>
          <a:ln w="9525">
            <a:noFill/>
            <a:miter lim="800000"/>
            <a:headEnd/>
            <a:tailEnd/>
          </a:ln>
        </p:spPr>
        <p:txBody>
          <a:bodyPr/>
          <a:lstStyle/>
          <a:p>
            <a:pPr marL="577850" indent="-577850" algn="ctr">
              <a:buSzPct val="90000"/>
              <a:buFont typeface="Wingdings" pitchFamily="2" charset="2"/>
              <a:buNone/>
            </a:pPr>
            <a:r>
              <a:rPr lang="en-US" sz="13100">
                <a:solidFill>
                  <a:schemeClr val="tx1"/>
                </a:solidFill>
                <a:cs typeface="Times New Roman" pitchFamily="18" charset="0"/>
              </a:rPr>
              <a:t>Say</a:t>
            </a:r>
            <a:endParaRPr lang="en-US" sz="44800">
              <a:solidFill>
                <a:schemeClr val="tx1"/>
              </a:solidFill>
              <a:cs typeface="Times New Roman" pitchFamily="18" charset="0"/>
            </a:endParaRPr>
          </a:p>
        </p:txBody>
      </p:sp>
      <p:sp>
        <p:nvSpPr>
          <p:cNvPr id="23571" name="Rectangle 5"/>
          <p:cNvSpPr>
            <a:spLocks noChangeArrowheads="1"/>
          </p:cNvSpPr>
          <p:nvPr/>
        </p:nvSpPr>
        <p:spPr bwMode="auto">
          <a:xfrm>
            <a:off x="6605588" y="3200400"/>
            <a:ext cx="1776412" cy="2646363"/>
          </a:xfrm>
          <a:prstGeom prst="rect">
            <a:avLst/>
          </a:prstGeom>
          <a:noFill/>
          <a:ln w="9525">
            <a:noFill/>
            <a:miter lim="800000"/>
            <a:headEnd/>
            <a:tailEnd/>
          </a:ln>
        </p:spPr>
        <p:txBody>
          <a:bodyPr wrap="none">
            <a:spAutoFit/>
          </a:bodyPr>
          <a:lstStyle/>
          <a:p>
            <a:pPr algn="ctr" rtl="1">
              <a:spcBef>
                <a:spcPct val="0"/>
              </a:spcBef>
              <a:buClrTx/>
              <a:buSzTx/>
              <a:buFont typeface="Wingdings" pitchFamily="2" charset="2"/>
              <a:buNone/>
            </a:pPr>
            <a:r>
              <a:rPr lang="ar-SA" sz="16600" b="1">
                <a:ea typeface="Times New Roman" pitchFamily="18" charset="0"/>
                <a:cs typeface="Tajweed" pitchFamily="2" charset="-78"/>
              </a:rPr>
              <a:t>قُلْ</a:t>
            </a: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338386"/>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83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40419" name="Group 3"/>
          <p:cNvGraphicFramePr>
            <a:graphicFrameLocks noGrp="1"/>
          </p:cNvGraphicFramePr>
          <p:nvPr/>
        </p:nvGraphicFramePr>
        <p:xfrm>
          <a:off x="177800" y="166688"/>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يَآأَيُّهَا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sp>
        <p:nvSpPr>
          <p:cNvPr id="24593" name="Rectangle 17"/>
          <p:cNvSpPr>
            <a:spLocks noGrp="1" noChangeArrowheads="1"/>
          </p:cNvSpPr>
          <p:nvPr>
            <p:ph type="body" idx="4294967295"/>
          </p:nvPr>
        </p:nvSpPr>
        <p:spPr>
          <a:xfrm>
            <a:off x="4495800" y="2362200"/>
            <a:ext cx="2743200" cy="4683125"/>
          </a:xfrm>
          <a:noFill/>
        </p:spPr>
        <p:txBody>
          <a:bodyPr/>
          <a:lstStyle/>
          <a:p>
            <a:pPr>
              <a:buFont typeface="Wingdings" pitchFamily="2" charset="2"/>
              <a:buNone/>
            </a:pPr>
            <a:r>
              <a:rPr lang="ar-SA" sz="6600" dirty="0" smtClean="0">
                <a:latin typeface="Times New Roman" pitchFamily="18" charset="0"/>
                <a:ea typeface="Times New Roman" pitchFamily="18" charset="0"/>
                <a:cs typeface="Tajweed" pitchFamily="2" charset="-78"/>
              </a:rPr>
              <a:t> </a:t>
            </a:r>
            <a:r>
              <a:rPr lang="ar-SA" sz="8800" dirty="0" smtClean="0">
                <a:latin typeface="Times New Roman" pitchFamily="18" charset="0"/>
                <a:ea typeface="Times New Roman" pitchFamily="18" charset="0"/>
                <a:cs typeface="Tajweed" pitchFamily="2" charset="-78"/>
              </a:rPr>
              <a:t>يَا</a:t>
            </a:r>
          </a:p>
          <a:p>
            <a:pPr>
              <a:buFont typeface="Wingdings" pitchFamily="2" charset="2"/>
              <a:buNone/>
            </a:pPr>
            <a:r>
              <a:rPr lang="ar-SA" sz="8800" dirty="0" smtClean="0">
                <a:latin typeface="Times New Roman" pitchFamily="18" charset="0"/>
                <a:ea typeface="Times New Roman" pitchFamily="18" charset="0"/>
                <a:cs typeface="Tajweed" pitchFamily="2" charset="-78"/>
              </a:rPr>
              <a:t>أيُّهَا</a:t>
            </a:r>
          </a:p>
          <a:p>
            <a:pPr>
              <a:buFont typeface="Wingdings" pitchFamily="2" charset="2"/>
              <a:buNone/>
            </a:pPr>
            <a:r>
              <a:rPr lang="ar-SA" sz="8800" dirty="0" smtClean="0">
                <a:latin typeface="Times New Roman" pitchFamily="18" charset="0"/>
                <a:ea typeface="Times New Roman" pitchFamily="18" charset="0"/>
                <a:cs typeface="Tajweed" pitchFamily="2" charset="-78"/>
              </a:rPr>
              <a:t>يَا أَيُّهَا</a:t>
            </a:r>
            <a:endParaRPr lang="en-US" sz="8800" dirty="0" smtClean="0">
              <a:latin typeface="Times New Roman" pitchFamily="18" charset="0"/>
              <a:ea typeface="Times New Roman" pitchFamily="18" charset="0"/>
              <a:cs typeface="Tajweed" pitchFamily="2" charset="-78"/>
            </a:endParaRPr>
          </a:p>
        </p:txBody>
      </p:sp>
      <p:sp>
        <p:nvSpPr>
          <p:cNvPr id="24594" name="AutoShape 18"/>
          <p:cNvSpPr>
            <a:spLocks/>
          </p:cNvSpPr>
          <p:nvPr/>
        </p:nvSpPr>
        <p:spPr bwMode="auto">
          <a:xfrm>
            <a:off x="4343400" y="3048000"/>
            <a:ext cx="444500" cy="3505200"/>
          </a:xfrm>
          <a:prstGeom prst="leftBrace">
            <a:avLst>
              <a:gd name="adj1" fmla="val 65714"/>
              <a:gd name="adj2" fmla="val 49394"/>
            </a:avLst>
          </a:prstGeom>
          <a:noFill/>
          <a:ln w="9525">
            <a:solidFill>
              <a:schemeClr val="tx1"/>
            </a:solidFill>
            <a:round/>
            <a:headEnd/>
            <a:tailEnd/>
          </a:ln>
        </p:spPr>
        <p:txBody>
          <a:bodyPr anchor="ctr">
            <a:spAutoFit/>
          </a:bodyPr>
          <a:lstStyle/>
          <a:p>
            <a:endParaRPr lang="en-IN"/>
          </a:p>
        </p:txBody>
      </p:sp>
      <p:sp>
        <p:nvSpPr>
          <p:cNvPr id="1340435" name="Oval 19"/>
          <p:cNvSpPr>
            <a:spLocks noChangeArrowheads="1"/>
          </p:cNvSpPr>
          <p:nvPr/>
        </p:nvSpPr>
        <p:spPr bwMode="auto">
          <a:xfrm>
            <a:off x="1335088" y="3538538"/>
            <a:ext cx="2246312" cy="2422525"/>
          </a:xfrm>
          <a:prstGeom prst="ellipse">
            <a:avLst/>
          </a:prstGeom>
          <a:solidFill>
            <a:schemeClr val="accent1"/>
          </a:solidFill>
          <a:ln w="9525" algn="ctr">
            <a:solidFill>
              <a:schemeClr val="tx1"/>
            </a:solidFill>
            <a:round/>
            <a:headEnd/>
            <a:tailEnd/>
          </a:ln>
        </p:spPr>
        <p:txBody>
          <a:bodyPr wrap="none" anchor="ctr">
            <a:spAutoFit/>
          </a:bodyPr>
          <a:lstStyle/>
          <a:p>
            <a:pPr algn="ctr" eaLnBrk="1" hangingPunct="1">
              <a:spcBef>
                <a:spcPct val="50000"/>
              </a:spcBef>
              <a:buClrTx/>
              <a:buSzTx/>
              <a:buFontTx/>
              <a:buNone/>
            </a:pPr>
            <a:r>
              <a:rPr lang="en-US" sz="10600">
                <a:solidFill>
                  <a:schemeClr val="tx1"/>
                </a:solidFill>
                <a:cs typeface="Majidi" pitchFamily="2" charset="-78"/>
              </a:rPr>
              <a:t>O!</a:t>
            </a:r>
            <a:endParaRPr lang="ur-PK" sz="10600">
              <a:solidFill>
                <a:schemeClr val="tx1"/>
              </a:solidFill>
              <a:cs typeface="Majidi" pitchFamily="2" charset="-78"/>
            </a:endParaRPr>
          </a:p>
        </p:txBody>
      </p:sp>
    </p:spTree>
  </p:cSld>
  <p:clrMapOvr>
    <a:masterClrMapping/>
  </p:clrMapOvr>
  <p:transition advTm="661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2000" accel="50000" decel="50000" autoRev="1" fill="hold" grpId="0" nodeType="withEffect">
                                  <p:stCondLst>
                                    <p:cond delay="0"/>
                                  </p:stCondLst>
                                  <p:childTnLst>
                                    <p:animScale>
                                      <p:cBhvr>
                                        <p:cTn id="6" dur="2000" fill="hold"/>
                                        <p:tgtEl>
                                          <p:spTgt spid="134043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04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flipV="1">
            <a:off x="457200" y="533400"/>
            <a:ext cx="8229600" cy="76200"/>
          </a:xfrm>
        </p:spPr>
        <p:txBody>
          <a:bodyPr/>
          <a:lstStyle/>
          <a:p>
            <a:r>
              <a:rPr lang="ar-SA" sz="4400" smtClean="0">
                <a:cs typeface="Tajweed" pitchFamily="2" charset="-78"/>
              </a:rPr>
              <a:t> </a:t>
            </a:r>
            <a:endParaRPr lang="en-IN" sz="4400" smtClean="0">
              <a:cs typeface="Tajweed" pitchFamily="2" charset="-78"/>
            </a:endParaRPr>
          </a:p>
        </p:txBody>
      </p:sp>
      <p:graphicFrame>
        <p:nvGraphicFramePr>
          <p:cNvPr id="1344515" name="Group 3"/>
          <p:cNvGraphicFramePr>
            <a:graphicFrameLocks noGrp="1"/>
          </p:cNvGraphicFramePr>
          <p:nvPr/>
        </p:nvGraphicFramePr>
        <p:xfrm>
          <a:off x="177800" y="166688"/>
          <a:ext cx="8763000" cy="2424113"/>
        </p:xfrm>
        <a:graphic>
          <a:graphicData uri="http://schemas.openxmlformats.org/drawingml/2006/table">
            <a:tbl>
              <a:tblPr rtl="1"/>
              <a:tblGrid>
                <a:gridCol w="2286000"/>
                <a:gridCol w="3606800"/>
                <a:gridCol w="28702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قُلْ</a:t>
                      </a:r>
                    </a:p>
                  </a:txBody>
                  <a:tcPr anchor="b"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يَآأَيُّهَا</a:t>
                      </a:r>
                    </a:p>
                  </a:txBody>
                  <a:tcPr anchor="b"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3300"/>
                        </a:gs>
                        <a:gs pos="100000">
                          <a:srgbClr val="006600"/>
                        </a:gs>
                      </a:gsLst>
                      <a:lin ang="162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الْكَافِرُونَ</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en-US" sz="1600" b="1"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(1)</a:t>
                      </a:r>
                      <a:endParaRPr kumimoji="0" lang="en-US" sz="1800" b="0" i="0" u="none" strike="noStrike" cap="none" normalizeH="0" baseline="0" dirty="0" smtClean="0">
                        <a:ln>
                          <a:noFill/>
                        </a:ln>
                        <a:solidFill>
                          <a:schemeClr val="tx1"/>
                        </a:solidFill>
                        <a:effectLst/>
                        <a:latin typeface="Arial" pitchFamily="34" charset="0"/>
                        <a:cs typeface="Majidi" pitchFamily="2" charset="-78"/>
                      </a:endParaRPr>
                    </a:p>
                  </a:txBody>
                  <a:tcPr anchor="b"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76200" cap="flat" cmpd="sng" algn="ctr">
                      <a:solidFill>
                        <a:srgbClr val="00CC66"/>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3300"/>
                    </a:solidFill>
                  </a:tcPr>
                </a:tc>
              </a:tr>
              <a:tr h="10525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Say, </a:t>
                      </a:r>
                    </a:p>
                  </a:txBody>
                  <a:tcPr anchor="ctr" horzOverflow="overflow">
                    <a:lnL w="76200" cap="flat" cmpd="sng" algn="ctr">
                      <a:solidFill>
                        <a:srgbClr val="00CC66"/>
                      </a:solidFill>
                      <a:prstDash val="solid"/>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a:t>
                      </a:r>
                    </a:p>
                  </a:txBody>
                  <a:tcPr anchor="ctr" horzOverflow="overflow">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disbelievers!</a:t>
                      </a:r>
                    </a:p>
                  </a:txBody>
                  <a:tcPr anchor="ctr" horzOverflow="overflow">
                    <a:lnL w="6350" cap="flat" cmpd="sng" algn="ctr">
                      <a:solidFill>
                        <a:schemeClr val="tx1"/>
                      </a:solidFill>
                      <a:prstDash val="dot"/>
                      <a:round/>
                      <a:headEnd type="none" w="med" len="med"/>
                      <a:tailEnd type="none" w="med" len="med"/>
                    </a:lnL>
                    <a:lnR w="76200" cap="flat" cmpd="sng" algn="ctr">
                      <a:solidFill>
                        <a:srgbClr val="00CC66"/>
                      </a:solidFill>
                      <a:prstDash val="solid"/>
                      <a:round/>
                      <a:headEnd type="none" w="med" len="med"/>
                      <a:tailEnd type="none" w="med" len="med"/>
                    </a:lnR>
                    <a:lnT w="12700" cap="flat" cmpd="sng" algn="ctr">
                      <a:solidFill>
                        <a:srgbClr val="33CC33"/>
                      </a:solidFill>
                      <a:prstDash val="solid"/>
                      <a:round/>
                      <a:headEnd type="none" w="med" len="med"/>
                      <a:tailEnd type="none" w="med" len="med"/>
                    </a:lnT>
                    <a:lnB w="76200" cap="flat" cmpd="sng" algn="ctr">
                      <a:solidFill>
                        <a:srgbClr val="00CC66"/>
                      </a:solidFill>
                      <a:prstDash val="solid"/>
                      <a:round/>
                      <a:headEnd type="none" w="med" len="med"/>
                      <a:tailEnd type="none" w="med" len="med"/>
                    </a:lnB>
                    <a:lnTlToBr>
                      <a:noFill/>
                    </a:lnTlToBr>
                    <a:lnBlToTr>
                      <a:noFill/>
                    </a:lnBlToTr>
                    <a:solidFill>
                      <a:srgbClr val="003300"/>
                    </a:solidFill>
                  </a:tcPr>
                </a:tc>
              </a:tr>
            </a:tbl>
          </a:graphicData>
        </a:graphic>
      </p:graphicFrame>
      <p:graphicFrame>
        <p:nvGraphicFramePr>
          <p:cNvPr id="2195508" name="Group 52"/>
          <p:cNvGraphicFramePr>
            <a:graphicFrameLocks noGrp="1"/>
          </p:cNvGraphicFramePr>
          <p:nvPr/>
        </p:nvGraphicFramePr>
        <p:xfrm>
          <a:off x="1066800" y="2997200"/>
          <a:ext cx="7315200" cy="3149600"/>
        </p:xfrm>
        <a:graphic>
          <a:graphicData uri="http://schemas.openxmlformats.org/drawingml/2006/table">
            <a:tbl>
              <a:tblPr/>
              <a:tblGrid>
                <a:gridCol w="3581400"/>
                <a:gridCol w="533400"/>
                <a:gridCol w="3200400"/>
              </a:tblGrid>
              <a:tr h="3149600">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ar-SA" sz="8000" b="0" i="0" u="none" strike="noStrike" cap="none" normalizeH="0" baseline="0" dirty="0" smtClean="0">
                          <a:ln>
                            <a:noFill/>
                          </a:ln>
                          <a:solidFill>
                            <a:srgbClr val="FFFF00"/>
                          </a:solidFill>
                          <a:effectLst/>
                          <a:latin typeface="Nafees Web Naskh" pitchFamily="2" charset="-78"/>
                          <a:cs typeface="Tajweed" pitchFamily="2" charset="-78"/>
                        </a:rPr>
                        <a:t>كَافِرُون، كَافِرِين</a:t>
                      </a:r>
                      <a:endParaRPr kumimoji="0" lang="en-US" sz="4800" b="0" i="0" u="none" strike="noStrike" cap="none" normalizeH="0" baseline="0" dirty="0" smtClean="0">
                        <a:ln>
                          <a:noFill/>
                        </a:ln>
                        <a:solidFill>
                          <a:schemeClr val="tx1"/>
                        </a:solidFill>
                        <a:effectLst/>
                        <a:latin typeface="Tahoma" pitchFamily="34" charset="0"/>
                        <a:cs typeface="Alvi Nastaleeq"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Tahoma" pitchFamily="34" charset="0"/>
                        <a:cs typeface="Alvi Nastaleeq"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ar-SA" sz="14300" b="0" i="0" u="none" strike="noStrike" cap="none" normalizeH="0" baseline="0" smtClean="0">
                          <a:ln>
                            <a:noFill/>
                          </a:ln>
                          <a:solidFill>
                            <a:srgbClr val="FFFF00"/>
                          </a:solidFill>
                          <a:effectLst/>
                          <a:latin typeface="Tahoma" pitchFamily="34" charset="0"/>
                          <a:cs typeface="Tajweed" pitchFamily="2" charset="-78"/>
                        </a:rPr>
                        <a:t>كَافِر</a:t>
                      </a:r>
                      <a:endParaRPr kumimoji="0" lang="en-US" sz="4800" b="0" i="0" u="none" strike="noStrike" cap="none" normalizeH="0" baseline="0" smtClean="0">
                        <a:ln>
                          <a:noFill/>
                        </a:ln>
                        <a:solidFill>
                          <a:schemeClr val="tx1"/>
                        </a:solidFill>
                        <a:effectLst/>
                        <a:latin typeface="Tahoma" pitchFamily="34" charset="0"/>
                        <a:cs typeface="Alvi Nastaleeq"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25629" name="Oval 66"/>
          <p:cNvSpPr>
            <a:spLocks noChangeArrowheads="1"/>
          </p:cNvSpPr>
          <p:nvPr/>
        </p:nvSpPr>
        <p:spPr bwMode="auto">
          <a:xfrm>
            <a:off x="2457450" y="2724150"/>
            <a:ext cx="914400" cy="506413"/>
          </a:xfrm>
          <a:prstGeom prst="ellipse">
            <a:avLst/>
          </a:prstGeom>
          <a:solidFill>
            <a:schemeClr val="tx1"/>
          </a:solidFill>
          <a:ln w="9525">
            <a:solidFill>
              <a:schemeClr val="tx1"/>
            </a:solidFill>
            <a:round/>
            <a:headEnd/>
            <a:tailEnd/>
          </a:ln>
        </p:spPr>
        <p:txBody>
          <a:bodyPr wrap="none" lIns="45720" tIns="0" rIns="0" bIns="18288" anchor="ctr"/>
          <a:lstStyle/>
          <a:p>
            <a:pPr algn="ctr" eaLnBrk="1" hangingPunct="1">
              <a:spcBef>
                <a:spcPct val="50000"/>
              </a:spcBef>
              <a:buClrTx/>
              <a:buSzTx/>
              <a:buFontTx/>
              <a:buNone/>
            </a:pPr>
            <a:r>
              <a:rPr lang="en-US" sz="5400" dirty="0">
                <a:solidFill>
                  <a:srgbClr val="800000"/>
                </a:solidFill>
                <a:latin typeface="Arial" pitchFamily="34" charset="0"/>
                <a:cs typeface="Alvi Nastaleeq" pitchFamily="2" charset="-78"/>
              </a:rPr>
              <a:t>+</a:t>
            </a:r>
            <a:endParaRPr lang="en-US" dirty="0">
              <a:solidFill>
                <a:schemeClr val="tx1"/>
              </a:solidFill>
              <a:cs typeface="Alvi Nastaleeq" pitchFamily="2" charset="-78"/>
            </a:endParaRPr>
          </a:p>
        </p:txBody>
      </p:sp>
      <p:sp>
        <p:nvSpPr>
          <p:cNvPr id="25630" name="Rectangle 5"/>
          <p:cNvSpPr>
            <a:spLocks noChangeArrowheads="1"/>
          </p:cNvSpPr>
          <p:nvPr/>
        </p:nvSpPr>
        <p:spPr bwMode="auto">
          <a:xfrm>
            <a:off x="5248835" y="6019800"/>
            <a:ext cx="3133165" cy="830997"/>
          </a:xfrm>
          <a:prstGeom prst="rect">
            <a:avLst/>
          </a:prstGeom>
          <a:noFill/>
          <a:ln w="9525">
            <a:noFill/>
            <a:miter lim="800000"/>
            <a:headEnd/>
            <a:tailEnd/>
          </a:ln>
        </p:spPr>
        <p:txBody>
          <a:bodyPr wrap="none">
            <a:spAutoFit/>
          </a:bodyPr>
          <a:lstStyle/>
          <a:p>
            <a:pPr>
              <a:buFont typeface="Wingdings" pitchFamily="2" charset="2"/>
              <a:buNone/>
            </a:pPr>
            <a:r>
              <a:rPr lang="en-US" dirty="0">
                <a:solidFill>
                  <a:srgbClr val="FFFFFF"/>
                </a:solidFill>
                <a:cs typeface="Times New Roman" pitchFamily="18" charset="0"/>
              </a:rPr>
              <a:t>D</a:t>
            </a:r>
            <a:r>
              <a:rPr lang="en-US" dirty="0" smtClean="0">
                <a:solidFill>
                  <a:srgbClr val="FFFFFF"/>
                </a:solidFill>
                <a:cs typeface="Times New Roman" pitchFamily="18" charset="0"/>
              </a:rPr>
              <a:t>isbeliever</a:t>
            </a:r>
            <a:endParaRPr lang="en-IN" dirty="0"/>
          </a:p>
        </p:txBody>
      </p:sp>
      <p:sp>
        <p:nvSpPr>
          <p:cNvPr id="7" name="Rectangle 5"/>
          <p:cNvSpPr>
            <a:spLocks noChangeArrowheads="1"/>
          </p:cNvSpPr>
          <p:nvPr/>
        </p:nvSpPr>
        <p:spPr bwMode="auto">
          <a:xfrm>
            <a:off x="1143000" y="6019800"/>
            <a:ext cx="3407279" cy="830997"/>
          </a:xfrm>
          <a:prstGeom prst="rect">
            <a:avLst/>
          </a:prstGeom>
          <a:noFill/>
          <a:ln w="9525">
            <a:noFill/>
            <a:miter lim="800000"/>
            <a:headEnd/>
            <a:tailEnd/>
          </a:ln>
        </p:spPr>
        <p:txBody>
          <a:bodyPr wrap="none">
            <a:spAutoFit/>
          </a:bodyPr>
          <a:lstStyle/>
          <a:p>
            <a:pPr>
              <a:buFont typeface="Wingdings" pitchFamily="2" charset="2"/>
              <a:buNone/>
            </a:pPr>
            <a:r>
              <a:rPr lang="en-US" dirty="0" smtClean="0">
                <a:solidFill>
                  <a:srgbClr val="FFFFFF"/>
                </a:solidFill>
                <a:cs typeface="Times New Roman" pitchFamily="18" charset="0"/>
              </a:rPr>
              <a:t>Disbelievers</a:t>
            </a:r>
            <a:endParaRPr lang="en-IN" dirty="0"/>
          </a:p>
        </p:txBody>
      </p:sp>
    </p:spTree>
  </p:cSld>
  <p:clrMapOvr>
    <a:masterClrMapping/>
  </p:clrMapOvr>
  <p:transition advTm="6610"/>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21820</TotalTime>
  <Words>1899</Words>
  <Application>Microsoft Office PowerPoint</Application>
  <PresentationFormat>On-screen Show (4:3)</PresentationFormat>
  <Paragraphs>659</Paragraphs>
  <Slides>52</Slides>
  <Notes>49</Notes>
  <HiddenSlides>1</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6_Beam</vt:lpstr>
      <vt:lpstr> Let’s Understand the Qur’an   Lesson -13a   </vt:lpstr>
      <vt:lpstr>PowerPoint Presentation</vt:lpstr>
      <vt:lpstr>By the end of this lesson we will</vt:lpstr>
      <vt:lpstr>Background of Revelation</vt:lpstr>
      <vt:lpstr>Virtues of this Surah</vt:lpstr>
      <vt:lpstr>سُورَۃ الْكَافِرُون  </vt:lpstr>
      <vt:lpstr> </vt:lpstr>
      <vt:lpstr> </vt:lpstr>
      <vt:lpstr> </vt:lpstr>
      <vt:lpstr> </vt:lpstr>
      <vt:lpstr>كَافِر</vt:lpstr>
      <vt:lpstr>PowerPoint Presentation</vt:lpstr>
      <vt:lpstr> </vt:lpstr>
      <vt:lpstr>قُلْ يَا أَيُّهَا الْكَافِرُونَ ! </vt:lpstr>
      <vt:lpstr> </vt:lpstr>
      <vt:lpstr> </vt:lpstr>
      <vt:lpstr> </vt:lpstr>
      <vt:lpstr> </vt:lpstr>
      <vt:lpstr>How Foreigners with little or no Arabic knowledge manage in the Arab world…</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سُورَۃ الْكَافِرُون</vt:lpstr>
      <vt:lpstr> </vt:lpstr>
      <vt:lpstr> </vt:lpstr>
      <vt:lpstr> </vt:lpstr>
      <vt:lpstr> </vt:lpstr>
      <vt:lpstr>In this Surah, we learnt that  we should worship Allah alone  and should never make any compromise when it comes to Deen.      We do this, not because of arrogance,  but because of our fear of Allah’s punishment. </vt:lpstr>
      <vt:lpstr>قُلْ يَا أَيُّهَا الْكَافِرُونَ ! </vt:lpstr>
      <vt:lpstr>Revise….!!!</vt:lpstr>
      <vt:lpstr>سُورَۃ الْكَافِرُون</vt:lpstr>
      <vt:lpstr>سُورَۃ الْكَافِرُون </vt:lpstr>
      <vt:lpstr>سُورَۃ الْكَافِرُون</vt:lpstr>
      <vt:lpstr>Break!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Dr.Abdul Aziz</cp:lastModifiedBy>
  <cp:revision>2525</cp:revision>
  <dcterms:created xsi:type="dcterms:W3CDTF">2005-07-29T08:30:06Z</dcterms:created>
  <dcterms:modified xsi:type="dcterms:W3CDTF">2011-05-24T07:20:42Z</dcterms:modified>
</cp:coreProperties>
</file>