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  <p:sldMasterId id="2147484279" r:id="rId2"/>
  </p:sldMasterIdLst>
  <p:notesMasterIdLst>
    <p:notesMasterId r:id="rId40"/>
  </p:notesMasterIdLst>
  <p:handoutMasterIdLst>
    <p:handoutMasterId r:id="rId41"/>
  </p:handoutMasterIdLst>
  <p:sldIdLst>
    <p:sldId id="1117" r:id="rId3"/>
    <p:sldId id="1082" r:id="rId4"/>
    <p:sldId id="1147" r:id="rId5"/>
    <p:sldId id="1148" r:id="rId6"/>
    <p:sldId id="1704" r:id="rId7"/>
    <p:sldId id="1705" r:id="rId8"/>
    <p:sldId id="1640" r:id="rId9"/>
    <p:sldId id="1690" r:id="rId10"/>
    <p:sldId id="1707" r:id="rId11"/>
    <p:sldId id="1708" r:id="rId12"/>
    <p:sldId id="1709" r:id="rId13"/>
    <p:sldId id="1710" r:id="rId14"/>
    <p:sldId id="1711" r:id="rId15"/>
    <p:sldId id="1712" r:id="rId16"/>
    <p:sldId id="1713" r:id="rId17"/>
    <p:sldId id="1714" r:id="rId18"/>
    <p:sldId id="1715" r:id="rId19"/>
    <p:sldId id="1716" r:id="rId20"/>
    <p:sldId id="1717" r:id="rId21"/>
    <p:sldId id="1718" r:id="rId22"/>
    <p:sldId id="1719" r:id="rId23"/>
    <p:sldId id="1720" r:id="rId24"/>
    <p:sldId id="1721" r:id="rId25"/>
    <p:sldId id="1722" r:id="rId26"/>
    <p:sldId id="1723" r:id="rId27"/>
    <p:sldId id="1725" r:id="rId28"/>
    <p:sldId id="1692" r:id="rId29"/>
    <p:sldId id="1693" r:id="rId30"/>
    <p:sldId id="1726" r:id="rId31"/>
    <p:sldId id="1727" r:id="rId32"/>
    <p:sldId id="1686" r:id="rId33"/>
    <p:sldId id="1706" r:id="rId34"/>
    <p:sldId id="1687" r:id="rId35"/>
    <p:sldId id="1688" r:id="rId36"/>
    <p:sldId id="1689" r:id="rId37"/>
    <p:sldId id="1097" r:id="rId38"/>
    <p:sldId id="1071" r:id="rId39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003300"/>
    <a:srgbClr val="FF3300"/>
    <a:srgbClr val="FF9953"/>
    <a:srgbClr val="A40079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711" autoAdjust="0"/>
    <p:restoredTop sz="89440" autoAdjust="0"/>
  </p:normalViewPr>
  <p:slideViewPr>
    <p:cSldViewPr>
      <p:cViewPr varScale="1">
        <p:scale>
          <a:sx n="62" d="100"/>
          <a:sy n="62" d="100"/>
        </p:scale>
        <p:origin x="-13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4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8F424D-A267-404C-BC93-3FE7111C18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74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56BCE9-382E-4873-AC51-642E2FE471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19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C389F-CF77-4B74-A721-88DBB9F44585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79977-C452-443C-ABBD-85D4D61F4F06}" type="slidenum">
              <a:rPr lang="ar-SA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shyness or ego… from Shaitaan.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2675-FE84-4B2B-A30F-C94B3C36095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2675-FE84-4B2B-A30F-C94B3C36095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2675-FE84-4B2B-A30F-C94B3C36095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7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8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39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07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63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7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35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98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617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11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8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0AC3-956F-4280-BCC4-131EBF77F8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04171-D81B-40E9-9BC7-FC6FE4B1D41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4C002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8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275" r:id="rId11"/>
    <p:sldLayoutId id="2147484276" r:id="rId12"/>
    <p:sldLayoutId id="214748427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8D9B8">
                <a:lumMod val="0"/>
                <a:lumOff val="100000"/>
              </a:srgbClr>
            </a:gs>
            <a:gs pos="0">
              <a:srgbClr val="FFEFD1"/>
            </a:gs>
            <a:gs pos="100000">
              <a:srgbClr val="D1C39F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13007C4-764C-4935-8418-A7A2ED08C76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5/24/2011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AC180D3-D900-4B34-AF2E-B5033A0A284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7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0" r:id="rId1"/>
    <p:sldLayoutId id="2147484281" r:id="rId2"/>
    <p:sldLayoutId id="2147484282" r:id="rId3"/>
    <p:sldLayoutId id="2147484283" r:id="rId4"/>
    <p:sldLayoutId id="2147484284" r:id="rId5"/>
    <p:sldLayoutId id="2147484285" r:id="rId6"/>
    <p:sldLayoutId id="2147484286" r:id="rId7"/>
    <p:sldLayoutId id="2147484287" r:id="rId8"/>
    <p:sldLayoutId id="2147484288" r:id="rId9"/>
    <p:sldLayoutId id="2147484289" r:id="rId10"/>
    <p:sldLayoutId id="21474842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67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b="1" smtClean="0">
                <a:solidFill>
                  <a:srgbClr val="FFFFFF"/>
                </a:solidFill>
                <a:cs typeface="Tahoma" pitchFamily="34" charset="0"/>
              </a:rPr>
              <a:t>Lesson </a:t>
            </a:r>
            <a:r>
              <a:rPr lang="en-US" b="1" smtClean="0">
                <a:solidFill>
                  <a:srgbClr val="FFFFFF"/>
                </a:solidFill>
                <a:cs typeface="Tahoma" pitchFamily="34" charset="0"/>
              </a:rPr>
              <a:t>-12b</a:t>
            </a:r>
            <a:r>
              <a:rPr lang="en-US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105400"/>
            <a:ext cx="6400800" cy="11430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Dr. Abdulazeez Abdulraheem</a:t>
            </a:r>
            <a:br>
              <a:rPr lang="en-US" sz="2800" dirty="0" smtClean="0">
                <a:cs typeface="Tahoma" pitchFamily="34" charset="0"/>
              </a:rPr>
            </a:br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74412"/>
              </p:ext>
            </p:extLst>
          </p:nvPr>
        </p:nvGraphicFramePr>
        <p:xfrm>
          <a:off x="304798" y="121920"/>
          <a:ext cx="8458219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2"/>
                <a:gridCol w="1375311"/>
                <a:gridCol w="1067540"/>
                <a:gridCol w="656950"/>
                <a:gridCol w="574829"/>
                <a:gridCol w="821187"/>
              </a:tblGrid>
              <a:tr h="979714">
                <a:tc>
                  <a:txBody>
                    <a:bodyPr/>
                    <a:lstStyle/>
                    <a:p>
                      <a:pPr marL="0" indent="114300" algn="r" rtl="1"/>
                      <a:r>
                        <a:rPr lang="en-US" sz="4800" b="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Alvi Nastaleeq" pitchFamily="2" charset="-78"/>
                        </a:rPr>
                        <a:t>He did</a:t>
                      </a:r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3600" b="0" dirty="0"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ـلَ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indent="114300" algn="r" rtl="1"/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ـتَ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ـتُمْ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indent="114300" algn="r" rtl="1"/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ـتُ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ـنَا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8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585967"/>
              </p:ext>
            </p:extLst>
          </p:nvPr>
        </p:nvGraphicFramePr>
        <p:xfrm>
          <a:off x="304798" y="121920"/>
          <a:ext cx="8458219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2"/>
                <a:gridCol w="1375311"/>
                <a:gridCol w="1067540"/>
                <a:gridCol w="656950"/>
                <a:gridCol w="574829"/>
                <a:gridCol w="821187"/>
              </a:tblGrid>
              <a:tr h="979714">
                <a:tc>
                  <a:txBody>
                    <a:bodyPr/>
                    <a:lstStyle/>
                    <a:p>
                      <a:pPr marL="0" indent="114300" algn="r" rtl="1"/>
                      <a:r>
                        <a:rPr lang="en-US" sz="4800" b="0" dirty="0" smtClean="0">
                          <a:solidFill>
                            <a:schemeClr val="tx1"/>
                          </a:solidFill>
                          <a:latin typeface="Alvi Nastaleeq" pitchFamily="2" charset="-78"/>
                          <a:cs typeface="Alvi Nastaleeq" pitchFamily="2" charset="-78"/>
                        </a:rPr>
                        <a:t>He made</a:t>
                      </a:r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3600" b="0" dirty="0"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ـلَ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indent="114300" algn="r" rtl="1"/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ـتَ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ـتُمْ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indent="114300" algn="r" rtl="1"/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ـتُ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ـنَا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881936" y="0"/>
            <a:ext cx="838200" cy="70866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24178"/>
              </p:ext>
            </p:extLst>
          </p:nvPr>
        </p:nvGraphicFramePr>
        <p:xfrm>
          <a:off x="609600" y="198120"/>
          <a:ext cx="8229604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2400302"/>
                <a:gridCol w="723902"/>
                <a:gridCol w="609600"/>
                <a:gridCol w="762000"/>
                <a:gridCol w="457200"/>
              </a:tblGrid>
              <a:tr h="979714">
                <a:tc>
                  <a:txBody>
                    <a:bodyPr/>
                    <a:lstStyle/>
                    <a:p>
                      <a:pPr marL="0" indent="114300" algn="r" rtl="1"/>
                      <a:r>
                        <a:rPr lang="en-US" sz="4800" b="0" dirty="0" smtClean="0">
                          <a:solidFill>
                            <a:schemeClr val="tx1"/>
                          </a:solidFill>
                          <a:latin typeface="Alvi Nastaleeq" pitchFamily="2" charset="-78"/>
                          <a:cs typeface="Alvi Nastaleeq" pitchFamily="2" charset="-78"/>
                        </a:rPr>
                        <a:t>He does</a:t>
                      </a:r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indent="114300" algn="r" rtl="1"/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indent="114300" algn="r" rtl="1"/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أَ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نَـ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9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140880"/>
              </p:ext>
            </p:extLst>
          </p:nvPr>
        </p:nvGraphicFramePr>
        <p:xfrm>
          <a:off x="609600" y="198120"/>
          <a:ext cx="8229604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2400302"/>
                <a:gridCol w="723902"/>
                <a:gridCol w="609600"/>
                <a:gridCol w="762000"/>
                <a:gridCol w="457200"/>
              </a:tblGrid>
              <a:tr h="979714">
                <a:tc>
                  <a:txBody>
                    <a:bodyPr/>
                    <a:lstStyle/>
                    <a:p>
                      <a:pPr marL="0" indent="114300" algn="r" rtl="1"/>
                      <a:r>
                        <a:rPr lang="en-US" sz="4800" b="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Alvi Nastaleeq" pitchFamily="2" charset="-78"/>
                        </a:rPr>
                        <a:t>He makes</a:t>
                      </a:r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indent="114300" algn="r" rtl="1"/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indent="114300" algn="r" rtl="1"/>
                      <a:endParaRPr lang="en-US" sz="4800" b="0" dirty="0">
                        <a:solidFill>
                          <a:srgbClr val="FF0000"/>
                        </a:solidFill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أَ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1143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lvi Nastaleeq" pitchFamily="2" charset="-78"/>
                        <a:ea typeface="+mn-ea"/>
                        <a:cs typeface="Alvi Nastaleeq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نَـ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543800" y="0"/>
            <a:ext cx="838200" cy="70866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1998" y="121920"/>
          <a:ext cx="807720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474"/>
                <a:gridCol w="642474"/>
                <a:gridCol w="659840"/>
                <a:gridCol w="555653"/>
                <a:gridCol w="242761"/>
                <a:gridCol w="152401"/>
                <a:gridCol w="228599"/>
                <a:gridCol w="685802"/>
                <a:gridCol w="1055348"/>
                <a:gridCol w="973067"/>
                <a:gridCol w="598813"/>
                <a:gridCol w="649373"/>
                <a:gridCol w="623102"/>
                <a:gridCol w="367498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chemeClr val="tx1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عِل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</a:t>
                      </a:r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ـعُ</a:t>
                      </a: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و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مَ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 gridSpan="2"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ـعْـل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4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1998" y="121920"/>
          <a:ext cx="807720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474"/>
                <a:gridCol w="642474"/>
                <a:gridCol w="659840"/>
                <a:gridCol w="555653"/>
                <a:gridCol w="242761"/>
                <a:gridCol w="152401"/>
                <a:gridCol w="228599"/>
                <a:gridCol w="685802"/>
                <a:gridCol w="1055348"/>
                <a:gridCol w="973067"/>
                <a:gridCol w="598813"/>
                <a:gridCol w="649373"/>
                <a:gridCol w="623102"/>
                <a:gridCol w="367498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chemeClr val="tx1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عِل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جَ</a:t>
                      </a:r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ـعُ</a:t>
                      </a: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و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مَ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 gridSpan="2"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ـعْـل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جَـ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772400" y="1143000"/>
            <a:ext cx="685800" cy="2667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667000" y="1295400"/>
            <a:ext cx="685800" cy="2667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0" y="3733800"/>
            <a:ext cx="685800" cy="28194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dirty="0" smtClean="0">
                <a:latin typeface="Alvi Nastaleeq" pitchFamily="2" charset="-78"/>
                <a:cs typeface="Alvi Nastaleeq" pitchFamily="2" charset="-78"/>
              </a:rPr>
              <a:t>Second Example</a:t>
            </a:r>
            <a:endParaRPr lang="en-US" dirty="0"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>
              <a:buNone/>
            </a:pP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فَ</a:t>
            </a:r>
            <a:r>
              <a:rPr kumimoji="0" lang="ur-PK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ـ ـ</a:t>
            </a: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ع</a:t>
            </a:r>
            <a:r>
              <a:rPr kumimoji="0" lang="ur-PK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َـ ـ</a:t>
            </a: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لَ</a:t>
            </a:r>
            <a:endParaRPr kumimoji="0" lang="en-US" sz="115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cs typeface="Majidi" pitchFamily="2" charset="-78"/>
            </a:endParaRPr>
          </a:p>
          <a:p>
            <a:pPr algn="ctr" rtl="1">
              <a:buNone/>
            </a:pPr>
            <a:r>
              <a:rPr lang="ur-PK" sz="11500" b="1" dirty="0" smtClean="0">
                <a:solidFill>
                  <a:srgbClr val="FF0000"/>
                </a:solidFill>
                <a:latin typeface="Tahoma" pitchFamily="34" charset="0"/>
                <a:cs typeface="Majidi" pitchFamily="2" charset="-78"/>
              </a:rPr>
              <a:t>فَـ ـتَـ ـحَ</a:t>
            </a:r>
            <a:endParaRPr lang="en-US" sz="11500" b="1" dirty="0">
              <a:solidFill>
                <a:srgbClr val="FF0000"/>
              </a:solidFill>
              <a:latin typeface="Tahoma" pitchFamily="34" charset="0"/>
              <a:cs typeface="Majidi" pitchFamily="2" charset="-78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385784" y="344492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517408" y="3415352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715000" y="3352800"/>
            <a:ext cx="304800" cy="5334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0574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prstClr val="black"/>
                </a:solidFill>
                <a:latin typeface="Alvi Nastaleeq" pitchFamily="2" charset="-78"/>
              </a:rPr>
              <a:t>He did</a:t>
            </a:r>
            <a:endParaRPr lang="en-US" sz="4400" dirty="0">
              <a:solidFill>
                <a:prstClr val="black"/>
              </a:solidFill>
              <a:latin typeface="Alvi Nastaleeq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4958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prstClr val="black"/>
                </a:solidFill>
                <a:latin typeface="Alvi Nastaleeq" pitchFamily="2" charset="-78"/>
              </a:rPr>
              <a:t>He opened</a:t>
            </a:r>
            <a:endParaRPr lang="en-US" sz="4400" dirty="0">
              <a:solidFill>
                <a:prstClr val="black"/>
              </a:solidFill>
              <a:latin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46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8" y="121920"/>
          <a:ext cx="8458223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2"/>
                <a:gridCol w="762000"/>
                <a:gridCol w="838200"/>
                <a:gridCol w="838200"/>
                <a:gridCol w="457201"/>
                <a:gridCol w="1222912"/>
                <a:gridCol w="834487"/>
                <a:gridCol w="890004"/>
                <a:gridCol w="862597"/>
                <a:gridCol w="533420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ـتُمْ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أَ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ـتُ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نَـ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ـنَا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01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8" y="121920"/>
          <a:ext cx="8458223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2"/>
                <a:gridCol w="762000"/>
                <a:gridCol w="838200"/>
                <a:gridCol w="838200"/>
                <a:gridCol w="457201"/>
                <a:gridCol w="1222912"/>
                <a:gridCol w="834487"/>
                <a:gridCol w="890004"/>
                <a:gridCol w="862597"/>
                <a:gridCol w="533420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ـحُـ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ـحُــ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ـحُـ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ـتُمْ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أَ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ـتُ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نَـ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ـنَا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8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21920"/>
          <a:ext cx="8382004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80147"/>
                <a:gridCol w="659840"/>
                <a:gridCol w="555653"/>
                <a:gridCol w="242761"/>
                <a:gridCol w="152401"/>
                <a:gridCol w="228599"/>
                <a:gridCol w="685802"/>
                <a:gridCol w="1055348"/>
                <a:gridCol w="697249"/>
                <a:gridCol w="874631"/>
                <a:gridCol w="649373"/>
                <a:gridCol w="623102"/>
                <a:gridCol w="367498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chemeClr val="tx1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عِل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</a:t>
                      </a:r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ـعُ</a:t>
                      </a: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و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مَ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 gridSpan="2"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ـعْـل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9600" smtClean="0">
                <a:cs typeface="Alvi Nastaleeq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74756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21920"/>
          <a:ext cx="8382008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1"/>
                <a:gridCol w="801787"/>
                <a:gridCol w="798414"/>
                <a:gridCol w="381000"/>
                <a:gridCol w="685802"/>
                <a:gridCol w="1055348"/>
                <a:gridCol w="697248"/>
                <a:gridCol w="762002"/>
                <a:gridCol w="762006"/>
                <a:gridCol w="623102"/>
                <a:gridCol w="367498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chemeClr val="tx1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ـحُـ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تِح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</a:t>
                      </a:r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7760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ـتُ</a:t>
                      </a: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و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ح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مَ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 gridSpan="2"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ـتْـح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772400" y="1143000"/>
            <a:ext cx="685800" cy="2667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667000" y="1295400"/>
            <a:ext cx="685800" cy="2667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0" y="3733800"/>
            <a:ext cx="685800" cy="28194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vi Nastaleeq" pitchFamily="2" charset="-78"/>
                <a:cs typeface="Alvi Nastaleeq" pitchFamily="2" charset="-78"/>
              </a:rPr>
              <a:t>Third Example: Change of 3 letters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فَ</a:t>
            </a:r>
            <a:r>
              <a:rPr kumimoji="0" lang="ur-PK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ـ ـ</a:t>
            </a: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ع</a:t>
            </a:r>
            <a:r>
              <a:rPr kumimoji="0" lang="ur-PK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َـ ـ</a:t>
            </a: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لَ</a:t>
            </a:r>
            <a:endParaRPr kumimoji="0" lang="en-US" sz="115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cs typeface="Majidi" pitchFamily="2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ur-PK" sz="11500" b="1" dirty="0" smtClean="0">
                <a:solidFill>
                  <a:srgbClr val="FF0000"/>
                </a:solidFill>
                <a:latin typeface="Tahoma" pitchFamily="34" charset="0"/>
                <a:cs typeface="Majidi" pitchFamily="2" charset="-78"/>
              </a:rPr>
              <a:t>ذَ  هَــبَ</a:t>
            </a:r>
            <a:endParaRPr lang="en-US" sz="11500" b="1" dirty="0">
              <a:solidFill>
                <a:srgbClr val="FF0000"/>
              </a:solidFill>
              <a:latin typeface="Tahoma" pitchFamily="34" charset="0"/>
              <a:cs typeface="Majidi" pitchFamily="2" charset="-78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276600" y="352112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08224" y="3491552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605816" y="34290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0574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prstClr val="black"/>
                </a:solidFill>
                <a:latin typeface="Alvi Nastaleeq" pitchFamily="2" charset="-78"/>
              </a:rPr>
              <a:t>He did</a:t>
            </a:r>
            <a:endParaRPr lang="en-US" sz="4400" dirty="0">
              <a:solidFill>
                <a:prstClr val="black"/>
              </a:solidFill>
              <a:latin typeface="Alvi Nastaleeq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6482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prstClr val="black"/>
                </a:solidFill>
                <a:latin typeface="Alvi Nastaleeq" pitchFamily="2" charset="-78"/>
              </a:rPr>
              <a:t>He went</a:t>
            </a:r>
            <a:endParaRPr lang="en-US" sz="4400" dirty="0">
              <a:solidFill>
                <a:prstClr val="black"/>
              </a:solidFill>
              <a:latin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09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8" y="121920"/>
          <a:ext cx="8458223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2"/>
                <a:gridCol w="838200"/>
                <a:gridCol w="838200"/>
                <a:gridCol w="838200"/>
                <a:gridCol w="457201"/>
                <a:gridCol w="1222912"/>
                <a:gridCol w="834487"/>
                <a:gridCol w="890004"/>
                <a:gridCol w="862597"/>
                <a:gridCol w="533420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ـتُمْ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أَ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ـتُ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نَـ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ـنَا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78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8" y="121920"/>
          <a:ext cx="845822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2"/>
                <a:gridCol w="838202"/>
                <a:gridCol w="838200"/>
                <a:gridCol w="838200"/>
                <a:gridCol w="457201"/>
                <a:gridCol w="1222912"/>
                <a:gridCol w="834487"/>
                <a:gridCol w="890004"/>
                <a:gridCol w="862597"/>
                <a:gridCol w="533420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ـذْ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ـبُـ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ـذْ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يَـ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ـبُــ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ـذْ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ـونَ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ـبُـ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ـذْ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ـتُمْ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ذْ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أَ</a:t>
                      </a:r>
                      <a:endParaRPr lang="en-US" sz="72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ـتُ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ـبُ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ـذْ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72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نَـ</a:t>
                      </a:r>
                      <a:endParaRPr lang="en-US" sz="72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7200" dirty="0" smtClean="0">
                          <a:latin typeface="Alvi Nastaleeq" pitchFamily="2" charset="-78"/>
                          <a:cs typeface="Majidi" pitchFamily="2" charset="-78"/>
                        </a:rPr>
                        <a:t>ـنَا</a:t>
                      </a:r>
                      <a:endParaRPr lang="en-US" sz="72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ـبْــ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72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ذَ</a:t>
                      </a:r>
                      <a:endParaRPr lang="en-US" sz="72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21920"/>
          <a:ext cx="830580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827747"/>
                <a:gridCol w="659840"/>
                <a:gridCol w="555653"/>
                <a:gridCol w="242761"/>
                <a:gridCol w="152401"/>
                <a:gridCol w="228599"/>
                <a:gridCol w="685802"/>
                <a:gridCol w="1055348"/>
                <a:gridCol w="773450"/>
                <a:gridCol w="798431"/>
                <a:gridCol w="649373"/>
                <a:gridCol w="380995"/>
                <a:gridCol w="609605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chemeClr val="tx1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ـفْـــ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ـلُـ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عِل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</a:t>
                      </a:r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ـعُ</a:t>
                      </a:r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و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مَ</a:t>
                      </a: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فْـ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 gridSpan="2"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ـعْـل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فَـ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7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21920"/>
          <a:ext cx="830580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827747"/>
                <a:gridCol w="659840"/>
                <a:gridCol w="798414"/>
                <a:gridCol w="381000"/>
                <a:gridCol w="685802"/>
                <a:gridCol w="1055348"/>
                <a:gridCol w="773449"/>
                <a:gridCol w="798432"/>
                <a:gridCol w="649373"/>
                <a:gridCol w="304795"/>
                <a:gridCol w="685805"/>
              </a:tblGrid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ـذ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 smtClean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ـبْ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chemeClr val="tx1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ـبُـــ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ـذ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تَـ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smtClean="0">
                          <a:solidFill>
                            <a:sysClr val="windowText" lastClr="00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لاَ</a:t>
                      </a:r>
                      <a:endParaRPr lang="en-US" sz="6600" dirty="0">
                        <a:solidFill>
                          <a:sysClr val="windowText" lastClr="00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ـوا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ـبُـــ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هَـ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اِ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هِب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ذَ</a:t>
                      </a:r>
                      <a:r>
                        <a:rPr lang="ur-PK" sz="6600" dirty="0" smtClean="0">
                          <a:latin typeface="Alvi Nastaleeq" pitchFamily="2" charset="-78"/>
                          <a:cs typeface="Majidi" pitchFamily="2" charset="-78"/>
                        </a:rPr>
                        <a:t>ا</a:t>
                      </a:r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-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 gridSpan="2">
                  <a:txBody>
                    <a:bodyPr/>
                    <a:lstStyle/>
                    <a:p>
                      <a:pPr algn="r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6600" dirty="0">
                        <a:solidFill>
                          <a:schemeClr val="tx1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هَاب</a:t>
                      </a:r>
                      <a:endParaRPr lang="en-US" sz="6600" dirty="0" smtClean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ur-PK" sz="6600" dirty="0" smtClean="0">
                          <a:solidFill>
                            <a:srgbClr val="FF0000"/>
                          </a:solidFill>
                          <a:latin typeface="Alvi Nastaleeq" pitchFamily="2" charset="-78"/>
                          <a:cs typeface="Majidi" pitchFamily="2" charset="-78"/>
                        </a:rPr>
                        <a:t>ذِ</a:t>
                      </a:r>
                      <a:endParaRPr lang="en-US" sz="6600" dirty="0">
                        <a:solidFill>
                          <a:srgbClr val="FF0000"/>
                        </a:solidFill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6600" dirty="0">
                        <a:latin typeface="Alvi Nastaleeq" pitchFamily="2" charset="-78"/>
                        <a:cs typeface="Majidi" pitchFamily="2" charset="-78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8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1914525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3148013"/>
            <a:ext cx="7772400" cy="1500187"/>
          </a:xfrm>
        </p:spPr>
        <p:txBody>
          <a:bodyPr/>
          <a:lstStyle/>
          <a:p>
            <a:pPr algn="ctr"/>
            <a:r>
              <a:rPr lang="ur-PK" sz="8000" dirty="0" smtClean="0"/>
              <a:t>فَتَحَ  ، جَعَلَ</a:t>
            </a:r>
            <a:endParaRPr lang="en-US" sz="8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5BA04171-D81B-40E9-9BC7-FC6FE4B1D416}" type="slidenum">
              <a:rPr lang="ar-SA" sz="2800" smtClean="0"/>
              <a:pPr algn="r">
                <a:defRPr/>
              </a:pPr>
              <a:t>26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6241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0261" name="Group 85"/>
          <p:cNvGraphicFramePr>
            <a:graphicFrameLocks noGrp="1"/>
          </p:cNvGraphicFramePr>
          <p:nvPr/>
        </p:nvGraphicFramePr>
        <p:xfrm>
          <a:off x="0" y="0"/>
          <a:ext cx="9220200" cy="6909120"/>
        </p:xfrm>
        <a:graphic>
          <a:graphicData uri="http://schemas.openxmlformats.org/drawingml/2006/table">
            <a:tbl>
              <a:tblPr/>
              <a:tblGrid>
                <a:gridCol w="914400"/>
                <a:gridCol w="1676400"/>
                <a:gridCol w="609600"/>
                <a:gridCol w="1384300"/>
                <a:gridCol w="749300"/>
                <a:gridCol w="1611313"/>
                <a:gridCol w="827087"/>
                <a:gridCol w="14478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will open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يَفْتَحُ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will open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يَفْتَحُونَ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فَتَحُوا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Open!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تَفْتَحْ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اِفْتَحْ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will open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تَفْتَحُ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open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تَفْتَحُوا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اِفْتَحُوا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will open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تَفْتَحُونَ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َتَحْتُمْ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 will open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أَفْتَحُ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 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will open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َفْتَحُ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will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wpen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َفْتَحُ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فَتَحَ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4025" name="Text Box 42"/>
          <p:cNvSpPr txBox="1">
            <a:spLocks noChangeArrowheads="1"/>
          </p:cNvSpPr>
          <p:nvPr/>
        </p:nvSpPr>
        <p:spPr bwMode="auto">
          <a:xfrm>
            <a:off x="2286000" y="388938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>
              <a:spcBef>
                <a:spcPct val="0"/>
              </a:spcBef>
            </a:pPr>
            <a:r>
              <a:rPr lang="ur-PK" sz="4400">
                <a:latin typeface="Arial" pitchFamily="34" charset="0"/>
                <a:cs typeface="Traditional Arabic_bs" pitchFamily="2" charset="-78"/>
              </a:rPr>
              <a:t>ف</a:t>
            </a:r>
            <a:r>
              <a:rPr lang="ar-SA" sz="4400">
                <a:latin typeface="Arial" pitchFamily="34" charset="0"/>
                <a:cs typeface="Traditional Arabic_bs" pitchFamily="2" charset="-78"/>
              </a:rPr>
              <a:t>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ur-PK" sz="2400">
                <a:latin typeface="Arial" pitchFamily="34" charset="0"/>
                <a:cs typeface="Tajweed" pitchFamily="2" charset="-78"/>
              </a:rPr>
              <a:t>فَتَحَ، يَفْتَحُ..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84026" name="Line 50"/>
          <p:cNvSpPr>
            <a:spLocks noChangeShapeType="1"/>
          </p:cNvSpPr>
          <p:nvPr/>
        </p:nvSpPr>
        <p:spPr bwMode="auto">
          <a:xfrm flipH="1" flipV="1">
            <a:off x="4572000" y="5867400"/>
            <a:ext cx="44958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27" name="Text Box 132"/>
          <p:cNvSpPr txBox="1">
            <a:spLocks noChangeArrowheads="1"/>
          </p:cNvSpPr>
          <p:nvPr/>
        </p:nvSpPr>
        <p:spPr bwMode="auto">
          <a:xfrm>
            <a:off x="-7620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1400">
                <a:solidFill>
                  <a:srgbClr val="FFFF66"/>
                </a:solidFill>
                <a:latin typeface="Alvi Nastaleeq" pitchFamily="2" charset="-78"/>
              </a:rPr>
              <a:t>* 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</a:endParaRPr>
          </a:p>
        </p:txBody>
      </p:sp>
      <p:sp>
        <p:nvSpPr>
          <p:cNvPr id="84028" name="Rectangle 81"/>
          <p:cNvSpPr>
            <a:spLocks noChangeArrowheads="1"/>
          </p:cNvSpPr>
          <p:nvPr/>
        </p:nvSpPr>
        <p:spPr bwMode="auto">
          <a:xfrm>
            <a:off x="533400" y="4159250"/>
            <a:ext cx="3414713" cy="82391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b="1" dirty="0">
                <a:cs typeface="Majidi" pitchFamily="2" charset="-78"/>
              </a:rPr>
              <a:t>فَاتِحْ</a:t>
            </a:r>
            <a:r>
              <a:rPr lang="en-US" b="1" dirty="0">
                <a:cs typeface="Majidi" pitchFamily="2" charset="-78"/>
              </a:rPr>
              <a:t> </a:t>
            </a:r>
            <a:r>
              <a:rPr lang="en-US" sz="1800" b="1" dirty="0">
                <a:cs typeface="Majidi" pitchFamily="2" charset="-78"/>
              </a:rPr>
              <a:t>opener:</a:t>
            </a:r>
            <a:r>
              <a:rPr lang="en-US" b="1" dirty="0">
                <a:cs typeface="Majidi" pitchFamily="2" charset="-78"/>
              </a:rPr>
              <a:t> </a:t>
            </a:r>
          </a:p>
        </p:txBody>
      </p:sp>
      <p:sp>
        <p:nvSpPr>
          <p:cNvPr id="84029" name="Rectangle 82"/>
          <p:cNvSpPr>
            <a:spLocks noChangeArrowheads="1"/>
          </p:cNvSpPr>
          <p:nvPr/>
        </p:nvSpPr>
        <p:spPr bwMode="auto">
          <a:xfrm>
            <a:off x="533400" y="4997450"/>
            <a:ext cx="3413125" cy="8239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 dirty="0">
                <a:cs typeface="Majidi" pitchFamily="2" charset="-78"/>
              </a:rPr>
              <a:t>مَفْتُوح</a:t>
            </a:r>
            <a:r>
              <a:rPr lang="en-US" sz="1200" b="1" dirty="0">
                <a:cs typeface="Majidi" pitchFamily="2" charset="-78"/>
              </a:rPr>
              <a:t>:</a:t>
            </a:r>
            <a:r>
              <a:rPr lang="en-US" sz="4000" b="1" dirty="0">
                <a:cs typeface="Majidi" pitchFamily="2" charset="-78"/>
              </a:rPr>
              <a:t> </a:t>
            </a:r>
          </a:p>
        </p:txBody>
      </p:sp>
      <p:sp>
        <p:nvSpPr>
          <p:cNvPr id="84030" name="Rectangle 83"/>
          <p:cNvSpPr>
            <a:spLocks noChangeArrowheads="1"/>
          </p:cNvSpPr>
          <p:nvPr/>
        </p:nvSpPr>
        <p:spPr bwMode="auto">
          <a:xfrm>
            <a:off x="549275" y="5791200"/>
            <a:ext cx="3413125" cy="8239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فَتَح</a:t>
            </a:r>
            <a:r>
              <a:rPr lang="en-US" sz="1800" b="1">
                <a:cs typeface="Majidi" pitchFamily="2" charset="-78"/>
              </a:rPr>
              <a:t>To Open :</a:t>
            </a:r>
            <a:r>
              <a:rPr lang="en-US" sz="4000" b="1">
                <a:cs typeface="Majidi" pitchFamily="2" charset="-78"/>
              </a:rPr>
              <a:t> </a:t>
            </a:r>
          </a:p>
        </p:txBody>
      </p:sp>
      <p:sp>
        <p:nvSpPr>
          <p:cNvPr id="84031" name="Rectangle 84"/>
          <p:cNvSpPr>
            <a:spLocks noChangeArrowheads="1"/>
          </p:cNvSpPr>
          <p:nvPr/>
        </p:nvSpPr>
        <p:spPr bwMode="auto">
          <a:xfrm>
            <a:off x="603250" y="5105400"/>
            <a:ext cx="2063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The one which is opened</a:t>
            </a:r>
          </a:p>
        </p:txBody>
      </p:sp>
      <p:sp>
        <p:nvSpPr>
          <p:cNvPr id="84033" name="Oval 9"/>
          <p:cNvSpPr>
            <a:spLocks noChangeArrowheads="1"/>
          </p:cNvSpPr>
          <p:nvPr/>
        </p:nvSpPr>
        <p:spPr bwMode="auto">
          <a:xfrm rot="-2741055">
            <a:off x="157163" y="322263"/>
            <a:ext cx="1319212" cy="9953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000" b="1"/>
              <a:t>29</a:t>
            </a:r>
            <a:r>
              <a:rPr lang="en-US" sz="3200" b="1"/>
              <a:t>*</a:t>
            </a:r>
          </a:p>
        </p:txBody>
      </p:sp>
      <p:pic>
        <p:nvPicPr>
          <p:cNvPr id="12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188">
            <a:off x="4114800" y="6119813"/>
            <a:ext cx="38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82" name="Group 82"/>
          <p:cNvGraphicFramePr>
            <a:graphicFrameLocks noGrp="1"/>
          </p:cNvGraphicFramePr>
          <p:nvPr/>
        </p:nvGraphicFramePr>
        <p:xfrm>
          <a:off x="87313" y="0"/>
          <a:ext cx="8991600" cy="6882768"/>
        </p:xfrm>
        <a:graphic>
          <a:graphicData uri="http://schemas.openxmlformats.org/drawingml/2006/table">
            <a:tbl>
              <a:tblPr/>
              <a:tblGrid>
                <a:gridCol w="755650"/>
                <a:gridCol w="1812925"/>
                <a:gridCol w="696912"/>
                <a:gridCol w="1281113"/>
                <a:gridCol w="776287"/>
                <a:gridCol w="1563688"/>
                <a:gridCol w="669925"/>
                <a:gridCol w="14351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يَجْعَلُ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He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يَجْعَلُونَ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They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جَعَلُوا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make!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تَجْعَلْ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Make!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اِجْعَلْ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make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تَجْعَلُوا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Make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اِجْعَلُوا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Tajweed" pitchFamily="2" charset="-78"/>
                        </a:rPr>
                        <a:t>ج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أَجْعَلُ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I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َجْعَلُ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We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She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جَعَلَت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5049" name="Text Box 42"/>
          <p:cNvSpPr txBox="1">
            <a:spLocks noChangeArrowheads="1"/>
          </p:cNvSpPr>
          <p:nvPr/>
        </p:nvSpPr>
        <p:spPr bwMode="auto">
          <a:xfrm>
            <a:off x="2286000" y="388938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>
              <a:spcBef>
                <a:spcPct val="0"/>
              </a:spcBef>
            </a:pPr>
            <a:r>
              <a:rPr lang="ar-SA" sz="4400">
                <a:latin typeface="Arial" pitchFamily="34" charset="0"/>
                <a:cs typeface="Traditional Arabic_bs" pitchFamily="2" charset="-78"/>
              </a:rPr>
              <a:t>ف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ar-SA" sz="2400">
                <a:latin typeface="Arial" pitchFamily="34" charset="0"/>
                <a:cs typeface="Tajweed" pitchFamily="2" charset="-78"/>
              </a:rPr>
              <a:t>فَتَحَ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ف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ت</a:t>
            </a:r>
            <a:r>
              <a:rPr lang="ur-PK" sz="2400">
                <a:latin typeface="Arial" pitchFamily="34" charset="0"/>
                <a:cs typeface="Tajweed" pitchFamily="2" charset="-78"/>
              </a:rPr>
              <a:t>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ح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pic>
        <p:nvPicPr>
          <p:cNvPr id="230097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188">
            <a:off x="4114800" y="6119813"/>
            <a:ext cx="38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85051" name="Line 50"/>
          <p:cNvSpPr>
            <a:spLocks noChangeShapeType="1"/>
          </p:cNvSpPr>
          <p:nvPr/>
        </p:nvSpPr>
        <p:spPr bwMode="auto">
          <a:xfrm flipH="1" flipV="1">
            <a:off x="4572000" y="5867400"/>
            <a:ext cx="44958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52" name="Text Box 132"/>
          <p:cNvSpPr txBox="1">
            <a:spLocks noChangeArrowheads="1"/>
          </p:cNvSpPr>
          <p:nvPr/>
        </p:nvSpPr>
        <p:spPr bwMode="auto">
          <a:xfrm>
            <a:off x="7620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1400">
                <a:solidFill>
                  <a:srgbClr val="FFFF66"/>
                </a:solidFill>
                <a:latin typeface="Alvi Nastaleeq" pitchFamily="2" charset="-78"/>
              </a:rPr>
              <a:t>* 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</a:endParaRPr>
          </a:p>
        </p:txBody>
      </p:sp>
      <p:sp>
        <p:nvSpPr>
          <p:cNvPr id="85053" name="Rectangle 83"/>
          <p:cNvSpPr>
            <a:spLocks noChangeArrowheads="1"/>
          </p:cNvSpPr>
          <p:nvPr/>
        </p:nvSpPr>
        <p:spPr bwMode="auto">
          <a:xfrm>
            <a:off x="533400" y="4159250"/>
            <a:ext cx="3414713" cy="82391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جَاعِل</a:t>
            </a:r>
            <a:r>
              <a:rPr lang="en-US" b="1">
                <a:cs typeface="Majidi" pitchFamily="2" charset="-78"/>
              </a:rPr>
              <a:t> </a:t>
            </a:r>
            <a:r>
              <a:rPr lang="en-US" sz="1800" b="1">
                <a:cs typeface="Majidi" pitchFamily="2" charset="-78"/>
              </a:rPr>
              <a:t>Maker:</a:t>
            </a:r>
            <a:r>
              <a:rPr lang="en-US" b="1">
                <a:cs typeface="Majidi" pitchFamily="2" charset="-78"/>
              </a:rPr>
              <a:t> </a:t>
            </a:r>
          </a:p>
        </p:txBody>
      </p:sp>
      <p:sp>
        <p:nvSpPr>
          <p:cNvPr id="85054" name="Rectangle 84"/>
          <p:cNvSpPr>
            <a:spLocks noChangeArrowheads="1"/>
          </p:cNvSpPr>
          <p:nvPr/>
        </p:nvSpPr>
        <p:spPr bwMode="auto">
          <a:xfrm>
            <a:off x="533400" y="4997450"/>
            <a:ext cx="3413125" cy="8239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>
                <a:cs typeface="Majidi" pitchFamily="2" charset="-78"/>
              </a:rPr>
              <a:t>مَجْعُول</a:t>
            </a:r>
            <a:r>
              <a:rPr lang="en-US" sz="1200" b="1">
                <a:cs typeface="Majidi" pitchFamily="2" charset="-78"/>
              </a:rPr>
              <a:t>:</a:t>
            </a:r>
            <a:r>
              <a:rPr lang="en-US" sz="4000" b="1">
                <a:cs typeface="Majidi" pitchFamily="2" charset="-78"/>
              </a:rPr>
              <a:t> </a:t>
            </a:r>
          </a:p>
        </p:txBody>
      </p:sp>
      <p:sp>
        <p:nvSpPr>
          <p:cNvPr id="85055" name="Rectangle 85"/>
          <p:cNvSpPr>
            <a:spLocks noChangeArrowheads="1"/>
          </p:cNvSpPr>
          <p:nvPr/>
        </p:nvSpPr>
        <p:spPr bwMode="auto">
          <a:xfrm>
            <a:off x="549275" y="5791200"/>
            <a:ext cx="3413125" cy="8239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1" dirty="0">
                <a:cs typeface="Majidi" pitchFamily="2" charset="-78"/>
              </a:rPr>
              <a:t>جَعْل</a:t>
            </a:r>
            <a:r>
              <a:rPr lang="en-US" sz="1800" b="1" dirty="0">
                <a:cs typeface="Majidi" pitchFamily="2" charset="-78"/>
              </a:rPr>
              <a:t>To make :</a:t>
            </a:r>
            <a:r>
              <a:rPr lang="en-US" sz="4000" b="1" dirty="0">
                <a:cs typeface="Majidi" pitchFamily="2" charset="-78"/>
              </a:rPr>
              <a:t> </a:t>
            </a:r>
          </a:p>
        </p:txBody>
      </p:sp>
      <p:sp>
        <p:nvSpPr>
          <p:cNvPr id="85056" name="Rectangle 86"/>
          <p:cNvSpPr>
            <a:spLocks noChangeArrowheads="1"/>
          </p:cNvSpPr>
          <p:nvPr/>
        </p:nvSpPr>
        <p:spPr bwMode="auto">
          <a:xfrm>
            <a:off x="603250" y="5105400"/>
            <a:ext cx="2063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The one which is made</a:t>
            </a:r>
          </a:p>
        </p:txBody>
      </p:sp>
      <p:sp>
        <p:nvSpPr>
          <p:cNvPr id="85058" name="Oval 9"/>
          <p:cNvSpPr>
            <a:spLocks noChangeArrowheads="1"/>
          </p:cNvSpPr>
          <p:nvPr/>
        </p:nvSpPr>
        <p:spPr bwMode="auto">
          <a:xfrm rot="-2741055">
            <a:off x="34132" y="494506"/>
            <a:ext cx="1728788" cy="822325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346*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143000"/>
          </a:xfrm>
        </p:spPr>
        <p:txBody>
          <a:bodyPr/>
          <a:lstStyle/>
          <a:p>
            <a:pPr rtl="0" eaLnBrk="1" hangingPunct="1"/>
            <a:r>
              <a:rPr lang="en-US" sz="5400" dirty="0" smtClean="0">
                <a:cs typeface="Tahoma" pitchFamily="34" charset="0"/>
              </a:rPr>
              <a:t>In 11 lessons …</a:t>
            </a:r>
            <a:endParaRPr lang="en-US" sz="4400" dirty="0" smtClean="0">
              <a:cs typeface="Tahoma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59134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000" b="1" dirty="0" smtClean="0"/>
              <a:t>Learned 70 words which occur in </a:t>
            </a:r>
            <a:r>
              <a:rPr lang="en-US" sz="2000" b="1" dirty="0" err="1" smtClean="0"/>
              <a:t>quran</a:t>
            </a:r>
            <a:r>
              <a:rPr lang="en-US" sz="2000" b="1" dirty="0" smtClean="0"/>
              <a:t> almost 29,718 times</a:t>
            </a:r>
            <a:endParaRPr lang="en-US" sz="16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4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24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800" dirty="0" smtClean="0">
                <a:cs typeface="Tahoma" pitchFamily="34" charset="0"/>
              </a:rPr>
              <a:t>There are 4,500 words in Qur’an which are repeated almost 78,000 times</a:t>
            </a:r>
            <a:endParaRPr lang="ur-PK" sz="1800" dirty="0" smtClean="0">
              <a:cs typeface="Tahoma" pitchFamily="34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90500" y="4462463"/>
            <a:ext cx="914400" cy="2395537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0119" name="AutoShape 7"/>
          <p:cNvSpPr>
            <a:spLocks noChangeArrowheads="1"/>
          </p:cNvSpPr>
          <p:nvPr/>
        </p:nvSpPr>
        <p:spPr bwMode="auto">
          <a:xfrm>
            <a:off x="333375" y="4572000"/>
            <a:ext cx="609600" cy="2286000"/>
          </a:xfrm>
          <a:prstGeom prst="upArrow">
            <a:avLst>
              <a:gd name="adj1" fmla="val 45315"/>
              <a:gd name="adj2" fmla="val 127899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b="1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152400" y="4068762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29,718</a:t>
            </a:r>
            <a:endParaRPr lang="en-US" sz="22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  <p:sp>
        <p:nvSpPr>
          <p:cNvPr id="2" name="Rectangle 1"/>
          <p:cNvSpPr/>
          <p:nvPr/>
        </p:nvSpPr>
        <p:spPr>
          <a:xfrm>
            <a:off x="446861" y="4933890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70 </a:t>
            </a:r>
          </a:p>
        </p:txBody>
      </p:sp>
    </p:spTree>
    <p:extLst>
      <p:ext uri="{BB962C8B-B14F-4D97-AF65-F5344CB8AC3E}">
        <p14:creationId xmlns:p14="http://schemas.microsoft.com/office/powerpoint/2010/main" val="41630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endParaRPr lang="en-US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4530725"/>
          </a:xfrm>
        </p:spPr>
        <p:txBody>
          <a:bodyPr/>
          <a:lstStyle/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sz="2800" b="1" dirty="0" smtClean="0">
                <a:cs typeface="Tahoma" pitchFamily="34" charset="0"/>
              </a:rPr>
              <a:t>Total Physical Interaction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Hear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See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Think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Say it 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Show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And do it will love and enthusiasm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en-US" sz="2800" b="1" dirty="0" smtClean="0">
              <a:cs typeface="Tahoma" pitchFamily="34" charset="0"/>
            </a:endParaRP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ar-SA" sz="2800" b="1" dirty="0" smtClean="0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77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8000" smtClean="0">
                <a:solidFill>
                  <a:srgbClr val="FFFF00"/>
                </a:solidFill>
              </a:rPr>
              <a:t>Learning Tip</a:t>
            </a:r>
            <a:endParaRPr lang="ur-PK" sz="8000" smtClean="0">
              <a:solidFill>
                <a:srgbClr val="FFFF00"/>
              </a:solidFill>
            </a:endParaRPr>
          </a:p>
        </p:txBody>
      </p:sp>
      <p:grpSp>
        <p:nvGrpSpPr>
          <p:cNvPr id="86020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86021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2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3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4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5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6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7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8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r-PK" sz="8800" dirty="0" smtClean="0">
                <a:cs typeface="Majidi" pitchFamily="2" charset="-78"/>
              </a:rPr>
              <a:t>اِقْرَءُوا الْقُرآن </a:t>
            </a:r>
          </a:p>
          <a:p>
            <a:pPr algn="ctr">
              <a:buNone/>
            </a:pPr>
            <a:r>
              <a:rPr lang="ur-PK" sz="8800" dirty="0" smtClean="0">
                <a:cs typeface="Majidi" pitchFamily="2" charset="-78"/>
              </a:rPr>
              <a:t>فَإِنَّه يَأتِي يَوْمَ القِيَامَةِ شَفِيعًا لأصْحَابِه</a:t>
            </a:r>
            <a:endParaRPr lang="en-US" sz="8800" dirty="0">
              <a:cs typeface="Majid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r>
              <a:rPr lang="en-US" sz="4800" b="1" smtClean="0"/>
              <a:t>7 Homeworks</a:t>
            </a:r>
            <a:endParaRPr lang="ar-SA" b="1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763000" cy="4572000"/>
          </a:xfrm>
        </p:spPr>
        <p:txBody>
          <a:bodyPr/>
          <a:lstStyle/>
          <a:p>
            <a:pPr marL="865188" indent="-865188" algn="l" rtl="0">
              <a:spcBef>
                <a:spcPct val="40000"/>
              </a:spcBef>
            </a:pPr>
            <a:r>
              <a:rPr lang="en-US" b="1" dirty="0" smtClean="0"/>
              <a:t>Two on recitation </a:t>
            </a:r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Recite 5 min. at least from </a:t>
            </a:r>
            <a:r>
              <a:rPr lang="en-US" dirty="0" err="1" smtClean="0"/>
              <a:t>Mushaf</a:t>
            </a:r>
            <a:endParaRPr lang="en-US" dirty="0" smtClean="0"/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Recite 5 min. at least from memory</a:t>
            </a:r>
          </a:p>
          <a:p>
            <a:pPr marL="865188" indent="-865188" algn="l" rtl="0">
              <a:spcBef>
                <a:spcPct val="40000"/>
              </a:spcBef>
            </a:pPr>
            <a:r>
              <a:rPr lang="en-US" b="1" dirty="0" smtClean="0"/>
              <a:t>Two on Study</a:t>
            </a:r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Study at least 5 min. from the notebook</a:t>
            </a:r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Study at least for 30 SECONDS from Vocabulary Card (Download it from the site)</a:t>
            </a:r>
          </a:p>
        </p:txBody>
      </p:sp>
      <p:sp>
        <p:nvSpPr>
          <p:cNvPr id="87045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r>
              <a:rPr lang="en-US" sz="4800" b="1" smtClean="0"/>
              <a:t>7 Homeworks</a:t>
            </a:r>
            <a:endParaRPr lang="ar-SA" b="1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/>
          <a:lstStyle/>
          <a:p>
            <a:pPr marL="865188" indent="-865188" algn="l" rtl="0">
              <a:spcBef>
                <a:spcPct val="30000"/>
              </a:spcBef>
            </a:pPr>
            <a:r>
              <a:rPr lang="en-US" b="1" dirty="0" smtClean="0"/>
              <a:t>Two on Listening and Talking  </a:t>
            </a:r>
          </a:p>
          <a:p>
            <a:pPr marL="1436688" lvl="1" indent="-457200" algn="l" rtl="0">
              <a:spcBef>
                <a:spcPct val="30000"/>
              </a:spcBef>
              <a:buFontTx/>
              <a:buAutoNum type="arabicPeriod" startAt="5"/>
            </a:pPr>
            <a:r>
              <a:rPr lang="en-US" dirty="0" smtClean="0"/>
              <a:t>Listen to the 1-hour mp3 recording for the complete course (download from the website). </a:t>
            </a:r>
          </a:p>
          <a:p>
            <a:pPr marL="1436688" lvl="1" indent="-457200" algn="l" rtl="0">
              <a:spcBef>
                <a:spcPct val="30000"/>
              </a:spcBef>
              <a:buFontTx/>
              <a:buAutoNum type="arabicPeriod" startAt="5"/>
            </a:pPr>
            <a:r>
              <a:rPr lang="en-US" dirty="0" smtClean="0"/>
              <a:t>Talk about what you have learnt for at least 1 minute to your near and dear ones. </a:t>
            </a:r>
          </a:p>
          <a:p>
            <a:pPr marL="865188" indent="-865188" algn="l" rtl="0">
              <a:spcBef>
                <a:spcPct val="30000"/>
              </a:spcBef>
            </a:pPr>
            <a:r>
              <a:rPr lang="en-US" b="1" dirty="0" smtClean="0"/>
              <a:t>Recite with Rotation</a:t>
            </a:r>
          </a:p>
          <a:p>
            <a:pPr marL="1436688" lvl="1" indent="-457200" algn="l" rtl="0">
              <a:spcBef>
                <a:spcPct val="30000"/>
              </a:spcBef>
              <a:buFontTx/>
              <a:buAutoNum type="arabicPeriod" startAt="7"/>
            </a:pPr>
            <a:r>
              <a:rPr lang="en-US" dirty="0" smtClean="0"/>
              <a:t>Recite different </a:t>
            </a:r>
            <a:r>
              <a:rPr lang="en-US" dirty="0" err="1" smtClean="0"/>
              <a:t>Surahs</a:t>
            </a:r>
            <a:r>
              <a:rPr lang="en-US" dirty="0" smtClean="0"/>
              <a:t> in your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(don</a:t>
            </a:r>
            <a:r>
              <a:rPr lang="en-US" dirty="0" smtClean="0">
                <a:latin typeface="Nafees Web Naskh" pitchFamily="2" charset="-78"/>
              </a:rPr>
              <a:t>’</a:t>
            </a:r>
            <a:r>
              <a:rPr lang="en-US" dirty="0" smtClean="0"/>
              <a:t>t stick to just fixed ones)</a:t>
            </a:r>
          </a:p>
        </p:txBody>
      </p:sp>
      <p:sp>
        <p:nvSpPr>
          <p:cNvPr id="88069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r>
              <a:rPr lang="en-US" sz="4800" b="1" smtClean="0"/>
              <a:t>If you don’t follow those tips (or 7 HW), then…</a:t>
            </a:r>
            <a:endParaRPr lang="ar-SA" b="1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153400" cy="4114800"/>
          </a:xfrm>
        </p:spPr>
        <p:txBody>
          <a:bodyPr/>
          <a:lstStyle/>
          <a:p>
            <a:pPr marL="865188" indent="-865188" algn="l" rtl="0">
              <a:spcBef>
                <a:spcPct val="40000"/>
              </a:spcBef>
              <a:buFont typeface="Wingdings" pitchFamily="2" charset="2"/>
              <a:buNone/>
            </a:pPr>
            <a:r>
              <a:rPr lang="en-US" sz="3600" dirty="0" smtClean="0"/>
              <a:t>Don</a:t>
            </a:r>
            <a:r>
              <a:rPr lang="en-US" sz="3600" dirty="0" smtClean="0">
                <a:latin typeface="Nafees Web Naskh" pitchFamily="2" charset="-78"/>
              </a:rPr>
              <a:t>’</a:t>
            </a:r>
            <a:r>
              <a:rPr lang="en-US" sz="3600" dirty="0" smtClean="0"/>
              <a:t>t say that: </a:t>
            </a:r>
          </a:p>
          <a:p>
            <a:pPr marL="865188" indent="-865188" algn="l" rtl="0">
              <a:spcBef>
                <a:spcPct val="40000"/>
              </a:spcBef>
            </a:pPr>
            <a:r>
              <a:rPr lang="en-US" sz="3600" dirty="0" smtClean="0"/>
              <a:t>Qur</a:t>
            </a:r>
            <a:r>
              <a:rPr lang="en-US" sz="3600" dirty="0" smtClean="0">
                <a:latin typeface="Nafees Web Naskh" pitchFamily="2" charset="-78"/>
              </a:rPr>
              <a:t>’</a:t>
            </a:r>
            <a:r>
              <a:rPr lang="en-US" sz="3600" dirty="0" smtClean="0"/>
              <a:t>an is difficult.</a:t>
            </a:r>
          </a:p>
          <a:p>
            <a:pPr marL="865188" indent="-865188" algn="l" rtl="0">
              <a:spcBef>
                <a:spcPct val="40000"/>
              </a:spcBef>
            </a:pPr>
            <a:r>
              <a:rPr lang="en-US" sz="3600" dirty="0" smtClean="0">
                <a:latin typeface="Nafees Web Naskh" pitchFamily="2" charset="-78"/>
              </a:rPr>
              <a:t>“</a:t>
            </a:r>
            <a:r>
              <a:rPr lang="en-US" sz="3600" dirty="0" smtClean="0"/>
              <a:t>My Brain is not that strong</a:t>
            </a:r>
            <a:r>
              <a:rPr lang="en-US" sz="3600" dirty="0" smtClean="0">
                <a:latin typeface="Nafees Web Naskh" pitchFamily="2" charset="-78"/>
              </a:rPr>
              <a:t>’</a:t>
            </a:r>
            <a:endParaRPr lang="en-US" sz="3600" dirty="0" smtClean="0"/>
          </a:p>
          <a:p>
            <a:pPr marL="865188" indent="-865188" algn="l" rtl="0">
              <a:spcBef>
                <a:spcPct val="40000"/>
              </a:spcBef>
            </a:pPr>
            <a:r>
              <a:rPr lang="en-US" sz="3600" dirty="0" smtClean="0"/>
              <a:t>Teacher is not good!</a:t>
            </a:r>
          </a:p>
          <a:p>
            <a:pPr marL="865188" indent="-865188" algn="l" rtl="0">
              <a:spcBef>
                <a:spcPct val="40000"/>
              </a:spcBef>
              <a:buFont typeface="Wingdings" pitchFamily="2" charset="2"/>
              <a:buNone/>
            </a:pPr>
            <a:endParaRPr lang="ur-PK" sz="3600" dirty="0" smtClean="0"/>
          </a:p>
        </p:txBody>
      </p:sp>
      <p:sp>
        <p:nvSpPr>
          <p:cNvPr id="89093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143000"/>
          </a:xfrm>
        </p:spPr>
        <p:txBody>
          <a:bodyPr/>
          <a:lstStyle/>
          <a:p>
            <a:pPr rtl="0" eaLnBrk="1" hangingPunct="1"/>
            <a:r>
              <a:rPr lang="en-US" sz="5400" dirty="0" smtClean="0">
                <a:cs typeface="Tahoma" pitchFamily="34" charset="0"/>
              </a:rPr>
              <a:t>In Eleven lessons with the parts of </a:t>
            </a:r>
            <a:r>
              <a:rPr lang="en-US" sz="5400" dirty="0" err="1" smtClean="0">
                <a:cs typeface="Tahoma" pitchFamily="34" charset="0"/>
              </a:rPr>
              <a:t>Salah</a:t>
            </a:r>
            <a:r>
              <a:rPr lang="en-US" sz="5400" dirty="0" smtClean="0">
                <a:cs typeface="Tahoma" pitchFamily="34" charset="0"/>
              </a:rPr>
              <a:t> we</a:t>
            </a:r>
            <a:endParaRPr lang="en-US" sz="4400" dirty="0" smtClean="0">
              <a:cs typeface="Tahoma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0272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Learned 70 words which occur in </a:t>
            </a:r>
            <a:r>
              <a:rPr lang="en-US" sz="3600" b="1" dirty="0" err="1" smtClean="0"/>
              <a:t>quran</a:t>
            </a:r>
            <a:r>
              <a:rPr lang="en-US" sz="3600" b="1" dirty="0" smtClean="0"/>
              <a:t> almost 29,718 times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There are 4,500 words in Qur’an which are repeated almost 78,000 times</a:t>
            </a:r>
            <a:endParaRPr lang="ur-PK" dirty="0" smtClean="0">
              <a:cs typeface="Tahoma" pitchFamily="34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90500" y="4462463"/>
            <a:ext cx="914400" cy="2395537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0119" name="AutoShape 7"/>
          <p:cNvSpPr>
            <a:spLocks noChangeArrowheads="1"/>
          </p:cNvSpPr>
          <p:nvPr/>
        </p:nvSpPr>
        <p:spPr bwMode="auto">
          <a:xfrm>
            <a:off x="333375" y="4572000"/>
            <a:ext cx="609600" cy="2286000"/>
          </a:xfrm>
          <a:prstGeom prst="upArrow">
            <a:avLst>
              <a:gd name="adj1" fmla="val 45315"/>
              <a:gd name="adj2" fmla="val 127899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b="1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152400" y="4068762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29,718</a:t>
            </a:r>
            <a:endParaRPr lang="en-US" sz="22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cs typeface="Tahoma" pitchFamily="34" charset="0"/>
              </a:rPr>
              <a:t>The Best </a:t>
            </a:r>
            <a:r>
              <a:rPr lang="en-US" sz="4400" dirty="0" smtClean="0">
                <a:cs typeface="Tahoma" pitchFamily="34" charset="0"/>
              </a:rPr>
              <a:t>amongst you is the one learns and </a:t>
            </a:r>
            <a:r>
              <a:rPr lang="en-US" sz="4400" smtClean="0">
                <a:cs typeface="Tahoma" pitchFamily="34" charset="0"/>
              </a:rPr>
              <a:t>teaches Qur’an</a:t>
            </a:r>
            <a:endParaRPr lang="ar-SA" sz="4400" dirty="0" smtClean="0">
              <a:cs typeface="Tahoma" pitchFamily="34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b="1">
                <a:cs typeface="Traditional Arabic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 b="1">
                <a:cs typeface="Traditional Arabic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/>
              <a:t>Kinds of words that we speak or write (</a:t>
            </a:r>
            <a:r>
              <a:rPr lang="en-US" dirty="0" err="1" smtClean="0"/>
              <a:t>Kalimaat</a:t>
            </a:r>
            <a:r>
              <a:rPr lang="en-US" dirty="0" smtClean="0"/>
              <a:t>)</a:t>
            </a:r>
            <a:endParaRPr lang="ar-SA" dirty="0" smtClean="0"/>
          </a:p>
        </p:txBody>
      </p:sp>
      <p:graphicFrame>
        <p:nvGraphicFramePr>
          <p:cNvPr id="243715" name="Group 3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Noun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Name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Attribute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مُسْلِم، مُؤمِن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Verb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فَتَحَ، عَمِلُوا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Letter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بِ، لِ، مِنْ، فِي، إنّ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3" name="Rectangle 5"/>
          <p:cNvSpPr>
            <a:spLocks noChangeArrowheads="1"/>
          </p:cNvSpPr>
          <p:nvPr/>
        </p:nvSpPr>
        <p:spPr bwMode="auto">
          <a:xfrm>
            <a:off x="5638800" y="2362200"/>
            <a:ext cx="2541588" cy="271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17200">
                <a:effectLst>
                  <a:outerShdw blurRad="38100" dist="38100" dir="2700000" algn="tl">
                    <a:srgbClr val="000080"/>
                  </a:outerShdw>
                </a:effectLst>
                <a:cs typeface="Majidi" pitchFamily="2" charset="-78"/>
              </a:rPr>
              <a:t>فعل</a:t>
            </a:r>
            <a:endParaRPr lang="en-US" sz="17200">
              <a:effectLst>
                <a:outerShdw blurRad="38100" dist="38100" dir="2700000" algn="tl">
                  <a:srgbClr val="000080"/>
                </a:outerShdw>
              </a:effectLst>
              <a:cs typeface="Majidi" pitchFamily="2" charset="-78"/>
            </a:endParaRPr>
          </a:p>
        </p:txBody>
      </p:sp>
      <p:sp>
        <p:nvSpPr>
          <p:cNvPr id="862214" name="Rectangle 6"/>
          <p:cNvSpPr>
            <a:spLocks noChangeArrowheads="1"/>
          </p:cNvSpPr>
          <p:nvPr/>
        </p:nvSpPr>
        <p:spPr bwMode="auto">
          <a:xfrm>
            <a:off x="690563" y="2743200"/>
            <a:ext cx="3652837" cy="187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700"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7200" b="1" smtClean="0">
                <a:effectLst>
                  <a:outerShdw blurRad="38100" dist="38100" dir="2700000" algn="tl">
                    <a:srgbClr val="000080"/>
                  </a:outerShdw>
                </a:effectLst>
                <a:cs typeface="Majidi" pitchFamily="2" charset="-78"/>
              </a:rPr>
              <a:t>فعل</a:t>
            </a:r>
            <a:r>
              <a:rPr lang="ar-SA" sz="7200" b="1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98675"/>
            <a:ext cx="8229600" cy="4530725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  ف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ع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ل </a:t>
            </a:r>
            <a:endParaRPr lang="ur-PK" sz="6000" dirty="0" smtClean="0"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  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ف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ت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ح</a:t>
            </a:r>
            <a:endParaRPr lang="ur-PK" sz="6000" dirty="0" smtClean="0"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  ن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ص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ر</a:t>
            </a: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  ض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ر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 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ب</a:t>
            </a:r>
          </a:p>
        </p:txBody>
      </p:sp>
      <p:sp>
        <p:nvSpPr>
          <p:cNvPr id="855044" name="Rectangle 4"/>
          <p:cNvSpPr>
            <a:spLocks noChangeArrowheads="1"/>
          </p:cNvSpPr>
          <p:nvPr/>
        </p:nvSpPr>
        <p:spPr bwMode="auto">
          <a:xfrm>
            <a:off x="304800" y="1246188"/>
            <a:ext cx="88392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defRPr/>
            </a:pPr>
            <a:r>
              <a:rPr lang="en-US" sz="3200" b="0" dirty="0">
                <a:solidFill>
                  <a:srgbClr val="FFFF00"/>
                </a:solidFill>
              </a:rPr>
              <a:t>In Arabic language most of </a:t>
            </a:r>
            <a:r>
              <a:rPr lang="en-US" sz="3200" b="0" dirty="0" smtClean="0">
                <a:solidFill>
                  <a:srgbClr val="FFFF00"/>
                </a:solidFill>
              </a:rPr>
              <a:t>Verbs </a:t>
            </a:r>
            <a:r>
              <a:rPr lang="en-US" sz="3200" b="0" dirty="0">
                <a:solidFill>
                  <a:srgbClr val="FFFF00"/>
                </a:solidFill>
              </a:rPr>
              <a:t>comes from three root letters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3767" name="Group 87"/>
          <p:cNvGraphicFramePr>
            <a:graphicFrameLocks noGrp="1"/>
          </p:cNvGraphicFramePr>
          <p:nvPr/>
        </p:nvGraphicFramePr>
        <p:xfrm>
          <a:off x="-76200" y="0"/>
          <a:ext cx="9220200" cy="6873242"/>
        </p:xfrm>
        <a:graphic>
          <a:graphicData uri="http://schemas.openxmlformats.org/drawingml/2006/table">
            <a:tbl>
              <a:tblPr/>
              <a:tblGrid>
                <a:gridCol w="838200"/>
                <a:gridCol w="1752600"/>
                <a:gridCol w="609600"/>
                <a:gridCol w="1384300"/>
                <a:gridCol w="673100"/>
                <a:gridCol w="1687513"/>
                <a:gridCol w="827087"/>
                <a:gridCol w="14478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فَعَلُوا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 لاَ 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تَفْعَلْ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تَفْعَلُ</a:t>
                      </a:r>
                      <a:r>
                        <a:rPr kumimoji="0" lang="ar-SA" sz="4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اِفْعَلُ</a:t>
                      </a:r>
                      <a:r>
                        <a:rPr kumimoji="0" lang="ar-SA" sz="4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DId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68375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DId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فَعَلْنَا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will Open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1977" name="Text Box 42"/>
          <p:cNvSpPr txBox="1">
            <a:spLocks noChangeArrowheads="1"/>
          </p:cNvSpPr>
          <p:nvPr/>
        </p:nvSpPr>
        <p:spPr bwMode="auto">
          <a:xfrm>
            <a:off x="2286000" y="388938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>
              <a:spcBef>
                <a:spcPct val="0"/>
              </a:spcBef>
            </a:pPr>
            <a:r>
              <a:rPr lang="ur-PK" sz="4400">
                <a:latin typeface="Arial" pitchFamily="34" charset="0"/>
                <a:cs typeface="Traditional Arabic_bs" pitchFamily="2" charset="-78"/>
              </a:rPr>
              <a:t>ف</a:t>
            </a:r>
            <a:r>
              <a:rPr lang="ar-SA" sz="4400">
                <a:latin typeface="Arial" pitchFamily="34" charset="0"/>
                <a:cs typeface="Traditional Arabic_bs" pitchFamily="2" charset="-78"/>
              </a:rPr>
              <a:t>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ur-PK" sz="2400">
                <a:latin typeface="Arial" pitchFamily="34" charset="0"/>
                <a:cs typeface="Tajweed" pitchFamily="2" charset="-78"/>
              </a:rPr>
              <a:t>فَ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ع</a:t>
            </a:r>
            <a:r>
              <a:rPr lang="ur-PK" sz="2400">
                <a:latin typeface="Arial" pitchFamily="34" charset="0"/>
                <a:cs typeface="Tajweed" pitchFamily="2" charset="-78"/>
              </a:rPr>
              <a:t>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ل</a:t>
            </a:r>
            <a:r>
              <a:rPr lang="ur-PK" sz="2400">
                <a:latin typeface="Arial" pitchFamily="34" charset="0"/>
                <a:cs typeface="Tajweed" pitchFamily="2" charset="-78"/>
              </a:rPr>
              <a:t>َ، يَفْ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ع</a:t>
            </a:r>
            <a:r>
              <a:rPr lang="ur-PK" sz="2400">
                <a:latin typeface="Arial" pitchFamily="34" charset="0"/>
                <a:cs typeface="Tajweed" pitchFamily="2" charset="-78"/>
              </a:rPr>
              <a:t>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ل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81978" name="Line 50"/>
          <p:cNvSpPr>
            <a:spLocks noChangeShapeType="1"/>
          </p:cNvSpPr>
          <p:nvPr/>
        </p:nvSpPr>
        <p:spPr bwMode="auto">
          <a:xfrm flipH="1" flipV="1">
            <a:off x="4495800" y="5867400"/>
            <a:ext cx="45720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9" name="Text Box 132"/>
          <p:cNvSpPr txBox="1">
            <a:spLocks noChangeArrowheads="1"/>
          </p:cNvSpPr>
          <p:nvPr/>
        </p:nvSpPr>
        <p:spPr bwMode="auto">
          <a:xfrm>
            <a:off x="-76200" y="1630363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1400">
                <a:solidFill>
                  <a:srgbClr val="FFFF66"/>
                </a:solidFill>
                <a:latin typeface="Alvi Nastaleeq" pitchFamily="2" charset="-78"/>
              </a:rPr>
              <a:t>*</a:t>
            </a:r>
            <a:r>
              <a:rPr lang="en-US" sz="1400">
                <a:solidFill>
                  <a:srgbClr val="FFFF66"/>
                </a:solidFill>
                <a:latin typeface="Alvi Nastaleeq" pitchFamily="2" charset="-78"/>
              </a:rPr>
              <a:t>90% of the words of quran of above figure is in this table</a:t>
            </a:r>
          </a:p>
        </p:txBody>
      </p:sp>
      <p:sp>
        <p:nvSpPr>
          <p:cNvPr id="81980" name="Rectangle 77"/>
          <p:cNvSpPr>
            <a:spLocks noChangeArrowheads="1"/>
          </p:cNvSpPr>
          <p:nvPr/>
        </p:nvSpPr>
        <p:spPr bwMode="auto">
          <a:xfrm>
            <a:off x="533400" y="4159250"/>
            <a:ext cx="3414713" cy="82391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فَاعِل</a:t>
            </a:r>
            <a:r>
              <a:rPr lang="en-US" sz="1800" b="1">
                <a:cs typeface="Majidi" pitchFamily="2" charset="-78"/>
              </a:rPr>
              <a:t>Doer :</a:t>
            </a:r>
            <a:r>
              <a:rPr lang="en-US" b="1">
                <a:cs typeface="Majidi" pitchFamily="2" charset="-78"/>
              </a:rPr>
              <a:t> </a:t>
            </a:r>
          </a:p>
        </p:txBody>
      </p:sp>
      <p:sp>
        <p:nvSpPr>
          <p:cNvPr id="81981" name="Rectangle 89"/>
          <p:cNvSpPr>
            <a:spLocks noChangeArrowheads="1"/>
          </p:cNvSpPr>
          <p:nvPr/>
        </p:nvSpPr>
        <p:spPr bwMode="auto">
          <a:xfrm>
            <a:off x="533400" y="4997450"/>
            <a:ext cx="3413125" cy="8239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مَفْعُول</a:t>
            </a:r>
            <a:r>
              <a:rPr lang="en-US" sz="1800" b="1">
                <a:cs typeface="Majidi" pitchFamily="2" charset="-78"/>
              </a:rPr>
              <a:t>Object :</a:t>
            </a:r>
            <a:r>
              <a:rPr lang="en-US" sz="4000" b="1">
                <a:cs typeface="Majidi" pitchFamily="2" charset="-78"/>
              </a:rPr>
              <a:t> </a:t>
            </a:r>
          </a:p>
        </p:txBody>
      </p:sp>
      <p:sp>
        <p:nvSpPr>
          <p:cNvPr id="81982" name="Rectangle 90"/>
          <p:cNvSpPr>
            <a:spLocks noChangeArrowheads="1"/>
          </p:cNvSpPr>
          <p:nvPr/>
        </p:nvSpPr>
        <p:spPr bwMode="auto">
          <a:xfrm>
            <a:off x="533400" y="5867400"/>
            <a:ext cx="3413125" cy="8239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فِعْل</a:t>
            </a:r>
            <a:r>
              <a:rPr lang="en-US" sz="1800" b="1">
                <a:cs typeface="Majidi" pitchFamily="2" charset="-78"/>
              </a:rPr>
              <a:t>To do :</a:t>
            </a:r>
            <a:r>
              <a:rPr lang="en-US" sz="4000" b="1">
                <a:cs typeface="Majidi" pitchFamily="2" charset="-78"/>
              </a:rPr>
              <a:t> </a:t>
            </a:r>
          </a:p>
        </p:txBody>
      </p:sp>
      <p:sp>
        <p:nvSpPr>
          <p:cNvPr id="81984" name="Oval 9"/>
          <p:cNvSpPr>
            <a:spLocks noChangeArrowheads="1"/>
          </p:cNvSpPr>
          <p:nvPr/>
        </p:nvSpPr>
        <p:spPr bwMode="auto">
          <a:xfrm rot="-2741055">
            <a:off x="407988" y="449263"/>
            <a:ext cx="1674812" cy="9953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000" b="1"/>
              <a:t>105</a:t>
            </a:r>
            <a:r>
              <a:rPr lang="en-US" sz="3200" b="1"/>
              <a:t>*</a:t>
            </a:r>
          </a:p>
        </p:txBody>
      </p:sp>
      <p:pic>
        <p:nvPicPr>
          <p:cNvPr id="1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188">
            <a:off x="4114800" y="6119813"/>
            <a:ext cx="38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895600" y="2568575"/>
            <a:ext cx="3792538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>
                <a:cs typeface="Tahoma" pitchFamily="34" charset="0"/>
              </a:rPr>
              <a:t>Today’s Class</a:t>
            </a:r>
          </a:p>
          <a:p>
            <a:pPr eaLnBrk="0" hangingPunct="0">
              <a:spcBef>
                <a:spcPct val="0"/>
              </a:spcBef>
            </a:pPr>
            <a:endParaRPr lang="en-US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dirty="0" smtClean="0">
                <a:latin typeface="Alvi Nastaleeq" pitchFamily="2" charset="-78"/>
                <a:cs typeface="Alvi Nastaleeq" pitchFamily="2" charset="-78"/>
              </a:rPr>
              <a:t>First Example: Change of one letter</a:t>
            </a:r>
            <a:endParaRPr lang="en-US" dirty="0"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>
              <a:buNone/>
            </a:pP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فَ</a:t>
            </a:r>
            <a:r>
              <a:rPr kumimoji="0" lang="ur-PK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ـ ـ</a:t>
            </a: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ع</a:t>
            </a:r>
            <a:r>
              <a:rPr kumimoji="0" lang="ur-PK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َـ ـ</a:t>
            </a: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Majidi" pitchFamily="2" charset="-78"/>
              </a:rPr>
              <a:t>لَ</a:t>
            </a:r>
            <a:endParaRPr kumimoji="0" lang="en-US" sz="115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cs typeface="Majidi" pitchFamily="2" charset="-78"/>
            </a:endParaRPr>
          </a:p>
          <a:p>
            <a:pPr algn="ctr" rtl="1">
              <a:buNone/>
            </a:pPr>
            <a:r>
              <a:rPr lang="ur-PK" sz="11500" b="1" dirty="0" smtClean="0">
                <a:solidFill>
                  <a:srgbClr val="FF0000"/>
                </a:solidFill>
                <a:latin typeface="Tahoma" pitchFamily="34" charset="0"/>
                <a:cs typeface="Majidi" pitchFamily="2" charset="-78"/>
              </a:rPr>
              <a:t>جَـ ـعَـ ـلَ</a:t>
            </a:r>
            <a:endParaRPr lang="en-US" sz="11500" b="1" dirty="0">
              <a:solidFill>
                <a:srgbClr val="FF0000"/>
              </a:solidFill>
              <a:latin typeface="Tahoma" pitchFamily="34" charset="0"/>
              <a:cs typeface="Majidi" pitchFamily="2" charset="-78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385784" y="3444920"/>
            <a:ext cx="304800" cy="5334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517408" y="3415352"/>
            <a:ext cx="304800" cy="5334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715000" y="33528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0574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prstClr val="black"/>
                </a:solidFill>
                <a:latin typeface="Alvi Nastaleeq" pitchFamily="2" charset="-78"/>
              </a:rPr>
              <a:t>He did</a:t>
            </a:r>
            <a:endParaRPr lang="en-US" sz="4400" dirty="0">
              <a:solidFill>
                <a:prstClr val="black"/>
              </a:solidFill>
              <a:latin typeface="Alvi Nastaleeq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4958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prstClr val="black"/>
                </a:solidFill>
                <a:latin typeface="Alvi Nastaleeq" pitchFamily="2" charset="-78"/>
              </a:rPr>
              <a:t>He made</a:t>
            </a:r>
            <a:endParaRPr lang="en-US" sz="4400" dirty="0">
              <a:solidFill>
                <a:prstClr val="black"/>
              </a:solidFill>
              <a:latin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82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20541</TotalTime>
  <Words>1465</Words>
  <Application>Microsoft Office PowerPoint</Application>
  <PresentationFormat>On-screen Show (4:3)</PresentationFormat>
  <Paragraphs>697</Paragraphs>
  <Slides>37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6_Beam</vt:lpstr>
      <vt:lpstr>Office Theme</vt:lpstr>
      <vt:lpstr> Let’s Understand the Qur’an   Lesson -12b   </vt:lpstr>
      <vt:lpstr>قواعد – Grammar</vt:lpstr>
      <vt:lpstr>Use TPI</vt:lpstr>
      <vt:lpstr>Kinds of words that we speak or write (Kalimaat)</vt:lpstr>
      <vt:lpstr>PowerPoint Presentation</vt:lpstr>
      <vt:lpstr>فعل   Verb</vt:lpstr>
      <vt:lpstr>PowerPoint Presentation</vt:lpstr>
      <vt:lpstr>PowerPoint Presentation</vt:lpstr>
      <vt:lpstr>First Example: Change of one letter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Second Example</vt:lpstr>
      <vt:lpstr>PowerPoint Presentation</vt:lpstr>
      <vt:lpstr>PowerPoint Presentation</vt:lpstr>
      <vt:lpstr>PowerPoint Presentation</vt:lpstr>
      <vt:lpstr>PowerPoint Presentation</vt:lpstr>
      <vt:lpstr>Third Example: Change of 3 letters</vt:lpstr>
      <vt:lpstr>PowerPoint Presentation</vt:lpstr>
      <vt:lpstr>PowerPoint Presentation</vt:lpstr>
      <vt:lpstr>PowerPoint Presentation</vt:lpstr>
      <vt:lpstr>PowerPoint Presentation</vt:lpstr>
      <vt:lpstr>LET’S PRACTICE</vt:lpstr>
      <vt:lpstr>PowerPoint Presentation</vt:lpstr>
      <vt:lpstr>PowerPoint Presentation</vt:lpstr>
      <vt:lpstr>In 11 lessons …</vt:lpstr>
      <vt:lpstr>PowerPoint Presentation</vt:lpstr>
      <vt:lpstr>Learning Tip</vt:lpstr>
      <vt:lpstr>Hadith</vt:lpstr>
      <vt:lpstr>7 Homeworks</vt:lpstr>
      <vt:lpstr>7 Homeworks</vt:lpstr>
      <vt:lpstr>If you don’t follow those tips (or 7 HW), then…</vt:lpstr>
      <vt:lpstr>In Eleven lessons with the parts of Salah we</vt:lpstr>
      <vt:lpstr>The Best amongst you is the one learns and teaches Qur’an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Dr.Abdul Aziz</cp:lastModifiedBy>
  <cp:revision>2435</cp:revision>
  <dcterms:created xsi:type="dcterms:W3CDTF">2005-07-29T08:30:06Z</dcterms:created>
  <dcterms:modified xsi:type="dcterms:W3CDTF">2011-05-24T07:20:53Z</dcterms:modified>
</cp:coreProperties>
</file>