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9" r:id="rId1"/>
  </p:sldMasterIdLst>
  <p:notesMasterIdLst>
    <p:notesMasterId r:id="rId45"/>
  </p:notesMasterIdLst>
  <p:handoutMasterIdLst>
    <p:handoutMasterId r:id="rId46"/>
  </p:handoutMasterIdLst>
  <p:sldIdLst>
    <p:sldId id="1117" r:id="rId2"/>
    <p:sldId id="1118" r:id="rId3"/>
    <p:sldId id="1552" r:id="rId4"/>
    <p:sldId id="1511" r:id="rId5"/>
    <p:sldId id="1512" r:id="rId6"/>
    <p:sldId id="1513" r:id="rId7"/>
    <p:sldId id="1514" r:id="rId8"/>
    <p:sldId id="1515" r:id="rId9"/>
    <p:sldId id="1516" r:id="rId10"/>
    <p:sldId id="1540" r:id="rId11"/>
    <p:sldId id="1517" r:id="rId12"/>
    <p:sldId id="1541" r:id="rId13"/>
    <p:sldId id="1518" r:id="rId14"/>
    <p:sldId id="1542" r:id="rId15"/>
    <p:sldId id="1543" r:id="rId16"/>
    <p:sldId id="1520" r:id="rId17"/>
    <p:sldId id="1544" r:id="rId18"/>
    <p:sldId id="1521" r:id="rId19"/>
    <p:sldId id="1522" r:id="rId20"/>
    <p:sldId id="1523" r:id="rId21"/>
    <p:sldId id="1524" r:id="rId22"/>
    <p:sldId id="1525" r:id="rId23"/>
    <p:sldId id="1526" r:id="rId24"/>
    <p:sldId id="1527" r:id="rId25"/>
    <p:sldId id="1547" r:id="rId26"/>
    <p:sldId id="1528" r:id="rId27"/>
    <p:sldId id="1529" r:id="rId28"/>
    <p:sldId id="1530" r:id="rId29"/>
    <p:sldId id="1531" r:id="rId30"/>
    <p:sldId id="1532" r:id="rId31"/>
    <p:sldId id="1533" r:id="rId32"/>
    <p:sldId id="1534" r:id="rId33"/>
    <p:sldId id="1535" r:id="rId34"/>
    <p:sldId id="1545" r:id="rId35"/>
    <p:sldId id="1546" r:id="rId36"/>
    <p:sldId id="1549" r:id="rId37"/>
    <p:sldId id="1550" r:id="rId38"/>
    <p:sldId id="1551" r:id="rId39"/>
    <p:sldId id="1536" r:id="rId40"/>
    <p:sldId id="1537" r:id="rId41"/>
    <p:sldId id="1538" r:id="rId42"/>
    <p:sldId id="1539" r:id="rId43"/>
    <p:sldId id="1553" r:id="rId44"/>
  </p:sldIdLst>
  <p:sldSz cx="9144000" cy="6858000" type="screen4x3"/>
  <p:notesSz cx="7023100" cy="9309100"/>
  <p:defaultTextStyle>
    <a:defPPr>
      <a:defRPr lang="ar-SA"/>
    </a:defPPr>
    <a:lvl1pPr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1pPr>
    <a:lvl2pPr marL="4572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2pPr>
    <a:lvl3pPr marL="9144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3pPr>
    <a:lvl4pPr marL="13716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4pPr>
    <a:lvl5pPr marL="1828800" algn="l" rtl="0" fontAlgn="base">
      <a:spcBef>
        <a:spcPct val="50000"/>
      </a:spcBef>
      <a:spcAft>
        <a:spcPct val="0"/>
      </a:spcAft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ahoma" pitchFamily="34" charset="0"/>
        <a:ea typeface="+mn-ea"/>
        <a:cs typeface="Alvi Nastaleeq" pitchFamily="2" charset="-7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3300"/>
    <a:srgbClr val="FF3300"/>
    <a:srgbClr val="336600"/>
    <a:srgbClr val="FF9953"/>
    <a:srgbClr val="000000"/>
    <a:srgbClr val="A40079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12" autoAdjust="0"/>
    <p:restoredTop sz="95767" autoAdjust="0"/>
  </p:normalViewPr>
  <p:slideViewPr>
    <p:cSldViewPr>
      <p:cViewPr>
        <p:scale>
          <a:sx n="40" d="100"/>
          <a:sy n="40" d="100"/>
        </p:scale>
        <p:origin x="-2040" y="-6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36" y="-90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t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algn="r"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4" tIns="46662" rIns="93324" bIns="46662" numCol="1" anchor="b" anchorCtr="0" compatLnSpc="1">
            <a:prstTxWarp prst="textNoShape">
              <a:avLst/>
            </a:prstTxWarp>
          </a:bodyPr>
          <a:lstStyle>
            <a:lvl1pPr defTabSz="933450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0731D0E0-AD6E-47CE-9F91-386CCB39FF4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7867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9863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18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21188"/>
            <a:ext cx="5619750" cy="4189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318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79863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318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2D6E9FC8-AC0B-48E8-857B-9F8F1593856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95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400" b="1" kern="1200">
        <a:solidFill>
          <a:schemeClr val="tx1"/>
        </a:solidFill>
        <a:latin typeface="Tahoma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784" tIns="46392" rIns="92784" bIns="46392" anchor="b"/>
          <a:lstStyle/>
          <a:p>
            <a:pPr defTabSz="927100" rtl="1">
              <a:spcBef>
                <a:spcPct val="0"/>
              </a:spcBef>
            </a:pPr>
            <a:fld id="{2DE6B1F7-5F98-44D3-A6A3-B47F7A6D2FD4}" type="slidenum">
              <a:rPr lang="ar-SA" sz="1200">
                <a:latin typeface="Arial" pitchFamily="34" charset="0"/>
                <a:cs typeface="Arial" pitchFamily="34" charset="0"/>
              </a:rPr>
              <a:pPr defTabSz="927100" rtl="1">
                <a:spcBef>
                  <a:spcPct val="0"/>
                </a:spcBef>
              </a:pPr>
              <a:t>2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0088" y="4421188"/>
            <a:ext cx="5622925" cy="4189412"/>
          </a:xfrm>
          <a:noFill/>
          <a:ln/>
        </p:spPr>
        <p:txBody>
          <a:bodyPr lIns="92784" tIns="46392" rIns="92784" bIns="46392"/>
          <a:lstStyle/>
          <a:p>
            <a:pPr eaLnBrk="1" hangingPunct="1"/>
            <a:r>
              <a:rPr lang="en-US" smtClean="0"/>
              <a:t>Allah has chosen you out of the thousands that are out there.  Thank Allah for this tremendous blessing by learning with full attention and interaction. </a:t>
            </a:r>
          </a:p>
          <a:p>
            <a:pPr eaLnBrk="1" hangingPunct="1"/>
            <a:r>
              <a:rPr lang="en-US" smtClean="0"/>
              <a:t>You have already come walking towards Allah.  Now He will come running towards you (as in Hadith).  InshaAllah, you will continue in this journey till the end.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 txBox="1">
            <a:spLocks noGrp="1" noChangeArrowheads="1"/>
          </p:cNvSpPr>
          <p:nvPr/>
        </p:nvSpPr>
        <p:spPr bwMode="auto">
          <a:xfrm>
            <a:off x="1588" y="8842375"/>
            <a:ext cx="304323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0" tIns="45714" rIns="91430" bIns="45714" anchor="b"/>
          <a:lstStyle/>
          <a:p>
            <a:pPr rtl="1">
              <a:spcBef>
                <a:spcPct val="0"/>
              </a:spcBef>
            </a:pPr>
            <a:fld id="{C5A47832-8D61-42FE-9329-5BA0268321C1}" type="slidenum">
              <a:rPr lang="ar-SA" sz="1200">
                <a:latin typeface="Arial" pitchFamily="34" charset="0"/>
                <a:cs typeface="Arial" pitchFamily="34" charset="0"/>
              </a:rPr>
              <a:pPr rtl="1">
                <a:spcBef>
                  <a:spcPct val="0"/>
                </a:spcBef>
              </a:pPr>
              <a:t>15</a:t>
            </a:fld>
            <a:endParaRPr lang="en-US" sz="1200">
              <a:latin typeface="Arial" pitchFamily="34" charset="0"/>
              <a:cs typeface="Arial" pitchFamily="34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430" tIns="45714" rIns="91430" bIns="45714"/>
          <a:lstStyle/>
          <a:p>
            <a:pPr eaLnBrk="1" hangingPunct="1">
              <a:buFontTx/>
              <a:buChar char="•"/>
            </a:pPr>
            <a:r>
              <a:rPr lang="en-US" smtClean="0"/>
              <a:t>Protect us from making our nafs (and money, worldly things, fame, etc.) a god.  AEPP (check)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Yalid/Yoolad: Walid, Walida, Walidayn, Aulaad, milaad, maulood, wiladah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Lam: Did nots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Iklaas in faith and/or in niyyah?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Allahussamad: O Allah make us your beggar only! Be impressed with none.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No kufu: O Allah! Just make us fear You alone!  </a:t>
            </a:r>
          </a:p>
          <a:p>
            <a:pPr eaLnBrk="1" hangingPunct="1">
              <a:buFontTx/>
              <a:buChar char="•"/>
            </a:pPr>
            <a:r>
              <a:rPr lang="en-US" smtClean="0"/>
              <a:t>Ahad: Two meanings</a:t>
            </a:r>
          </a:p>
          <a:p>
            <a:pPr eaLnBrk="1" hangingPunct="1">
              <a:buFontTx/>
              <a:buChar char="•"/>
            </a:pPr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r>
              <a:rPr lang="en-US" smtClean="0"/>
              <a:t>Do we do that when we complete any Islamic work???? AEPP (Ask-Evaluate, Plan, Propagate). 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r>
              <a:rPr lang="en-US" smtClean="0"/>
              <a:t>Short cut Du’aa (with inshaAllah)…  Excellent point. 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700088"/>
            <a:ext cx="4652963" cy="3489325"/>
          </a:xfrm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9600"/>
            <a:ext cx="5619750" cy="4189413"/>
          </a:xfrm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/>
        </p:nvPicPr>
        <p:blipFill>
          <a:blip r:embed="rId2" cstate="print"/>
          <a:srcRect b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78051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178052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200" b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5F803-5F45-4440-9D26-B2E4C9B275A2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37B35A-4592-4083-884C-9B82C7010D3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2BCB-E4F0-4A8C-8DE4-A75DF8FD05B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E6381-ED9F-4326-B37D-4A9E5A7BEFD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71CB1-A998-434F-8ED0-3C0080D238B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E2ABEB-B0EA-4707-A811-8E55F7CED017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09419C-C881-49B6-A99F-0D1F9C7051F5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C1FB11-468F-4DA8-9474-9012C2F51169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10CFFC-EE6A-4FE2-BA3F-6ACCC394CEE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3C37F-D6AB-42E4-97EC-F324B162987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9A3E53-561A-4D12-91E6-C4C55FBBB0D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C093EC-1FE9-4EFF-8013-D21789371651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E9CA97-2460-4B08-86C5-DF0F057C45BE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Green"/>
          <p:cNvPicPr>
            <a:picLocks noChangeAspect="1" noChangeArrowheads="1"/>
          </p:cNvPicPr>
          <p:nvPr userDrawn="1"/>
        </p:nvPicPr>
        <p:blipFill>
          <a:blip r:embed="rId15" cstate="print"/>
          <a:srcRect l="6250" t="5624" r="5167" b="1465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153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  <p:sldLayoutId id="2147484128" r:id="rId12"/>
    <p:sldLayoutId id="2147484129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5pPr>
      <a:lvl6pPr marL="4572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6pPr>
      <a:lvl7pPr marL="9144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7pPr>
      <a:lvl8pPr marL="13716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8pPr>
      <a:lvl9pPr marL="1828800" algn="ctr" rtl="1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Tahoma" pitchFamily="34" charset="0"/>
          <a:cs typeface="Nafees Web Naskh" pitchFamily="2" charset="-78"/>
        </a:defRPr>
      </a:lvl9pPr>
    </p:titleStyle>
    <p:bodyStyle>
      <a:lvl1pPr marL="577850" indent="-57785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×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1025525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368425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6"/>
        </a:buBlip>
        <a:defRPr sz="2400">
          <a:solidFill>
            <a:srgbClr val="FFFF00"/>
          </a:solidFill>
          <a:latin typeface="+mn-lt"/>
          <a:cs typeface="+mn-cs"/>
        </a:defRPr>
      </a:lvl3pPr>
      <a:lvl4pPr marL="1711325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7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429000" y="76200"/>
            <a:ext cx="2514600" cy="1403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600" dirty="0">
                <a:latin typeface="Alvi Nastaleeq" pitchFamily="2" charset="-78"/>
                <a:sym typeface="AGA Arabesque" pitchFamily="2" charset="2"/>
              </a:rPr>
              <a:t>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2286000"/>
            <a:ext cx="9144000" cy="18288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FFFF00"/>
                </a:solidFill>
                <a:cs typeface="Tahoma" pitchFamily="34" charset="0"/>
              </a:rPr>
              <a:t>Let’s Understand the Qur’an</a:t>
            </a:r>
            <a:endParaRPr lang="en-US" sz="4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6" name="Rectangle 4"/>
          <p:cNvSpPr>
            <a:spLocks noGrp="1" noChangeArrowheads="1"/>
          </p:cNvSpPr>
          <p:nvPr>
            <p:ph type="subTitle" idx="4294967295"/>
          </p:nvPr>
        </p:nvSpPr>
        <p:spPr>
          <a:xfrm>
            <a:off x="1524000" y="4800600"/>
            <a:ext cx="6400800" cy="1752600"/>
          </a:xfrm>
        </p:spPr>
        <p:txBody>
          <a:bodyPr/>
          <a:lstStyle/>
          <a:p>
            <a:pPr marL="0" indent="0" algn="ctr" eaLnBrk="1" hangingPunct="1">
              <a:buFont typeface="Wingdings" pitchFamily="2" charset="2"/>
              <a:buNone/>
            </a:pP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Lesson </a:t>
            </a: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-</a:t>
            </a:r>
            <a:r>
              <a:rPr lang="en-US" sz="4000" b="1" dirty="0" smtClean="0">
                <a:solidFill>
                  <a:schemeClr val="tx1"/>
                </a:solidFill>
                <a:cs typeface="Tahoma" pitchFamily="34" charset="0"/>
              </a:rPr>
              <a:t>10a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3600" dirty="0" smtClean="0">
                <a:solidFill>
                  <a:schemeClr val="tx1"/>
                </a:solidFill>
                <a:cs typeface="Tahoma" pitchFamily="34" charset="0"/>
              </a:rPr>
              <a:t>Dr. Abdulazeez Abdulraheem</a:t>
            </a:r>
            <a:endParaRPr lang="en-US" sz="3600" dirty="0" smtClean="0">
              <a:solidFill>
                <a:schemeClr val="tx1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Message</a:t>
            </a:r>
            <a:endParaRPr lang="ar-SA" smtClean="0">
              <a:cs typeface="Tahoma" pitchFamily="34" charset="0"/>
            </a:endParaRPr>
          </a:p>
        </p:txBody>
      </p:sp>
      <p:pic>
        <p:nvPicPr>
          <p:cNvPr id="5" name="Picture 4" descr="DPPR-LOGO-Englis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990600"/>
            <a:ext cx="4833938" cy="572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83043" name="Group 3"/>
          <p:cNvGraphicFramePr>
            <a:graphicFrameLocks noGrp="1"/>
          </p:cNvGraphicFramePr>
          <p:nvPr/>
        </p:nvGraphicFramePr>
        <p:xfrm>
          <a:off x="152400" y="623888"/>
          <a:ext cx="8763000" cy="2119313"/>
        </p:xfrm>
        <a:graphic>
          <a:graphicData uri="http://schemas.openxmlformats.org/drawingml/2006/table">
            <a:tbl>
              <a:tblPr rtl="1"/>
              <a:tblGrid>
                <a:gridCol w="2057400"/>
                <a:gridCol w="1600200"/>
                <a:gridCol w="2362200"/>
                <a:gridCol w="2743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قُلْ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هُوَ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(1)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Say, 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“He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[who is] 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5380" name="Rectangle 20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>
                <a:cs typeface="Nafees Web Naskh" pitchFamily="2" charset="-78"/>
              </a:rPr>
              <a:t>Message from: </a:t>
            </a:r>
          </a:p>
        </p:txBody>
      </p:sp>
      <p:sp>
        <p:nvSpPr>
          <p:cNvPr id="15381" name="Rectangle 2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2895600"/>
            <a:ext cx="9144000" cy="4114800"/>
          </a:xfrm>
          <a:noFill/>
        </p:spPr>
        <p:txBody>
          <a:bodyPr/>
          <a:lstStyle/>
          <a:p>
            <a:pPr algn="l" rtl="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Ask: O Allah! Help me to make You alone as </a:t>
            </a:r>
            <a:br>
              <a:rPr lang="en-US" sz="2800" dirty="0" smtClean="0"/>
            </a:br>
            <a:r>
              <a:rPr lang="en-US" sz="2800" dirty="0" smtClean="0"/>
              <a:t>the true God and to obey You alone.</a:t>
            </a:r>
          </a:p>
          <a:p>
            <a:pPr algn="l" rtl="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Evaluate: How many times have I obeyed my ‘</a:t>
            </a:r>
            <a:r>
              <a:rPr lang="en-US" sz="2800" dirty="0" err="1" smtClean="0"/>
              <a:t>Nafs</a:t>
            </a:r>
            <a:r>
              <a:rPr lang="en-US" sz="2800" dirty="0" smtClean="0"/>
              <a:t>’: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(</a:t>
            </a:r>
            <a:r>
              <a:rPr lang="ar-SA" dirty="0" smtClean="0">
                <a:latin typeface="Alvi Nastaleeq" pitchFamily="2" charset="-78"/>
                <a:cs typeface="Majidi" pitchFamily="2" charset="-78"/>
              </a:rPr>
              <a:t>أفرأيت من اتّخذ إلهه هواه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)</a:t>
            </a:r>
            <a:endParaRPr lang="en-US" dirty="0" smtClean="0">
              <a:latin typeface="Alvi Nastaleeq" pitchFamily="2" charset="-78"/>
              <a:cs typeface="Alvi Nastaleeq" pitchFamily="2" charset="-78"/>
            </a:endParaRPr>
          </a:p>
          <a:p>
            <a:pPr algn="l" rtl="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How many times obeyed </a:t>
            </a:r>
            <a:r>
              <a:rPr lang="en-US" sz="2800" dirty="0" err="1" smtClean="0"/>
              <a:t>Shaitan</a:t>
            </a:r>
            <a:r>
              <a:rPr lang="en-US" sz="2800" dirty="0" smtClean="0"/>
              <a:t>? 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(</a:t>
            </a:r>
            <a:r>
              <a:rPr lang="ar-SA" dirty="0" smtClean="0">
                <a:latin typeface="Alvi Nastaleeq" pitchFamily="2" charset="-78"/>
                <a:cs typeface="Majidi" pitchFamily="2" charset="-78"/>
              </a:rPr>
              <a:t>ألاّ تعبدوا الشيطان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)</a:t>
            </a:r>
            <a:endParaRPr lang="en-US" dirty="0" smtClean="0">
              <a:latin typeface="Alvi Nastaleeq" pitchFamily="2" charset="-78"/>
              <a:cs typeface="Alvi Nastaleeq" pitchFamily="2" charset="-78"/>
            </a:endParaRPr>
          </a:p>
          <a:p>
            <a:pPr algn="l" rtl="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Why? Because of friends, TV, Internet…..</a:t>
            </a:r>
          </a:p>
          <a:p>
            <a:pPr algn="l" rtl="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Plan: To </a:t>
            </a:r>
            <a:r>
              <a:rPr lang="en-US" sz="2800" b="1" dirty="0" smtClean="0"/>
              <a:t>Worship and Obey Just Allah</a:t>
            </a:r>
            <a:r>
              <a:rPr lang="en-US" sz="2800" dirty="0" smtClean="0"/>
              <a:t>, </a:t>
            </a:r>
          </a:p>
          <a:p>
            <a:pPr algn="l" rtl="0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ar-SA" dirty="0" smtClean="0">
                <a:latin typeface="Alvi Nastaleeq" pitchFamily="2" charset="-78"/>
                <a:cs typeface="Majidi" pitchFamily="2" charset="-78"/>
              </a:rPr>
              <a:t>قُل</a:t>
            </a:r>
            <a:r>
              <a:rPr lang="en-US" dirty="0" smtClean="0">
                <a:latin typeface="Alvi Nastaleeq" pitchFamily="2" charset="-78"/>
                <a:cs typeface="Alvi Nastaleeq" pitchFamily="2" charset="-78"/>
              </a:rPr>
              <a:t>= Propagate </a:t>
            </a:r>
          </a:p>
        </p:txBody>
      </p:sp>
      <p:pic>
        <p:nvPicPr>
          <p:cNvPr id="15382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3162300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1031171" name="Group 3"/>
          <p:cNvGraphicFramePr>
            <a:graphicFrameLocks noGrp="1"/>
          </p:cNvGraphicFramePr>
          <p:nvPr/>
        </p:nvGraphicFramePr>
        <p:xfrm>
          <a:off x="452120" y="623888"/>
          <a:ext cx="8310880" cy="1371600"/>
        </p:xfrm>
        <a:graphic>
          <a:graphicData uri="http://schemas.openxmlformats.org/drawingml/2006/table">
            <a:tbl>
              <a:tblPr rtl="1"/>
              <a:tblGrid>
                <a:gridCol w="4147458"/>
                <a:gridCol w="4163422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قُلْ</a:t>
                      </a: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  </a:t>
                      </a:r>
                      <a:endParaRPr kumimoji="0" lang="ar-SA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    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هُوَ</a:t>
                      </a:r>
                    </a:p>
                  </a:txBody>
                  <a:tcPr anchor="b" horzOverflow="overflow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16394" name="Rectangle 20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2800" b="1">
                <a:cs typeface="Nafees Web Naskh" pitchFamily="2" charset="-78"/>
              </a:rPr>
              <a:t>Practice with imagination; feelings prayer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04800" y="3671888"/>
          <a:ext cx="8610600" cy="1371600"/>
        </p:xfrm>
        <a:graphic>
          <a:graphicData uri="http://schemas.openxmlformats.org/drawingml/2006/table">
            <a:tbl>
              <a:tblPr rtl="1"/>
              <a:tblGrid>
                <a:gridCol w="3984008"/>
                <a:gridCol w="4626592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اﷲ ُ</a:t>
                      </a: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 </a:t>
                      </a:r>
                      <a:endParaRPr kumimoji="0" lang="ar-SA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     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(1)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657975" y="2209800"/>
            <a:ext cx="1800225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>
              <a:spcBef>
                <a:spcPct val="0"/>
              </a:spcBef>
            </a:pPr>
            <a:r>
              <a:rPr lang="en-US" sz="600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Say, 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995363" y="2362200"/>
            <a:ext cx="1658937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>
              <a:spcBef>
                <a:spcPct val="0"/>
              </a:spcBef>
            </a:pPr>
            <a:r>
              <a:rPr lang="en-US" sz="600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“He 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457200" y="5181600"/>
            <a:ext cx="43434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>
              <a:spcBef>
                <a:spcPct val="0"/>
              </a:spcBef>
            </a:pPr>
            <a:r>
              <a:rPr lang="en-US" sz="540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[who is] One.</a:t>
            </a: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746750" y="5181600"/>
            <a:ext cx="309245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>
              <a:spcBef>
                <a:spcPct val="0"/>
              </a:spcBef>
            </a:pPr>
            <a:r>
              <a:rPr lang="en-US" sz="540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(is) Allah,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85091" name="Group 3"/>
          <p:cNvGraphicFramePr>
            <a:graphicFrameLocks noGrp="1"/>
          </p:cNvGraphicFramePr>
          <p:nvPr/>
        </p:nvGraphicFramePr>
        <p:xfrm>
          <a:off x="190500" y="1873250"/>
          <a:ext cx="8763000" cy="216535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اَﷲ ُ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الصَّمَدُ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Allah,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Self-Sufficient.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457200" y="-76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spcBef>
                <a:spcPct val="0"/>
              </a:spcBef>
            </a:pPr>
            <a:r>
              <a:rPr lang="ur-PK" sz="2000">
                <a:cs typeface="Majidi" pitchFamily="2" charset="-78"/>
              </a:rPr>
              <a:t>سُورَ</a:t>
            </a:r>
            <a:r>
              <a:rPr lang="ar-SA" sz="2000">
                <a:cs typeface="Majidi" pitchFamily="2" charset="-78"/>
              </a:rPr>
              <a:t>ةُ</a:t>
            </a:r>
            <a:r>
              <a:rPr lang="ur-PK" sz="2000">
                <a:cs typeface="Majidi" pitchFamily="2" charset="-78"/>
              </a:rPr>
              <a:t> </a:t>
            </a:r>
            <a:r>
              <a:rPr lang="ar-SA" sz="2000">
                <a:cs typeface="Majidi" pitchFamily="2" charset="-78"/>
              </a:rPr>
              <a:t>الإخلاص</a:t>
            </a:r>
            <a:endParaRPr lang="en-US" sz="2000"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1033233" name="Group 17"/>
          <p:cNvGraphicFramePr>
            <a:graphicFrameLocks noGrp="1"/>
          </p:cNvGraphicFramePr>
          <p:nvPr/>
        </p:nvGraphicFramePr>
        <p:xfrm>
          <a:off x="152400" y="273050"/>
          <a:ext cx="8763000" cy="216535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اَﷲ ُ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الصَّمَدُ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Allah,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Self-Sufficient.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8447" name="Rectangle 8"/>
          <p:cNvSpPr>
            <a:spLocks noChangeArrowheads="1"/>
          </p:cNvSpPr>
          <p:nvPr/>
        </p:nvSpPr>
        <p:spPr bwMode="auto">
          <a:xfrm>
            <a:off x="-76200" y="3887450"/>
            <a:ext cx="9144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spcBef>
                <a:spcPct val="0"/>
              </a:spcBef>
            </a:pPr>
            <a:r>
              <a:rPr lang="en-US" sz="8800" dirty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the </a:t>
            </a:r>
            <a:r>
              <a:rPr lang="en-US" sz="8800" dirty="0" smtClean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Self-Sufficient</a:t>
            </a:r>
            <a:endParaRPr lang="en-US" sz="8800" dirty="0">
              <a:solidFill>
                <a:srgbClr val="FFFFFF"/>
              </a:solidFill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84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835025" y="1408113"/>
            <a:ext cx="24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>
              <a:spcBef>
                <a:spcPct val="0"/>
              </a:spcBef>
            </a:pPr>
            <a:r>
              <a:rPr lang="ur-PK" sz="1800">
                <a:latin typeface="Arial" pitchFamily="34" charset="0"/>
                <a:cs typeface="Arial" pitchFamily="34" charset="0"/>
              </a:rPr>
              <a:t> </a:t>
            </a:r>
            <a:endParaRPr lang="en-US" sz="1800">
              <a:latin typeface="Arial" pitchFamily="34" charset="0"/>
              <a:cs typeface="Arial" pitchFamily="34" charset="0"/>
            </a:endParaRPr>
          </a:p>
        </p:txBody>
      </p:sp>
      <p:sp>
        <p:nvSpPr>
          <p:cNvPr id="1945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eaLnBrk="1" hangingPunct="1"/>
            <a:r>
              <a:rPr lang="ar-SA" sz="6600" smtClean="0">
                <a:solidFill>
                  <a:srgbClr val="FFFF00"/>
                </a:solidFill>
                <a:latin typeface="Arial" pitchFamily="34" charset="0"/>
                <a:cs typeface="Majidi" pitchFamily="2" charset="-78"/>
              </a:rPr>
              <a:t>اللَّهُ الصَّمَدُ</a:t>
            </a:r>
            <a:r>
              <a:rPr lang="ar-SA" sz="6600" smtClean="0">
                <a:latin typeface="Arial" pitchFamily="34" charset="0"/>
                <a:cs typeface="Majidi" pitchFamily="2" charset="-78"/>
              </a:rPr>
              <a:t> </a:t>
            </a:r>
            <a:r>
              <a:rPr lang="ar-SA" sz="3200" smtClean="0">
                <a:latin typeface="Arial" pitchFamily="34" charset="0"/>
                <a:cs typeface="Majidi" pitchFamily="2" charset="-78"/>
              </a:rPr>
              <a:t>{2}</a:t>
            </a:r>
            <a:endParaRPr lang="en-US" sz="3200" smtClean="0">
              <a:latin typeface="Arial" pitchFamily="34" charset="0"/>
              <a:cs typeface="Majidi" pitchFamily="2" charset="-78"/>
            </a:endParaRPr>
          </a:p>
        </p:txBody>
      </p:sp>
      <p:sp>
        <p:nvSpPr>
          <p:cNvPr id="19460" name="Line 5"/>
          <p:cNvSpPr>
            <a:spLocks noChangeShapeType="1"/>
          </p:cNvSpPr>
          <p:nvPr/>
        </p:nvSpPr>
        <p:spPr bwMode="auto">
          <a:xfrm flipH="1" flipV="1">
            <a:off x="5638800" y="1295400"/>
            <a:ext cx="76200" cy="2819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461" name="Line 6"/>
          <p:cNvSpPr>
            <a:spLocks noChangeShapeType="1"/>
          </p:cNvSpPr>
          <p:nvPr/>
        </p:nvSpPr>
        <p:spPr bwMode="auto">
          <a:xfrm flipH="1" flipV="1">
            <a:off x="5943600" y="1295400"/>
            <a:ext cx="990600" cy="2667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462" name="Line 7"/>
          <p:cNvSpPr>
            <a:spLocks noChangeShapeType="1"/>
          </p:cNvSpPr>
          <p:nvPr/>
        </p:nvSpPr>
        <p:spPr bwMode="auto">
          <a:xfrm flipH="1" flipV="1">
            <a:off x="6248400" y="1295400"/>
            <a:ext cx="1981200" cy="2743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stealth" w="lg" len="lg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463" name="Line 8"/>
          <p:cNvSpPr>
            <a:spLocks noChangeShapeType="1"/>
          </p:cNvSpPr>
          <p:nvPr/>
        </p:nvSpPr>
        <p:spPr bwMode="auto">
          <a:xfrm flipH="1">
            <a:off x="1905000" y="1219200"/>
            <a:ext cx="3429000" cy="2743200"/>
          </a:xfrm>
          <a:prstGeom prst="line">
            <a:avLst/>
          </a:prstGeom>
          <a:noFill/>
          <a:ln w="57150">
            <a:solidFill>
              <a:schemeClr val="tx1"/>
            </a:solidFill>
            <a:prstDash val="dash"/>
            <a:round/>
            <a:headEnd/>
            <a:tailEnd type="stealth" w="lg" len="lg"/>
          </a:ln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464" name="Oval 10"/>
          <p:cNvSpPr>
            <a:spLocks noChangeArrowheads="1"/>
          </p:cNvSpPr>
          <p:nvPr/>
        </p:nvSpPr>
        <p:spPr bwMode="auto">
          <a:xfrm rot="4764393">
            <a:off x="3057884" y="1887974"/>
            <a:ext cx="1066800" cy="155805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endParaRPr lang="en-US" sz="6600" b="1">
              <a:cs typeface="Arial" pitchFamily="34" charset="0"/>
            </a:endParaRPr>
          </a:p>
        </p:txBody>
      </p:sp>
      <p:sp>
        <p:nvSpPr>
          <p:cNvPr id="19465" name="Line 11"/>
          <p:cNvSpPr>
            <a:spLocks noChangeShapeType="1"/>
          </p:cNvSpPr>
          <p:nvPr/>
        </p:nvSpPr>
        <p:spPr bwMode="auto">
          <a:xfrm rot="2992527">
            <a:off x="3362684" y="2362200"/>
            <a:ext cx="4572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66" name="Line 12"/>
          <p:cNvSpPr>
            <a:spLocks noChangeShapeType="1"/>
          </p:cNvSpPr>
          <p:nvPr/>
        </p:nvSpPr>
        <p:spPr bwMode="auto">
          <a:xfrm rot="2992527" flipV="1">
            <a:off x="3286484" y="2362200"/>
            <a:ext cx="609600" cy="609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9467" name="Text Box 23"/>
          <p:cNvSpPr txBox="1">
            <a:spLocks noChangeArrowheads="1"/>
          </p:cNvSpPr>
          <p:nvPr/>
        </p:nvSpPr>
        <p:spPr bwMode="auto">
          <a:xfrm>
            <a:off x="5410200" y="4193739"/>
            <a:ext cx="3276600" cy="15480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/>
            <a:r>
              <a:rPr lang="en-US" sz="4400" b="1" dirty="0">
                <a:solidFill>
                  <a:srgbClr val="CC0000"/>
                </a:solidFill>
                <a:cs typeface="Tahoma" pitchFamily="34" charset="0"/>
              </a:rPr>
              <a:t>Everyone needs him</a:t>
            </a:r>
            <a:endParaRPr lang="ar-SA" sz="4400" b="1" dirty="0">
              <a:solidFill>
                <a:srgbClr val="CC0000"/>
              </a:solidFill>
              <a:cs typeface="Tahoma" pitchFamily="34" charset="0"/>
            </a:endParaRPr>
          </a:p>
        </p:txBody>
      </p:sp>
      <p:sp>
        <p:nvSpPr>
          <p:cNvPr id="19468" name="Text Box 24"/>
          <p:cNvSpPr txBox="1">
            <a:spLocks noChangeArrowheads="1"/>
          </p:cNvSpPr>
          <p:nvPr/>
        </p:nvSpPr>
        <p:spPr bwMode="auto">
          <a:xfrm>
            <a:off x="457200" y="4191000"/>
            <a:ext cx="3048000" cy="15557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b="1" dirty="0">
                <a:solidFill>
                  <a:srgbClr val="CC0000"/>
                </a:solidFill>
                <a:cs typeface="Tahoma" pitchFamily="34" charset="0"/>
              </a:rPr>
              <a:t>He needs no </a:t>
            </a:r>
            <a:r>
              <a:rPr lang="en-US" b="1" dirty="0" smtClean="0">
                <a:solidFill>
                  <a:srgbClr val="CC0000"/>
                </a:solidFill>
                <a:cs typeface="Tahoma" pitchFamily="34" charset="0"/>
              </a:rPr>
              <a:t>one</a:t>
            </a:r>
            <a:endParaRPr lang="ar-SA" b="1" dirty="0">
              <a:solidFill>
                <a:srgbClr val="CC00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89187" name="Group 3"/>
          <p:cNvGraphicFramePr>
            <a:graphicFrameLocks noGrp="1"/>
          </p:cNvGraphicFramePr>
          <p:nvPr/>
        </p:nvGraphicFramePr>
        <p:xfrm>
          <a:off x="152400" y="577850"/>
          <a:ext cx="8763000" cy="216535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اَﷲ ُ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الصَّمَدُ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699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Allah,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Self-Sufficient.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>
                <a:cs typeface="Nafees Web Naskh" pitchFamily="2" charset="-78"/>
              </a:rPr>
              <a:t>Message from: </a:t>
            </a:r>
          </a:p>
        </p:txBody>
      </p:sp>
      <p:sp>
        <p:nvSpPr>
          <p:cNvPr id="20495" name="Rectangle 15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352800"/>
            <a:ext cx="8382000" cy="2778125"/>
          </a:xfrm>
          <a:noFill/>
        </p:spPr>
        <p:txBody>
          <a:bodyPr/>
          <a:lstStyle/>
          <a:p>
            <a:pPr algn="l" rtl="0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/>
              <a:t>My heart should be filled with His Greatness and His High Position.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dirty="0" smtClean="0"/>
              <a:t>O Allah! Please be enough for me </a:t>
            </a:r>
            <a:br>
              <a:rPr lang="en-US" dirty="0" smtClean="0"/>
            </a:br>
            <a:r>
              <a:rPr lang="en-US" dirty="0" smtClean="0"/>
              <a:t>(Ex: Someone says he has 1,000’s of jobs … and you are jobless)</a:t>
            </a:r>
          </a:p>
        </p:txBody>
      </p:sp>
      <p:pic>
        <p:nvPicPr>
          <p:cNvPr id="20496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3162300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1037315" name="Group 3"/>
          <p:cNvGraphicFramePr>
            <a:graphicFrameLocks noGrp="1"/>
          </p:cNvGraphicFramePr>
          <p:nvPr/>
        </p:nvGraphicFramePr>
        <p:xfrm>
          <a:off x="152400" y="958850"/>
          <a:ext cx="8763000" cy="1295400"/>
        </p:xfrm>
        <a:graphic>
          <a:graphicData uri="http://schemas.openxmlformats.org/drawingml/2006/table">
            <a:tbl>
              <a:tblPr rtl="1"/>
              <a:tblGrid>
                <a:gridCol w="4495800"/>
                <a:gridCol w="4267200"/>
              </a:tblGrid>
              <a:tr h="12954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اَﷲ ُ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الصَّمَدُ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1514" name="Rectangle 14"/>
          <p:cNvSpPr>
            <a:spLocks noChangeArrowheads="1"/>
          </p:cNvSpPr>
          <p:nvPr/>
        </p:nvSpPr>
        <p:spPr bwMode="auto">
          <a:xfrm>
            <a:off x="457200" y="76200"/>
            <a:ext cx="82296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2800" b="1" dirty="0" smtClean="0">
                <a:cs typeface="Nafees Web Naskh" pitchFamily="2" charset="-78"/>
              </a:rPr>
              <a:t>Practice with imagination; feelings &amp; prayer</a:t>
            </a:r>
            <a:endParaRPr lang="en-US" sz="3600" b="1" dirty="0">
              <a:cs typeface="Nafees Web Naskh" pitchFamily="2" charset="-78"/>
            </a:endParaRPr>
          </a:p>
        </p:txBody>
      </p:sp>
      <p:pic>
        <p:nvPicPr>
          <p:cNvPr id="215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514600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491163" y="3200400"/>
            <a:ext cx="24415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>
              <a:spcBef>
                <a:spcPct val="0"/>
              </a:spcBef>
            </a:pPr>
            <a:r>
              <a:rPr lang="en-US" sz="720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Allah,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2819400"/>
            <a:ext cx="4191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hangingPunct="0">
              <a:spcBef>
                <a:spcPct val="0"/>
              </a:spcBef>
            </a:pPr>
            <a:r>
              <a:rPr lang="en-US" sz="660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the Self-Sufficient.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91235" name="Group 3"/>
          <p:cNvGraphicFramePr>
            <a:graphicFrameLocks noGrp="1"/>
          </p:cNvGraphicFramePr>
          <p:nvPr/>
        </p:nvGraphicFramePr>
        <p:xfrm>
          <a:off x="152400" y="18303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3505200"/>
                <a:gridCol w="2057400"/>
                <a:gridCol w="3200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لَمْ يَلِدْ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وَلَمْ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يُولَدْ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did neither beget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He begotten,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2545" name="Rectangle 17"/>
          <p:cNvSpPr>
            <a:spLocks noChangeArrowheads="1"/>
          </p:cNvSpPr>
          <p:nvPr/>
        </p:nvSpPr>
        <p:spPr bwMode="auto">
          <a:xfrm>
            <a:off x="457200" y="-76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spcBef>
                <a:spcPct val="0"/>
              </a:spcBef>
            </a:pPr>
            <a:r>
              <a:rPr lang="ur-PK" sz="2000">
                <a:cs typeface="Majidi" pitchFamily="2" charset="-78"/>
              </a:rPr>
              <a:t>سُورَ</a:t>
            </a:r>
            <a:r>
              <a:rPr lang="ar-SA" sz="2000">
                <a:cs typeface="Majidi" pitchFamily="2" charset="-78"/>
              </a:rPr>
              <a:t>ةُ</a:t>
            </a:r>
            <a:r>
              <a:rPr lang="ur-PK" sz="2000">
                <a:cs typeface="Majidi" pitchFamily="2" charset="-78"/>
              </a:rPr>
              <a:t> </a:t>
            </a:r>
            <a:r>
              <a:rPr lang="ar-SA" sz="2000">
                <a:cs typeface="Majidi" pitchFamily="2" charset="-78"/>
              </a:rPr>
              <a:t>الإخلاص</a:t>
            </a:r>
            <a:endParaRPr lang="en-US" sz="2000"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93283" name="Group 3"/>
          <p:cNvGraphicFramePr>
            <a:graphicFrameLocks noGrp="1"/>
          </p:cNvGraphicFramePr>
          <p:nvPr/>
        </p:nvGraphicFramePr>
        <p:xfrm>
          <a:off x="1524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3505200"/>
                <a:gridCol w="2057400"/>
                <a:gridCol w="3200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لَمْ يَلِدْ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وَلَمْ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يُولَدْ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did neither beget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He begotten,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3569" name="Text Box 17"/>
          <p:cNvSpPr txBox="1">
            <a:spLocks noChangeArrowheads="1"/>
          </p:cNvSpPr>
          <p:nvPr/>
        </p:nvSpPr>
        <p:spPr bwMode="auto">
          <a:xfrm>
            <a:off x="5988254" y="2610024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و ل د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70" name="AutoShape 18"/>
          <p:cNvSpPr>
            <a:spLocks noChangeArrowheads="1"/>
          </p:cNvSpPr>
          <p:nvPr/>
        </p:nvSpPr>
        <p:spPr bwMode="auto">
          <a:xfrm>
            <a:off x="1066800" y="3124200"/>
            <a:ext cx="4191000" cy="1371600"/>
          </a:xfrm>
          <a:prstGeom prst="wedgeRectCallout">
            <a:avLst>
              <a:gd name="adj1" fmla="val 80630"/>
              <a:gd name="adj2" fmla="val -1379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137160" rIns="0" anchor="ctr" anchorCtr="1"/>
          <a:lstStyle/>
          <a:p>
            <a:pPr algn="ctr"/>
            <a:r>
              <a:rPr lang="en-US" sz="8000" b="1" dirty="0" smtClean="0">
                <a:cs typeface="Arial" pitchFamily="34" charset="0"/>
              </a:rPr>
              <a:t>did </a:t>
            </a:r>
            <a:r>
              <a:rPr lang="en-US" sz="8000" b="1" dirty="0">
                <a:cs typeface="Arial" pitchFamily="34" charset="0"/>
              </a:rPr>
              <a:t>not</a:t>
            </a:r>
            <a:endParaRPr lang="en-US" sz="8000" b="1" dirty="0">
              <a:cs typeface="Majidi" pitchFamily="2" charset="-78"/>
            </a:endParaRPr>
          </a:p>
        </p:txBody>
      </p:sp>
      <p:sp>
        <p:nvSpPr>
          <p:cNvPr id="23571" name="AutoShape 19"/>
          <p:cNvSpPr>
            <a:spLocks noChangeArrowheads="1"/>
          </p:cNvSpPr>
          <p:nvPr/>
        </p:nvSpPr>
        <p:spPr bwMode="auto">
          <a:xfrm>
            <a:off x="990600" y="5181600"/>
            <a:ext cx="4343400" cy="1295400"/>
          </a:xfrm>
          <a:prstGeom prst="wedgeRectCallout">
            <a:avLst>
              <a:gd name="adj1" fmla="val 71750"/>
              <a:gd name="adj2" fmla="val -1793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pPr algn="ctr"/>
            <a:r>
              <a:rPr lang="en-US" sz="8000" b="1" dirty="0" smtClean="0">
                <a:cs typeface="Arial" pitchFamily="34" charset="0"/>
              </a:rPr>
              <a:t>will </a:t>
            </a:r>
            <a:r>
              <a:rPr lang="en-US" sz="8000" b="1" dirty="0">
                <a:cs typeface="Arial" pitchFamily="34" charset="0"/>
              </a:rPr>
              <a:t>not</a:t>
            </a:r>
          </a:p>
        </p:txBody>
      </p:sp>
      <p:sp>
        <p:nvSpPr>
          <p:cNvPr id="23572" name="Rectangle 20"/>
          <p:cNvSpPr>
            <a:spLocks noChangeArrowheads="1"/>
          </p:cNvSpPr>
          <p:nvPr/>
        </p:nvSpPr>
        <p:spPr bwMode="auto">
          <a:xfrm>
            <a:off x="6477000" y="1957388"/>
            <a:ext cx="1920875" cy="48244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"/>
              </a:spcBef>
            </a:pPr>
            <a:endParaRPr lang="ar-SA" sz="15000" b="1">
              <a:solidFill>
                <a:srgbClr val="FFFF00"/>
              </a:solidFill>
              <a:cs typeface="Majidi" pitchFamily="2" charset="-78"/>
            </a:endParaRPr>
          </a:p>
          <a:p>
            <a:pPr algn="r" rtl="1">
              <a:spcBef>
                <a:spcPct val="5000"/>
              </a:spcBef>
            </a:pPr>
            <a:r>
              <a:rPr lang="ar-SA" sz="15000" b="1">
                <a:solidFill>
                  <a:srgbClr val="FFFF00"/>
                </a:solidFill>
                <a:cs typeface="Majidi" pitchFamily="2" charset="-78"/>
              </a:rPr>
              <a:t>لَنْ</a:t>
            </a:r>
            <a:endParaRPr lang="en-US" sz="15000" b="1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23573" name="Rectangle 7"/>
          <p:cNvSpPr>
            <a:spLocks noChangeArrowheads="1"/>
          </p:cNvSpPr>
          <p:nvPr/>
        </p:nvSpPr>
        <p:spPr bwMode="auto">
          <a:xfrm>
            <a:off x="7010400" y="2432050"/>
            <a:ext cx="1389063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13800" b="1">
                <a:solidFill>
                  <a:srgbClr val="FFFF00"/>
                </a:solidFill>
                <a:cs typeface="Majidi" pitchFamily="2" charset="-78"/>
              </a:rPr>
              <a:t>لَمْ</a:t>
            </a:r>
            <a:endParaRPr lang="en-US" sz="6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57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3571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7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457200" y="457200"/>
            <a:ext cx="8229600" cy="768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b="1">
                <a:cs typeface="Tahoma" pitchFamily="34" charset="0"/>
              </a:rPr>
              <a:t>In this lesson…</a:t>
            </a:r>
          </a:p>
        </p:txBody>
      </p:sp>
      <p:graphicFrame>
        <p:nvGraphicFramePr>
          <p:cNvPr id="186400" name="Group 32"/>
          <p:cNvGraphicFramePr>
            <a:graphicFrameLocks noGrp="1"/>
          </p:cNvGraphicFramePr>
          <p:nvPr/>
        </p:nvGraphicFramePr>
        <p:xfrm>
          <a:off x="152400" y="1600200"/>
          <a:ext cx="8839200" cy="3200401"/>
        </p:xfrm>
        <a:graphic>
          <a:graphicData uri="http://schemas.openxmlformats.org/drawingml/2006/table">
            <a:tbl>
              <a:tblPr/>
              <a:tblGrid>
                <a:gridCol w="8839200"/>
              </a:tblGrid>
              <a:tr h="11017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4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Qur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Web Naskh"/>
                          <a:cs typeface="Nafees Web Naskh" pitchFamily="2" charset="-78"/>
                        </a:rPr>
                        <a:t>’</a:t>
                      </a: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an:</a:t>
                      </a: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	   </a:t>
                      </a:r>
                      <a:r>
                        <a:rPr kumimoji="0" lang="ar-SA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      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Surah </a:t>
                      </a: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Ikhlaas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Grammar </a:t>
                      </a:r>
                      <a:r>
                        <a:rPr kumimoji="0" lang="en-US" altLang="zh-TW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Naskh" pitchFamily="2" charset="-78"/>
                          <a:ea typeface="新細明體" charset="-120"/>
                          <a:cs typeface="Nafees Web Naskh" pitchFamily="2" charset="-78"/>
                        </a:rPr>
                        <a:t>:</a:t>
                      </a:r>
                      <a:r>
                        <a:rPr kumimoji="0" lang="ar-SA" altLang="zh-TW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Naskh" pitchFamily="2" charset="-78"/>
                          <a:cs typeface="Tajweed" pitchFamily="2" charset="-78"/>
                        </a:rPr>
                        <a:t>     </a:t>
                      </a:r>
                      <a:r>
                        <a:rPr kumimoji="0" lang="en-US" altLang="zh-TW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Nafees Naskh" pitchFamily="2" charset="-78"/>
                          <a:ea typeface="新細明體" charset="-120"/>
                          <a:cs typeface="Tajweed" pitchFamily="2" charset="-78"/>
                        </a:rPr>
                        <a:t> </a:t>
                      </a:r>
                      <a:r>
                        <a:rPr kumimoji="0" lang="ar-SA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إَفْعَلْ، إَفْعَلُوا، لاَ تَفْعَلْ، لاَ تَفْعَلُوا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Tajweed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33"/>
                    </a:solidFill>
                  </a:tcPr>
                </a:tc>
              </a:tr>
              <a:tr h="1049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3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Nafees Web Naskh" pitchFamily="2" charset="-78"/>
                        </a:rPr>
                        <a:t>Educational tip: </a:t>
                      </a:r>
                      <a:r>
                        <a:rPr kumimoji="0" lang="en-US" sz="2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+mn-ea"/>
                          <a:cs typeface="Nafees Web Naskh" pitchFamily="2" charset="-78"/>
                        </a:rPr>
                        <a:t>Repetition</a:t>
                      </a:r>
                      <a:endParaRPr kumimoji="0" lang="ar-SA" sz="28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+mn-ea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228600" y="5334000"/>
            <a:ext cx="8686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ctr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solidFill>
                  <a:srgbClr val="FFFF00"/>
                </a:solidFill>
                <a:cs typeface="Tahoma" pitchFamily="34" charset="0"/>
              </a:rPr>
              <a:t>In this lesson you will learn </a:t>
            </a:r>
            <a:r>
              <a:rPr lang="en-US" sz="4000" b="1" dirty="0">
                <a:cs typeface="Tahoma" pitchFamily="34" charset="0"/>
              </a:rPr>
              <a:t>2</a:t>
            </a:r>
            <a:r>
              <a:rPr lang="en-US" sz="3200" dirty="0">
                <a:solidFill>
                  <a:srgbClr val="FFFF00"/>
                </a:solidFill>
                <a:cs typeface="Tahoma" pitchFamily="34" charset="0"/>
              </a:rPr>
              <a:t> new words which occur in </a:t>
            </a:r>
            <a:r>
              <a:rPr lang="en-US" sz="3200" dirty="0" smtClean="0">
                <a:solidFill>
                  <a:srgbClr val="FFFF00"/>
                </a:solidFill>
                <a:cs typeface="Tahoma" pitchFamily="34" charset="0"/>
              </a:rPr>
              <a:t>Qur’an </a:t>
            </a:r>
            <a:r>
              <a:rPr lang="en-US" sz="3200" dirty="0">
                <a:solidFill>
                  <a:srgbClr val="FFFF00"/>
                </a:solidFill>
                <a:cs typeface="Tahoma" pitchFamily="34" charset="0"/>
              </a:rPr>
              <a:t>almost </a:t>
            </a:r>
            <a:r>
              <a:rPr lang="en-US" sz="4000" b="1" dirty="0">
                <a:cs typeface="Tahoma" pitchFamily="34" charset="0"/>
              </a:rPr>
              <a:t>432</a:t>
            </a:r>
            <a:r>
              <a:rPr lang="en-US" sz="3200" dirty="0">
                <a:solidFill>
                  <a:srgbClr val="FFFF00"/>
                </a:solidFill>
                <a:cs typeface="Tahoma" pitchFamily="34" charset="0"/>
              </a:rPr>
              <a:t> times</a:t>
            </a:r>
            <a:endParaRPr lang="ur-PK" sz="3200" dirty="0">
              <a:solidFill>
                <a:srgbClr val="FFFF00"/>
              </a:solidFill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95331" name="Group 3"/>
          <p:cNvGraphicFramePr>
            <a:graphicFrameLocks noGrp="1"/>
          </p:cNvGraphicFramePr>
          <p:nvPr/>
        </p:nvGraphicFramePr>
        <p:xfrm>
          <a:off x="1524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3505200"/>
                <a:gridCol w="2057400"/>
                <a:gridCol w="3200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لَمْ يَلِدْ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وَلَمْ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يُولَدْ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did neither beget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He begotten,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4594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895600"/>
            <a:ext cx="7772400" cy="1981200"/>
          </a:xfrm>
          <a:noFill/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ar-SA" sz="18900" smtClean="0">
                <a:latin typeface="Times New Roman" pitchFamily="18" charset="0"/>
                <a:ea typeface="Times New Roman" pitchFamily="18" charset="0"/>
                <a:cs typeface="Majidi" pitchFamily="2" charset="-78"/>
              </a:rPr>
              <a:t>		</a:t>
            </a:r>
            <a:r>
              <a:rPr lang="ar-SA" sz="12900" smtClean="0">
                <a:latin typeface="Times New Roman" pitchFamily="18" charset="0"/>
                <a:ea typeface="Times New Roman" pitchFamily="18" charset="0"/>
                <a:cs typeface="Majidi" pitchFamily="2" charset="-78"/>
              </a:rPr>
              <a:t> 	</a:t>
            </a:r>
            <a:endParaRPr lang="en-US" sz="18900" smtClean="0">
              <a:latin typeface="Times New Roman" pitchFamily="18" charset="0"/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24595" name="Rectangle 6"/>
          <p:cNvSpPr>
            <a:spLocks noChangeArrowheads="1"/>
          </p:cNvSpPr>
          <p:nvPr/>
        </p:nvSpPr>
        <p:spPr bwMode="auto">
          <a:xfrm>
            <a:off x="6477000" y="3048000"/>
            <a:ext cx="118745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115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لَمْ</a:t>
            </a:r>
            <a:endParaRPr lang="en-US" sz="5400"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24596" name="Rectangle 7"/>
          <p:cNvSpPr>
            <a:spLocks noChangeArrowheads="1"/>
          </p:cNvSpPr>
          <p:nvPr/>
        </p:nvSpPr>
        <p:spPr bwMode="auto">
          <a:xfrm>
            <a:off x="1295400" y="3048000"/>
            <a:ext cx="1741488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115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يَلِدْ</a:t>
            </a:r>
            <a:endParaRPr lang="en-US" sz="5400"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800600" y="5181600"/>
            <a:ext cx="33750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FFFFFF"/>
              </a:buClr>
              <a:buSzPct val="90000"/>
            </a:pPr>
            <a:r>
              <a:rPr lang="en-US" b="1">
                <a:cs typeface="Nafees Web Naskh" pitchFamily="2" charset="-78"/>
              </a:rPr>
              <a:t>He did not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990600" y="5105400"/>
            <a:ext cx="194945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cs typeface="Nafees Web Naskh" pitchFamily="2" charset="-78"/>
              </a:rPr>
              <a:t>beget</a:t>
            </a:r>
            <a:endParaRPr lang="en-US"/>
          </a:p>
        </p:txBody>
      </p:sp>
      <p:sp>
        <p:nvSpPr>
          <p:cNvPr id="12" name="Text Box 17"/>
          <p:cNvSpPr txBox="1">
            <a:spLocks noChangeArrowheads="1"/>
          </p:cNvSpPr>
          <p:nvPr/>
        </p:nvSpPr>
        <p:spPr bwMode="auto">
          <a:xfrm>
            <a:off x="5988254" y="256189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و ل د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97379" name="Group 3"/>
          <p:cNvGraphicFramePr>
            <a:graphicFrameLocks noGrp="1"/>
          </p:cNvGraphicFramePr>
          <p:nvPr/>
        </p:nvGraphicFramePr>
        <p:xfrm>
          <a:off x="1524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3505200"/>
                <a:gridCol w="2057400"/>
                <a:gridCol w="3200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لَمْ يَلِدْ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وَلَمْ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يُولَدْ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did neither beget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He begotten,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5617" name="AutoShape 17"/>
          <p:cNvSpPr>
            <a:spLocks noChangeArrowheads="1"/>
          </p:cNvSpPr>
          <p:nvPr/>
        </p:nvSpPr>
        <p:spPr bwMode="auto">
          <a:xfrm>
            <a:off x="1066800" y="2895600"/>
            <a:ext cx="4191000" cy="1600200"/>
          </a:xfrm>
          <a:prstGeom prst="wedgeRectCallout">
            <a:avLst>
              <a:gd name="adj1" fmla="val 80630"/>
              <a:gd name="adj2" fmla="val -13792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tIns="137160" rIns="0" anchor="ctr" anchorCtr="1"/>
          <a:lstStyle/>
          <a:p>
            <a:pPr algn="ctr"/>
            <a:r>
              <a:rPr lang="en-US" sz="8800" b="1" dirty="0" smtClean="0">
                <a:cs typeface="Arial" pitchFamily="34" charset="0"/>
              </a:rPr>
              <a:t>did </a:t>
            </a:r>
            <a:r>
              <a:rPr lang="en-US" sz="8800" b="1" dirty="0">
                <a:cs typeface="Arial" pitchFamily="34" charset="0"/>
              </a:rPr>
              <a:t>not</a:t>
            </a:r>
            <a:endParaRPr lang="en-US" sz="8800" b="1" dirty="0">
              <a:cs typeface="Majidi" pitchFamily="2" charset="-78"/>
            </a:endParaRPr>
          </a:p>
        </p:txBody>
      </p:sp>
      <p:sp>
        <p:nvSpPr>
          <p:cNvPr id="25618" name="AutoShape 18"/>
          <p:cNvSpPr>
            <a:spLocks noChangeArrowheads="1"/>
          </p:cNvSpPr>
          <p:nvPr/>
        </p:nvSpPr>
        <p:spPr bwMode="auto">
          <a:xfrm>
            <a:off x="1066800" y="5105400"/>
            <a:ext cx="4724400" cy="1524000"/>
          </a:xfrm>
          <a:prstGeom prst="wedgeRectCallout">
            <a:avLst>
              <a:gd name="adj1" fmla="val 71750"/>
              <a:gd name="adj2" fmla="val -17935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 anchor="ctr" anchorCtr="1"/>
          <a:lstStyle/>
          <a:p>
            <a:pPr algn="ctr"/>
            <a:r>
              <a:rPr lang="en-US" sz="8800" b="1" dirty="0" smtClean="0">
                <a:cs typeface="Arial" pitchFamily="34" charset="0"/>
              </a:rPr>
              <a:t>will </a:t>
            </a:r>
            <a:r>
              <a:rPr lang="en-US" sz="8800" b="1" dirty="0">
                <a:cs typeface="Arial" pitchFamily="34" charset="0"/>
              </a:rPr>
              <a:t>not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6705600" y="2286000"/>
            <a:ext cx="1920875" cy="4778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spcBef>
                <a:spcPct val="5000"/>
              </a:spcBef>
            </a:pPr>
            <a:r>
              <a:rPr lang="ar-SA" sz="15000" b="1" dirty="0">
                <a:solidFill>
                  <a:srgbClr val="FFFF00"/>
                </a:solidFill>
                <a:cs typeface="Majidi" pitchFamily="2" charset="-78"/>
              </a:rPr>
              <a:t>لَمْ</a:t>
            </a:r>
          </a:p>
          <a:p>
            <a:pPr algn="r" rtl="1">
              <a:spcBef>
                <a:spcPct val="5000"/>
              </a:spcBef>
            </a:pPr>
            <a:r>
              <a:rPr lang="ar-SA" sz="15000" b="1" dirty="0">
                <a:solidFill>
                  <a:srgbClr val="FFFF00"/>
                </a:solidFill>
                <a:cs typeface="Majidi" pitchFamily="2" charset="-78"/>
              </a:rPr>
              <a:t>لَنْ</a:t>
            </a:r>
            <a:endParaRPr lang="en-US" sz="15000" b="1" dirty="0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8" name="Text Box 17"/>
          <p:cNvSpPr txBox="1">
            <a:spLocks noChangeArrowheads="1"/>
          </p:cNvSpPr>
          <p:nvPr/>
        </p:nvSpPr>
        <p:spPr bwMode="auto">
          <a:xfrm>
            <a:off x="5988254" y="2561898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و ل د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561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25618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7" grpId="0" animBg="1"/>
      <p:bldP spid="2561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99427" name="Group 3"/>
          <p:cNvGraphicFramePr>
            <a:graphicFrameLocks noGrp="1"/>
          </p:cNvGraphicFramePr>
          <p:nvPr/>
        </p:nvGraphicFramePr>
        <p:xfrm>
          <a:off x="1524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3505200"/>
                <a:gridCol w="2057400"/>
                <a:gridCol w="3200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لَمْ يَلِدْ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وَلَمْ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يُولَدْ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did neither beget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He begotten,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1143000" y="2586789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و ل د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99442" name="Group 18"/>
          <p:cNvGraphicFramePr>
            <a:graphicFrameLocks noGrp="1"/>
          </p:cNvGraphicFramePr>
          <p:nvPr/>
        </p:nvGraphicFramePr>
        <p:xfrm>
          <a:off x="1219200" y="3200400"/>
          <a:ext cx="6858000" cy="3413760"/>
        </p:xfrm>
        <a:graphic>
          <a:graphicData uri="http://schemas.openxmlformats.org/drawingml/2006/table">
            <a:tbl>
              <a:tblPr/>
              <a:tblGrid>
                <a:gridCol w="6541477"/>
                <a:gridCol w="316523"/>
              </a:tblGrid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3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111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9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3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111125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en-US" sz="10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Nafees Web Naskh" pitchFamily="2" charset="-7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95400" y="3352800"/>
            <a:ext cx="3810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>
                <a:srgbClr val="FFFFFF"/>
              </a:buClr>
              <a:buSzPct val="90000"/>
            </a:pPr>
            <a:r>
              <a:rPr lang="en-US" sz="4400" b="1" dirty="0" smtClean="0">
                <a:cs typeface="Nafees Web Naskh" pitchFamily="2" charset="-78"/>
              </a:rPr>
              <a:t>begets </a:t>
            </a:r>
            <a:endParaRPr lang="en-US" sz="4400" b="1" dirty="0">
              <a:cs typeface="Nafees Web Naskh" pitchFamily="2" charset="-78"/>
            </a:endParaRPr>
          </a:p>
          <a:p>
            <a:pPr algn="ctr" eaLnBrk="0" hangingPunct="0">
              <a:spcBef>
                <a:spcPct val="0"/>
              </a:spcBef>
              <a:buClr>
                <a:srgbClr val="FFFFFF"/>
              </a:buClr>
              <a:buSzPct val="90000"/>
            </a:pPr>
            <a:r>
              <a:rPr lang="en-US" sz="3600" i="1" dirty="0">
                <a:cs typeface="Nafees Web Naskh" pitchFamily="2" charset="-78"/>
              </a:rPr>
              <a:t>(active voice)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143000" y="5399088"/>
            <a:ext cx="4114800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0"/>
              </a:spcBef>
              <a:buClr>
                <a:srgbClr val="FFFFFF"/>
              </a:buClr>
              <a:buSzPct val="90000"/>
            </a:pPr>
            <a:r>
              <a:rPr lang="en-US" sz="3600" b="1" dirty="0">
                <a:cs typeface="Nafees Web Naskh" pitchFamily="2" charset="-78"/>
              </a:rPr>
              <a:t>i</a:t>
            </a:r>
            <a:r>
              <a:rPr lang="en-US" sz="3600" b="1" dirty="0" smtClean="0">
                <a:cs typeface="Nafees Web Naskh" pitchFamily="2" charset="-78"/>
              </a:rPr>
              <a:t>s </a:t>
            </a:r>
            <a:r>
              <a:rPr lang="en-US" sz="3600" b="1" dirty="0">
                <a:cs typeface="Nafees Web Naskh" pitchFamily="2" charset="-78"/>
              </a:rPr>
              <a:t>begotten </a:t>
            </a:r>
          </a:p>
          <a:p>
            <a:pPr algn="ctr" eaLnBrk="0" hangingPunct="0">
              <a:spcBef>
                <a:spcPct val="0"/>
              </a:spcBef>
              <a:buClr>
                <a:srgbClr val="FFFFFF"/>
              </a:buClr>
              <a:buSzPct val="90000"/>
            </a:pPr>
            <a:r>
              <a:rPr lang="en-US" sz="2800" i="1" dirty="0">
                <a:cs typeface="Nafees Web Naskh" pitchFamily="2" charset="-78"/>
              </a:rPr>
              <a:t>(passive voice)</a:t>
            </a:r>
          </a:p>
        </p:txBody>
      </p:sp>
      <p:sp>
        <p:nvSpPr>
          <p:cNvPr id="26649" name="Rectangle 7"/>
          <p:cNvSpPr>
            <a:spLocks noChangeArrowheads="1"/>
          </p:cNvSpPr>
          <p:nvPr/>
        </p:nvSpPr>
        <p:spPr bwMode="auto">
          <a:xfrm>
            <a:off x="6734175" y="3154363"/>
            <a:ext cx="17240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9600" b="1">
                <a:solidFill>
                  <a:srgbClr val="FFFF00"/>
                </a:solidFill>
                <a:cs typeface="Majidi" pitchFamily="2" charset="-78"/>
              </a:rPr>
              <a:t>يَلِد</a:t>
            </a:r>
            <a:r>
              <a:rPr lang="ar-SA" sz="9600" b="1">
                <a:solidFill>
                  <a:srgbClr val="FFFF00"/>
                </a:solidFill>
                <a:cs typeface="Nafees Web Naskh" pitchFamily="2" charset="-78"/>
              </a:rPr>
              <a:t> </a:t>
            </a:r>
            <a:endParaRPr lang="en-US"/>
          </a:p>
        </p:txBody>
      </p:sp>
      <p:sp>
        <p:nvSpPr>
          <p:cNvPr id="26650" name="Rectangle 8"/>
          <p:cNvSpPr>
            <a:spLocks noChangeArrowheads="1"/>
          </p:cNvSpPr>
          <p:nvPr/>
        </p:nvSpPr>
        <p:spPr bwMode="auto">
          <a:xfrm>
            <a:off x="6477000" y="5135563"/>
            <a:ext cx="205740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9600" b="1">
                <a:solidFill>
                  <a:srgbClr val="FFFF00"/>
                </a:solidFill>
                <a:cs typeface="Majidi" pitchFamily="2" charset="-78"/>
              </a:rPr>
              <a:t>يُولَد</a:t>
            </a:r>
            <a:r>
              <a:rPr lang="ar-SA" sz="9600" b="1">
                <a:solidFill>
                  <a:srgbClr val="FFFF00"/>
                </a:solidFill>
                <a:cs typeface="Nafees Web Naskh" pitchFamily="2" charset="-78"/>
              </a:rPr>
              <a:t> 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1001475" name="Group 3"/>
          <p:cNvGraphicFramePr>
            <a:graphicFrameLocks noGrp="1"/>
          </p:cNvGraphicFramePr>
          <p:nvPr/>
        </p:nvGraphicFramePr>
        <p:xfrm>
          <a:off x="1524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3505200"/>
                <a:gridCol w="2057400"/>
                <a:gridCol w="3200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لَمْ يَلِدْ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وَلَمْ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يُولَدْ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did neither beget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He begotten,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7665" name="Text Box 17"/>
          <p:cNvSpPr txBox="1">
            <a:spLocks noChangeArrowheads="1"/>
          </p:cNvSpPr>
          <p:nvPr/>
        </p:nvSpPr>
        <p:spPr bwMode="auto">
          <a:xfrm>
            <a:off x="1143000" y="25146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>
                <a:latin typeface="Times New Roman" pitchFamily="18" charset="0"/>
                <a:cs typeface="Times New Roman" pitchFamily="18" charset="0"/>
              </a:rPr>
              <a:t>و ل د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66" name="AutoShape 18"/>
          <p:cNvSpPr>
            <a:spLocks noChangeArrowheads="1"/>
          </p:cNvSpPr>
          <p:nvPr/>
        </p:nvSpPr>
        <p:spPr bwMode="auto">
          <a:xfrm>
            <a:off x="498172" y="2871907"/>
            <a:ext cx="8565169" cy="3847862"/>
          </a:xfrm>
          <a:prstGeom prst="roundRect">
            <a:avLst>
              <a:gd name="adj" fmla="val 16667"/>
            </a:avLst>
          </a:prstGeom>
          <a:solidFill>
            <a:schemeClr val="bg1">
              <a:lumMod val="5000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ar-SA" sz="8800" dirty="0">
                <a:latin typeface="Nafees Pakistani Naskh" pitchFamily="2" charset="-78"/>
                <a:cs typeface="Nafees Pakistani Naskh" pitchFamily="2" charset="-78"/>
              </a:rPr>
              <a:t>والد، والدۃ، والدين، </a:t>
            </a:r>
          </a:p>
          <a:p>
            <a:pPr algn="ctr" rtl="1"/>
            <a:r>
              <a:rPr lang="ar-SA" sz="8800" dirty="0" err="1">
                <a:latin typeface="Nafees Pakistani Naskh" pitchFamily="2" charset="-78"/>
                <a:cs typeface="Nafees Pakistani Naskh" pitchFamily="2" charset="-78"/>
              </a:rPr>
              <a:t>اولاد</a:t>
            </a:r>
            <a:r>
              <a:rPr lang="ar-SA" sz="8800" dirty="0">
                <a:latin typeface="Nafees Pakistani Naskh" pitchFamily="2" charset="-78"/>
                <a:cs typeface="Nafees Pakistani Naskh" pitchFamily="2" charset="-78"/>
              </a:rPr>
              <a:t>، ولادة، ميلاد</a:t>
            </a:r>
            <a:endParaRPr lang="en-US" sz="8800" b="1" dirty="0">
              <a:latin typeface="Nafees Pakistani Naskh" pitchFamily="2" charset="-78"/>
              <a:cs typeface="Nafees Pakistani Naskh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dirty="0" smtClean="0">
              <a:cs typeface="Majidi" pitchFamily="2" charset="-78"/>
            </a:endParaRPr>
          </a:p>
        </p:txBody>
      </p:sp>
      <p:graphicFrame>
        <p:nvGraphicFramePr>
          <p:cNvPr id="1003523" name="Group 3"/>
          <p:cNvGraphicFramePr>
            <a:graphicFrameLocks noGrp="1"/>
          </p:cNvGraphicFramePr>
          <p:nvPr/>
        </p:nvGraphicFramePr>
        <p:xfrm>
          <a:off x="152400" y="685800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3505200"/>
                <a:gridCol w="2057400"/>
                <a:gridCol w="3200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لَمْ يَلِدْ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وَلَمْ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يُولَدْ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did neither beget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nor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is He begotten,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 dirty="0">
                <a:cs typeface="Nafees Web Naskh" pitchFamily="2" charset="-78"/>
              </a:rPr>
              <a:t>Message from: </a:t>
            </a:r>
          </a:p>
        </p:txBody>
      </p:sp>
      <p:sp>
        <p:nvSpPr>
          <p:cNvPr id="28690" name="Rectangle 18"/>
          <p:cNvSpPr>
            <a:spLocks noGrp="1" noChangeArrowheads="1"/>
          </p:cNvSpPr>
          <p:nvPr>
            <p:ph type="body" idx="4294967295"/>
          </p:nvPr>
        </p:nvSpPr>
        <p:spPr>
          <a:xfrm>
            <a:off x="-76200" y="3124200"/>
            <a:ext cx="8686800" cy="3505200"/>
          </a:xfrm>
          <a:noFill/>
        </p:spPr>
        <p:txBody>
          <a:bodyPr/>
          <a:lstStyle/>
          <a:p>
            <a:pPr algn="l" rtl="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Imagine  the past: 100 yrs, 1000 yrs, million yrs, billion yrs, trillions yrs, zillions yrs, …. </a:t>
            </a:r>
            <a:br>
              <a:rPr lang="en-US" sz="2800" dirty="0" smtClean="0"/>
            </a:br>
            <a:r>
              <a:rPr lang="en-US" sz="2800" dirty="0" smtClean="0"/>
              <a:t>and He was there!</a:t>
            </a:r>
          </a:p>
          <a:p>
            <a:pPr algn="l" rtl="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Imagine the future also… </a:t>
            </a:r>
            <a:br>
              <a:rPr lang="en-US" sz="2800" dirty="0" smtClean="0"/>
            </a:br>
            <a:r>
              <a:rPr lang="en-US" sz="2800" dirty="0" smtClean="0"/>
              <a:t>and fill your heart with awe and respect and love</a:t>
            </a:r>
          </a:p>
          <a:p>
            <a:pPr algn="l" rtl="0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/>
              <a:t>To say that Allah has a son (Isa A.S.), is absolutely wrong </a:t>
            </a:r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15275" y="3571875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dirty="0" smtClean="0">
              <a:cs typeface="Majidi" pitchFamily="2" charset="-78"/>
            </a:endParaRPr>
          </a:p>
        </p:txBody>
      </p:sp>
      <p:graphicFrame>
        <p:nvGraphicFramePr>
          <p:cNvPr id="1043459" name="Group 3"/>
          <p:cNvGraphicFramePr>
            <a:graphicFrameLocks noGrp="1"/>
          </p:cNvGraphicFramePr>
          <p:nvPr/>
        </p:nvGraphicFramePr>
        <p:xfrm>
          <a:off x="208280" y="685800"/>
          <a:ext cx="8554720" cy="1371600"/>
        </p:xfrm>
        <a:graphic>
          <a:graphicData uri="http://schemas.openxmlformats.org/drawingml/2006/table">
            <a:tbl>
              <a:tblPr rtl="1"/>
              <a:tblGrid>
                <a:gridCol w="4303486"/>
                <a:gridCol w="4251234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لَمْ يَلِدْ</a:t>
                      </a: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  </a:t>
                      </a:r>
                      <a:endParaRPr kumimoji="0" lang="ar-SA" sz="7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476000" marR="0" lvl="0" indent="0" algn="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  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وَلَمْ</a:t>
                      </a:r>
                    </a:p>
                  </a:txBody>
                  <a:tcPr anchor="b" horzOverflow="overflow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9706" name="Rectangle 17"/>
          <p:cNvSpPr>
            <a:spLocks noChangeArrowheads="1"/>
          </p:cNvSpPr>
          <p:nvPr/>
        </p:nvSpPr>
        <p:spPr bwMode="auto">
          <a:xfrm>
            <a:off x="457200" y="0"/>
            <a:ext cx="8229600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2800" b="1" dirty="0">
                <a:cs typeface="Nafees Web Naskh" pitchFamily="2" charset="-78"/>
              </a:rPr>
              <a:t>Practice with </a:t>
            </a:r>
            <a:r>
              <a:rPr lang="en-US" sz="2800" b="1" dirty="0" smtClean="0">
                <a:cs typeface="Nafees Web Naskh" pitchFamily="2" charset="-78"/>
              </a:rPr>
              <a:t>imagination; feelings &amp; prayer</a:t>
            </a:r>
            <a:endParaRPr lang="en-US" sz="2800" b="1" dirty="0">
              <a:cs typeface="Nafees Web Naskh" pitchFamily="2" charset="-78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85800" y="4205288"/>
          <a:ext cx="7467600" cy="1371600"/>
        </p:xfrm>
        <a:graphic>
          <a:graphicData uri="http://schemas.openxmlformats.org/drawingml/2006/table">
            <a:tbl>
              <a:tblPr rtl="1"/>
              <a:tblGrid>
                <a:gridCol w="74676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يُولَدْ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(3)   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495800" y="2257425"/>
            <a:ext cx="4572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 eaLnBrk="0" hangingPunct="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He did neither beget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533400" y="2514600"/>
            <a:ext cx="22828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and nor</a:t>
            </a: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2536825" y="5867400"/>
            <a:ext cx="43211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>
              <a:spcBef>
                <a:spcPct val="0"/>
              </a:spcBef>
            </a:pPr>
            <a:r>
              <a:rPr lang="en-US" dirty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is He begotten,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9" presetID="6" presetClass="emph" presetSubtype="0" repeatCount="indefinite" ac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dirty="0" smtClean="0">
              <a:cs typeface="Majidi" pitchFamily="2" charset="-78"/>
            </a:endParaRPr>
          </a:p>
        </p:txBody>
      </p:sp>
      <p:graphicFrame>
        <p:nvGraphicFramePr>
          <p:cNvPr id="1005589" name="Group 21"/>
          <p:cNvGraphicFramePr>
            <a:graphicFrameLocks noGrp="1"/>
          </p:cNvGraphicFramePr>
          <p:nvPr/>
        </p:nvGraphicFramePr>
        <p:xfrm>
          <a:off x="152400" y="2211388"/>
          <a:ext cx="8839200" cy="2438400"/>
        </p:xfrm>
        <a:graphic>
          <a:graphicData uri="http://schemas.openxmlformats.org/drawingml/2006/table">
            <a:tbl>
              <a:tblPr rtl="1"/>
              <a:tblGrid>
                <a:gridCol w="2743200"/>
                <a:gridCol w="2133600"/>
                <a:gridCol w="2286000"/>
                <a:gridCol w="1676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 لَمْ يَكُن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لَّه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كُفُوًا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(there) is not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unto Him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comparable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Anyone.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0740" name="Rectangle 20"/>
          <p:cNvSpPr>
            <a:spLocks noChangeArrowheads="1"/>
          </p:cNvSpPr>
          <p:nvPr/>
        </p:nvSpPr>
        <p:spPr bwMode="auto">
          <a:xfrm>
            <a:off x="457200" y="-76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spcBef>
                <a:spcPct val="0"/>
              </a:spcBef>
            </a:pPr>
            <a:r>
              <a:rPr lang="ur-PK" sz="2000">
                <a:cs typeface="Majidi" pitchFamily="2" charset="-78"/>
              </a:rPr>
              <a:t>سُورَ</a:t>
            </a:r>
            <a:r>
              <a:rPr lang="ar-SA" sz="2000">
                <a:cs typeface="Majidi" pitchFamily="2" charset="-78"/>
              </a:rPr>
              <a:t>ةُ</a:t>
            </a:r>
            <a:r>
              <a:rPr lang="ur-PK" sz="2000">
                <a:cs typeface="Majidi" pitchFamily="2" charset="-78"/>
              </a:rPr>
              <a:t> </a:t>
            </a:r>
            <a:r>
              <a:rPr lang="ar-SA" sz="2000">
                <a:cs typeface="Majidi" pitchFamily="2" charset="-78"/>
              </a:rPr>
              <a:t>الإخلاص</a:t>
            </a:r>
            <a:endParaRPr lang="en-US" sz="2000" dirty="0"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dirty="0" smtClean="0">
              <a:cs typeface="Majidi" pitchFamily="2" charset="-78"/>
            </a:endParaRPr>
          </a:p>
        </p:txBody>
      </p:sp>
      <p:graphicFrame>
        <p:nvGraphicFramePr>
          <p:cNvPr id="1007640" name="Group 24"/>
          <p:cNvGraphicFramePr>
            <a:graphicFrameLocks noGrp="1"/>
          </p:cNvGraphicFramePr>
          <p:nvPr/>
        </p:nvGraphicFramePr>
        <p:xfrm>
          <a:off x="0" y="153988"/>
          <a:ext cx="8991600" cy="2438400"/>
        </p:xfrm>
        <a:graphic>
          <a:graphicData uri="http://schemas.openxmlformats.org/drawingml/2006/table">
            <a:tbl>
              <a:tblPr rtl="1"/>
              <a:tblGrid>
                <a:gridCol w="2895600"/>
                <a:gridCol w="2133600"/>
                <a:gridCol w="2286000"/>
                <a:gridCol w="1676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 لَمْ يَكُن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لَّه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كُفُوًا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(there) is not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unto Him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comparable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Anyone.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1764" name="Text Box 20"/>
          <p:cNvSpPr txBox="1">
            <a:spLocks noChangeArrowheads="1"/>
          </p:cNvSpPr>
          <p:nvPr/>
        </p:nvSpPr>
        <p:spPr bwMode="auto">
          <a:xfrm>
            <a:off x="6030306" y="2606566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ك و ن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765" name="Rectangle 6"/>
          <p:cNvSpPr>
            <a:spLocks noChangeArrowheads="1"/>
          </p:cNvSpPr>
          <p:nvPr/>
        </p:nvSpPr>
        <p:spPr bwMode="auto">
          <a:xfrm>
            <a:off x="7086600" y="2971800"/>
            <a:ext cx="9112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9600" b="1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وَ </a:t>
            </a:r>
            <a:endParaRPr lang="en-US" sz="9600" dirty="0"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31766" name="Rectangle 7"/>
          <p:cNvSpPr>
            <a:spLocks noChangeArrowheads="1"/>
          </p:cNvSpPr>
          <p:nvPr/>
        </p:nvSpPr>
        <p:spPr bwMode="auto">
          <a:xfrm>
            <a:off x="3657600" y="3200400"/>
            <a:ext cx="1249363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9600" b="1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لَمْ</a:t>
            </a:r>
            <a:r>
              <a:rPr lang="ar-SA" sz="7200" b="1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 </a:t>
            </a:r>
            <a:endParaRPr lang="en-US" sz="7200" dirty="0"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31767" name="Rectangle 8"/>
          <p:cNvSpPr>
            <a:spLocks noChangeArrowheads="1"/>
          </p:cNvSpPr>
          <p:nvPr/>
        </p:nvSpPr>
        <p:spPr bwMode="auto">
          <a:xfrm>
            <a:off x="533400" y="3048000"/>
            <a:ext cx="1804988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ar-SA" sz="9600" b="1">
                <a:solidFill>
                  <a:srgbClr val="FFFF00"/>
                </a:solidFill>
                <a:ea typeface="Times New Roman" pitchFamily="18" charset="0"/>
                <a:cs typeface="Majidi" pitchFamily="2" charset="-78"/>
              </a:rPr>
              <a:t>يَكُن</a:t>
            </a:r>
            <a:endParaRPr lang="en-US" sz="7200" dirty="0">
              <a:ea typeface="Times New Roman" pitchFamily="18" charset="0"/>
              <a:cs typeface="Majidi" pitchFamily="2" charset="-78"/>
            </a:endParaRP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762000" y="5353050"/>
            <a:ext cx="7643340" cy="1200329"/>
            <a:chOff x="762000" y="5105400"/>
            <a:chExt cx="7643533" cy="1200508"/>
          </a:xfrm>
        </p:grpSpPr>
        <p:sp>
          <p:nvSpPr>
            <p:cNvPr id="31770" name="Rectangle 9"/>
            <p:cNvSpPr>
              <a:spLocks noChangeArrowheads="1"/>
            </p:cNvSpPr>
            <p:nvPr/>
          </p:nvSpPr>
          <p:spPr bwMode="auto">
            <a:xfrm>
              <a:off x="762000" y="5105400"/>
              <a:ext cx="1096803" cy="120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dirty="0">
                  <a:ea typeface="Times New Roman" pitchFamily="18" charset="0"/>
                  <a:cs typeface="Tahoma" pitchFamily="34" charset="0"/>
                </a:rPr>
                <a:t>is </a:t>
              </a:r>
            </a:p>
          </p:txBody>
        </p:sp>
        <p:sp>
          <p:nvSpPr>
            <p:cNvPr id="31771" name="Rectangle 10"/>
            <p:cNvSpPr>
              <a:spLocks noChangeArrowheads="1"/>
            </p:cNvSpPr>
            <p:nvPr/>
          </p:nvSpPr>
          <p:spPr bwMode="auto">
            <a:xfrm>
              <a:off x="3341257" y="5105400"/>
              <a:ext cx="1798936" cy="120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dirty="0">
                  <a:ea typeface="Times New Roman" pitchFamily="18" charset="0"/>
                  <a:cs typeface="Tahoma" pitchFamily="34" charset="0"/>
                </a:rPr>
                <a:t>not </a:t>
              </a:r>
            </a:p>
          </p:txBody>
        </p:sp>
        <p:sp>
          <p:nvSpPr>
            <p:cNvPr id="31772" name="Rectangle 11"/>
            <p:cNvSpPr>
              <a:spLocks noChangeArrowheads="1"/>
            </p:cNvSpPr>
            <p:nvPr/>
          </p:nvSpPr>
          <p:spPr bwMode="auto">
            <a:xfrm>
              <a:off x="6712398" y="5105400"/>
              <a:ext cx="1693135" cy="12005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7200" dirty="0">
                  <a:ea typeface="Times New Roman" pitchFamily="18" charset="0"/>
                  <a:cs typeface="Tahoma" pitchFamily="34" charset="0"/>
                </a:rPr>
                <a:t>and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2.65896E-6 L -0.00486 -0.1761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-8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dirty="0" smtClean="0">
              <a:cs typeface="Majidi" pitchFamily="2" charset="-78"/>
            </a:endParaRPr>
          </a:p>
        </p:txBody>
      </p:sp>
      <p:graphicFrame>
        <p:nvGraphicFramePr>
          <p:cNvPr id="1009709" name="Group 45"/>
          <p:cNvGraphicFramePr>
            <a:graphicFrameLocks noGrp="1"/>
          </p:cNvGraphicFramePr>
          <p:nvPr/>
        </p:nvGraphicFramePr>
        <p:xfrm>
          <a:off x="228600" y="185738"/>
          <a:ext cx="8763000" cy="2255520"/>
        </p:xfrm>
        <a:graphic>
          <a:graphicData uri="http://schemas.openxmlformats.org/drawingml/2006/table">
            <a:tbl>
              <a:tblPr rtl="1"/>
              <a:tblGrid>
                <a:gridCol w="2819400"/>
                <a:gridCol w="1981200"/>
                <a:gridCol w="2286000"/>
                <a:gridCol w="1676400"/>
              </a:tblGrid>
              <a:tr h="9064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 لَمْ يَكُن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لَّه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كُفُوًا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8128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(there) is not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unto Him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comparable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Anyone.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2788" name="Rectangle 20"/>
          <p:cNvSpPr>
            <a:spLocks noChangeArrowheads="1"/>
          </p:cNvSpPr>
          <p:nvPr/>
        </p:nvSpPr>
        <p:spPr bwMode="auto">
          <a:xfrm>
            <a:off x="4648200" y="2895600"/>
            <a:ext cx="41910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ctr" eaLnBrk="0" hangingPunct="0">
              <a:spcBef>
                <a:spcPct val="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6200" b="1" dirty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for Him, </a:t>
            </a:r>
          </a:p>
          <a:p>
            <a:pPr marL="577850" indent="-577850" algn="ctr" eaLnBrk="0" hangingPunct="0">
              <a:spcBef>
                <a:spcPct val="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6200" b="1" dirty="0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unto Him</a:t>
            </a:r>
            <a:endParaRPr lang="en-US" sz="10600" b="1" dirty="0">
              <a:solidFill>
                <a:srgbClr val="FFFF00"/>
              </a:solidFill>
              <a:ea typeface="Times New Roman" pitchFamily="18" charset="0"/>
              <a:cs typeface="Tahoma" pitchFamily="34" charset="0"/>
            </a:endParaRPr>
          </a:p>
        </p:txBody>
      </p:sp>
      <p:graphicFrame>
        <p:nvGraphicFramePr>
          <p:cNvPr id="1009685" name="Group 21"/>
          <p:cNvGraphicFramePr>
            <a:graphicFrameLocks noGrp="1"/>
          </p:cNvGraphicFramePr>
          <p:nvPr/>
        </p:nvGraphicFramePr>
        <p:xfrm>
          <a:off x="2362200" y="1101725"/>
          <a:ext cx="1905000" cy="576072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لَه</a:t>
                      </a:r>
                      <a:r>
                        <a:rPr kumimoji="0" lang="ar-SA" sz="4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،</a:t>
                      </a:r>
                      <a:endParaRPr kumimoji="0" lang="ar-SA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لَهُمْ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لَكَ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48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لَكُمْ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لِي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73183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لَنَا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0327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r-PK" sz="4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لَهَا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b" horzOverflow="overflow">
                    <a:lnL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sp>
        <p:nvSpPr>
          <p:cNvPr id="32811" name="Text Box 43"/>
          <p:cNvSpPr txBox="1">
            <a:spLocks noChangeArrowheads="1"/>
          </p:cNvSpPr>
          <p:nvPr/>
        </p:nvSpPr>
        <p:spPr bwMode="auto">
          <a:xfrm>
            <a:off x="4876800" y="5897563"/>
            <a:ext cx="3886200" cy="650875"/>
          </a:xfrm>
          <a:prstGeom prst="rect">
            <a:avLst/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SA" sz="3600" dirty="0">
                <a:solidFill>
                  <a:srgbClr val="000000"/>
                </a:solidFill>
                <a:latin typeface="Arial" pitchFamily="34" charset="0"/>
                <a:cs typeface="Majidi" pitchFamily="2" charset="-78"/>
              </a:rPr>
              <a:t>لَكُمْ دِينُكُمْ وَلِيَ دِين</a:t>
            </a:r>
            <a:endParaRPr lang="en-US" sz="3600" dirty="0">
              <a:solidFill>
                <a:srgbClr val="000000"/>
              </a:solidFill>
              <a:latin typeface="Arial" pitchFamily="34" charset="0"/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2788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8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dirty="0" smtClean="0">
              <a:cs typeface="Majidi" pitchFamily="2" charset="-78"/>
            </a:endParaRPr>
          </a:p>
        </p:txBody>
      </p:sp>
      <p:graphicFrame>
        <p:nvGraphicFramePr>
          <p:cNvPr id="1011736" name="Group 24"/>
          <p:cNvGraphicFramePr>
            <a:graphicFrameLocks noGrp="1"/>
          </p:cNvGraphicFramePr>
          <p:nvPr/>
        </p:nvGraphicFramePr>
        <p:xfrm>
          <a:off x="1524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2819400"/>
                <a:gridCol w="1981200"/>
                <a:gridCol w="2286000"/>
                <a:gridCol w="1676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 لَمْ يَكُن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لَّه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كُفُوًا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(there) is not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unto Him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comparable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Anyone.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3812" name="Text Box 20"/>
          <p:cNvSpPr txBox="1">
            <a:spLocks noChangeArrowheads="1"/>
          </p:cNvSpPr>
          <p:nvPr/>
        </p:nvSpPr>
        <p:spPr bwMode="auto">
          <a:xfrm>
            <a:off x="2133600" y="2638926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ك ف ء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814" name="Rectangle 22"/>
          <p:cNvSpPr>
            <a:spLocks noChangeArrowheads="1"/>
          </p:cNvSpPr>
          <p:nvPr/>
        </p:nvSpPr>
        <p:spPr bwMode="auto">
          <a:xfrm>
            <a:off x="-152400" y="3276600"/>
            <a:ext cx="9144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8000" dirty="0" smtClean="0">
                <a:ea typeface="Times New Roman" pitchFamily="18" charset="0"/>
                <a:cs typeface="Tahoma" pitchFamily="34" charset="0"/>
              </a:rPr>
              <a:t>Equal, </a:t>
            </a:r>
          </a:p>
          <a:p>
            <a:pPr algn="ctr" rtl="1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r>
              <a:rPr lang="en-US" sz="8000" dirty="0" smtClean="0">
                <a:ea typeface="Times New Roman" pitchFamily="18" charset="0"/>
                <a:cs typeface="Tahoma" pitchFamily="34" charset="0"/>
              </a:rPr>
              <a:t> Similar qualities</a:t>
            </a:r>
            <a:endParaRPr lang="en-US" sz="8000" dirty="0"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3814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title"/>
          </p:nvPr>
        </p:nvSpPr>
        <p:spPr>
          <a:xfrm>
            <a:off x="1752600" y="228600"/>
            <a:ext cx="7010400" cy="1143000"/>
          </a:xfrm>
        </p:spPr>
        <p:txBody>
          <a:bodyPr/>
          <a:lstStyle/>
          <a:p>
            <a:pPr rtl="0" eaLnBrk="1" hangingPunct="1"/>
            <a:r>
              <a:rPr lang="en-US" sz="5400" dirty="0" smtClean="0">
                <a:cs typeface="Tahoma" pitchFamily="34" charset="0"/>
              </a:rPr>
              <a:t>By the end of this lesson, we will learn</a:t>
            </a:r>
            <a:endParaRPr lang="en-US" sz="4400" dirty="0" smtClean="0">
              <a:cs typeface="Tahoma" pitchFamily="34" charset="0"/>
            </a:endParaRPr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0" y="2027238"/>
            <a:ext cx="76200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dirty="0" smtClean="0"/>
              <a:t>58 words, which occur in </a:t>
            </a:r>
            <a:r>
              <a:rPr lang="en-US" sz="3600" b="1" dirty="0" err="1" smtClean="0"/>
              <a:t>quran</a:t>
            </a:r>
            <a:r>
              <a:rPr lang="en-US" sz="3600" b="1" dirty="0" smtClean="0"/>
              <a:t> almost 26,689 times</a:t>
            </a:r>
            <a:endParaRPr lang="en-US" sz="28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dirty="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n-US" dirty="0" smtClean="0">
                <a:cs typeface="Tahoma" pitchFamily="34" charset="0"/>
              </a:rPr>
              <a:t>There are 4,500 words in Qur’an which are repeated almost 78,000 times</a:t>
            </a:r>
            <a:endParaRPr lang="ur-PK" dirty="0" smtClean="0">
              <a:cs typeface="Tahoma" pitchFamily="34" charset="0"/>
            </a:endParaRP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190500" y="4648200"/>
            <a:ext cx="914400" cy="2209800"/>
          </a:xfrm>
          <a:prstGeom prst="rect">
            <a:avLst/>
          </a:prstGeom>
          <a:solidFill>
            <a:srgbClr val="FF00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b="1"/>
          </a:p>
        </p:txBody>
      </p:sp>
      <p:sp>
        <p:nvSpPr>
          <p:cNvPr id="77831" name="AutoShape 7"/>
          <p:cNvSpPr>
            <a:spLocks noChangeArrowheads="1"/>
          </p:cNvSpPr>
          <p:nvPr/>
        </p:nvSpPr>
        <p:spPr bwMode="auto">
          <a:xfrm>
            <a:off x="333375" y="4648200"/>
            <a:ext cx="609600" cy="2209800"/>
          </a:xfrm>
          <a:prstGeom prst="upArrow">
            <a:avLst>
              <a:gd name="adj1" fmla="val 50000"/>
              <a:gd name="adj2" fmla="val 179297"/>
            </a:avLst>
          </a:prstGeom>
          <a:solidFill>
            <a:srgbClr val="FFFF00"/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 b="1"/>
          </a:p>
        </p:txBody>
      </p:sp>
      <p:sp>
        <p:nvSpPr>
          <p:cNvPr id="77832" name="Text Box 8"/>
          <p:cNvSpPr txBox="1">
            <a:spLocks noChangeArrowheads="1"/>
          </p:cNvSpPr>
          <p:nvPr/>
        </p:nvSpPr>
        <p:spPr bwMode="auto">
          <a:xfrm>
            <a:off x="123372" y="426357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 dirty="0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26,689</a:t>
            </a:r>
          </a:p>
        </p:txBody>
      </p:sp>
      <p:sp>
        <p:nvSpPr>
          <p:cNvPr id="77833" name="Text Box 9"/>
          <p:cNvSpPr txBox="1">
            <a:spLocks noChangeArrowheads="1"/>
          </p:cNvSpPr>
          <p:nvPr/>
        </p:nvSpPr>
        <p:spPr bwMode="auto">
          <a:xfrm>
            <a:off x="152400" y="30163"/>
            <a:ext cx="12192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200" b="1">
                <a:solidFill>
                  <a:srgbClr val="003366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914400" y="-152400"/>
            <a:ext cx="73914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sz="4000" b="1" dirty="0">
                <a:cs typeface="Tahoma" pitchFamily="34" charset="0"/>
              </a:rPr>
              <a:t>In </a:t>
            </a:r>
            <a:r>
              <a:rPr lang="en-US" sz="4000" b="1" dirty="0" err="1">
                <a:cs typeface="Tahoma" pitchFamily="34" charset="0"/>
              </a:rPr>
              <a:t>matrimonials</a:t>
            </a:r>
            <a:r>
              <a:rPr lang="en-US" sz="4000" b="1" dirty="0">
                <a:cs typeface="Tahoma" pitchFamily="34" charset="0"/>
              </a:rPr>
              <a:t>… </a:t>
            </a:r>
          </a:p>
          <a:p>
            <a:pPr algn="ctr">
              <a:lnSpc>
                <a:spcPct val="120000"/>
              </a:lnSpc>
              <a:spcBef>
                <a:spcPct val="0"/>
              </a:spcBef>
            </a:pPr>
            <a:r>
              <a:rPr lang="en-US" sz="4000" b="1" dirty="0">
                <a:cs typeface="Tahoma" pitchFamily="34" charset="0"/>
              </a:rPr>
              <a:t>Scholar’s Recommendation</a:t>
            </a:r>
            <a:endParaRPr lang="ar-SA" sz="4000" b="1" dirty="0">
              <a:cs typeface="Tahoma" pitchFamily="34" charset="0"/>
            </a:endParaRPr>
          </a:p>
        </p:txBody>
      </p:sp>
      <p:sp>
        <p:nvSpPr>
          <p:cNvPr id="34819" name="Freeform 3"/>
          <p:cNvSpPr>
            <a:spLocks/>
          </p:cNvSpPr>
          <p:nvPr/>
        </p:nvSpPr>
        <p:spPr bwMode="auto">
          <a:xfrm rot="1796119">
            <a:off x="1992313" y="1914525"/>
            <a:ext cx="5562600" cy="4843463"/>
          </a:xfrm>
          <a:custGeom>
            <a:avLst/>
            <a:gdLst>
              <a:gd name="T0" fmla="*/ 0 w 3792"/>
              <a:gd name="T1" fmla="*/ 2147483647 h 3195"/>
              <a:gd name="T2" fmla="*/ 2147483647 w 3792"/>
              <a:gd name="T3" fmla="*/ 0 h 3195"/>
              <a:gd name="T4" fmla="*/ 2147483647 w 3792"/>
              <a:gd name="T5" fmla="*/ 2147483647 h 3195"/>
              <a:gd name="T6" fmla="*/ 2147483647 w 3792"/>
              <a:gd name="T7" fmla="*/ 2147483647 h 3195"/>
              <a:gd name="T8" fmla="*/ 0 w 3792"/>
              <a:gd name="T9" fmla="*/ 2147483647 h 319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792"/>
              <a:gd name="T16" fmla="*/ 0 h 3195"/>
              <a:gd name="T17" fmla="*/ 3792 w 3792"/>
              <a:gd name="T18" fmla="*/ 3195 h 319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792" h="3195">
                <a:moveTo>
                  <a:pt x="0" y="2866"/>
                </a:moveTo>
                <a:lnTo>
                  <a:pt x="476" y="0"/>
                </a:lnTo>
                <a:lnTo>
                  <a:pt x="3792" y="428"/>
                </a:lnTo>
                <a:lnTo>
                  <a:pt x="3767" y="3195"/>
                </a:lnTo>
                <a:lnTo>
                  <a:pt x="0" y="2866"/>
                </a:lnTo>
                <a:close/>
              </a:path>
            </a:pathLst>
          </a:custGeom>
          <a:solidFill>
            <a:srgbClr val="B2D1B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228600" y="6096000"/>
            <a:ext cx="2438400" cy="685800"/>
          </a:xfrm>
          <a:prstGeom prst="wedgeRectCallout">
            <a:avLst>
              <a:gd name="adj1" fmla="val 59764"/>
              <a:gd name="adj2" fmla="val -130093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150000"/>
              </a:lnSpc>
              <a:spcBef>
                <a:spcPct val="0"/>
              </a:spcBef>
            </a:pPr>
            <a:r>
              <a:rPr lang="en-US" sz="3200" b="1">
                <a:solidFill>
                  <a:srgbClr val="FFFF00"/>
                </a:solidFill>
                <a:latin typeface="Nafees Web Naskh" pitchFamily="2" charset="-78"/>
                <a:cs typeface="Nafees Web Naskh" pitchFamily="2" charset="-78"/>
              </a:rPr>
              <a:t>Boy’s family</a:t>
            </a:r>
            <a:endParaRPr lang="en-US" sz="2000" b="1">
              <a:latin typeface="Nafees Web Naskh" pitchFamily="2" charset="-78"/>
              <a:cs typeface="Nafees Web Naskh" pitchFamily="2" charset="-78"/>
            </a:endParaRPr>
          </a:p>
        </p:txBody>
      </p:sp>
      <p:sp>
        <p:nvSpPr>
          <p:cNvPr id="34821" name="AutoShape 5"/>
          <p:cNvSpPr>
            <a:spLocks noChangeArrowheads="1"/>
          </p:cNvSpPr>
          <p:nvPr/>
        </p:nvSpPr>
        <p:spPr bwMode="auto">
          <a:xfrm>
            <a:off x="6858000" y="5943600"/>
            <a:ext cx="2209800" cy="685800"/>
          </a:xfrm>
          <a:prstGeom prst="wedgeRectCallout">
            <a:avLst>
              <a:gd name="adj1" fmla="val -48060"/>
              <a:gd name="adj2" fmla="val -126620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rtl="1">
              <a:lnSpc>
                <a:spcPct val="150000"/>
              </a:lnSpc>
              <a:spcBef>
                <a:spcPct val="0"/>
              </a:spcBef>
            </a:pPr>
            <a:r>
              <a:rPr lang="en-US" sz="3200" b="1">
                <a:solidFill>
                  <a:srgbClr val="FFFF00"/>
                </a:solidFill>
                <a:latin typeface="Nafees Web Naskh" pitchFamily="2" charset="-78"/>
                <a:cs typeface="Nafees Web Naskh" pitchFamily="2" charset="-78"/>
              </a:rPr>
              <a:t>Girls’ family</a:t>
            </a:r>
            <a:endParaRPr lang="en-US" sz="2000" b="1">
              <a:latin typeface="Nafees Web Naskh" pitchFamily="2" charset="-78"/>
              <a:cs typeface="Nafees Web Naskh" pitchFamily="2" charset="-78"/>
            </a:endParaRPr>
          </a:p>
        </p:txBody>
      </p:sp>
      <p:grpSp>
        <p:nvGrpSpPr>
          <p:cNvPr id="34822" name="Group 6"/>
          <p:cNvGrpSpPr>
            <a:grpSpLocks/>
          </p:cNvGrpSpPr>
          <p:nvPr/>
        </p:nvGrpSpPr>
        <p:grpSpPr bwMode="auto">
          <a:xfrm rot="238857">
            <a:off x="2609850" y="3082925"/>
            <a:ext cx="4884738" cy="3240088"/>
            <a:chOff x="1795" y="1696"/>
            <a:chExt cx="3077" cy="2041"/>
          </a:xfrm>
        </p:grpSpPr>
        <p:sp>
          <p:nvSpPr>
            <p:cNvPr id="34824" name="Freeform 7"/>
            <p:cNvSpPr>
              <a:spLocks/>
            </p:cNvSpPr>
            <p:nvPr/>
          </p:nvSpPr>
          <p:spPr bwMode="auto">
            <a:xfrm>
              <a:off x="2758" y="1713"/>
              <a:ext cx="1178" cy="1875"/>
            </a:xfrm>
            <a:custGeom>
              <a:avLst/>
              <a:gdLst>
                <a:gd name="T0" fmla="*/ 649 w 1178"/>
                <a:gd name="T1" fmla="*/ 1869 h 1875"/>
                <a:gd name="T2" fmla="*/ 764 w 1178"/>
                <a:gd name="T3" fmla="*/ 1833 h 1875"/>
                <a:gd name="T4" fmla="*/ 869 w 1178"/>
                <a:gd name="T5" fmla="*/ 1762 h 1875"/>
                <a:gd name="T6" fmla="*/ 964 w 1178"/>
                <a:gd name="T7" fmla="*/ 1661 h 1875"/>
                <a:gd name="T8" fmla="*/ 1045 w 1178"/>
                <a:gd name="T9" fmla="*/ 1535 h 1875"/>
                <a:gd name="T10" fmla="*/ 1108 w 1178"/>
                <a:gd name="T11" fmla="*/ 1385 h 1875"/>
                <a:gd name="T12" fmla="*/ 1152 w 1178"/>
                <a:gd name="T13" fmla="*/ 1217 h 1875"/>
                <a:gd name="T14" fmla="*/ 1174 w 1178"/>
                <a:gd name="T15" fmla="*/ 1034 h 1875"/>
                <a:gd name="T16" fmla="*/ 1174 w 1178"/>
                <a:gd name="T17" fmla="*/ 843 h 1875"/>
                <a:gd name="T18" fmla="*/ 1152 w 1178"/>
                <a:gd name="T19" fmla="*/ 659 h 1875"/>
                <a:gd name="T20" fmla="*/ 1108 w 1178"/>
                <a:gd name="T21" fmla="*/ 491 h 1875"/>
                <a:gd name="T22" fmla="*/ 1045 w 1178"/>
                <a:gd name="T23" fmla="*/ 342 h 1875"/>
                <a:gd name="T24" fmla="*/ 964 w 1178"/>
                <a:gd name="T25" fmla="*/ 214 h 1875"/>
                <a:gd name="T26" fmla="*/ 869 w 1178"/>
                <a:gd name="T27" fmla="*/ 113 h 1875"/>
                <a:gd name="T28" fmla="*/ 764 w 1178"/>
                <a:gd name="T29" fmla="*/ 42 h 1875"/>
                <a:gd name="T30" fmla="*/ 649 w 1178"/>
                <a:gd name="T31" fmla="*/ 6 h 1875"/>
                <a:gd name="T32" fmla="*/ 529 w 1178"/>
                <a:gd name="T33" fmla="*/ 6 h 1875"/>
                <a:gd name="T34" fmla="*/ 412 w 1178"/>
                <a:gd name="T35" fmla="*/ 42 h 1875"/>
                <a:gd name="T36" fmla="*/ 307 w 1178"/>
                <a:gd name="T37" fmla="*/ 113 h 1875"/>
                <a:gd name="T38" fmla="*/ 214 w 1178"/>
                <a:gd name="T39" fmla="*/ 214 h 1875"/>
                <a:gd name="T40" fmla="*/ 133 w 1178"/>
                <a:gd name="T41" fmla="*/ 342 h 1875"/>
                <a:gd name="T42" fmla="*/ 70 w 1178"/>
                <a:gd name="T43" fmla="*/ 491 h 1875"/>
                <a:gd name="T44" fmla="*/ 26 w 1178"/>
                <a:gd name="T45" fmla="*/ 659 h 1875"/>
                <a:gd name="T46" fmla="*/ 3 w 1178"/>
                <a:gd name="T47" fmla="*/ 843 h 1875"/>
                <a:gd name="T48" fmla="*/ 3 w 1178"/>
                <a:gd name="T49" fmla="*/ 1034 h 1875"/>
                <a:gd name="T50" fmla="*/ 26 w 1178"/>
                <a:gd name="T51" fmla="*/ 1217 h 1875"/>
                <a:gd name="T52" fmla="*/ 70 w 1178"/>
                <a:gd name="T53" fmla="*/ 1385 h 1875"/>
                <a:gd name="T54" fmla="*/ 133 w 1178"/>
                <a:gd name="T55" fmla="*/ 1535 h 1875"/>
                <a:gd name="T56" fmla="*/ 214 w 1178"/>
                <a:gd name="T57" fmla="*/ 1661 h 1875"/>
                <a:gd name="T58" fmla="*/ 307 w 1178"/>
                <a:gd name="T59" fmla="*/ 1762 h 1875"/>
                <a:gd name="T60" fmla="*/ 412 w 1178"/>
                <a:gd name="T61" fmla="*/ 1833 h 1875"/>
                <a:gd name="T62" fmla="*/ 529 w 1178"/>
                <a:gd name="T63" fmla="*/ 1869 h 187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78"/>
                <a:gd name="T97" fmla="*/ 0 h 1875"/>
                <a:gd name="T98" fmla="*/ 1178 w 1178"/>
                <a:gd name="T99" fmla="*/ 1875 h 187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78" h="1875">
                  <a:moveTo>
                    <a:pt x="588" y="1875"/>
                  </a:moveTo>
                  <a:lnTo>
                    <a:pt x="649" y="1869"/>
                  </a:lnTo>
                  <a:lnTo>
                    <a:pt x="706" y="1856"/>
                  </a:lnTo>
                  <a:lnTo>
                    <a:pt x="764" y="1833"/>
                  </a:lnTo>
                  <a:lnTo>
                    <a:pt x="817" y="1802"/>
                  </a:lnTo>
                  <a:lnTo>
                    <a:pt x="869" y="1762"/>
                  </a:lnTo>
                  <a:lnTo>
                    <a:pt x="919" y="1714"/>
                  </a:lnTo>
                  <a:lnTo>
                    <a:pt x="964" y="1661"/>
                  </a:lnTo>
                  <a:lnTo>
                    <a:pt x="1006" y="1601"/>
                  </a:lnTo>
                  <a:lnTo>
                    <a:pt x="1045" y="1535"/>
                  </a:lnTo>
                  <a:lnTo>
                    <a:pt x="1077" y="1462"/>
                  </a:lnTo>
                  <a:lnTo>
                    <a:pt x="1108" y="1385"/>
                  </a:lnTo>
                  <a:lnTo>
                    <a:pt x="1132" y="1303"/>
                  </a:lnTo>
                  <a:lnTo>
                    <a:pt x="1152" y="1217"/>
                  </a:lnTo>
                  <a:lnTo>
                    <a:pt x="1167" y="1128"/>
                  </a:lnTo>
                  <a:lnTo>
                    <a:pt x="1174" y="1034"/>
                  </a:lnTo>
                  <a:lnTo>
                    <a:pt x="1178" y="938"/>
                  </a:lnTo>
                  <a:lnTo>
                    <a:pt x="1174" y="843"/>
                  </a:lnTo>
                  <a:lnTo>
                    <a:pt x="1167" y="749"/>
                  </a:lnTo>
                  <a:lnTo>
                    <a:pt x="1152" y="659"/>
                  </a:lnTo>
                  <a:lnTo>
                    <a:pt x="1132" y="573"/>
                  </a:lnTo>
                  <a:lnTo>
                    <a:pt x="1108" y="491"/>
                  </a:lnTo>
                  <a:lnTo>
                    <a:pt x="1077" y="415"/>
                  </a:lnTo>
                  <a:lnTo>
                    <a:pt x="1045" y="342"/>
                  </a:lnTo>
                  <a:lnTo>
                    <a:pt x="1006" y="275"/>
                  </a:lnTo>
                  <a:lnTo>
                    <a:pt x="964" y="214"/>
                  </a:lnTo>
                  <a:lnTo>
                    <a:pt x="919" y="161"/>
                  </a:lnTo>
                  <a:lnTo>
                    <a:pt x="869" y="113"/>
                  </a:lnTo>
                  <a:lnTo>
                    <a:pt x="817" y="75"/>
                  </a:lnTo>
                  <a:lnTo>
                    <a:pt x="764" y="42"/>
                  </a:lnTo>
                  <a:lnTo>
                    <a:pt x="706" y="19"/>
                  </a:lnTo>
                  <a:lnTo>
                    <a:pt x="649" y="6"/>
                  </a:lnTo>
                  <a:lnTo>
                    <a:pt x="588" y="0"/>
                  </a:lnTo>
                  <a:lnTo>
                    <a:pt x="529" y="6"/>
                  </a:lnTo>
                  <a:lnTo>
                    <a:pt x="470" y="19"/>
                  </a:lnTo>
                  <a:lnTo>
                    <a:pt x="412" y="42"/>
                  </a:lnTo>
                  <a:lnTo>
                    <a:pt x="359" y="75"/>
                  </a:lnTo>
                  <a:lnTo>
                    <a:pt x="307" y="113"/>
                  </a:lnTo>
                  <a:lnTo>
                    <a:pt x="259" y="161"/>
                  </a:lnTo>
                  <a:lnTo>
                    <a:pt x="214" y="214"/>
                  </a:lnTo>
                  <a:lnTo>
                    <a:pt x="172" y="275"/>
                  </a:lnTo>
                  <a:lnTo>
                    <a:pt x="133" y="342"/>
                  </a:lnTo>
                  <a:lnTo>
                    <a:pt x="101" y="415"/>
                  </a:lnTo>
                  <a:lnTo>
                    <a:pt x="70" y="491"/>
                  </a:lnTo>
                  <a:lnTo>
                    <a:pt x="45" y="573"/>
                  </a:lnTo>
                  <a:lnTo>
                    <a:pt x="26" y="659"/>
                  </a:lnTo>
                  <a:lnTo>
                    <a:pt x="11" y="749"/>
                  </a:lnTo>
                  <a:lnTo>
                    <a:pt x="3" y="843"/>
                  </a:lnTo>
                  <a:lnTo>
                    <a:pt x="0" y="938"/>
                  </a:lnTo>
                  <a:lnTo>
                    <a:pt x="3" y="1034"/>
                  </a:lnTo>
                  <a:lnTo>
                    <a:pt x="11" y="1128"/>
                  </a:lnTo>
                  <a:lnTo>
                    <a:pt x="26" y="1217"/>
                  </a:lnTo>
                  <a:lnTo>
                    <a:pt x="45" y="1303"/>
                  </a:lnTo>
                  <a:lnTo>
                    <a:pt x="70" y="1385"/>
                  </a:lnTo>
                  <a:lnTo>
                    <a:pt x="101" y="1462"/>
                  </a:lnTo>
                  <a:lnTo>
                    <a:pt x="133" y="1535"/>
                  </a:lnTo>
                  <a:lnTo>
                    <a:pt x="172" y="1601"/>
                  </a:lnTo>
                  <a:lnTo>
                    <a:pt x="214" y="1661"/>
                  </a:lnTo>
                  <a:lnTo>
                    <a:pt x="259" y="1714"/>
                  </a:lnTo>
                  <a:lnTo>
                    <a:pt x="307" y="1762"/>
                  </a:lnTo>
                  <a:lnTo>
                    <a:pt x="359" y="1802"/>
                  </a:lnTo>
                  <a:lnTo>
                    <a:pt x="412" y="1833"/>
                  </a:lnTo>
                  <a:lnTo>
                    <a:pt x="470" y="1856"/>
                  </a:lnTo>
                  <a:lnTo>
                    <a:pt x="529" y="1869"/>
                  </a:lnTo>
                  <a:lnTo>
                    <a:pt x="588" y="1875"/>
                  </a:lnTo>
                  <a:close/>
                </a:path>
              </a:pathLst>
            </a:custGeom>
            <a:solidFill>
              <a:srgbClr val="D8E8D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5" name="Freeform 8"/>
            <p:cNvSpPr>
              <a:spLocks/>
            </p:cNvSpPr>
            <p:nvPr/>
          </p:nvSpPr>
          <p:spPr bwMode="auto">
            <a:xfrm>
              <a:off x="2775" y="1738"/>
              <a:ext cx="1144" cy="1825"/>
            </a:xfrm>
            <a:custGeom>
              <a:avLst/>
              <a:gdLst>
                <a:gd name="T0" fmla="*/ 630 w 1144"/>
                <a:gd name="T1" fmla="*/ 1821 h 1825"/>
                <a:gd name="T2" fmla="*/ 741 w 1144"/>
                <a:gd name="T3" fmla="*/ 1785 h 1825"/>
                <a:gd name="T4" fmla="*/ 844 w 1144"/>
                <a:gd name="T5" fmla="*/ 1714 h 1825"/>
                <a:gd name="T6" fmla="*/ 936 w 1144"/>
                <a:gd name="T7" fmla="*/ 1617 h 1825"/>
                <a:gd name="T8" fmla="*/ 1014 w 1144"/>
                <a:gd name="T9" fmla="*/ 1492 h 1825"/>
                <a:gd name="T10" fmla="*/ 1075 w 1144"/>
                <a:gd name="T11" fmla="*/ 1347 h 1825"/>
                <a:gd name="T12" fmla="*/ 1119 w 1144"/>
                <a:gd name="T13" fmla="*/ 1185 h 1825"/>
                <a:gd name="T14" fmla="*/ 1140 w 1144"/>
                <a:gd name="T15" fmla="*/ 1007 h 1825"/>
                <a:gd name="T16" fmla="*/ 1140 w 1144"/>
                <a:gd name="T17" fmla="*/ 820 h 1825"/>
                <a:gd name="T18" fmla="*/ 1119 w 1144"/>
                <a:gd name="T19" fmla="*/ 642 h 1825"/>
                <a:gd name="T20" fmla="*/ 1075 w 1144"/>
                <a:gd name="T21" fmla="*/ 478 h 1825"/>
                <a:gd name="T22" fmla="*/ 1014 w 1144"/>
                <a:gd name="T23" fmla="*/ 332 h 1825"/>
                <a:gd name="T24" fmla="*/ 936 w 1144"/>
                <a:gd name="T25" fmla="*/ 208 h 1825"/>
                <a:gd name="T26" fmla="*/ 844 w 1144"/>
                <a:gd name="T27" fmla="*/ 111 h 1825"/>
                <a:gd name="T28" fmla="*/ 741 w 1144"/>
                <a:gd name="T29" fmla="*/ 40 h 1825"/>
                <a:gd name="T30" fmla="*/ 630 w 1144"/>
                <a:gd name="T31" fmla="*/ 4 h 1825"/>
                <a:gd name="T32" fmla="*/ 512 w 1144"/>
                <a:gd name="T33" fmla="*/ 4 h 1825"/>
                <a:gd name="T34" fmla="*/ 401 w 1144"/>
                <a:gd name="T35" fmla="*/ 40 h 1825"/>
                <a:gd name="T36" fmla="*/ 300 w 1144"/>
                <a:gd name="T37" fmla="*/ 111 h 1825"/>
                <a:gd name="T38" fmla="*/ 208 w 1144"/>
                <a:gd name="T39" fmla="*/ 208 h 1825"/>
                <a:gd name="T40" fmla="*/ 130 w 1144"/>
                <a:gd name="T41" fmla="*/ 332 h 1825"/>
                <a:gd name="T42" fmla="*/ 69 w 1144"/>
                <a:gd name="T43" fmla="*/ 478 h 1825"/>
                <a:gd name="T44" fmla="*/ 25 w 1144"/>
                <a:gd name="T45" fmla="*/ 642 h 1825"/>
                <a:gd name="T46" fmla="*/ 4 w 1144"/>
                <a:gd name="T47" fmla="*/ 820 h 1825"/>
                <a:gd name="T48" fmla="*/ 4 w 1144"/>
                <a:gd name="T49" fmla="*/ 1007 h 1825"/>
                <a:gd name="T50" fmla="*/ 25 w 1144"/>
                <a:gd name="T51" fmla="*/ 1185 h 1825"/>
                <a:gd name="T52" fmla="*/ 69 w 1144"/>
                <a:gd name="T53" fmla="*/ 1347 h 1825"/>
                <a:gd name="T54" fmla="*/ 130 w 1144"/>
                <a:gd name="T55" fmla="*/ 1492 h 1825"/>
                <a:gd name="T56" fmla="*/ 208 w 1144"/>
                <a:gd name="T57" fmla="*/ 1617 h 1825"/>
                <a:gd name="T58" fmla="*/ 300 w 1144"/>
                <a:gd name="T59" fmla="*/ 1714 h 1825"/>
                <a:gd name="T60" fmla="*/ 401 w 1144"/>
                <a:gd name="T61" fmla="*/ 1785 h 1825"/>
                <a:gd name="T62" fmla="*/ 512 w 1144"/>
                <a:gd name="T63" fmla="*/ 1821 h 182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44"/>
                <a:gd name="T97" fmla="*/ 0 h 1825"/>
                <a:gd name="T98" fmla="*/ 1144 w 1144"/>
                <a:gd name="T99" fmla="*/ 1825 h 182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44" h="1825">
                  <a:moveTo>
                    <a:pt x="571" y="1825"/>
                  </a:moveTo>
                  <a:lnTo>
                    <a:pt x="630" y="1821"/>
                  </a:lnTo>
                  <a:lnTo>
                    <a:pt x="688" y="1806"/>
                  </a:lnTo>
                  <a:lnTo>
                    <a:pt x="741" y="1785"/>
                  </a:lnTo>
                  <a:lnTo>
                    <a:pt x="795" y="1752"/>
                  </a:lnTo>
                  <a:lnTo>
                    <a:pt x="844" y="1714"/>
                  </a:lnTo>
                  <a:lnTo>
                    <a:pt x="892" y="1668"/>
                  </a:lnTo>
                  <a:lnTo>
                    <a:pt x="936" y="1617"/>
                  </a:lnTo>
                  <a:lnTo>
                    <a:pt x="976" y="1557"/>
                  </a:lnTo>
                  <a:lnTo>
                    <a:pt x="1014" y="1492"/>
                  </a:lnTo>
                  <a:lnTo>
                    <a:pt x="1047" y="1424"/>
                  </a:lnTo>
                  <a:lnTo>
                    <a:pt x="1075" y="1347"/>
                  </a:lnTo>
                  <a:lnTo>
                    <a:pt x="1098" y="1267"/>
                  </a:lnTo>
                  <a:lnTo>
                    <a:pt x="1119" y="1185"/>
                  </a:lnTo>
                  <a:lnTo>
                    <a:pt x="1133" y="1097"/>
                  </a:lnTo>
                  <a:lnTo>
                    <a:pt x="1140" y="1007"/>
                  </a:lnTo>
                  <a:lnTo>
                    <a:pt x="1144" y="913"/>
                  </a:lnTo>
                  <a:lnTo>
                    <a:pt x="1140" y="820"/>
                  </a:lnTo>
                  <a:lnTo>
                    <a:pt x="1133" y="730"/>
                  </a:lnTo>
                  <a:lnTo>
                    <a:pt x="1119" y="642"/>
                  </a:lnTo>
                  <a:lnTo>
                    <a:pt x="1098" y="558"/>
                  </a:lnTo>
                  <a:lnTo>
                    <a:pt x="1075" y="478"/>
                  </a:lnTo>
                  <a:lnTo>
                    <a:pt x="1047" y="403"/>
                  </a:lnTo>
                  <a:lnTo>
                    <a:pt x="1014" y="332"/>
                  </a:lnTo>
                  <a:lnTo>
                    <a:pt x="976" y="267"/>
                  </a:lnTo>
                  <a:lnTo>
                    <a:pt x="936" y="208"/>
                  </a:lnTo>
                  <a:lnTo>
                    <a:pt x="892" y="157"/>
                  </a:lnTo>
                  <a:lnTo>
                    <a:pt x="844" y="111"/>
                  </a:lnTo>
                  <a:lnTo>
                    <a:pt x="795" y="73"/>
                  </a:lnTo>
                  <a:lnTo>
                    <a:pt x="741" y="40"/>
                  </a:lnTo>
                  <a:lnTo>
                    <a:pt x="688" y="19"/>
                  </a:lnTo>
                  <a:lnTo>
                    <a:pt x="630" y="4"/>
                  </a:lnTo>
                  <a:lnTo>
                    <a:pt x="571" y="0"/>
                  </a:lnTo>
                  <a:lnTo>
                    <a:pt x="512" y="4"/>
                  </a:lnTo>
                  <a:lnTo>
                    <a:pt x="456" y="19"/>
                  </a:lnTo>
                  <a:lnTo>
                    <a:pt x="401" y="40"/>
                  </a:lnTo>
                  <a:lnTo>
                    <a:pt x="349" y="73"/>
                  </a:lnTo>
                  <a:lnTo>
                    <a:pt x="300" y="111"/>
                  </a:lnTo>
                  <a:lnTo>
                    <a:pt x="252" y="157"/>
                  </a:lnTo>
                  <a:lnTo>
                    <a:pt x="208" y="208"/>
                  </a:lnTo>
                  <a:lnTo>
                    <a:pt x="168" y="267"/>
                  </a:lnTo>
                  <a:lnTo>
                    <a:pt x="130" y="332"/>
                  </a:lnTo>
                  <a:lnTo>
                    <a:pt x="97" y="403"/>
                  </a:lnTo>
                  <a:lnTo>
                    <a:pt x="69" y="478"/>
                  </a:lnTo>
                  <a:lnTo>
                    <a:pt x="46" y="558"/>
                  </a:lnTo>
                  <a:lnTo>
                    <a:pt x="25" y="642"/>
                  </a:lnTo>
                  <a:lnTo>
                    <a:pt x="11" y="730"/>
                  </a:lnTo>
                  <a:lnTo>
                    <a:pt x="4" y="820"/>
                  </a:lnTo>
                  <a:lnTo>
                    <a:pt x="0" y="913"/>
                  </a:lnTo>
                  <a:lnTo>
                    <a:pt x="4" y="1007"/>
                  </a:lnTo>
                  <a:lnTo>
                    <a:pt x="11" y="1097"/>
                  </a:lnTo>
                  <a:lnTo>
                    <a:pt x="25" y="1185"/>
                  </a:lnTo>
                  <a:lnTo>
                    <a:pt x="46" y="1267"/>
                  </a:lnTo>
                  <a:lnTo>
                    <a:pt x="69" y="1347"/>
                  </a:lnTo>
                  <a:lnTo>
                    <a:pt x="97" y="1424"/>
                  </a:lnTo>
                  <a:lnTo>
                    <a:pt x="130" y="1492"/>
                  </a:lnTo>
                  <a:lnTo>
                    <a:pt x="168" y="1557"/>
                  </a:lnTo>
                  <a:lnTo>
                    <a:pt x="208" y="1617"/>
                  </a:lnTo>
                  <a:lnTo>
                    <a:pt x="252" y="1668"/>
                  </a:lnTo>
                  <a:lnTo>
                    <a:pt x="300" y="1714"/>
                  </a:lnTo>
                  <a:lnTo>
                    <a:pt x="349" y="1752"/>
                  </a:lnTo>
                  <a:lnTo>
                    <a:pt x="401" y="1785"/>
                  </a:lnTo>
                  <a:lnTo>
                    <a:pt x="456" y="1806"/>
                  </a:lnTo>
                  <a:lnTo>
                    <a:pt x="512" y="1821"/>
                  </a:lnTo>
                  <a:lnTo>
                    <a:pt x="571" y="1825"/>
                  </a:lnTo>
                  <a:close/>
                </a:path>
              </a:pathLst>
            </a:custGeom>
            <a:solidFill>
              <a:srgbClr val="DDEAD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6" name="Freeform 9"/>
            <p:cNvSpPr>
              <a:spLocks/>
            </p:cNvSpPr>
            <p:nvPr/>
          </p:nvSpPr>
          <p:spPr bwMode="auto">
            <a:xfrm>
              <a:off x="2790" y="1765"/>
              <a:ext cx="1114" cy="1771"/>
            </a:xfrm>
            <a:custGeom>
              <a:avLst/>
              <a:gdLst>
                <a:gd name="T0" fmla="*/ 613 w 1114"/>
                <a:gd name="T1" fmla="*/ 1767 h 1771"/>
                <a:gd name="T2" fmla="*/ 722 w 1114"/>
                <a:gd name="T3" fmla="*/ 1731 h 1771"/>
                <a:gd name="T4" fmla="*/ 822 w 1114"/>
                <a:gd name="T5" fmla="*/ 1664 h 1771"/>
                <a:gd name="T6" fmla="*/ 911 w 1114"/>
                <a:gd name="T7" fmla="*/ 1569 h 1771"/>
                <a:gd name="T8" fmla="*/ 986 w 1114"/>
                <a:gd name="T9" fmla="*/ 1450 h 1771"/>
                <a:gd name="T10" fmla="*/ 1047 w 1114"/>
                <a:gd name="T11" fmla="*/ 1309 h 1771"/>
                <a:gd name="T12" fmla="*/ 1089 w 1114"/>
                <a:gd name="T13" fmla="*/ 1150 h 1771"/>
                <a:gd name="T14" fmla="*/ 1110 w 1114"/>
                <a:gd name="T15" fmla="*/ 976 h 1771"/>
                <a:gd name="T16" fmla="*/ 1110 w 1114"/>
                <a:gd name="T17" fmla="*/ 795 h 1771"/>
                <a:gd name="T18" fmla="*/ 1089 w 1114"/>
                <a:gd name="T19" fmla="*/ 623 h 1771"/>
                <a:gd name="T20" fmla="*/ 1047 w 1114"/>
                <a:gd name="T21" fmla="*/ 464 h 1771"/>
                <a:gd name="T22" fmla="*/ 986 w 1114"/>
                <a:gd name="T23" fmla="*/ 323 h 1771"/>
                <a:gd name="T24" fmla="*/ 911 w 1114"/>
                <a:gd name="T25" fmla="*/ 202 h 1771"/>
                <a:gd name="T26" fmla="*/ 822 w 1114"/>
                <a:gd name="T27" fmla="*/ 107 h 1771"/>
                <a:gd name="T28" fmla="*/ 722 w 1114"/>
                <a:gd name="T29" fmla="*/ 40 h 1771"/>
                <a:gd name="T30" fmla="*/ 613 w 1114"/>
                <a:gd name="T31" fmla="*/ 4 h 1771"/>
                <a:gd name="T32" fmla="*/ 499 w 1114"/>
                <a:gd name="T33" fmla="*/ 4 h 1771"/>
                <a:gd name="T34" fmla="*/ 390 w 1114"/>
                <a:gd name="T35" fmla="*/ 40 h 1771"/>
                <a:gd name="T36" fmla="*/ 290 w 1114"/>
                <a:gd name="T37" fmla="*/ 107 h 1771"/>
                <a:gd name="T38" fmla="*/ 203 w 1114"/>
                <a:gd name="T39" fmla="*/ 202 h 1771"/>
                <a:gd name="T40" fmla="*/ 126 w 1114"/>
                <a:gd name="T41" fmla="*/ 323 h 1771"/>
                <a:gd name="T42" fmla="*/ 67 w 1114"/>
                <a:gd name="T43" fmla="*/ 464 h 1771"/>
                <a:gd name="T44" fmla="*/ 25 w 1114"/>
                <a:gd name="T45" fmla="*/ 623 h 1771"/>
                <a:gd name="T46" fmla="*/ 2 w 1114"/>
                <a:gd name="T47" fmla="*/ 795 h 1771"/>
                <a:gd name="T48" fmla="*/ 2 w 1114"/>
                <a:gd name="T49" fmla="*/ 976 h 1771"/>
                <a:gd name="T50" fmla="*/ 25 w 1114"/>
                <a:gd name="T51" fmla="*/ 1150 h 1771"/>
                <a:gd name="T52" fmla="*/ 67 w 1114"/>
                <a:gd name="T53" fmla="*/ 1309 h 1771"/>
                <a:gd name="T54" fmla="*/ 126 w 1114"/>
                <a:gd name="T55" fmla="*/ 1450 h 1771"/>
                <a:gd name="T56" fmla="*/ 203 w 1114"/>
                <a:gd name="T57" fmla="*/ 1569 h 1771"/>
                <a:gd name="T58" fmla="*/ 290 w 1114"/>
                <a:gd name="T59" fmla="*/ 1664 h 1771"/>
                <a:gd name="T60" fmla="*/ 390 w 1114"/>
                <a:gd name="T61" fmla="*/ 1731 h 1771"/>
                <a:gd name="T62" fmla="*/ 499 w 1114"/>
                <a:gd name="T63" fmla="*/ 1767 h 177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114"/>
                <a:gd name="T97" fmla="*/ 0 h 1771"/>
                <a:gd name="T98" fmla="*/ 1114 w 1114"/>
                <a:gd name="T99" fmla="*/ 1771 h 177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114" h="1771">
                  <a:moveTo>
                    <a:pt x="556" y="1771"/>
                  </a:moveTo>
                  <a:lnTo>
                    <a:pt x="613" y="1767"/>
                  </a:lnTo>
                  <a:lnTo>
                    <a:pt x="669" y="1754"/>
                  </a:lnTo>
                  <a:lnTo>
                    <a:pt x="722" y="1731"/>
                  </a:lnTo>
                  <a:lnTo>
                    <a:pt x="774" y="1702"/>
                  </a:lnTo>
                  <a:lnTo>
                    <a:pt x="822" y="1664"/>
                  </a:lnTo>
                  <a:lnTo>
                    <a:pt x="867" y="1620"/>
                  </a:lnTo>
                  <a:lnTo>
                    <a:pt x="911" y="1569"/>
                  </a:lnTo>
                  <a:lnTo>
                    <a:pt x="950" y="1511"/>
                  </a:lnTo>
                  <a:lnTo>
                    <a:pt x="986" y="1450"/>
                  </a:lnTo>
                  <a:lnTo>
                    <a:pt x="1018" y="1381"/>
                  </a:lnTo>
                  <a:lnTo>
                    <a:pt x="1047" y="1309"/>
                  </a:lnTo>
                  <a:lnTo>
                    <a:pt x="1070" y="1230"/>
                  </a:lnTo>
                  <a:lnTo>
                    <a:pt x="1089" y="1150"/>
                  </a:lnTo>
                  <a:lnTo>
                    <a:pt x="1102" y="1064"/>
                  </a:lnTo>
                  <a:lnTo>
                    <a:pt x="1110" y="976"/>
                  </a:lnTo>
                  <a:lnTo>
                    <a:pt x="1114" y="886"/>
                  </a:lnTo>
                  <a:lnTo>
                    <a:pt x="1110" y="795"/>
                  </a:lnTo>
                  <a:lnTo>
                    <a:pt x="1102" y="707"/>
                  </a:lnTo>
                  <a:lnTo>
                    <a:pt x="1089" y="623"/>
                  </a:lnTo>
                  <a:lnTo>
                    <a:pt x="1070" y="540"/>
                  </a:lnTo>
                  <a:lnTo>
                    <a:pt x="1047" y="464"/>
                  </a:lnTo>
                  <a:lnTo>
                    <a:pt x="1018" y="390"/>
                  </a:lnTo>
                  <a:lnTo>
                    <a:pt x="986" y="323"/>
                  </a:lnTo>
                  <a:lnTo>
                    <a:pt x="950" y="260"/>
                  </a:lnTo>
                  <a:lnTo>
                    <a:pt x="911" y="202"/>
                  </a:lnTo>
                  <a:lnTo>
                    <a:pt x="867" y="151"/>
                  </a:lnTo>
                  <a:lnTo>
                    <a:pt x="822" y="107"/>
                  </a:lnTo>
                  <a:lnTo>
                    <a:pt x="774" y="68"/>
                  </a:lnTo>
                  <a:lnTo>
                    <a:pt x="722" y="40"/>
                  </a:lnTo>
                  <a:lnTo>
                    <a:pt x="669" y="17"/>
                  </a:lnTo>
                  <a:lnTo>
                    <a:pt x="613" y="4"/>
                  </a:lnTo>
                  <a:lnTo>
                    <a:pt x="556" y="0"/>
                  </a:lnTo>
                  <a:lnTo>
                    <a:pt x="499" y="4"/>
                  </a:lnTo>
                  <a:lnTo>
                    <a:pt x="443" y="17"/>
                  </a:lnTo>
                  <a:lnTo>
                    <a:pt x="390" y="40"/>
                  </a:lnTo>
                  <a:lnTo>
                    <a:pt x="340" y="68"/>
                  </a:lnTo>
                  <a:lnTo>
                    <a:pt x="290" y="107"/>
                  </a:lnTo>
                  <a:lnTo>
                    <a:pt x="245" y="151"/>
                  </a:lnTo>
                  <a:lnTo>
                    <a:pt x="203" y="202"/>
                  </a:lnTo>
                  <a:lnTo>
                    <a:pt x="162" y="260"/>
                  </a:lnTo>
                  <a:lnTo>
                    <a:pt x="126" y="323"/>
                  </a:lnTo>
                  <a:lnTo>
                    <a:pt x="96" y="390"/>
                  </a:lnTo>
                  <a:lnTo>
                    <a:pt x="67" y="464"/>
                  </a:lnTo>
                  <a:lnTo>
                    <a:pt x="44" y="540"/>
                  </a:lnTo>
                  <a:lnTo>
                    <a:pt x="25" y="623"/>
                  </a:lnTo>
                  <a:lnTo>
                    <a:pt x="12" y="707"/>
                  </a:lnTo>
                  <a:lnTo>
                    <a:pt x="2" y="795"/>
                  </a:lnTo>
                  <a:lnTo>
                    <a:pt x="0" y="886"/>
                  </a:lnTo>
                  <a:lnTo>
                    <a:pt x="2" y="976"/>
                  </a:lnTo>
                  <a:lnTo>
                    <a:pt x="12" y="1064"/>
                  </a:lnTo>
                  <a:lnTo>
                    <a:pt x="25" y="1150"/>
                  </a:lnTo>
                  <a:lnTo>
                    <a:pt x="44" y="1230"/>
                  </a:lnTo>
                  <a:lnTo>
                    <a:pt x="67" y="1309"/>
                  </a:lnTo>
                  <a:lnTo>
                    <a:pt x="96" y="1381"/>
                  </a:lnTo>
                  <a:lnTo>
                    <a:pt x="126" y="1450"/>
                  </a:lnTo>
                  <a:lnTo>
                    <a:pt x="162" y="1511"/>
                  </a:lnTo>
                  <a:lnTo>
                    <a:pt x="203" y="1569"/>
                  </a:lnTo>
                  <a:lnTo>
                    <a:pt x="245" y="1620"/>
                  </a:lnTo>
                  <a:lnTo>
                    <a:pt x="290" y="1664"/>
                  </a:lnTo>
                  <a:lnTo>
                    <a:pt x="340" y="1702"/>
                  </a:lnTo>
                  <a:lnTo>
                    <a:pt x="390" y="1731"/>
                  </a:lnTo>
                  <a:lnTo>
                    <a:pt x="443" y="1754"/>
                  </a:lnTo>
                  <a:lnTo>
                    <a:pt x="499" y="1767"/>
                  </a:lnTo>
                  <a:lnTo>
                    <a:pt x="556" y="1771"/>
                  </a:lnTo>
                  <a:close/>
                </a:path>
              </a:pathLst>
            </a:custGeom>
            <a:solidFill>
              <a:srgbClr val="E2EDE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7" name="Freeform 10"/>
            <p:cNvSpPr>
              <a:spLocks/>
            </p:cNvSpPr>
            <p:nvPr/>
          </p:nvSpPr>
          <p:spPr bwMode="auto">
            <a:xfrm>
              <a:off x="2805" y="1790"/>
              <a:ext cx="1082" cy="1721"/>
            </a:xfrm>
            <a:custGeom>
              <a:avLst/>
              <a:gdLst>
                <a:gd name="T0" fmla="*/ 596 w 1082"/>
                <a:gd name="T1" fmla="*/ 1717 h 1721"/>
                <a:gd name="T2" fmla="*/ 701 w 1082"/>
                <a:gd name="T3" fmla="*/ 1683 h 1721"/>
                <a:gd name="T4" fmla="*/ 799 w 1082"/>
                <a:gd name="T5" fmla="*/ 1618 h 1721"/>
                <a:gd name="T6" fmla="*/ 885 w 1082"/>
                <a:gd name="T7" fmla="*/ 1524 h 1721"/>
                <a:gd name="T8" fmla="*/ 959 w 1082"/>
                <a:gd name="T9" fmla="*/ 1408 h 1721"/>
                <a:gd name="T10" fmla="*/ 1017 w 1082"/>
                <a:gd name="T11" fmla="*/ 1270 h 1721"/>
                <a:gd name="T12" fmla="*/ 1057 w 1082"/>
                <a:gd name="T13" fmla="*/ 1117 h 1721"/>
                <a:gd name="T14" fmla="*/ 1080 w 1082"/>
                <a:gd name="T15" fmla="*/ 949 h 1721"/>
                <a:gd name="T16" fmla="*/ 1080 w 1082"/>
                <a:gd name="T17" fmla="*/ 773 h 1721"/>
                <a:gd name="T18" fmla="*/ 1057 w 1082"/>
                <a:gd name="T19" fmla="*/ 605 h 1721"/>
                <a:gd name="T20" fmla="*/ 1017 w 1082"/>
                <a:gd name="T21" fmla="*/ 451 h 1721"/>
                <a:gd name="T22" fmla="*/ 959 w 1082"/>
                <a:gd name="T23" fmla="*/ 313 h 1721"/>
                <a:gd name="T24" fmla="*/ 885 w 1082"/>
                <a:gd name="T25" fmla="*/ 196 h 1721"/>
                <a:gd name="T26" fmla="*/ 799 w 1082"/>
                <a:gd name="T27" fmla="*/ 103 h 1721"/>
                <a:gd name="T28" fmla="*/ 701 w 1082"/>
                <a:gd name="T29" fmla="*/ 38 h 1721"/>
                <a:gd name="T30" fmla="*/ 596 w 1082"/>
                <a:gd name="T31" fmla="*/ 3 h 1721"/>
                <a:gd name="T32" fmla="*/ 486 w 1082"/>
                <a:gd name="T33" fmla="*/ 3 h 1721"/>
                <a:gd name="T34" fmla="*/ 381 w 1082"/>
                <a:gd name="T35" fmla="*/ 38 h 1721"/>
                <a:gd name="T36" fmla="*/ 283 w 1082"/>
                <a:gd name="T37" fmla="*/ 103 h 1721"/>
                <a:gd name="T38" fmla="*/ 197 w 1082"/>
                <a:gd name="T39" fmla="*/ 196 h 1721"/>
                <a:gd name="T40" fmla="*/ 125 w 1082"/>
                <a:gd name="T41" fmla="*/ 313 h 1721"/>
                <a:gd name="T42" fmla="*/ 65 w 1082"/>
                <a:gd name="T43" fmla="*/ 451 h 1721"/>
                <a:gd name="T44" fmla="*/ 25 w 1082"/>
                <a:gd name="T45" fmla="*/ 605 h 1721"/>
                <a:gd name="T46" fmla="*/ 2 w 1082"/>
                <a:gd name="T47" fmla="*/ 773 h 1721"/>
                <a:gd name="T48" fmla="*/ 2 w 1082"/>
                <a:gd name="T49" fmla="*/ 949 h 1721"/>
                <a:gd name="T50" fmla="*/ 25 w 1082"/>
                <a:gd name="T51" fmla="*/ 1117 h 1721"/>
                <a:gd name="T52" fmla="*/ 65 w 1082"/>
                <a:gd name="T53" fmla="*/ 1270 h 1721"/>
                <a:gd name="T54" fmla="*/ 125 w 1082"/>
                <a:gd name="T55" fmla="*/ 1408 h 1721"/>
                <a:gd name="T56" fmla="*/ 197 w 1082"/>
                <a:gd name="T57" fmla="*/ 1524 h 1721"/>
                <a:gd name="T58" fmla="*/ 283 w 1082"/>
                <a:gd name="T59" fmla="*/ 1618 h 1721"/>
                <a:gd name="T60" fmla="*/ 381 w 1082"/>
                <a:gd name="T61" fmla="*/ 1683 h 1721"/>
                <a:gd name="T62" fmla="*/ 486 w 1082"/>
                <a:gd name="T63" fmla="*/ 1717 h 1721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82"/>
                <a:gd name="T97" fmla="*/ 0 h 1721"/>
                <a:gd name="T98" fmla="*/ 1082 w 1082"/>
                <a:gd name="T99" fmla="*/ 1721 h 1721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82" h="1721">
                  <a:moveTo>
                    <a:pt x="541" y="1721"/>
                  </a:moveTo>
                  <a:lnTo>
                    <a:pt x="596" y="1717"/>
                  </a:lnTo>
                  <a:lnTo>
                    <a:pt x="650" y="1704"/>
                  </a:lnTo>
                  <a:lnTo>
                    <a:pt x="701" y="1683"/>
                  </a:lnTo>
                  <a:lnTo>
                    <a:pt x="751" y="1654"/>
                  </a:lnTo>
                  <a:lnTo>
                    <a:pt x="799" y="1618"/>
                  </a:lnTo>
                  <a:lnTo>
                    <a:pt x="845" y="1574"/>
                  </a:lnTo>
                  <a:lnTo>
                    <a:pt x="885" y="1524"/>
                  </a:lnTo>
                  <a:lnTo>
                    <a:pt x="923" y="1469"/>
                  </a:lnTo>
                  <a:lnTo>
                    <a:pt x="959" y="1408"/>
                  </a:lnTo>
                  <a:lnTo>
                    <a:pt x="990" y="1341"/>
                  </a:lnTo>
                  <a:lnTo>
                    <a:pt x="1017" y="1270"/>
                  </a:lnTo>
                  <a:lnTo>
                    <a:pt x="1040" y="1196"/>
                  </a:lnTo>
                  <a:lnTo>
                    <a:pt x="1057" y="1117"/>
                  </a:lnTo>
                  <a:lnTo>
                    <a:pt x="1070" y="1035"/>
                  </a:lnTo>
                  <a:lnTo>
                    <a:pt x="1080" y="949"/>
                  </a:lnTo>
                  <a:lnTo>
                    <a:pt x="1082" y="861"/>
                  </a:lnTo>
                  <a:lnTo>
                    <a:pt x="1080" y="773"/>
                  </a:lnTo>
                  <a:lnTo>
                    <a:pt x="1070" y="687"/>
                  </a:lnTo>
                  <a:lnTo>
                    <a:pt x="1057" y="605"/>
                  </a:lnTo>
                  <a:lnTo>
                    <a:pt x="1040" y="525"/>
                  </a:lnTo>
                  <a:lnTo>
                    <a:pt x="1017" y="451"/>
                  </a:lnTo>
                  <a:lnTo>
                    <a:pt x="990" y="380"/>
                  </a:lnTo>
                  <a:lnTo>
                    <a:pt x="959" y="313"/>
                  </a:lnTo>
                  <a:lnTo>
                    <a:pt x="923" y="252"/>
                  </a:lnTo>
                  <a:lnTo>
                    <a:pt x="885" y="196"/>
                  </a:lnTo>
                  <a:lnTo>
                    <a:pt x="845" y="147"/>
                  </a:lnTo>
                  <a:lnTo>
                    <a:pt x="799" y="103"/>
                  </a:lnTo>
                  <a:lnTo>
                    <a:pt x="751" y="66"/>
                  </a:lnTo>
                  <a:lnTo>
                    <a:pt x="701" y="38"/>
                  </a:lnTo>
                  <a:lnTo>
                    <a:pt x="650" y="17"/>
                  </a:lnTo>
                  <a:lnTo>
                    <a:pt x="596" y="3"/>
                  </a:lnTo>
                  <a:lnTo>
                    <a:pt x="541" y="0"/>
                  </a:lnTo>
                  <a:lnTo>
                    <a:pt x="486" y="3"/>
                  </a:lnTo>
                  <a:lnTo>
                    <a:pt x="432" y="17"/>
                  </a:lnTo>
                  <a:lnTo>
                    <a:pt x="381" y="38"/>
                  </a:lnTo>
                  <a:lnTo>
                    <a:pt x="331" y="66"/>
                  </a:lnTo>
                  <a:lnTo>
                    <a:pt x="283" y="103"/>
                  </a:lnTo>
                  <a:lnTo>
                    <a:pt x="239" y="147"/>
                  </a:lnTo>
                  <a:lnTo>
                    <a:pt x="197" y="196"/>
                  </a:lnTo>
                  <a:lnTo>
                    <a:pt x="159" y="252"/>
                  </a:lnTo>
                  <a:lnTo>
                    <a:pt x="125" y="313"/>
                  </a:lnTo>
                  <a:lnTo>
                    <a:pt x="92" y="380"/>
                  </a:lnTo>
                  <a:lnTo>
                    <a:pt x="65" y="451"/>
                  </a:lnTo>
                  <a:lnTo>
                    <a:pt x="42" y="525"/>
                  </a:lnTo>
                  <a:lnTo>
                    <a:pt x="25" y="605"/>
                  </a:lnTo>
                  <a:lnTo>
                    <a:pt x="12" y="687"/>
                  </a:lnTo>
                  <a:lnTo>
                    <a:pt x="2" y="773"/>
                  </a:lnTo>
                  <a:lnTo>
                    <a:pt x="0" y="861"/>
                  </a:lnTo>
                  <a:lnTo>
                    <a:pt x="2" y="949"/>
                  </a:lnTo>
                  <a:lnTo>
                    <a:pt x="12" y="1035"/>
                  </a:lnTo>
                  <a:lnTo>
                    <a:pt x="25" y="1117"/>
                  </a:lnTo>
                  <a:lnTo>
                    <a:pt x="42" y="1196"/>
                  </a:lnTo>
                  <a:lnTo>
                    <a:pt x="65" y="1270"/>
                  </a:lnTo>
                  <a:lnTo>
                    <a:pt x="92" y="1341"/>
                  </a:lnTo>
                  <a:lnTo>
                    <a:pt x="125" y="1408"/>
                  </a:lnTo>
                  <a:lnTo>
                    <a:pt x="159" y="1469"/>
                  </a:lnTo>
                  <a:lnTo>
                    <a:pt x="197" y="1524"/>
                  </a:lnTo>
                  <a:lnTo>
                    <a:pt x="239" y="1574"/>
                  </a:lnTo>
                  <a:lnTo>
                    <a:pt x="283" y="1618"/>
                  </a:lnTo>
                  <a:lnTo>
                    <a:pt x="331" y="1654"/>
                  </a:lnTo>
                  <a:lnTo>
                    <a:pt x="381" y="1683"/>
                  </a:lnTo>
                  <a:lnTo>
                    <a:pt x="432" y="1704"/>
                  </a:lnTo>
                  <a:lnTo>
                    <a:pt x="486" y="1717"/>
                  </a:lnTo>
                  <a:lnTo>
                    <a:pt x="541" y="1721"/>
                  </a:lnTo>
                  <a:close/>
                </a:path>
              </a:pathLst>
            </a:custGeom>
            <a:solidFill>
              <a:srgbClr val="E5EFE5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8" name="Freeform 11"/>
            <p:cNvSpPr>
              <a:spLocks/>
            </p:cNvSpPr>
            <p:nvPr/>
          </p:nvSpPr>
          <p:spPr bwMode="auto">
            <a:xfrm>
              <a:off x="2823" y="1816"/>
              <a:ext cx="1048" cy="1668"/>
            </a:xfrm>
            <a:custGeom>
              <a:avLst/>
              <a:gdLst>
                <a:gd name="T0" fmla="*/ 577 w 1048"/>
                <a:gd name="T1" fmla="*/ 1665 h 1668"/>
                <a:gd name="T2" fmla="*/ 680 w 1048"/>
                <a:gd name="T3" fmla="*/ 1630 h 1668"/>
                <a:gd name="T4" fmla="*/ 773 w 1048"/>
                <a:gd name="T5" fmla="*/ 1567 h 1668"/>
                <a:gd name="T6" fmla="*/ 857 w 1048"/>
                <a:gd name="T7" fmla="*/ 1479 h 1668"/>
                <a:gd name="T8" fmla="*/ 928 w 1048"/>
                <a:gd name="T9" fmla="*/ 1365 h 1668"/>
                <a:gd name="T10" fmla="*/ 985 w 1048"/>
                <a:gd name="T11" fmla="*/ 1233 h 1668"/>
                <a:gd name="T12" fmla="*/ 1025 w 1048"/>
                <a:gd name="T13" fmla="*/ 1084 h 1668"/>
                <a:gd name="T14" fmla="*/ 1046 w 1048"/>
                <a:gd name="T15" fmla="*/ 921 h 1668"/>
                <a:gd name="T16" fmla="*/ 1046 w 1048"/>
                <a:gd name="T17" fmla="*/ 749 h 1668"/>
                <a:gd name="T18" fmla="*/ 1025 w 1048"/>
                <a:gd name="T19" fmla="*/ 587 h 1668"/>
                <a:gd name="T20" fmla="*/ 985 w 1048"/>
                <a:gd name="T21" fmla="*/ 436 h 1668"/>
                <a:gd name="T22" fmla="*/ 928 w 1048"/>
                <a:gd name="T23" fmla="*/ 304 h 1668"/>
                <a:gd name="T24" fmla="*/ 857 w 1048"/>
                <a:gd name="T25" fmla="*/ 191 h 1668"/>
                <a:gd name="T26" fmla="*/ 773 w 1048"/>
                <a:gd name="T27" fmla="*/ 102 h 1668"/>
                <a:gd name="T28" fmla="*/ 680 w 1048"/>
                <a:gd name="T29" fmla="*/ 39 h 1668"/>
                <a:gd name="T30" fmla="*/ 577 w 1048"/>
                <a:gd name="T31" fmla="*/ 4 h 1668"/>
                <a:gd name="T32" fmla="*/ 470 w 1048"/>
                <a:gd name="T33" fmla="*/ 4 h 1668"/>
                <a:gd name="T34" fmla="*/ 368 w 1048"/>
                <a:gd name="T35" fmla="*/ 39 h 1668"/>
                <a:gd name="T36" fmla="*/ 275 w 1048"/>
                <a:gd name="T37" fmla="*/ 102 h 1668"/>
                <a:gd name="T38" fmla="*/ 191 w 1048"/>
                <a:gd name="T39" fmla="*/ 191 h 1668"/>
                <a:gd name="T40" fmla="*/ 120 w 1048"/>
                <a:gd name="T41" fmla="*/ 304 h 1668"/>
                <a:gd name="T42" fmla="*/ 63 w 1048"/>
                <a:gd name="T43" fmla="*/ 436 h 1668"/>
                <a:gd name="T44" fmla="*/ 23 w 1048"/>
                <a:gd name="T45" fmla="*/ 587 h 1668"/>
                <a:gd name="T46" fmla="*/ 2 w 1048"/>
                <a:gd name="T47" fmla="*/ 749 h 1668"/>
                <a:gd name="T48" fmla="*/ 2 w 1048"/>
                <a:gd name="T49" fmla="*/ 921 h 1668"/>
                <a:gd name="T50" fmla="*/ 23 w 1048"/>
                <a:gd name="T51" fmla="*/ 1084 h 1668"/>
                <a:gd name="T52" fmla="*/ 63 w 1048"/>
                <a:gd name="T53" fmla="*/ 1233 h 1668"/>
                <a:gd name="T54" fmla="*/ 120 w 1048"/>
                <a:gd name="T55" fmla="*/ 1365 h 1668"/>
                <a:gd name="T56" fmla="*/ 191 w 1048"/>
                <a:gd name="T57" fmla="*/ 1479 h 1668"/>
                <a:gd name="T58" fmla="*/ 275 w 1048"/>
                <a:gd name="T59" fmla="*/ 1567 h 1668"/>
                <a:gd name="T60" fmla="*/ 368 w 1048"/>
                <a:gd name="T61" fmla="*/ 1630 h 1668"/>
                <a:gd name="T62" fmla="*/ 470 w 1048"/>
                <a:gd name="T63" fmla="*/ 1665 h 166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48"/>
                <a:gd name="T97" fmla="*/ 0 h 1668"/>
                <a:gd name="T98" fmla="*/ 1048 w 1048"/>
                <a:gd name="T99" fmla="*/ 1668 h 1668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48" h="1668">
                  <a:moveTo>
                    <a:pt x="523" y="1668"/>
                  </a:moveTo>
                  <a:lnTo>
                    <a:pt x="577" y="1665"/>
                  </a:lnTo>
                  <a:lnTo>
                    <a:pt x="628" y="1651"/>
                  </a:lnTo>
                  <a:lnTo>
                    <a:pt x="680" y="1630"/>
                  </a:lnTo>
                  <a:lnTo>
                    <a:pt x="727" y="1604"/>
                  </a:lnTo>
                  <a:lnTo>
                    <a:pt x="773" y="1567"/>
                  </a:lnTo>
                  <a:lnTo>
                    <a:pt x="817" y="1527"/>
                  </a:lnTo>
                  <a:lnTo>
                    <a:pt x="857" y="1479"/>
                  </a:lnTo>
                  <a:lnTo>
                    <a:pt x="896" y="1424"/>
                  </a:lnTo>
                  <a:lnTo>
                    <a:pt x="928" y="1365"/>
                  </a:lnTo>
                  <a:lnTo>
                    <a:pt x="959" y="1302"/>
                  </a:lnTo>
                  <a:lnTo>
                    <a:pt x="985" y="1233"/>
                  </a:lnTo>
                  <a:lnTo>
                    <a:pt x="1006" y="1160"/>
                  </a:lnTo>
                  <a:lnTo>
                    <a:pt x="1025" y="1084"/>
                  </a:lnTo>
                  <a:lnTo>
                    <a:pt x="1037" y="1003"/>
                  </a:lnTo>
                  <a:lnTo>
                    <a:pt x="1046" y="921"/>
                  </a:lnTo>
                  <a:lnTo>
                    <a:pt x="1048" y="835"/>
                  </a:lnTo>
                  <a:lnTo>
                    <a:pt x="1046" y="749"/>
                  </a:lnTo>
                  <a:lnTo>
                    <a:pt x="1037" y="667"/>
                  </a:lnTo>
                  <a:lnTo>
                    <a:pt x="1025" y="587"/>
                  </a:lnTo>
                  <a:lnTo>
                    <a:pt x="1006" y="510"/>
                  </a:lnTo>
                  <a:lnTo>
                    <a:pt x="985" y="436"/>
                  </a:lnTo>
                  <a:lnTo>
                    <a:pt x="959" y="367"/>
                  </a:lnTo>
                  <a:lnTo>
                    <a:pt x="928" y="304"/>
                  </a:lnTo>
                  <a:lnTo>
                    <a:pt x="896" y="245"/>
                  </a:lnTo>
                  <a:lnTo>
                    <a:pt x="857" y="191"/>
                  </a:lnTo>
                  <a:lnTo>
                    <a:pt x="817" y="142"/>
                  </a:lnTo>
                  <a:lnTo>
                    <a:pt x="773" y="102"/>
                  </a:lnTo>
                  <a:lnTo>
                    <a:pt x="727" y="65"/>
                  </a:lnTo>
                  <a:lnTo>
                    <a:pt x="680" y="39"/>
                  </a:lnTo>
                  <a:lnTo>
                    <a:pt x="628" y="17"/>
                  </a:lnTo>
                  <a:lnTo>
                    <a:pt x="577" y="4"/>
                  </a:lnTo>
                  <a:lnTo>
                    <a:pt x="523" y="0"/>
                  </a:lnTo>
                  <a:lnTo>
                    <a:pt x="470" y="4"/>
                  </a:lnTo>
                  <a:lnTo>
                    <a:pt x="418" y="17"/>
                  </a:lnTo>
                  <a:lnTo>
                    <a:pt x="368" y="39"/>
                  </a:lnTo>
                  <a:lnTo>
                    <a:pt x="319" y="65"/>
                  </a:lnTo>
                  <a:lnTo>
                    <a:pt x="275" y="102"/>
                  </a:lnTo>
                  <a:lnTo>
                    <a:pt x="231" y="142"/>
                  </a:lnTo>
                  <a:lnTo>
                    <a:pt x="191" y="191"/>
                  </a:lnTo>
                  <a:lnTo>
                    <a:pt x="152" y="245"/>
                  </a:lnTo>
                  <a:lnTo>
                    <a:pt x="120" y="304"/>
                  </a:lnTo>
                  <a:lnTo>
                    <a:pt x="89" y="367"/>
                  </a:lnTo>
                  <a:lnTo>
                    <a:pt x="63" y="436"/>
                  </a:lnTo>
                  <a:lnTo>
                    <a:pt x="42" y="510"/>
                  </a:lnTo>
                  <a:lnTo>
                    <a:pt x="23" y="587"/>
                  </a:lnTo>
                  <a:lnTo>
                    <a:pt x="11" y="667"/>
                  </a:lnTo>
                  <a:lnTo>
                    <a:pt x="2" y="749"/>
                  </a:lnTo>
                  <a:lnTo>
                    <a:pt x="0" y="835"/>
                  </a:lnTo>
                  <a:lnTo>
                    <a:pt x="2" y="921"/>
                  </a:lnTo>
                  <a:lnTo>
                    <a:pt x="11" y="1003"/>
                  </a:lnTo>
                  <a:lnTo>
                    <a:pt x="23" y="1084"/>
                  </a:lnTo>
                  <a:lnTo>
                    <a:pt x="42" y="1160"/>
                  </a:lnTo>
                  <a:lnTo>
                    <a:pt x="63" y="1233"/>
                  </a:lnTo>
                  <a:lnTo>
                    <a:pt x="89" y="1302"/>
                  </a:lnTo>
                  <a:lnTo>
                    <a:pt x="120" y="1365"/>
                  </a:lnTo>
                  <a:lnTo>
                    <a:pt x="152" y="1424"/>
                  </a:lnTo>
                  <a:lnTo>
                    <a:pt x="191" y="1479"/>
                  </a:lnTo>
                  <a:lnTo>
                    <a:pt x="231" y="1527"/>
                  </a:lnTo>
                  <a:lnTo>
                    <a:pt x="275" y="1567"/>
                  </a:lnTo>
                  <a:lnTo>
                    <a:pt x="319" y="1604"/>
                  </a:lnTo>
                  <a:lnTo>
                    <a:pt x="368" y="1630"/>
                  </a:lnTo>
                  <a:lnTo>
                    <a:pt x="418" y="1651"/>
                  </a:lnTo>
                  <a:lnTo>
                    <a:pt x="470" y="1665"/>
                  </a:lnTo>
                  <a:lnTo>
                    <a:pt x="523" y="1668"/>
                  </a:lnTo>
                  <a:close/>
                </a:path>
              </a:pathLst>
            </a:custGeom>
            <a:solidFill>
              <a:srgbClr val="EDF4ED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29" name="Freeform 12"/>
            <p:cNvSpPr>
              <a:spLocks/>
            </p:cNvSpPr>
            <p:nvPr/>
          </p:nvSpPr>
          <p:spPr bwMode="auto">
            <a:xfrm>
              <a:off x="2838" y="1841"/>
              <a:ext cx="1016" cy="1619"/>
            </a:xfrm>
            <a:custGeom>
              <a:avLst/>
              <a:gdLst>
                <a:gd name="T0" fmla="*/ 560 w 1016"/>
                <a:gd name="T1" fmla="*/ 1615 h 1619"/>
                <a:gd name="T2" fmla="*/ 659 w 1016"/>
                <a:gd name="T3" fmla="*/ 1582 h 1619"/>
                <a:gd name="T4" fmla="*/ 751 w 1016"/>
                <a:gd name="T5" fmla="*/ 1521 h 1619"/>
                <a:gd name="T6" fmla="*/ 831 w 1016"/>
                <a:gd name="T7" fmla="*/ 1433 h 1619"/>
                <a:gd name="T8" fmla="*/ 900 w 1016"/>
                <a:gd name="T9" fmla="*/ 1324 h 1619"/>
                <a:gd name="T10" fmla="*/ 955 w 1016"/>
                <a:gd name="T11" fmla="*/ 1194 h 1619"/>
                <a:gd name="T12" fmla="*/ 993 w 1016"/>
                <a:gd name="T13" fmla="*/ 1051 h 1619"/>
                <a:gd name="T14" fmla="*/ 1014 w 1016"/>
                <a:gd name="T15" fmla="*/ 893 h 1619"/>
                <a:gd name="T16" fmla="*/ 1014 w 1016"/>
                <a:gd name="T17" fmla="*/ 728 h 1619"/>
                <a:gd name="T18" fmla="*/ 993 w 1016"/>
                <a:gd name="T19" fmla="*/ 570 h 1619"/>
                <a:gd name="T20" fmla="*/ 955 w 1016"/>
                <a:gd name="T21" fmla="*/ 424 h 1619"/>
                <a:gd name="T22" fmla="*/ 900 w 1016"/>
                <a:gd name="T23" fmla="*/ 294 h 1619"/>
                <a:gd name="T24" fmla="*/ 831 w 1016"/>
                <a:gd name="T25" fmla="*/ 185 h 1619"/>
                <a:gd name="T26" fmla="*/ 751 w 1016"/>
                <a:gd name="T27" fmla="*/ 98 h 1619"/>
                <a:gd name="T28" fmla="*/ 659 w 1016"/>
                <a:gd name="T29" fmla="*/ 36 h 1619"/>
                <a:gd name="T30" fmla="*/ 560 w 1016"/>
                <a:gd name="T31" fmla="*/ 4 h 1619"/>
                <a:gd name="T32" fmla="*/ 456 w 1016"/>
                <a:gd name="T33" fmla="*/ 4 h 1619"/>
                <a:gd name="T34" fmla="*/ 357 w 1016"/>
                <a:gd name="T35" fmla="*/ 36 h 1619"/>
                <a:gd name="T36" fmla="*/ 265 w 1016"/>
                <a:gd name="T37" fmla="*/ 98 h 1619"/>
                <a:gd name="T38" fmla="*/ 185 w 1016"/>
                <a:gd name="T39" fmla="*/ 185 h 1619"/>
                <a:gd name="T40" fmla="*/ 116 w 1016"/>
                <a:gd name="T41" fmla="*/ 294 h 1619"/>
                <a:gd name="T42" fmla="*/ 61 w 1016"/>
                <a:gd name="T43" fmla="*/ 424 h 1619"/>
                <a:gd name="T44" fmla="*/ 23 w 1016"/>
                <a:gd name="T45" fmla="*/ 570 h 1619"/>
                <a:gd name="T46" fmla="*/ 2 w 1016"/>
                <a:gd name="T47" fmla="*/ 728 h 1619"/>
                <a:gd name="T48" fmla="*/ 2 w 1016"/>
                <a:gd name="T49" fmla="*/ 893 h 1619"/>
                <a:gd name="T50" fmla="*/ 23 w 1016"/>
                <a:gd name="T51" fmla="*/ 1051 h 1619"/>
                <a:gd name="T52" fmla="*/ 61 w 1016"/>
                <a:gd name="T53" fmla="*/ 1194 h 1619"/>
                <a:gd name="T54" fmla="*/ 116 w 1016"/>
                <a:gd name="T55" fmla="*/ 1324 h 1619"/>
                <a:gd name="T56" fmla="*/ 185 w 1016"/>
                <a:gd name="T57" fmla="*/ 1433 h 1619"/>
                <a:gd name="T58" fmla="*/ 265 w 1016"/>
                <a:gd name="T59" fmla="*/ 1521 h 1619"/>
                <a:gd name="T60" fmla="*/ 357 w 1016"/>
                <a:gd name="T61" fmla="*/ 1582 h 1619"/>
                <a:gd name="T62" fmla="*/ 456 w 1016"/>
                <a:gd name="T63" fmla="*/ 1615 h 161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016"/>
                <a:gd name="T97" fmla="*/ 0 h 1619"/>
                <a:gd name="T98" fmla="*/ 1016 w 1016"/>
                <a:gd name="T99" fmla="*/ 1619 h 161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016" h="1619">
                  <a:moveTo>
                    <a:pt x="508" y="1619"/>
                  </a:moveTo>
                  <a:lnTo>
                    <a:pt x="560" y="1615"/>
                  </a:lnTo>
                  <a:lnTo>
                    <a:pt x="611" y="1601"/>
                  </a:lnTo>
                  <a:lnTo>
                    <a:pt x="659" y="1582"/>
                  </a:lnTo>
                  <a:lnTo>
                    <a:pt x="707" y="1556"/>
                  </a:lnTo>
                  <a:lnTo>
                    <a:pt x="751" y="1521"/>
                  </a:lnTo>
                  <a:lnTo>
                    <a:pt x="793" y="1481"/>
                  </a:lnTo>
                  <a:lnTo>
                    <a:pt x="831" y="1433"/>
                  </a:lnTo>
                  <a:lnTo>
                    <a:pt x="867" y="1382"/>
                  </a:lnTo>
                  <a:lnTo>
                    <a:pt x="900" y="1324"/>
                  </a:lnTo>
                  <a:lnTo>
                    <a:pt x="930" y="1261"/>
                  </a:lnTo>
                  <a:lnTo>
                    <a:pt x="955" y="1194"/>
                  </a:lnTo>
                  <a:lnTo>
                    <a:pt x="976" y="1124"/>
                  </a:lnTo>
                  <a:lnTo>
                    <a:pt x="993" y="1051"/>
                  </a:lnTo>
                  <a:lnTo>
                    <a:pt x="1007" y="973"/>
                  </a:lnTo>
                  <a:lnTo>
                    <a:pt x="1014" y="893"/>
                  </a:lnTo>
                  <a:lnTo>
                    <a:pt x="1016" y="810"/>
                  </a:lnTo>
                  <a:lnTo>
                    <a:pt x="1014" y="728"/>
                  </a:lnTo>
                  <a:lnTo>
                    <a:pt x="1007" y="648"/>
                  </a:lnTo>
                  <a:lnTo>
                    <a:pt x="993" y="570"/>
                  </a:lnTo>
                  <a:lnTo>
                    <a:pt x="976" y="495"/>
                  </a:lnTo>
                  <a:lnTo>
                    <a:pt x="955" y="424"/>
                  </a:lnTo>
                  <a:lnTo>
                    <a:pt x="930" y="357"/>
                  </a:lnTo>
                  <a:lnTo>
                    <a:pt x="900" y="294"/>
                  </a:lnTo>
                  <a:lnTo>
                    <a:pt x="867" y="237"/>
                  </a:lnTo>
                  <a:lnTo>
                    <a:pt x="831" y="185"/>
                  </a:lnTo>
                  <a:lnTo>
                    <a:pt x="793" y="138"/>
                  </a:lnTo>
                  <a:lnTo>
                    <a:pt x="751" y="98"/>
                  </a:lnTo>
                  <a:lnTo>
                    <a:pt x="707" y="63"/>
                  </a:lnTo>
                  <a:lnTo>
                    <a:pt x="659" y="36"/>
                  </a:lnTo>
                  <a:lnTo>
                    <a:pt x="611" y="17"/>
                  </a:lnTo>
                  <a:lnTo>
                    <a:pt x="560" y="4"/>
                  </a:lnTo>
                  <a:lnTo>
                    <a:pt x="508" y="0"/>
                  </a:lnTo>
                  <a:lnTo>
                    <a:pt x="456" y="4"/>
                  </a:lnTo>
                  <a:lnTo>
                    <a:pt x="405" y="17"/>
                  </a:lnTo>
                  <a:lnTo>
                    <a:pt x="357" y="36"/>
                  </a:lnTo>
                  <a:lnTo>
                    <a:pt x="309" y="63"/>
                  </a:lnTo>
                  <a:lnTo>
                    <a:pt x="265" y="98"/>
                  </a:lnTo>
                  <a:lnTo>
                    <a:pt x="223" y="138"/>
                  </a:lnTo>
                  <a:lnTo>
                    <a:pt x="185" y="185"/>
                  </a:lnTo>
                  <a:lnTo>
                    <a:pt x="149" y="237"/>
                  </a:lnTo>
                  <a:lnTo>
                    <a:pt x="116" y="294"/>
                  </a:lnTo>
                  <a:lnTo>
                    <a:pt x="86" y="357"/>
                  </a:lnTo>
                  <a:lnTo>
                    <a:pt x="61" y="424"/>
                  </a:lnTo>
                  <a:lnTo>
                    <a:pt x="40" y="495"/>
                  </a:lnTo>
                  <a:lnTo>
                    <a:pt x="23" y="570"/>
                  </a:lnTo>
                  <a:lnTo>
                    <a:pt x="9" y="648"/>
                  </a:lnTo>
                  <a:lnTo>
                    <a:pt x="2" y="728"/>
                  </a:lnTo>
                  <a:lnTo>
                    <a:pt x="0" y="810"/>
                  </a:lnTo>
                  <a:lnTo>
                    <a:pt x="2" y="893"/>
                  </a:lnTo>
                  <a:lnTo>
                    <a:pt x="9" y="973"/>
                  </a:lnTo>
                  <a:lnTo>
                    <a:pt x="23" y="1051"/>
                  </a:lnTo>
                  <a:lnTo>
                    <a:pt x="40" y="1124"/>
                  </a:lnTo>
                  <a:lnTo>
                    <a:pt x="61" y="1194"/>
                  </a:lnTo>
                  <a:lnTo>
                    <a:pt x="86" y="1261"/>
                  </a:lnTo>
                  <a:lnTo>
                    <a:pt x="116" y="1324"/>
                  </a:lnTo>
                  <a:lnTo>
                    <a:pt x="149" y="1382"/>
                  </a:lnTo>
                  <a:lnTo>
                    <a:pt x="185" y="1433"/>
                  </a:lnTo>
                  <a:lnTo>
                    <a:pt x="223" y="1481"/>
                  </a:lnTo>
                  <a:lnTo>
                    <a:pt x="265" y="1521"/>
                  </a:lnTo>
                  <a:lnTo>
                    <a:pt x="309" y="1556"/>
                  </a:lnTo>
                  <a:lnTo>
                    <a:pt x="357" y="1582"/>
                  </a:lnTo>
                  <a:lnTo>
                    <a:pt x="405" y="1601"/>
                  </a:lnTo>
                  <a:lnTo>
                    <a:pt x="456" y="1615"/>
                  </a:lnTo>
                  <a:lnTo>
                    <a:pt x="508" y="1619"/>
                  </a:lnTo>
                  <a:close/>
                </a:path>
              </a:pathLst>
            </a:custGeom>
            <a:solidFill>
              <a:srgbClr val="EFF7E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0" name="Freeform 13"/>
            <p:cNvSpPr>
              <a:spLocks/>
            </p:cNvSpPr>
            <p:nvPr/>
          </p:nvSpPr>
          <p:spPr bwMode="auto">
            <a:xfrm>
              <a:off x="2855" y="1868"/>
              <a:ext cx="984" cy="1567"/>
            </a:xfrm>
            <a:custGeom>
              <a:avLst/>
              <a:gdLst>
                <a:gd name="T0" fmla="*/ 541 w 984"/>
                <a:gd name="T1" fmla="*/ 1563 h 1567"/>
                <a:gd name="T2" fmla="*/ 638 w 984"/>
                <a:gd name="T3" fmla="*/ 1532 h 1567"/>
                <a:gd name="T4" fmla="*/ 726 w 984"/>
                <a:gd name="T5" fmla="*/ 1471 h 1567"/>
                <a:gd name="T6" fmla="*/ 804 w 984"/>
                <a:gd name="T7" fmla="*/ 1387 h 1567"/>
                <a:gd name="T8" fmla="*/ 871 w 984"/>
                <a:gd name="T9" fmla="*/ 1282 h 1567"/>
                <a:gd name="T10" fmla="*/ 925 w 984"/>
                <a:gd name="T11" fmla="*/ 1156 h 1567"/>
                <a:gd name="T12" fmla="*/ 961 w 984"/>
                <a:gd name="T13" fmla="*/ 1016 h 1567"/>
                <a:gd name="T14" fmla="*/ 982 w 984"/>
                <a:gd name="T15" fmla="*/ 864 h 1567"/>
                <a:gd name="T16" fmla="*/ 982 w 984"/>
                <a:gd name="T17" fmla="*/ 703 h 1567"/>
                <a:gd name="T18" fmla="*/ 961 w 984"/>
                <a:gd name="T19" fmla="*/ 550 h 1567"/>
                <a:gd name="T20" fmla="*/ 925 w 984"/>
                <a:gd name="T21" fmla="*/ 409 h 1567"/>
                <a:gd name="T22" fmla="*/ 871 w 984"/>
                <a:gd name="T23" fmla="*/ 285 h 1567"/>
                <a:gd name="T24" fmla="*/ 804 w 984"/>
                <a:gd name="T25" fmla="*/ 178 h 1567"/>
                <a:gd name="T26" fmla="*/ 726 w 984"/>
                <a:gd name="T27" fmla="*/ 94 h 1567"/>
                <a:gd name="T28" fmla="*/ 638 w 984"/>
                <a:gd name="T29" fmla="*/ 34 h 1567"/>
                <a:gd name="T30" fmla="*/ 541 w 984"/>
                <a:gd name="T31" fmla="*/ 4 h 1567"/>
                <a:gd name="T32" fmla="*/ 441 w 984"/>
                <a:gd name="T33" fmla="*/ 4 h 1567"/>
                <a:gd name="T34" fmla="*/ 346 w 984"/>
                <a:gd name="T35" fmla="*/ 34 h 1567"/>
                <a:gd name="T36" fmla="*/ 256 w 984"/>
                <a:gd name="T37" fmla="*/ 94 h 1567"/>
                <a:gd name="T38" fmla="*/ 178 w 984"/>
                <a:gd name="T39" fmla="*/ 178 h 1567"/>
                <a:gd name="T40" fmla="*/ 113 w 984"/>
                <a:gd name="T41" fmla="*/ 285 h 1567"/>
                <a:gd name="T42" fmla="*/ 59 w 984"/>
                <a:gd name="T43" fmla="*/ 409 h 1567"/>
                <a:gd name="T44" fmla="*/ 23 w 984"/>
                <a:gd name="T45" fmla="*/ 550 h 1567"/>
                <a:gd name="T46" fmla="*/ 2 w 984"/>
                <a:gd name="T47" fmla="*/ 703 h 1567"/>
                <a:gd name="T48" fmla="*/ 2 w 984"/>
                <a:gd name="T49" fmla="*/ 864 h 1567"/>
                <a:gd name="T50" fmla="*/ 23 w 984"/>
                <a:gd name="T51" fmla="*/ 1016 h 1567"/>
                <a:gd name="T52" fmla="*/ 59 w 984"/>
                <a:gd name="T53" fmla="*/ 1156 h 1567"/>
                <a:gd name="T54" fmla="*/ 113 w 984"/>
                <a:gd name="T55" fmla="*/ 1282 h 1567"/>
                <a:gd name="T56" fmla="*/ 178 w 984"/>
                <a:gd name="T57" fmla="*/ 1387 h 1567"/>
                <a:gd name="T58" fmla="*/ 256 w 984"/>
                <a:gd name="T59" fmla="*/ 1471 h 1567"/>
                <a:gd name="T60" fmla="*/ 346 w 984"/>
                <a:gd name="T61" fmla="*/ 1532 h 1567"/>
                <a:gd name="T62" fmla="*/ 441 w 984"/>
                <a:gd name="T63" fmla="*/ 1563 h 1567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84"/>
                <a:gd name="T97" fmla="*/ 0 h 1567"/>
                <a:gd name="T98" fmla="*/ 984 w 984"/>
                <a:gd name="T99" fmla="*/ 1567 h 1567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84" h="1567">
                  <a:moveTo>
                    <a:pt x="491" y="1567"/>
                  </a:moveTo>
                  <a:lnTo>
                    <a:pt x="541" y="1563"/>
                  </a:lnTo>
                  <a:lnTo>
                    <a:pt x="590" y="1552"/>
                  </a:lnTo>
                  <a:lnTo>
                    <a:pt x="638" y="1532"/>
                  </a:lnTo>
                  <a:lnTo>
                    <a:pt x="684" y="1506"/>
                  </a:lnTo>
                  <a:lnTo>
                    <a:pt x="726" y="1471"/>
                  </a:lnTo>
                  <a:lnTo>
                    <a:pt x="766" y="1433"/>
                  </a:lnTo>
                  <a:lnTo>
                    <a:pt x="804" y="1387"/>
                  </a:lnTo>
                  <a:lnTo>
                    <a:pt x="841" y="1337"/>
                  </a:lnTo>
                  <a:lnTo>
                    <a:pt x="871" y="1282"/>
                  </a:lnTo>
                  <a:lnTo>
                    <a:pt x="900" y="1221"/>
                  </a:lnTo>
                  <a:lnTo>
                    <a:pt x="925" y="1156"/>
                  </a:lnTo>
                  <a:lnTo>
                    <a:pt x="946" y="1087"/>
                  </a:lnTo>
                  <a:lnTo>
                    <a:pt x="961" y="1016"/>
                  </a:lnTo>
                  <a:lnTo>
                    <a:pt x="974" y="942"/>
                  </a:lnTo>
                  <a:lnTo>
                    <a:pt x="982" y="864"/>
                  </a:lnTo>
                  <a:lnTo>
                    <a:pt x="984" y="783"/>
                  </a:lnTo>
                  <a:lnTo>
                    <a:pt x="982" y="703"/>
                  </a:lnTo>
                  <a:lnTo>
                    <a:pt x="974" y="625"/>
                  </a:lnTo>
                  <a:lnTo>
                    <a:pt x="961" y="550"/>
                  </a:lnTo>
                  <a:lnTo>
                    <a:pt x="946" y="478"/>
                  </a:lnTo>
                  <a:lnTo>
                    <a:pt x="925" y="409"/>
                  </a:lnTo>
                  <a:lnTo>
                    <a:pt x="900" y="346"/>
                  </a:lnTo>
                  <a:lnTo>
                    <a:pt x="871" y="285"/>
                  </a:lnTo>
                  <a:lnTo>
                    <a:pt x="841" y="229"/>
                  </a:lnTo>
                  <a:lnTo>
                    <a:pt x="804" y="178"/>
                  </a:lnTo>
                  <a:lnTo>
                    <a:pt x="766" y="134"/>
                  </a:lnTo>
                  <a:lnTo>
                    <a:pt x="726" y="94"/>
                  </a:lnTo>
                  <a:lnTo>
                    <a:pt x="684" y="61"/>
                  </a:lnTo>
                  <a:lnTo>
                    <a:pt x="638" y="34"/>
                  </a:lnTo>
                  <a:lnTo>
                    <a:pt x="590" y="15"/>
                  </a:lnTo>
                  <a:lnTo>
                    <a:pt x="541" y="4"/>
                  </a:lnTo>
                  <a:lnTo>
                    <a:pt x="491" y="0"/>
                  </a:lnTo>
                  <a:lnTo>
                    <a:pt x="441" y="4"/>
                  </a:lnTo>
                  <a:lnTo>
                    <a:pt x="392" y="15"/>
                  </a:lnTo>
                  <a:lnTo>
                    <a:pt x="346" y="34"/>
                  </a:lnTo>
                  <a:lnTo>
                    <a:pt x="300" y="61"/>
                  </a:lnTo>
                  <a:lnTo>
                    <a:pt x="256" y="94"/>
                  </a:lnTo>
                  <a:lnTo>
                    <a:pt x="216" y="134"/>
                  </a:lnTo>
                  <a:lnTo>
                    <a:pt x="178" y="178"/>
                  </a:lnTo>
                  <a:lnTo>
                    <a:pt x="143" y="229"/>
                  </a:lnTo>
                  <a:lnTo>
                    <a:pt x="113" y="285"/>
                  </a:lnTo>
                  <a:lnTo>
                    <a:pt x="84" y="346"/>
                  </a:lnTo>
                  <a:lnTo>
                    <a:pt x="59" y="409"/>
                  </a:lnTo>
                  <a:lnTo>
                    <a:pt x="38" y="478"/>
                  </a:lnTo>
                  <a:lnTo>
                    <a:pt x="23" y="550"/>
                  </a:lnTo>
                  <a:lnTo>
                    <a:pt x="10" y="625"/>
                  </a:lnTo>
                  <a:lnTo>
                    <a:pt x="2" y="703"/>
                  </a:lnTo>
                  <a:lnTo>
                    <a:pt x="0" y="783"/>
                  </a:lnTo>
                  <a:lnTo>
                    <a:pt x="2" y="864"/>
                  </a:lnTo>
                  <a:lnTo>
                    <a:pt x="10" y="942"/>
                  </a:lnTo>
                  <a:lnTo>
                    <a:pt x="23" y="1016"/>
                  </a:lnTo>
                  <a:lnTo>
                    <a:pt x="38" y="1087"/>
                  </a:lnTo>
                  <a:lnTo>
                    <a:pt x="59" y="1156"/>
                  </a:lnTo>
                  <a:lnTo>
                    <a:pt x="84" y="1221"/>
                  </a:lnTo>
                  <a:lnTo>
                    <a:pt x="113" y="1282"/>
                  </a:lnTo>
                  <a:lnTo>
                    <a:pt x="143" y="1337"/>
                  </a:lnTo>
                  <a:lnTo>
                    <a:pt x="178" y="1387"/>
                  </a:lnTo>
                  <a:lnTo>
                    <a:pt x="216" y="1433"/>
                  </a:lnTo>
                  <a:lnTo>
                    <a:pt x="256" y="1471"/>
                  </a:lnTo>
                  <a:lnTo>
                    <a:pt x="300" y="1506"/>
                  </a:lnTo>
                  <a:lnTo>
                    <a:pt x="346" y="1532"/>
                  </a:lnTo>
                  <a:lnTo>
                    <a:pt x="392" y="1552"/>
                  </a:lnTo>
                  <a:lnTo>
                    <a:pt x="441" y="1563"/>
                  </a:lnTo>
                  <a:lnTo>
                    <a:pt x="491" y="1567"/>
                  </a:lnTo>
                  <a:close/>
                </a:path>
              </a:pathLst>
            </a:custGeom>
            <a:solidFill>
              <a:srgbClr val="F4F7F4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1" name="Freeform 14"/>
            <p:cNvSpPr>
              <a:spLocks/>
            </p:cNvSpPr>
            <p:nvPr/>
          </p:nvSpPr>
          <p:spPr bwMode="auto">
            <a:xfrm>
              <a:off x="2870" y="1893"/>
              <a:ext cx="952" cy="1515"/>
            </a:xfrm>
            <a:custGeom>
              <a:avLst/>
              <a:gdLst>
                <a:gd name="T0" fmla="*/ 526 w 952"/>
                <a:gd name="T1" fmla="*/ 1511 h 1515"/>
                <a:gd name="T2" fmla="*/ 617 w 952"/>
                <a:gd name="T3" fmla="*/ 1481 h 1515"/>
                <a:gd name="T4" fmla="*/ 703 w 952"/>
                <a:gd name="T5" fmla="*/ 1423 h 1515"/>
                <a:gd name="T6" fmla="*/ 780 w 952"/>
                <a:gd name="T7" fmla="*/ 1343 h 1515"/>
                <a:gd name="T8" fmla="*/ 843 w 952"/>
                <a:gd name="T9" fmla="*/ 1240 h 1515"/>
                <a:gd name="T10" fmla="*/ 894 w 952"/>
                <a:gd name="T11" fmla="*/ 1119 h 1515"/>
                <a:gd name="T12" fmla="*/ 931 w 952"/>
                <a:gd name="T13" fmla="*/ 984 h 1515"/>
                <a:gd name="T14" fmla="*/ 950 w 952"/>
                <a:gd name="T15" fmla="*/ 837 h 1515"/>
                <a:gd name="T16" fmla="*/ 950 w 952"/>
                <a:gd name="T17" fmla="*/ 680 h 1515"/>
                <a:gd name="T18" fmla="*/ 931 w 952"/>
                <a:gd name="T19" fmla="*/ 533 h 1515"/>
                <a:gd name="T20" fmla="*/ 894 w 952"/>
                <a:gd name="T21" fmla="*/ 397 h 1515"/>
                <a:gd name="T22" fmla="*/ 843 w 952"/>
                <a:gd name="T23" fmla="*/ 277 h 1515"/>
                <a:gd name="T24" fmla="*/ 780 w 952"/>
                <a:gd name="T25" fmla="*/ 174 h 1515"/>
                <a:gd name="T26" fmla="*/ 703 w 952"/>
                <a:gd name="T27" fmla="*/ 91 h 1515"/>
                <a:gd name="T28" fmla="*/ 617 w 952"/>
                <a:gd name="T29" fmla="*/ 34 h 1515"/>
                <a:gd name="T30" fmla="*/ 526 w 952"/>
                <a:gd name="T31" fmla="*/ 4 h 1515"/>
                <a:gd name="T32" fmla="*/ 428 w 952"/>
                <a:gd name="T33" fmla="*/ 4 h 1515"/>
                <a:gd name="T34" fmla="*/ 335 w 952"/>
                <a:gd name="T35" fmla="*/ 34 h 1515"/>
                <a:gd name="T36" fmla="*/ 251 w 952"/>
                <a:gd name="T37" fmla="*/ 91 h 1515"/>
                <a:gd name="T38" fmla="*/ 174 w 952"/>
                <a:gd name="T39" fmla="*/ 174 h 1515"/>
                <a:gd name="T40" fmla="*/ 109 w 952"/>
                <a:gd name="T41" fmla="*/ 277 h 1515"/>
                <a:gd name="T42" fmla="*/ 58 w 952"/>
                <a:gd name="T43" fmla="*/ 397 h 1515"/>
                <a:gd name="T44" fmla="*/ 21 w 952"/>
                <a:gd name="T45" fmla="*/ 533 h 1515"/>
                <a:gd name="T46" fmla="*/ 2 w 952"/>
                <a:gd name="T47" fmla="*/ 680 h 1515"/>
                <a:gd name="T48" fmla="*/ 2 w 952"/>
                <a:gd name="T49" fmla="*/ 837 h 1515"/>
                <a:gd name="T50" fmla="*/ 21 w 952"/>
                <a:gd name="T51" fmla="*/ 984 h 1515"/>
                <a:gd name="T52" fmla="*/ 58 w 952"/>
                <a:gd name="T53" fmla="*/ 1119 h 1515"/>
                <a:gd name="T54" fmla="*/ 109 w 952"/>
                <a:gd name="T55" fmla="*/ 1240 h 1515"/>
                <a:gd name="T56" fmla="*/ 174 w 952"/>
                <a:gd name="T57" fmla="*/ 1343 h 1515"/>
                <a:gd name="T58" fmla="*/ 251 w 952"/>
                <a:gd name="T59" fmla="*/ 1423 h 1515"/>
                <a:gd name="T60" fmla="*/ 335 w 952"/>
                <a:gd name="T61" fmla="*/ 1481 h 1515"/>
                <a:gd name="T62" fmla="*/ 428 w 952"/>
                <a:gd name="T63" fmla="*/ 1511 h 1515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52"/>
                <a:gd name="T97" fmla="*/ 0 h 1515"/>
                <a:gd name="T98" fmla="*/ 952 w 952"/>
                <a:gd name="T99" fmla="*/ 1515 h 1515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52" h="1515">
                  <a:moveTo>
                    <a:pt x="476" y="1515"/>
                  </a:moveTo>
                  <a:lnTo>
                    <a:pt x="526" y="1511"/>
                  </a:lnTo>
                  <a:lnTo>
                    <a:pt x="572" y="1500"/>
                  </a:lnTo>
                  <a:lnTo>
                    <a:pt x="617" y="1481"/>
                  </a:lnTo>
                  <a:lnTo>
                    <a:pt x="661" y="1456"/>
                  </a:lnTo>
                  <a:lnTo>
                    <a:pt x="703" y="1423"/>
                  </a:lnTo>
                  <a:lnTo>
                    <a:pt x="742" y="1385"/>
                  </a:lnTo>
                  <a:lnTo>
                    <a:pt x="780" y="1343"/>
                  </a:lnTo>
                  <a:lnTo>
                    <a:pt x="812" y="1293"/>
                  </a:lnTo>
                  <a:lnTo>
                    <a:pt x="843" y="1240"/>
                  </a:lnTo>
                  <a:lnTo>
                    <a:pt x="871" y="1183"/>
                  </a:lnTo>
                  <a:lnTo>
                    <a:pt x="894" y="1119"/>
                  </a:lnTo>
                  <a:lnTo>
                    <a:pt x="915" y="1053"/>
                  </a:lnTo>
                  <a:lnTo>
                    <a:pt x="931" y="984"/>
                  </a:lnTo>
                  <a:lnTo>
                    <a:pt x="942" y="911"/>
                  </a:lnTo>
                  <a:lnTo>
                    <a:pt x="950" y="837"/>
                  </a:lnTo>
                  <a:lnTo>
                    <a:pt x="952" y="758"/>
                  </a:lnTo>
                  <a:lnTo>
                    <a:pt x="950" y="680"/>
                  </a:lnTo>
                  <a:lnTo>
                    <a:pt x="942" y="605"/>
                  </a:lnTo>
                  <a:lnTo>
                    <a:pt x="931" y="533"/>
                  </a:lnTo>
                  <a:lnTo>
                    <a:pt x="915" y="464"/>
                  </a:lnTo>
                  <a:lnTo>
                    <a:pt x="894" y="397"/>
                  </a:lnTo>
                  <a:lnTo>
                    <a:pt x="871" y="334"/>
                  </a:lnTo>
                  <a:lnTo>
                    <a:pt x="843" y="277"/>
                  </a:lnTo>
                  <a:lnTo>
                    <a:pt x="812" y="221"/>
                  </a:lnTo>
                  <a:lnTo>
                    <a:pt x="780" y="174"/>
                  </a:lnTo>
                  <a:lnTo>
                    <a:pt x="742" y="130"/>
                  </a:lnTo>
                  <a:lnTo>
                    <a:pt x="703" y="91"/>
                  </a:lnTo>
                  <a:lnTo>
                    <a:pt x="661" y="59"/>
                  </a:lnTo>
                  <a:lnTo>
                    <a:pt x="617" y="34"/>
                  </a:lnTo>
                  <a:lnTo>
                    <a:pt x="572" y="15"/>
                  </a:lnTo>
                  <a:lnTo>
                    <a:pt x="526" y="4"/>
                  </a:lnTo>
                  <a:lnTo>
                    <a:pt x="476" y="0"/>
                  </a:lnTo>
                  <a:lnTo>
                    <a:pt x="428" y="4"/>
                  </a:lnTo>
                  <a:lnTo>
                    <a:pt x="381" y="15"/>
                  </a:lnTo>
                  <a:lnTo>
                    <a:pt x="335" y="34"/>
                  </a:lnTo>
                  <a:lnTo>
                    <a:pt x="291" y="59"/>
                  </a:lnTo>
                  <a:lnTo>
                    <a:pt x="251" y="91"/>
                  </a:lnTo>
                  <a:lnTo>
                    <a:pt x="210" y="130"/>
                  </a:lnTo>
                  <a:lnTo>
                    <a:pt x="174" y="174"/>
                  </a:lnTo>
                  <a:lnTo>
                    <a:pt x="140" y="221"/>
                  </a:lnTo>
                  <a:lnTo>
                    <a:pt x="109" y="277"/>
                  </a:lnTo>
                  <a:lnTo>
                    <a:pt x="82" y="334"/>
                  </a:lnTo>
                  <a:lnTo>
                    <a:pt x="58" y="397"/>
                  </a:lnTo>
                  <a:lnTo>
                    <a:pt x="39" y="464"/>
                  </a:lnTo>
                  <a:lnTo>
                    <a:pt x="21" y="533"/>
                  </a:lnTo>
                  <a:lnTo>
                    <a:pt x="10" y="605"/>
                  </a:lnTo>
                  <a:lnTo>
                    <a:pt x="2" y="680"/>
                  </a:lnTo>
                  <a:lnTo>
                    <a:pt x="0" y="758"/>
                  </a:lnTo>
                  <a:lnTo>
                    <a:pt x="2" y="837"/>
                  </a:lnTo>
                  <a:lnTo>
                    <a:pt x="10" y="911"/>
                  </a:lnTo>
                  <a:lnTo>
                    <a:pt x="21" y="984"/>
                  </a:lnTo>
                  <a:lnTo>
                    <a:pt x="39" y="1053"/>
                  </a:lnTo>
                  <a:lnTo>
                    <a:pt x="58" y="1119"/>
                  </a:lnTo>
                  <a:lnTo>
                    <a:pt x="82" y="1183"/>
                  </a:lnTo>
                  <a:lnTo>
                    <a:pt x="109" y="1240"/>
                  </a:lnTo>
                  <a:lnTo>
                    <a:pt x="140" y="1293"/>
                  </a:lnTo>
                  <a:lnTo>
                    <a:pt x="174" y="1343"/>
                  </a:lnTo>
                  <a:lnTo>
                    <a:pt x="210" y="1385"/>
                  </a:lnTo>
                  <a:lnTo>
                    <a:pt x="251" y="1423"/>
                  </a:lnTo>
                  <a:lnTo>
                    <a:pt x="291" y="1456"/>
                  </a:lnTo>
                  <a:lnTo>
                    <a:pt x="335" y="1481"/>
                  </a:lnTo>
                  <a:lnTo>
                    <a:pt x="381" y="1500"/>
                  </a:lnTo>
                  <a:lnTo>
                    <a:pt x="428" y="1511"/>
                  </a:lnTo>
                  <a:lnTo>
                    <a:pt x="476" y="1515"/>
                  </a:lnTo>
                  <a:close/>
                </a:path>
              </a:pathLst>
            </a:custGeom>
            <a:solidFill>
              <a:srgbClr val="F9FCF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2" name="Freeform 15"/>
            <p:cNvSpPr>
              <a:spLocks/>
            </p:cNvSpPr>
            <p:nvPr/>
          </p:nvSpPr>
          <p:spPr bwMode="auto">
            <a:xfrm>
              <a:off x="2888" y="1919"/>
              <a:ext cx="918" cy="1464"/>
            </a:xfrm>
            <a:custGeom>
              <a:avLst/>
              <a:gdLst>
                <a:gd name="T0" fmla="*/ 506 w 918"/>
                <a:gd name="T1" fmla="*/ 1460 h 1464"/>
                <a:gd name="T2" fmla="*/ 596 w 918"/>
                <a:gd name="T3" fmla="*/ 1432 h 1464"/>
                <a:gd name="T4" fmla="*/ 678 w 918"/>
                <a:gd name="T5" fmla="*/ 1376 h 1464"/>
                <a:gd name="T6" fmla="*/ 750 w 918"/>
                <a:gd name="T7" fmla="*/ 1296 h 1464"/>
                <a:gd name="T8" fmla="*/ 813 w 918"/>
                <a:gd name="T9" fmla="*/ 1197 h 1464"/>
                <a:gd name="T10" fmla="*/ 863 w 918"/>
                <a:gd name="T11" fmla="*/ 1080 h 1464"/>
                <a:gd name="T12" fmla="*/ 897 w 918"/>
                <a:gd name="T13" fmla="*/ 950 h 1464"/>
                <a:gd name="T14" fmla="*/ 917 w 918"/>
                <a:gd name="T15" fmla="*/ 807 h 1464"/>
                <a:gd name="T16" fmla="*/ 917 w 918"/>
                <a:gd name="T17" fmla="*/ 658 h 1464"/>
                <a:gd name="T18" fmla="*/ 897 w 918"/>
                <a:gd name="T19" fmla="*/ 515 h 1464"/>
                <a:gd name="T20" fmla="*/ 863 w 918"/>
                <a:gd name="T21" fmla="*/ 383 h 1464"/>
                <a:gd name="T22" fmla="*/ 813 w 918"/>
                <a:gd name="T23" fmla="*/ 266 h 1464"/>
                <a:gd name="T24" fmla="*/ 750 w 918"/>
                <a:gd name="T25" fmla="*/ 167 h 1464"/>
                <a:gd name="T26" fmla="*/ 678 w 918"/>
                <a:gd name="T27" fmla="*/ 88 h 1464"/>
                <a:gd name="T28" fmla="*/ 596 w 918"/>
                <a:gd name="T29" fmla="*/ 33 h 1464"/>
                <a:gd name="T30" fmla="*/ 506 w 918"/>
                <a:gd name="T31" fmla="*/ 4 h 1464"/>
                <a:gd name="T32" fmla="*/ 410 w 918"/>
                <a:gd name="T33" fmla="*/ 4 h 1464"/>
                <a:gd name="T34" fmla="*/ 320 w 918"/>
                <a:gd name="T35" fmla="*/ 33 h 1464"/>
                <a:gd name="T36" fmla="*/ 238 w 918"/>
                <a:gd name="T37" fmla="*/ 88 h 1464"/>
                <a:gd name="T38" fmla="*/ 166 w 918"/>
                <a:gd name="T39" fmla="*/ 167 h 1464"/>
                <a:gd name="T40" fmla="*/ 105 w 918"/>
                <a:gd name="T41" fmla="*/ 266 h 1464"/>
                <a:gd name="T42" fmla="*/ 55 w 918"/>
                <a:gd name="T43" fmla="*/ 383 h 1464"/>
                <a:gd name="T44" fmla="*/ 21 w 918"/>
                <a:gd name="T45" fmla="*/ 515 h 1464"/>
                <a:gd name="T46" fmla="*/ 1 w 918"/>
                <a:gd name="T47" fmla="*/ 658 h 1464"/>
                <a:gd name="T48" fmla="*/ 1 w 918"/>
                <a:gd name="T49" fmla="*/ 807 h 1464"/>
                <a:gd name="T50" fmla="*/ 21 w 918"/>
                <a:gd name="T51" fmla="*/ 950 h 1464"/>
                <a:gd name="T52" fmla="*/ 55 w 918"/>
                <a:gd name="T53" fmla="*/ 1080 h 1464"/>
                <a:gd name="T54" fmla="*/ 105 w 918"/>
                <a:gd name="T55" fmla="*/ 1197 h 1464"/>
                <a:gd name="T56" fmla="*/ 166 w 918"/>
                <a:gd name="T57" fmla="*/ 1296 h 1464"/>
                <a:gd name="T58" fmla="*/ 238 w 918"/>
                <a:gd name="T59" fmla="*/ 1376 h 1464"/>
                <a:gd name="T60" fmla="*/ 320 w 918"/>
                <a:gd name="T61" fmla="*/ 1432 h 1464"/>
                <a:gd name="T62" fmla="*/ 410 w 918"/>
                <a:gd name="T63" fmla="*/ 1460 h 1464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918"/>
                <a:gd name="T97" fmla="*/ 0 h 1464"/>
                <a:gd name="T98" fmla="*/ 918 w 918"/>
                <a:gd name="T99" fmla="*/ 1464 h 1464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918" h="1464">
                  <a:moveTo>
                    <a:pt x="458" y="1464"/>
                  </a:moveTo>
                  <a:lnTo>
                    <a:pt x="506" y="1460"/>
                  </a:lnTo>
                  <a:lnTo>
                    <a:pt x="552" y="1449"/>
                  </a:lnTo>
                  <a:lnTo>
                    <a:pt x="596" y="1432"/>
                  </a:lnTo>
                  <a:lnTo>
                    <a:pt x="638" y="1407"/>
                  </a:lnTo>
                  <a:lnTo>
                    <a:pt x="678" y="1376"/>
                  </a:lnTo>
                  <a:lnTo>
                    <a:pt x="716" y="1338"/>
                  </a:lnTo>
                  <a:lnTo>
                    <a:pt x="750" y="1296"/>
                  </a:lnTo>
                  <a:lnTo>
                    <a:pt x="783" y="1250"/>
                  </a:lnTo>
                  <a:lnTo>
                    <a:pt x="813" y="1197"/>
                  </a:lnTo>
                  <a:lnTo>
                    <a:pt x="840" y="1141"/>
                  </a:lnTo>
                  <a:lnTo>
                    <a:pt x="863" y="1080"/>
                  </a:lnTo>
                  <a:lnTo>
                    <a:pt x="882" y="1017"/>
                  </a:lnTo>
                  <a:lnTo>
                    <a:pt x="897" y="950"/>
                  </a:lnTo>
                  <a:lnTo>
                    <a:pt x="909" y="879"/>
                  </a:lnTo>
                  <a:lnTo>
                    <a:pt x="917" y="807"/>
                  </a:lnTo>
                  <a:lnTo>
                    <a:pt x="918" y="732"/>
                  </a:lnTo>
                  <a:lnTo>
                    <a:pt x="917" y="658"/>
                  </a:lnTo>
                  <a:lnTo>
                    <a:pt x="909" y="585"/>
                  </a:lnTo>
                  <a:lnTo>
                    <a:pt x="897" y="515"/>
                  </a:lnTo>
                  <a:lnTo>
                    <a:pt x="882" y="448"/>
                  </a:lnTo>
                  <a:lnTo>
                    <a:pt x="863" y="383"/>
                  </a:lnTo>
                  <a:lnTo>
                    <a:pt x="840" y="323"/>
                  </a:lnTo>
                  <a:lnTo>
                    <a:pt x="813" y="266"/>
                  </a:lnTo>
                  <a:lnTo>
                    <a:pt x="783" y="214"/>
                  </a:lnTo>
                  <a:lnTo>
                    <a:pt x="750" y="167"/>
                  </a:lnTo>
                  <a:lnTo>
                    <a:pt x="716" y="125"/>
                  </a:lnTo>
                  <a:lnTo>
                    <a:pt x="678" y="88"/>
                  </a:lnTo>
                  <a:lnTo>
                    <a:pt x="638" y="58"/>
                  </a:lnTo>
                  <a:lnTo>
                    <a:pt x="596" y="33"/>
                  </a:lnTo>
                  <a:lnTo>
                    <a:pt x="552" y="16"/>
                  </a:lnTo>
                  <a:lnTo>
                    <a:pt x="506" y="4"/>
                  </a:lnTo>
                  <a:lnTo>
                    <a:pt x="458" y="0"/>
                  </a:lnTo>
                  <a:lnTo>
                    <a:pt x="410" y="4"/>
                  </a:lnTo>
                  <a:lnTo>
                    <a:pt x="366" y="16"/>
                  </a:lnTo>
                  <a:lnTo>
                    <a:pt x="320" y="33"/>
                  </a:lnTo>
                  <a:lnTo>
                    <a:pt x="278" y="58"/>
                  </a:lnTo>
                  <a:lnTo>
                    <a:pt x="238" y="88"/>
                  </a:lnTo>
                  <a:lnTo>
                    <a:pt x="202" y="125"/>
                  </a:lnTo>
                  <a:lnTo>
                    <a:pt x="166" y="167"/>
                  </a:lnTo>
                  <a:lnTo>
                    <a:pt x="133" y="214"/>
                  </a:lnTo>
                  <a:lnTo>
                    <a:pt x="105" y="266"/>
                  </a:lnTo>
                  <a:lnTo>
                    <a:pt x="78" y="323"/>
                  </a:lnTo>
                  <a:lnTo>
                    <a:pt x="55" y="383"/>
                  </a:lnTo>
                  <a:lnTo>
                    <a:pt x="36" y="448"/>
                  </a:lnTo>
                  <a:lnTo>
                    <a:pt x="21" y="515"/>
                  </a:lnTo>
                  <a:lnTo>
                    <a:pt x="9" y="585"/>
                  </a:lnTo>
                  <a:lnTo>
                    <a:pt x="1" y="658"/>
                  </a:lnTo>
                  <a:lnTo>
                    <a:pt x="0" y="732"/>
                  </a:lnTo>
                  <a:lnTo>
                    <a:pt x="1" y="807"/>
                  </a:lnTo>
                  <a:lnTo>
                    <a:pt x="9" y="879"/>
                  </a:lnTo>
                  <a:lnTo>
                    <a:pt x="21" y="950"/>
                  </a:lnTo>
                  <a:lnTo>
                    <a:pt x="36" y="1017"/>
                  </a:lnTo>
                  <a:lnTo>
                    <a:pt x="55" y="1080"/>
                  </a:lnTo>
                  <a:lnTo>
                    <a:pt x="78" y="1141"/>
                  </a:lnTo>
                  <a:lnTo>
                    <a:pt x="105" y="1197"/>
                  </a:lnTo>
                  <a:lnTo>
                    <a:pt x="133" y="1250"/>
                  </a:lnTo>
                  <a:lnTo>
                    <a:pt x="166" y="1296"/>
                  </a:lnTo>
                  <a:lnTo>
                    <a:pt x="202" y="1338"/>
                  </a:lnTo>
                  <a:lnTo>
                    <a:pt x="238" y="1376"/>
                  </a:lnTo>
                  <a:lnTo>
                    <a:pt x="278" y="1407"/>
                  </a:lnTo>
                  <a:lnTo>
                    <a:pt x="320" y="1432"/>
                  </a:lnTo>
                  <a:lnTo>
                    <a:pt x="366" y="1449"/>
                  </a:lnTo>
                  <a:lnTo>
                    <a:pt x="410" y="1460"/>
                  </a:lnTo>
                  <a:lnTo>
                    <a:pt x="458" y="146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3" name="Rectangle 16"/>
            <p:cNvSpPr>
              <a:spLocks noChangeArrowheads="1"/>
            </p:cNvSpPr>
            <p:nvPr/>
          </p:nvSpPr>
          <p:spPr bwMode="auto">
            <a:xfrm>
              <a:off x="3283" y="2026"/>
              <a:ext cx="147" cy="1539"/>
            </a:xfrm>
            <a:prstGeom prst="rect">
              <a:avLst/>
            </a:prstGeom>
            <a:solidFill>
              <a:srgbClr val="00007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4" name="Freeform 17"/>
            <p:cNvSpPr>
              <a:spLocks/>
            </p:cNvSpPr>
            <p:nvPr/>
          </p:nvSpPr>
          <p:spPr bwMode="auto">
            <a:xfrm>
              <a:off x="2695" y="3389"/>
              <a:ext cx="1346" cy="348"/>
            </a:xfrm>
            <a:custGeom>
              <a:avLst/>
              <a:gdLst>
                <a:gd name="T0" fmla="*/ 1346 w 1346"/>
                <a:gd name="T1" fmla="*/ 348 h 348"/>
                <a:gd name="T2" fmla="*/ 1339 w 1346"/>
                <a:gd name="T3" fmla="*/ 311 h 348"/>
                <a:gd name="T4" fmla="*/ 1325 w 1346"/>
                <a:gd name="T5" fmla="*/ 277 h 348"/>
                <a:gd name="T6" fmla="*/ 1306 w 1346"/>
                <a:gd name="T7" fmla="*/ 245 h 348"/>
                <a:gd name="T8" fmla="*/ 1281 w 1346"/>
                <a:gd name="T9" fmla="*/ 212 h 348"/>
                <a:gd name="T10" fmla="*/ 1251 w 1346"/>
                <a:gd name="T11" fmla="*/ 181 h 348"/>
                <a:gd name="T12" fmla="*/ 1216 w 1346"/>
                <a:gd name="T13" fmla="*/ 153 h 348"/>
                <a:gd name="T14" fmla="*/ 1178 w 1346"/>
                <a:gd name="T15" fmla="*/ 126 h 348"/>
                <a:gd name="T16" fmla="*/ 1134 w 1346"/>
                <a:gd name="T17" fmla="*/ 101 h 348"/>
                <a:gd name="T18" fmla="*/ 1087 w 1346"/>
                <a:gd name="T19" fmla="*/ 78 h 348"/>
                <a:gd name="T20" fmla="*/ 1037 w 1346"/>
                <a:gd name="T21" fmla="*/ 59 h 348"/>
                <a:gd name="T22" fmla="*/ 982 w 1346"/>
                <a:gd name="T23" fmla="*/ 42 h 348"/>
                <a:gd name="T24" fmla="*/ 926 w 1346"/>
                <a:gd name="T25" fmla="*/ 27 h 348"/>
                <a:gd name="T26" fmla="*/ 865 w 1346"/>
                <a:gd name="T27" fmla="*/ 15 h 348"/>
                <a:gd name="T28" fmla="*/ 804 w 1346"/>
                <a:gd name="T29" fmla="*/ 8 h 348"/>
                <a:gd name="T30" fmla="*/ 739 w 1346"/>
                <a:gd name="T31" fmla="*/ 2 h 348"/>
                <a:gd name="T32" fmla="*/ 674 w 1346"/>
                <a:gd name="T33" fmla="*/ 0 h 348"/>
                <a:gd name="T34" fmla="*/ 607 w 1346"/>
                <a:gd name="T35" fmla="*/ 2 h 348"/>
                <a:gd name="T36" fmla="*/ 544 w 1346"/>
                <a:gd name="T37" fmla="*/ 8 h 348"/>
                <a:gd name="T38" fmla="*/ 481 w 1346"/>
                <a:gd name="T39" fmla="*/ 15 h 348"/>
                <a:gd name="T40" fmla="*/ 422 w 1346"/>
                <a:gd name="T41" fmla="*/ 27 h 348"/>
                <a:gd name="T42" fmla="*/ 364 w 1346"/>
                <a:gd name="T43" fmla="*/ 42 h 348"/>
                <a:gd name="T44" fmla="*/ 311 w 1346"/>
                <a:gd name="T45" fmla="*/ 59 h 348"/>
                <a:gd name="T46" fmla="*/ 259 w 1346"/>
                <a:gd name="T47" fmla="*/ 78 h 348"/>
                <a:gd name="T48" fmla="*/ 212 w 1346"/>
                <a:gd name="T49" fmla="*/ 101 h 348"/>
                <a:gd name="T50" fmla="*/ 170 w 1346"/>
                <a:gd name="T51" fmla="*/ 126 h 348"/>
                <a:gd name="T52" fmla="*/ 130 w 1346"/>
                <a:gd name="T53" fmla="*/ 153 h 348"/>
                <a:gd name="T54" fmla="*/ 95 w 1346"/>
                <a:gd name="T55" fmla="*/ 181 h 348"/>
                <a:gd name="T56" fmla="*/ 65 w 1346"/>
                <a:gd name="T57" fmla="*/ 212 h 348"/>
                <a:gd name="T58" fmla="*/ 40 w 1346"/>
                <a:gd name="T59" fmla="*/ 245 h 348"/>
                <a:gd name="T60" fmla="*/ 21 w 1346"/>
                <a:gd name="T61" fmla="*/ 277 h 348"/>
                <a:gd name="T62" fmla="*/ 7 w 1346"/>
                <a:gd name="T63" fmla="*/ 311 h 348"/>
                <a:gd name="T64" fmla="*/ 0 w 1346"/>
                <a:gd name="T65" fmla="*/ 348 h 348"/>
                <a:gd name="T66" fmla="*/ 1346 w 1346"/>
                <a:gd name="T67" fmla="*/ 348 h 348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1346"/>
                <a:gd name="T103" fmla="*/ 0 h 348"/>
                <a:gd name="T104" fmla="*/ 1346 w 1346"/>
                <a:gd name="T105" fmla="*/ 348 h 348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1346" h="348">
                  <a:moveTo>
                    <a:pt x="1346" y="348"/>
                  </a:moveTo>
                  <a:lnTo>
                    <a:pt x="1339" y="311"/>
                  </a:lnTo>
                  <a:lnTo>
                    <a:pt x="1325" y="277"/>
                  </a:lnTo>
                  <a:lnTo>
                    <a:pt x="1306" y="245"/>
                  </a:lnTo>
                  <a:lnTo>
                    <a:pt x="1281" y="212"/>
                  </a:lnTo>
                  <a:lnTo>
                    <a:pt x="1251" y="181"/>
                  </a:lnTo>
                  <a:lnTo>
                    <a:pt x="1216" y="153"/>
                  </a:lnTo>
                  <a:lnTo>
                    <a:pt x="1178" y="126"/>
                  </a:lnTo>
                  <a:lnTo>
                    <a:pt x="1134" y="101"/>
                  </a:lnTo>
                  <a:lnTo>
                    <a:pt x="1087" y="78"/>
                  </a:lnTo>
                  <a:lnTo>
                    <a:pt x="1037" y="59"/>
                  </a:lnTo>
                  <a:lnTo>
                    <a:pt x="982" y="42"/>
                  </a:lnTo>
                  <a:lnTo>
                    <a:pt x="926" y="27"/>
                  </a:lnTo>
                  <a:lnTo>
                    <a:pt x="865" y="15"/>
                  </a:lnTo>
                  <a:lnTo>
                    <a:pt x="804" y="8"/>
                  </a:lnTo>
                  <a:lnTo>
                    <a:pt x="739" y="2"/>
                  </a:lnTo>
                  <a:lnTo>
                    <a:pt x="674" y="0"/>
                  </a:lnTo>
                  <a:lnTo>
                    <a:pt x="607" y="2"/>
                  </a:lnTo>
                  <a:lnTo>
                    <a:pt x="544" y="8"/>
                  </a:lnTo>
                  <a:lnTo>
                    <a:pt x="481" y="15"/>
                  </a:lnTo>
                  <a:lnTo>
                    <a:pt x="422" y="27"/>
                  </a:lnTo>
                  <a:lnTo>
                    <a:pt x="364" y="42"/>
                  </a:lnTo>
                  <a:lnTo>
                    <a:pt x="311" y="59"/>
                  </a:lnTo>
                  <a:lnTo>
                    <a:pt x="259" y="78"/>
                  </a:lnTo>
                  <a:lnTo>
                    <a:pt x="212" y="101"/>
                  </a:lnTo>
                  <a:lnTo>
                    <a:pt x="170" y="126"/>
                  </a:lnTo>
                  <a:lnTo>
                    <a:pt x="130" y="153"/>
                  </a:lnTo>
                  <a:lnTo>
                    <a:pt x="95" y="181"/>
                  </a:lnTo>
                  <a:lnTo>
                    <a:pt x="65" y="212"/>
                  </a:lnTo>
                  <a:lnTo>
                    <a:pt x="40" y="245"/>
                  </a:lnTo>
                  <a:lnTo>
                    <a:pt x="21" y="277"/>
                  </a:lnTo>
                  <a:lnTo>
                    <a:pt x="7" y="311"/>
                  </a:lnTo>
                  <a:lnTo>
                    <a:pt x="0" y="348"/>
                  </a:lnTo>
                  <a:lnTo>
                    <a:pt x="1346" y="348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5" name="Freeform 18"/>
            <p:cNvSpPr>
              <a:spLocks/>
            </p:cNvSpPr>
            <p:nvPr/>
          </p:nvSpPr>
          <p:spPr bwMode="auto">
            <a:xfrm>
              <a:off x="2416" y="2206"/>
              <a:ext cx="282" cy="682"/>
            </a:xfrm>
            <a:custGeom>
              <a:avLst/>
              <a:gdLst>
                <a:gd name="T0" fmla="*/ 282 w 282"/>
                <a:gd name="T1" fmla="*/ 673 h 682"/>
                <a:gd name="T2" fmla="*/ 25 w 282"/>
                <a:gd name="T3" fmla="*/ 0 h 682"/>
                <a:gd name="T4" fmla="*/ 0 w 282"/>
                <a:gd name="T5" fmla="*/ 10 h 682"/>
                <a:gd name="T6" fmla="*/ 258 w 282"/>
                <a:gd name="T7" fmla="*/ 682 h 682"/>
                <a:gd name="T8" fmla="*/ 282 w 282"/>
                <a:gd name="T9" fmla="*/ 673 h 68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82"/>
                <a:gd name="T16" fmla="*/ 0 h 682"/>
                <a:gd name="T17" fmla="*/ 282 w 282"/>
                <a:gd name="T18" fmla="*/ 682 h 68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82" h="682">
                  <a:moveTo>
                    <a:pt x="282" y="673"/>
                  </a:moveTo>
                  <a:lnTo>
                    <a:pt x="25" y="0"/>
                  </a:lnTo>
                  <a:lnTo>
                    <a:pt x="0" y="10"/>
                  </a:lnTo>
                  <a:lnTo>
                    <a:pt x="258" y="682"/>
                  </a:lnTo>
                  <a:lnTo>
                    <a:pt x="282" y="673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6" name="Freeform 19"/>
            <p:cNvSpPr>
              <a:spLocks/>
            </p:cNvSpPr>
            <p:nvPr/>
          </p:nvSpPr>
          <p:spPr bwMode="auto">
            <a:xfrm>
              <a:off x="2267" y="2202"/>
              <a:ext cx="95" cy="736"/>
            </a:xfrm>
            <a:custGeom>
              <a:avLst/>
              <a:gdLst>
                <a:gd name="T0" fmla="*/ 68 w 95"/>
                <a:gd name="T1" fmla="*/ 0 h 736"/>
                <a:gd name="T2" fmla="*/ 0 w 95"/>
                <a:gd name="T3" fmla="*/ 734 h 736"/>
                <a:gd name="T4" fmla="*/ 26 w 95"/>
                <a:gd name="T5" fmla="*/ 736 h 736"/>
                <a:gd name="T6" fmla="*/ 95 w 95"/>
                <a:gd name="T7" fmla="*/ 2 h 736"/>
                <a:gd name="T8" fmla="*/ 68 w 95"/>
                <a:gd name="T9" fmla="*/ 0 h 7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5"/>
                <a:gd name="T16" fmla="*/ 0 h 736"/>
                <a:gd name="T17" fmla="*/ 95 w 95"/>
                <a:gd name="T18" fmla="*/ 736 h 7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5" h="736">
                  <a:moveTo>
                    <a:pt x="68" y="0"/>
                  </a:moveTo>
                  <a:lnTo>
                    <a:pt x="0" y="734"/>
                  </a:lnTo>
                  <a:lnTo>
                    <a:pt x="26" y="736"/>
                  </a:lnTo>
                  <a:lnTo>
                    <a:pt x="95" y="2"/>
                  </a:lnTo>
                  <a:lnTo>
                    <a:pt x="68" y="0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7" name="Freeform 20"/>
            <p:cNvSpPr>
              <a:spLocks/>
            </p:cNvSpPr>
            <p:nvPr/>
          </p:nvSpPr>
          <p:spPr bwMode="auto">
            <a:xfrm>
              <a:off x="1862" y="2223"/>
              <a:ext cx="420" cy="686"/>
            </a:xfrm>
            <a:custGeom>
              <a:avLst/>
              <a:gdLst>
                <a:gd name="T0" fmla="*/ 397 w 420"/>
                <a:gd name="T1" fmla="*/ 0 h 686"/>
                <a:gd name="T2" fmla="*/ 0 w 420"/>
                <a:gd name="T3" fmla="*/ 673 h 686"/>
                <a:gd name="T4" fmla="*/ 23 w 420"/>
                <a:gd name="T5" fmla="*/ 686 h 686"/>
                <a:gd name="T6" fmla="*/ 420 w 420"/>
                <a:gd name="T7" fmla="*/ 14 h 686"/>
                <a:gd name="T8" fmla="*/ 397 w 420"/>
                <a:gd name="T9" fmla="*/ 0 h 68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0"/>
                <a:gd name="T16" fmla="*/ 0 h 686"/>
                <a:gd name="T17" fmla="*/ 420 w 420"/>
                <a:gd name="T18" fmla="*/ 686 h 68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0" h="686">
                  <a:moveTo>
                    <a:pt x="397" y="0"/>
                  </a:moveTo>
                  <a:lnTo>
                    <a:pt x="0" y="673"/>
                  </a:lnTo>
                  <a:lnTo>
                    <a:pt x="23" y="686"/>
                  </a:lnTo>
                  <a:lnTo>
                    <a:pt x="420" y="14"/>
                  </a:lnTo>
                  <a:lnTo>
                    <a:pt x="397" y="0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8" name="Freeform 21"/>
            <p:cNvSpPr>
              <a:spLocks/>
            </p:cNvSpPr>
            <p:nvPr/>
          </p:nvSpPr>
          <p:spPr bwMode="auto">
            <a:xfrm>
              <a:off x="2066" y="1841"/>
              <a:ext cx="2468" cy="436"/>
            </a:xfrm>
            <a:custGeom>
              <a:avLst/>
              <a:gdLst>
                <a:gd name="T0" fmla="*/ 2455 w 2468"/>
                <a:gd name="T1" fmla="*/ 0 h 436"/>
                <a:gd name="T2" fmla="*/ 2468 w 2468"/>
                <a:gd name="T3" fmla="*/ 92 h 436"/>
                <a:gd name="T4" fmla="*/ 12 w 2468"/>
                <a:gd name="T5" fmla="*/ 436 h 436"/>
                <a:gd name="T6" fmla="*/ 0 w 2468"/>
                <a:gd name="T7" fmla="*/ 344 h 436"/>
                <a:gd name="T8" fmla="*/ 2455 w 2468"/>
                <a:gd name="T9" fmla="*/ 0 h 4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468"/>
                <a:gd name="T16" fmla="*/ 0 h 436"/>
                <a:gd name="T17" fmla="*/ 2468 w 2468"/>
                <a:gd name="T18" fmla="*/ 436 h 4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468" h="436">
                  <a:moveTo>
                    <a:pt x="2455" y="0"/>
                  </a:moveTo>
                  <a:lnTo>
                    <a:pt x="2468" y="92"/>
                  </a:lnTo>
                  <a:lnTo>
                    <a:pt x="12" y="436"/>
                  </a:lnTo>
                  <a:lnTo>
                    <a:pt x="0" y="344"/>
                  </a:lnTo>
                  <a:lnTo>
                    <a:pt x="2455" y="0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39" name="Freeform 22"/>
            <p:cNvSpPr>
              <a:spLocks/>
            </p:cNvSpPr>
            <p:nvPr/>
          </p:nvSpPr>
          <p:spPr bwMode="auto">
            <a:xfrm>
              <a:off x="3231" y="1696"/>
              <a:ext cx="264" cy="262"/>
            </a:xfrm>
            <a:custGeom>
              <a:avLst/>
              <a:gdLst>
                <a:gd name="T0" fmla="*/ 132 w 264"/>
                <a:gd name="T1" fmla="*/ 262 h 262"/>
                <a:gd name="T2" fmla="*/ 159 w 264"/>
                <a:gd name="T3" fmla="*/ 260 h 262"/>
                <a:gd name="T4" fmla="*/ 184 w 264"/>
                <a:gd name="T5" fmla="*/ 252 h 262"/>
                <a:gd name="T6" fmla="*/ 207 w 264"/>
                <a:gd name="T7" fmla="*/ 239 h 262"/>
                <a:gd name="T8" fmla="*/ 226 w 264"/>
                <a:gd name="T9" fmla="*/ 223 h 262"/>
                <a:gd name="T10" fmla="*/ 241 w 264"/>
                <a:gd name="T11" fmla="*/ 204 h 262"/>
                <a:gd name="T12" fmla="*/ 254 w 264"/>
                <a:gd name="T13" fmla="*/ 181 h 262"/>
                <a:gd name="T14" fmla="*/ 262 w 264"/>
                <a:gd name="T15" fmla="*/ 157 h 262"/>
                <a:gd name="T16" fmla="*/ 264 w 264"/>
                <a:gd name="T17" fmla="*/ 130 h 262"/>
                <a:gd name="T18" fmla="*/ 262 w 264"/>
                <a:gd name="T19" fmla="*/ 103 h 262"/>
                <a:gd name="T20" fmla="*/ 254 w 264"/>
                <a:gd name="T21" fmla="*/ 80 h 262"/>
                <a:gd name="T22" fmla="*/ 241 w 264"/>
                <a:gd name="T23" fmla="*/ 57 h 262"/>
                <a:gd name="T24" fmla="*/ 226 w 264"/>
                <a:gd name="T25" fmla="*/ 38 h 262"/>
                <a:gd name="T26" fmla="*/ 207 w 264"/>
                <a:gd name="T27" fmla="*/ 23 h 262"/>
                <a:gd name="T28" fmla="*/ 184 w 264"/>
                <a:gd name="T29" fmla="*/ 9 h 262"/>
                <a:gd name="T30" fmla="*/ 159 w 264"/>
                <a:gd name="T31" fmla="*/ 2 h 262"/>
                <a:gd name="T32" fmla="*/ 132 w 264"/>
                <a:gd name="T33" fmla="*/ 0 h 262"/>
                <a:gd name="T34" fmla="*/ 105 w 264"/>
                <a:gd name="T35" fmla="*/ 2 h 262"/>
                <a:gd name="T36" fmla="*/ 81 w 264"/>
                <a:gd name="T37" fmla="*/ 9 h 262"/>
                <a:gd name="T38" fmla="*/ 58 w 264"/>
                <a:gd name="T39" fmla="*/ 23 h 262"/>
                <a:gd name="T40" fmla="*/ 39 w 264"/>
                <a:gd name="T41" fmla="*/ 38 h 262"/>
                <a:gd name="T42" fmla="*/ 23 w 264"/>
                <a:gd name="T43" fmla="*/ 57 h 262"/>
                <a:gd name="T44" fmla="*/ 10 w 264"/>
                <a:gd name="T45" fmla="*/ 80 h 262"/>
                <a:gd name="T46" fmla="*/ 2 w 264"/>
                <a:gd name="T47" fmla="*/ 103 h 262"/>
                <a:gd name="T48" fmla="*/ 0 w 264"/>
                <a:gd name="T49" fmla="*/ 130 h 262"/>
                <a:gd name="T50" fmla="*/ 2 w 264"/>
                <a:gd name="T51" fmla="*/ 157 h 262"/>
                <a:gd name="T52" fmla="*/ 10 w 264"/>
                <a:gd name="T53" fmla="*/ 181 h 262"/>
                <a:gd name="T54" fmla="*/ 23 w 264"/>
                <a:gd name="T55" fmla="*/ 204 h 262"/>
                <a:gd name="T56" fmla="*/ 39 w 264"/>
                <a:gd name="T57" fmla="*/ 223 h 262"/>
                <a:gd name="T58" fmla="*/ 58 w 264"/>
                <a:gd name="T59" fmla="*/ 239 h 262"/>
                <a:gd name="T60" fmla="*/ 81 w 264"/>
                <a:gd name="T61" fmla="*/ 252 h 262"/>
                <a:gd name="T62" fmla="*/ 105 w 264"/>
                <a:gd name="T63" fmla="*/ 260 h 262"/>
                <a:gd name="T64" fmla="*/ 132 w 264"/>
                <a:gd name="T65" fmla="*/ 262 h 26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264"/>
                <a:gd name="T100" fmla="*/ 0 h 262"/>
                <a:gd name="T101" fmla="*/ 264 w 264"/>
                <a:gd name="T102" fmla="*/ 262 h 26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264" h="262">
                  <a:moveTo>
                    <a:pt x="132" y="262"/>
                  </a:moveTo>
                  <a:lnTo>
                    <a:pt x="159" y="260"/>
                  </a:lnTo>
                  <a:lnTo>
                    <a:pt x="184" y="252"/>
                  </a:lnTo>
                  <a:lnTo>
                    <a:pt x="207" y="239"/>
                  </a:lnTo>
                  <a:lnTo>
                    <a:pt x="226" y="223"/>
                  </a:lnTo>
                  <a:lnTo>
                    <a:pt x="241" y="204"/>
                  </a:lnTo>
                  <a:lnTo>
                    <a:pt x="254" y="181"/>
                  </a:lnTo>
                  <a:lnTo>
                    <a:pt x="262" y="157"/>
                  </a:lnTo>
                  <a:lnTo>
                    <a:pt x="264" y="130"/>
                  </a:lnTo>
                  <a:lnTo>
                    <a:pt x="262" y="103"/>
                  </a:lnTo>
                  <a:lnTo>
                    <a:pt x="254" y="80"/>
                  </a:lnTo>
                  <a:lnTo>
                    <a:pt x="241" y="57"/>
                  </a:lnTo>
                  <a:lnTo>
                    <a:pt x="226" y="38"/>
                  </a:lnTo>
                  <a:lnTo>
                    <a:pt x="207" y="23"/>
                  </a:lnTo>
                  <a:lnTo>
                    <a:pt x="184" y="9"/>
                  </a:lnTo>
                  <a:lnTo>
                    <a:pt x="159" y="2"/>
                  </a:lnTo>
                  <a:lnTo>
                    <a:pt x="132" y="0"/>
                  </a:lnTo>
                  <a:lnTo>
                    <a:pt x="105" y="2"/>
                  </a:lnTo>
                  <a:lnTo>
                    <a:pt x="81" y="9"/>
                  </a:lnTo>
                  <a:lnTo>
                    <a:pt x="58" y="23"/>
                  </a:lnTo>
                  <a:lnTo>
                    <a:pt x="39" y="38"/>
                  </a:lnTo>
                  <a:lnTo>
                    <a:pt x="23" y="57"/>
                  </a:lnTo>
                  <a:lnTo>
                    <a:pt x="10" y="80"/>
                  </a:lnTo>
                  <a:lnTo>
                    <a:pt x="2" y="103"/>
                  </a:lnTo>
                  <a:lnTo>
                    <a:pt x="0" y="130"/>
                  </a:lnTo>
                  <a:lnTo>
                    <a:pt x="2" y="157"/>
                  </a:lnTo>
                  <a:lnTo>
                    <a:pt x="10" y="181"/>
                  </a:lnTo>
                  <a:lnTo>
                    <a:pt x="23" y="204"/>
                  </a:lnTo>
                  <a:lnTo>
                    <a:pt x="39" y="223"/>
                  </a:lnTo>
                  <a:lnTo>
                    <a:pt x="58" y="239"/>
                  </a:lnTo>
                  <a:lnTo>
                    <a:pt x="81" y="252"/>
                  </a:lnTo>
                  <a:lnTo>
                    <a:pt x="105" y="260"/>
                  </a:lnTo>
                  <a:lnTo>
                    <a:pt x="132" y="262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0" name="Freeform 23"/>
            <p:cNvSpPr>
              <a:spLocks/>
            </p:cNvSpPr>
            <p:nvPr/>
          </p:nvSpPr>
          <p:spPr bwMode="auto">
            <a:xfrm>
              <a:off x="3955" y="1963"/>
              <a:ext cx="291" cy="692"/>
            </a:xfrm>
            <a:custGeom>
              <a:avLst/>
              <a:gdLst>
                <a:gd name="T0" fmla="*/ 25 w 291"/>
                <a:gd name="T1" fmla="*/ 692 h 692"/>
                <a:gd name="T2" fmla="*/ 291 w 291"/>
                <a:gd name="T3" fmla="*/ 0 h 692"/>
                <a:gd name="T4" fmla="*/ 258 w 291"/>
                <a:gd name="T5" fmla="*/ 10 h 692"/>
                <a:gd name="T6" fmla="*/ 0 w 291"/>
                <a:gd name="T7" fmla="*/ 683 h 692"/>
                <a:gd name="T8" fmla="*/ 25 w 291"/>
                <a:gd name="T9" fmla="*/ 692 h 69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91"/>
                <a:gd name="T16" fmla="*/ 0 h 692"/>
                <a:gd name="T17" fmla="*/ 291 w 291"/>
                <a:gd name="T18" fmla="*/ 692 h 69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91" h="692">
                  <a:moveTo>
                    <a:pt x="25" y="692"/>
                  </a:moveTo>
                  <a:lnTo>
                    <a:pt x="291" y="0"/>
                  </a:lnTo>
                  <a:lnTo>
                    <a:pt x="258" y="10"/>
                  </a:lnTo>
                  <a:lnTo>
                    <a:pt x="0" y="683"/>
                  </a:lnTo>
                  <a:lnTo>
                    <a:pt x="25" y="692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1" name="Freeform 24"/>
            <p:cNvSpPr>
              <a:spLocks/>
            </p:cNvSpPr>
            <p:nvPr/>
          </p:nvSpPr>
          <p:spPr bwMode="auto">
            <a:xfrm>
              <a:off x="4292" y="1950"/>
              <a:ext cx="97" cy="736"/>
            </a:xfrm>
            <a:custGeom>
              <a:avLst/>
              <a:gdLst>
                <a:gd name="T0" fmla="*/ 0 w 97"/>
                <a:gd name="T1" fmla="*/ 2 h 736"/>
                <a:gd name="T2" fmla="*/ 70 w 97"/>
                <a:gd name="T3" fmla="*/ 736 h 736"/>
                <a:gd name="T4" fmla="*/ 97 w 97"/>
                <a:gd name="T5" fmla="*/ 734 h 736"/>
                <a:gd name="T6" fmla="*/ 26 w 97"/>
                <a:gd name="T7" fmla="*/ 0 h 736"/>
                <a:gd name="T8" fmla="*/ 0 w 97"/>
                <a:gd name="T9" fmla="*/ 2 h 7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97"/>
                <a:gd name="T16" fmla="*/ 0 h 736"/>
                <a:gd name="T17" fmla="*/ 97 w 97"/>
                <a:gd name="T18" fmla="*/ 736 h 7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97" h="736">
                  <a:moveTo>
                    <a:pt x="0" y="2"/>
                  </a:moveTo>
                  <a:lnTo>
                    <a:pt x="70" y="736"/>
                  </a:lnTo>
                  <a:lnTo>
                    <a:pt x="97" y="734"/>
                  </a:lnTo>
                  <a:lnTo>
                    <a:pt x="26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2" name="Freeform 25"/>
            <p:cNvSpPr>
              <a:spLocks/>
            </p:cNvSpPr>
            <p:nvPr/>
          </p:nvSpPr>
          <p:spPr bwMode="auto">
            <a:xfrm>
              <a:off x="4347" y="1925"/>
              <a:ext cx="447" cy="732"/>
            </a:xfrm>
            <a:custGeom>
              <a:avLst/>
              <a:gdLst>
                <a:gd name="T0" fmla="*/ 0 w 447"/>
                <a:gd name="T1" fmla="*/ 14 h 732"/>
                <a:gd name="T2" fmla="*/ 424 w 447"/>
                <a:gd name="T3" fmla="*/ 732 h 732"/>
                <a:gd name="T4" fmla="*/ 447 w 447"/>
                <a:gd name="T5" fmla="*/ 719 h 732"/>
                <a:gd name="T6" fmla="*/ 23 w 447"/>
                <a:gd name="T7" fmla="*/ 0 h 732"/>
                <a:gd name="T8" fmla="*/ 0 w 447"/>
                <a:gd name="T9" fmla="*/ 14 h 7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47"/>
                <a:gd name="T16" fmla="*/ 0 h 732"/>
                <a:gd name="T17" fmla="*/ 447 w 447"/>
                <a:gd name="T18" fmla="*/ 732 h 73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47" h="732">
                  <a:moveTo>
                    <a:pt x="0" y="14"/>
                  </a:moveTo>
                  <a:lnTo>
                    <a:pt x="424" y="732"/>
                  </a:lnTo>
                  <a:lnTo>
                    <a:pt x="447" y="719"/>
                  </a:lnTo>
                  <a:lnTo>
                    <a:pt x="23" y="0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3" name="Freeform 26"/>
            <p:cNvSpPr>
              <a:spLocks/>
            </p:cNvSpPr>
            <p:nvPr/>
          </p:nvSpPr>
          <p:spPr bwMode="auto">
            <a:xfrm>
              <a:off x="1795" y="2873"/>
              <a:ext cx="972" cy="501"/>
            </a:xfrm>
            <a:custGeom>
              <a:avLst/>
              <a:gdLst>
                <a:gd name="T0" fmla="*/ 0 w 972"/>
                <a:gd name="T1" fmla="*/ 0 h 501"/>
                <a:gd name="T2" fmla="*/ 0 w 972"/>
                <a:gd name="T3" fmla="*/ 4 h 501"/>
                <a:gd name="T4" fmla="*/ 0 w 972"/>
                <a:gd name="T5" fmla="*/ 6 h 501"/>
                <a:gd name="T6" fmla="*/ 0 w 972"/>
                <a:gd name="T7" fmla="*/ 10 h 501"/>
                <a:gd name="T8" fmla="*/ 0 w 972"/>
                <a:gd name="T9" fmla="*/ 13 h 501"/>
                <a:gd name="T10" fmla="*/ 2 w 972"/>
                <a:gd name="T11" fmla="*/ 63 h 501"/>
                <a:gd name="T12" fmla="*/ 9 w 972"/>
                <a:gd name="T13" fmla="*/ 111 h 501"/>
                <a:gd name="T14" fmla="*/ 21 w 972"/>
                <a:gd name="T15" fmla="*/ 159 h 501"/>
                <a:gd name="T16" fmla="*/ 38 w 972"/>
                <a:gd name="T17" fmla="*/ 203 h 501"/>
                <a:gd name="T18" fmla="*/ 59 w 972"/>
                <a:gd name="T19" fmla="*/ 247 h 501"/>
                <a:gd name="T20" fmla="*/ 84 w 972"/>
                <a:gd name="T21" fmla="*/ 287 h 501"/>
                <a:gd name="T22" fmla="*/ 111 w 972"/>
                <a:gd name="T23" fmla="*/ 323 h 501"/>
                <a:gd name="T24" fmla="*/ 143 w 972"/>
                <a:gd name="T25" fmla="*/ 357 h 501"/>
                <a:gd name="T26" fmla="*/ 177 w 972"/>
                <a:gd name="T27" fmla="*/ 390 h 501"/>
                <a:gd name="T28" fmla="*/ 214 w 972"/>
                <a:gd name="T29" fmla="*/ 417 h 501"/>
                <a:gd name="T30" fmla="*/ 254 w 972"/>
                <a:gd name="T31" fmla="*/ 441 h 501"/>
                <a:gd name="T32" fmla="*/ 298 w 972"/>
                <a:gd name="T33" fmla="*/ 462 h 501"/>
                <a:gd name="T34" fmla="*/ 342 w 972"/>
                <a:gd name="T35" fmla="*/ 480 h 501"/>
                <a:gd name="T36" fmla="*/ 390 w 972"/>
                <a:gd name="T37" fmla="*/ 491 h 501"/>
                <a:gd name="T38" fmla="*/ 437 w 972"/>
                <a:gd name="T39" fmla="*/ 499 h 501"/>
                <a:gd name="T40" fmla="*/ 487 w 972"/>
                <a:gd name="T41" fmla="*/ 501 h 501"/>
                <a:gd name="T42" fmla="*/ 537 w 972"/>
                <a:gd name="T43" fmla="*/ 499 h 501"/>
                <a:gd name="T44" fmla="*/ 584 w 972"/>
                <a:gd name="T45" fmla="*/ 491 h 501"/>
                <a:gd name="T46" fmla="*/ 630 w 972"/>
                <a:gd name="T47" fmla="*/ 480 h 501"/>
                <a:gd name="T48" fmla="*/ 676 w 972"/>
                <a:gd name="T49" fmla="*/ 462 h 501"/>
                <a:gd name="T50" fmla="*/ 718 w 972"/>
                <a:gd name="T51" fmla="*/ 441 h 501"/>
                <a:gd name="T52" fmla="*/ 758 w 972"/>
                <a:gd name="T53" fmla="*/ 417 h 501"/>
                <a:gd name="T54" fmla="*/ 795 w 972"/>
                <a:gd name="T55" fmla="*/ 390 h 501"/>
                <a:gd name="T56" fmla="*/ 831 w 972"/>
                <a:gd name="T57" fmla="*/ 357 h 501"/>
                <a:gd name="T58" fmla="*/ 861 w 972"/>
                <a:gd name="T59" fmla="*/ 323 h 501"/>
                <a:gd name="T60" fmla="*/ 890 w 972"/>
                <a:gd name="T61" fmla="*/ 287 h 501"/>
                <a:gd name="T62" fmla="*/ 913 w 972"/>
                <a:gd name="T63" fmla="*/ 247 h 501"/>
                <a:gd name="T64" fmla="*/ 934 w 972"/>
                <a:gd name="T65" fmla="*/ 203 h 501"/>
                <a:gd name="T66" fmla="*/ 951 w 972"/>
                <a:gd name="T67" fmla="*/ 159 h 501"/>
                <a:gd name="T68" fmla="*/ 963 w 972"/>
                <a:gd name="T69" fmla="*/ 111 h 501"/>
                <a:gd name="T70" fmla="*/ 970 w 972"/>
                <a:gd name="T71" fmla="*/ 63 h 501"/>
                <a:gd name="T72" fmla="*/ 972 w 972"/>
                <a:gd name="T73" fmla="*/ 13 h 501"/>
                <a:gd name="T74" fmla="*/ 972 w 972"/>
                <a:gd name="T75" fmla="*/ 10 h 501"/>
                <a:gd name="T76" fmla="*/ 972 w 972"/>
                <a:gd name="T77" fmla="*/ 6 h 501"/>
                <a:gd name="T78" fmla="*/ 972 w 972"/>
                <a:gd name="T79" fmla="*/ 4 h 501"/>
                <a:gd name="T80" fmla="*/ 972 w 972"/>
                <a:gd name="T81" fmla="*/ 0 h 501"/>
                <a:gd name="T82" fmla="*/ 0 w 972"/>
                <a:gd name="T83" fmla="*/ 0 h 501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72"/>
                <a:gd name="T127" fmla="*/ 0 h 501"/>
                <a:gd name="T128" fmla="*/ 972 w 972"/>
                <a:gd name="T129" fmla="*/ 501 h 501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72" h="501">
                  <a:moveTo>
                    <a:pt x="0" y="0"/>
                  </a:move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0" y="13"/>
                  </a:lnTo>
                  <a:lnTo>
                    <a:pt x="2" y="63"/>
                  </a:lnTo>
                  <a:lnTo>
                    <a:pt x="9" y="111"/>
                  </a:lnTo>
                  <a:lnTo>
                    <a:pt x="21" y="159"/>
                  </a:lnTo>
                  <a:lnTo>
                    <a:pt x="38" y="203"/>
                  </a:lnTo>
                  <a:lnTo>
                    <a:pt x="59" y="247"/>
                  </a:lnTo>
                  <a:lnTo>
                    <a:pt x="84" y="287"/>
                  </a:lnTo>
                  <a:lnTo>
                    <a:pt x="111" y="323"/>
                  </a:lnTo>
                  <a:lnTo>
                    <a:pt x="143" y="357"/>
                  </a:lnTo>
                  <a:lnTo>
                    <a:pt x="177" y="390"/>
                  </a:lnTo>
                  <a:lnTo>
                    <a:pt x="214" y="417"/>
                  </a:lnTo>
                  <a:lnTo>
                    <a:pt x="254" y="441"/>
                  </a:lnTo>
                  <a:lnTo>
                    <a:pt x="298" y="462"/>
                  </a:lnTo>
                  <a:lnTo>
                    <a:pt x="342" y="480"/>
                  </a:lnTo>
                  <a:lnTo>
                    <a:pt x="390" y="491"/>
                  </a:lnTo>
                  <a:lnTo>
                    <a:pt x="437" y="499"/>
                  </a:lnTo>
                  <a:lnTo>
                    <a:pt x="487" y="501"/>
                  </a:lnTo>
                  <a:lnTo>
                    <a:pt x="537" y="499"/>
                  </a:lnTo>
                  <a:lnTo>
                    <a:pt x="584" y="491"/>
                  </a:lnTo>
                  <a:lnTo>
                    <a:pt x="630" y="480"/>
                  </a:lnTo>
                  <a:lnTo>
                    <a:pt x="676" y="462"/>
                  </a:lnTo>
                  <a:lnTo>
                    <a:pt x="718" y="441"/>
                  </a:lnTo>
                  <a:lnTo>
                    <a:pt x="758" y="417"/>
                  </a:lnTo>
                  <a:lnTo>
                    <a:pt x="795" y="390"/>
                  </a:lnTo>
                  <a:lnTo>
                    <a:pt x="831" y="357"/>
                  </a:lnTo>
                  <a:lnTo>
                    <a:pt x="861" y="323"/>
                  </a:lnTo>
                  <a:lnTo>
                    <a:pt x="890" y="287"/>
                  </a:lnTo>
                  <a:lnTo>
                    <a:pt x="913" y="247"/>
                  </a:lnTo>
                  <a:lnTo>
                    <a:pt x="934" y="203"/>
                  </a:lnTo>
                  <a:lnTo>
                    <a:pt x="951" y="159"/>
                  </a:lnTo>
                  <a:lnTo>
                    <a:pt x="963" y="111"/>
                  </a:lnTo>
                  <a:lnTo>
                    <a:pt x="970" y="63"/>
                  </a:lnTo>
                  <a:lnTo>
                    <a:pt x="972" y="13"/>
                  </a:lnTo>
                  <a:lnTo>
                    <a:pt x="972" y="10"/>
                  </a:lnTo>
                  <a:lnTo>
                    <a:pt x="972" y="6"/>
                  </a:lnTo>
                  <a:lnTo>
                    <a:pt x="972" y="4"/>
                  </a:lnTo>
                  <a:lnTo>
                    <a:pt x="972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4" name="Freeform 27"/>
            <p:cNvSpPr>
              <a:spLocks/>
            </p:cNvSpPr>
            <p:nvPr/>
          </p:nvSpPr>
          <p:spPr bwMode="auto">
            <a:xfrm>
              <a:off x="2093" y="2959"/>
              <a:ext cx="575" cy="61"/>
            </a:xfrm>
            <a:custGeom>
              <a:avLst/>
              <a:gdLst>
                <a:gd name="T0" fmla="*/ 558 w 575"/>
                <a:gd name="T1" fmla="*/ 61 h 61"/>
                <a:gd name="T2" fmla="*/ 563 w 575"/>
                <a:gd name="T3" fmla="*/ 46 h 61"/>
                <a:gd name="T4" fmla="*/ 567 w 575"/>
                <a:gd name="T5" fmla="*/ 31 h 61"/>
                <a:gd name="T6" fmla="*/ 571 w 575"/>
                <a:gd name="T7" fmla="*/ 15 h 61"/>
                <a:gd name="T8" fmla="*/ 575 w 575"/>
                <a:gd name="T9" fmla="*/ 0 h 61"/>
                <a:gd name="T10" fmla="*/ 0 w 575"/>
                <a:gd name="T11" fmla="*/ 40 h 61"/>
                <a:gd name="T12" fmla="*/ 558 w 575"/>
                <a:gd name="T13" fmla="*/ 61 h 6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5"/>
                <a:gd name="T22" fmla="*/ 0 h 61"/>
                <a:gd name="T23" fmla="*/ 575 w 575"/>
                <a:gd name="T24" fmla="*/ 61 h 6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5" h="61">
                  <a:moveTo>
                    <a:pt x="558" y="61"/>
                  </a:moveTo>
                  <a:lnTo>
                    <a:pt x="563" y="46"/>
                  </a:lnTo>
                  <a:lnTo>
                    <a:pt x="567" y="31"/>
                  </a:lnTo>
                  <a:lnTo>
                    <a:pt x="571" y="15"/>
                  </a:lnTo>
                  <a:lnTo>
                    <a:pt x="575" y="0"/>
                  </a:lnTo>
                  <a:lnTo>
                    <a:pt x="0" y="40"/>
                  </a:lnTo>
                  <a:lnTo>
                    <a:pt x="558" y="61"/>
                  </a:lnTo>
                  <a:close/>
                </a:path>
              </a:pathLst>
            </a:custGeom>
            <a:solidFill>
              <a:srgbClr val="282B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5" name="Freeform 28"/>
            <p:cNvSpPr>
              <a:spLocks/>
            </p:cNvSpPr>
            <p:nvPr/>
          </p:nvSpPr>
          <p:spPr bwMode="auto">
            <a:xfrm>
              <a:off x="2097" y="3070"/>
              <a:ext cx="533" cy="55"/>
            </a:xfrm>
            <a:custGeom>
              <a:avLst/>
              <a:gdLst>
                <a:gd name="T0" fmla="*/ 502 w 533"/>
                <a:gd name="T1" fmla="*/ 55 h 55"/>
                <a:gd name="T2" fmla="*/ 510 w 533"/>
                <a:gd name="T3" fmla="*/ 42 h 55"/>
                <a:gd name="T4" fmla="*/ 519 w 533"/>
                <a:gd name="T5" fmla="*/ 28 h 55"/>
                <a:gd name="T6" fmla="*/ 527 w 533"/>
                <a:gd name="T7" fmla="*/ 13 h 55"/>
                <a:gd name="T8" fmla="*/ 533 w 533"/>
                <a:gd name="T9" fmla="*/ 0 h 55"/>
                <a:gd name="T10" fmla="*/ 0 w 533"/>
                <a:gd name="T11" fmla="*/ 38 h 55"/>
                <a:gd name="T12" fmla="*/ 502 w 533"/>
                <a:gd name="T13" fmla="*/ 55 h 5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3"/>
                <a:gd name="T22" fmla="*/ 0 h 55"/>
                <a:gd name="T23" fmla="*/ 533 w 533"/>
                <a:gd name="T24" fmla="*/ 55 h 5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3" h="55">
                  <a:moveTo>
                    <a:pt x="502" y="55"/>
                  </a:moveTo>
                  <a:lnTo>
                    <a:pt x="510" y="42"/>
                  </a:lnTo>
                  <a:lnTo>
                    <a:pt x="519" y="28"/>
                  </a:lnTo>
                  <a:lnTo>
                    <a:pt x="527" y="13"/>
                  </a:lnTo>
                  <a:lnTo>
                    <a:pt x="533" y="0"/>
                  </a:lnTo>
                  <a:lnTo>
                    <a:pt x="0" y="38"/>
                  </a:lnTo>
                  <a:lnTo>
                    <a:pt x="502" y="55"/>
                  </a:lnTo>
                  <a:close/>
                </a:path>
              </a:pathLst>
            </a:custGeom>
            <a:solidFill>
              <a:srgbClr val="282B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6" name="Freeform 29"/>
            <p:cNvSpPr>
              <a:spLocks/>
            </p:cNvSpPr>
            <p:nvPr/>
          </p:nvSpPr>
          <p:spPr bwMode="auto">
            <a:xfrm>
              <a:off x="2114" y="3183"/>
              <a:ext cx="443" cy="45"/>
            </a:xfrm>
            <a:custGeom>
              <a:avLst/>
              <a:gdLst>
                <a:gd name="T0" fmla="*/ 397 w 443"/>
                <a:gd name="T1" fmla="*/ 45 h 45"/>
                <a:gd name="T2" fmla="*/ 409 w 443"/>
                <a:gd name="T3" fmla="*/ 36 h 45"/>
                <a:gd name="T4" fmla="*/ 420 w 443"/>
                <a:gd name="T5" fmla="*/ 24 h 45"/>
                <a:gd name="T6" fmla="*/ 432 w 443"/>
                <a:gd name="T7" fmla="*/ 13 h 45"/>
                <a:gd name="T8" fmla="*/ 443 w 443"/>
                <a:gd name="T9" fmla="*/ 0 h 45"/>
                <a:gd name="T10" fmla="*/ 0 w 443"/>
                <a:gd name="T11" fmla="*/ 32 h 45"/>
                <a:gd name="T12" fmla="*/ 397 w 443"/>
                <a:gd name="T13" fmla="*/ 45 h 4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3"/>
                <a:gd name="T22" fmla="*/ 0 h 45"/>
                <a:gd name="T23" fmla="*/ 443 w 443"/>
                <a:gd name="T24" fmla="*/ 45 h 45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3" h="45">
                  <a:moveTo>
                    <a:pt x="397" y="45"/>
                  </a:moveTo>
                  <a:lnTo>
                    <a:pt x="409" y="36"/>
                  </a:lnTo>
                  <a:lnTo>
                    <a:pt x="420" y="24"/>
                  </a:lnTo>
                  <a:lnTo>
                    <a:pt x="432" y="13"/>
                  </a:lnTo>
                  <a:lnTo>
                    <a:pt x="443" y="0"/>
                  </a:lnTo>
                  <a:lnTo>
                    <a:pt x="0" y="32"/>
                  </a:lnTo>
                  <a:lnTo>
                    <a:pt x="397" y="45"/>
                  </a:lnTo>
                  <a:close/>
                </a:path>
              </a:pathLst>
            </a:custGeom>
            <a:solidFill>
              <a:srgbClr val="282B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7" name="Freeform 30"/>
            <p:cNvSpPr>
              <a:spLocks/>
            </p:cNvSpPr>
            <p:nvPr/>
          </p:nvSpPr>
          <p:spPr bwMode="auto">
            <a:xfrm>
              <a:off x="3896" y="2604"/>
              <a:ext cx="976" cy="500"/>
            </a:xfrm>
            <a:custGeom>
              <a:avLst/>
              <a:gdLst>
                <a:gd name="T0" fmla="*/ 2 w 976"/>
                <a:gd name="T1" fmla="*/ 0 h 500"/>
                <a:gd name="T2" fmla="*/ 2 w 976"/>
                <a:gd name="T3" fmla="*/ 3 h 500"/>
                <a:gd name="T4" fmla="*/ 2 w 976"/>
                <a:gd name="T5" fmla="*/ 7 h 500"/>
                <a:gd name="T6" fmla="*/ 0 w 976"/>
                <a:gd name="T7" fmla="*/ 9 h 500"/>
                <a:gd name="T8" fmla="*/ 0 w 976"/>
                <a:gd name="T9" fmla="*/ 13 h 500"/>
                <a:gd name="T10" fmla="*/ 2 w 976"/>
                <a:gd name="T11" fmla="*/ 63 h 500"/>
                <a:gd name="T12" fmla="*/ 10 w 976"/>
                <a:gd name="T13" fmla="*/ 110 h 500"/>
                <a:gd name="T14" fmla="*/ 23 w 976"/>
                <a:gd name="T15" fmla="*/ 158 h 500"/>
                <a:gd name="T16" fmla="*/ 38 w 976"/>
                <a:gd name="T17" fmla="*/ 202 h 500"/>
                <a:gd name="T18" fmla="*/ 59 w 976"/>
                <a:gd name="T19" fmla="*/ 246 h 500"/>
                <a:gd name="T20" fmla="*/ 84 w 976"/>
                <a:gd name="T21" fmla="*/ 286 h 500"/>
                <a:gd name="T22" fmla="*/ 113 w 976"/>
                <a:gd name="T23" fmla="*/ 323 h 500"/>
                <a:gd name="T24" fmla="*/ 143 w 976"/>
                <a:gd name="T25" fmla="*/ 357 h 500"/>
                <a:gd name="T26" fmla="*/ 178 w 976"/>
                <a:gd name="T27" fmla="*/ 389 h 500"/>
                <a:gd name="T28" fmla="*/ 216 w 976"/>
                <a:gd name="T29" fmla="*/ 416 h 500"/>
                <a:gd name="T30" fmla="*/ 256 w 976"/>
                <a:gd name="T31" fmla="*/ 441 h 500"/>
                <a:gd name="T32" fmla="*/ 300 w 976"/>
                <a:gd name="T33" fmla="*/ 462 h 500"/>
                <a:gd name="T34" fmla="*/ 344 w 976"/>
                <a:gd name="T35" fmla="*/ 479 h 500"/>
                <a:gd name="T36" fmla="*/ 392 w 976"/>
                <a:gd name="T37" fmla="*/ 491 h 500"/>
                <a:gd name="T38" fmla="*/ 440 w 976"/>
                <a:gd name="T39" fmla="*/ 498 h 500"/>
                <a:gd name="T40" fmla="*/ 489 w 976"/>
                <a:gd name="T41" fmla="*/ 500 h 500"/>
                <a:gd name="T42" fmla="*/ 539 w 976"/>
                <a:gd name="T43" fmla="*/ 498 h 500"/>
                <a:gd name="T44" fmla="*/ 587 w 976"/>
                <a:gd name="T45" fmla="*/ 491 h 500"/>
                <a:gd name="T46" fmla="*/ 634 w 976"/>
                <a:gd name="T47" fmla="*/ 479 h 500"/>
                <a:gd name="T48" fmla="*/ 678 w 976"/>
                <a:gd name="T49" fmla="*/ 462 h 500"/>
                <a:gd name="T50" fmla="*/ 722 w 976"/>
                <a:gd name="T51" fmla="*/ 441 h 500"/>
                <a:gd name="T52" fmla="*/ 762 w 976"/>
                <a:gd name="T53" fmla="*/ 416 h 500"/>
                <a:gd name="T54" fmla="*/ 799 w 976"/>
                <a:gd name="T55" fmla="*/ 389 h 500"/>
                <a:gd name="T56" fmla="*/ 833 w 976"/>
                <a:gd name="T57" fmla="*/ 357 h 500"/>
                <a:gd name="T58" fmla="*/ 866 w 976"/>
                <a:gd name="T59" fmla="*/ 323 h 500"/>
                <a:gd name="T60" fmla="*/ 892 w 976"/>
                <a:gd name="T61" fmla="*/ 286 h 500"/>
                <a:gd name="T62" fmla="*/ 917 w 976"/>
                <a:gd name="T63" fmla="*/ 246 h 500"/>
                <a:gd name="T64" fmla="*/ 938 w 976"/>
                <a:gd name="T65" fmla="*/ 202 h 500"/>
                <a:gd name="T66" fmla="*/ 955 w 976"/>
                <a:gd name="T67" fmla="*/ 158 h 500"/>
                <a:gd name="T68" fmla="*/ 967 w 976"/>
                <a:gd name="T69" fmla="*/ 110 h 500"/>
                <a:gd name="T70" fmla="*/ 974 w 976"/>
                <a:gd name="T71" fmla="*/ 63 h 500"/>
                <a:gd name="T72" fmla="*/ 976 w 976"/>
                <a:gd name="T73" fmla="*/ 13 h 500"/>
                <a:gd name="T74" fmla="*/ 976 w 976"/>
                <a:gd name="T75" fmla="*/ 9 h 500"/>
                <a:gd name="T76" fmla="*/ 976 w 976"/>
                <a:gd name="T77" fmla="*/ 7 h 500"/>
                <a:gd name="T78" fmla="*/ 976 w 976"/>
                <a:gd name="T79" fmla="*/ 3 h 500"/>
                <a:gd name="T80" fmla="*/ 976 w 976"/>
                <a:gd name="T81" fmla="*/ 0 h 500"/>
                <a:gd name="T82" fmla="*/ 2 w 976"/>
                <a:gd name="T83" fmla="*/ 0 h 50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976"/>
                <a:gd name="T127" fmla="*/ 0 h 500"/>
                <a:gd name="T128" fmla="*/ 976 w 976"/>
                <a:gd name="T129" fmla="*/ 500 h 50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976" h="500">
                  <a:moveTo>
                    <a:pt x="2" y="0"/>
                  </a:moveTo>
                  <a:lnTo>
                    <a:pt x="2" y="3"/>
                  </a:lnTo>
                  <a:lnTo>
                    <a:pt x="2" y="7"/>
                  </a:lnTo>
                  <a:lnTo>
                    <a:pt x="0" y="9"/>
                  </a:lnTo>
                  <a:lnTo>
                    <a:pt x="0" y="13"/>
                  </a:lnTo>
                  <a:lnTo>
                    <a:pt x="2" y="63"/>
                  </a:lnTo>
                  <a:lnTo>
                    <a:pt x="10" y="110"/>
                  </a:lnTo>
                  <a:lnTo>
                    <a:pt x="23" y="158"/>
                  </a:lnTo>
                  <a:lnTo>
                    <a:pt x="38" y="202"/>
                  </a:lnTo>
                  <a:lnTo>
                    <a:pt x="59" y="246"/>
                  </a:lnTo>
                  <a:lnTo>
                    <a:pt x="84" y="286"/>
                  </a:lnTo>
                  <a:lnTo>
                    <a:pt x="113" y="323"/>
                  </a:lnTo>
                  <a:lnTo>
                    <a:pt x="143" y="357"/>
                  </a:lnTo>
                  <a:lnTo>
                    <a:pt x="178" y="389"/>
                  </a:lnTo>
                  <a:lnTo>
                    <a:pt x="216" y="416"/>
                  </a:lnTo>
                  <a:lnTo>
                    <a:pt x="256" y="441"/>
                  </a:lnTo>
                  <a:lnTo>
                    <a:pt x="300" y="462"/>
                  </a:lnTo>
                  <a:lnTo>
                    <a:pt x="344" y="479"/>
                  </a:lnTo>
                  <a:lnTo>
                    <a:pt x="392" y="491"/>
                  </a:lnTo>
                  <a:lnTo>
                    <a:pt x="440" y="498"/>
                  </a:lnTo>
                  <a:lnTo>
                    <a:pt x="489" y="500"/>
                  </a:lnTo>
                  <a:lnTo>
                    <a:pt x="539" y="498"/>
                  </a:lnTo>
                  <a:lnTo>
                    <a:pt x="587" y="491"/>
                  </a:lnTo>
                  <a:lnTo>
                    <a:pt x="634" y="479"/>
                  </a:lnTo>
                  <a:lnTo>
                    <a:pt x="678" y="462"/>
                  </a:lnTo>
                  <a:lnTo>
                    <a:pt x="722" y="441"/>
                  </a:lnTo>
                  <a:lnTo>
                    <a:pt x="762" y="416"/>
                  </a:lnTo>
                  <a:lnTo>
                    <a:pt x="799" y="389"/>
                  </a:lnTo>
                  <a:lnTo>
                    <a:pt x="833" y="357"/>
                  </a:lnTo>
                  <a:lnTo>
                    <a:pt x="866" y="323"/>
                  </a:lnTo>
                  <a:lnTo>
                    <a:pt x="892" y="286"/>
                  </a:lnTo>
                  <a:lnTo>
                    <a:pt x="917" y="246"/>
                  </a:lnTo>
                  <a:lnTo>
                    <a:pt x="938" y="202"/>
                  </a:lnTo>
                  <a:lnTo>
                    <a:pt x="955" y="158"/>
                  </a:lnTo>
                  <a:lnTo>
                    <a:pt x="967" y="110"/>
                  </a:lnTo>
                  <a:lnTo>
                    <a:pt x="974" y="63"/>
                  </a:lnTo>
                  <a:lnTo>
                    <a:pt x="976" y="13"/>
                  </a:lnTo>
                  <a:lnTo>
                    <a:pt x="976" y="9"/>
                  </a:lnTo>
                  <a:lnTo>
                    <a:pt x="976" y="7"/>
                  </a:lnTo>
                  <a:lnTo>
                    <a:pt x="976" y="3"/>
                  </a:lnTo>
                  <a:lnTo>
                    <a:pt x="976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7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8" name="Freeform 31"/>
            <p:cNvSpPr>
              <a:spLocks/>
            </p:cNvSpPr>
            <p:nvPr/>
          </p:nvSpPr>
          <p:spPr bwMode="auto">
            <a:xfrm>
              <a:off x="4190" y="2714"/>
              <a:ext cx="577" cy="60"/>
            </a:xfrm>
            <a:custGeom>
              <a:avLst/>
              <a:gdLst>
                <a:gd name="T0" fmla="*/ 560 w 577"/>
                <a:gd name="T1" fmla="*/ 60 h 60"/>
                <a:gd name="T2" fmla="*/ 566 w 577"/>
                <a:gd name="T3" fmla="*/ 44 h 60"/>
                <a:gd name="T4" fmla="*/ 570 w 577"/>
                <a:gd name="T5" fmla="*/ 31 h 60"/>
                <a:gd name="T6" fmla="*/ 573 w 577"/>
                <a:gd name="T7" fmla="*/ 16 h 60"/>
                <a:gd name="T8" fmla="*/ 577 w 577"/>
                <a:gd name="T9" fmla="*/ 0 h 60"/>
                <a:gd name="T10" fmla="*/ 0 w 577"/>
                <a:gd name="T11" fmla="*/ 41 h 60"/>
                <a:gd name="T12" fmla="*/ 560 w 577"/>
                <a:gd name="T13" fmla="*/ 60 h 60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77"/>
                <a:gd name="T22" fmla="*/ 0 h 60"/>
                <a:gd name="T23" fmla="*/ 577 w 577"/>
                <a:gd name="T24" fmla="*/ 60 h 60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77" h="60">
                  <a:moveTo>
                    <a:pt x="560" y="60"/>
                  </a:moveTo>
                  <a:lnTo>
                    <a:pt x="566" y="44"/>
                  </a:lnTo>
                  <a:lnTo>
                    <a:pt x="570" y="31"/>
                  </a:lnTo>
                  <a:lnTo>
                    <a:pt x="573" y="16"/>
                  </a:lnTo>
                  <a:lnTo>
                    <a:pt x="577" y="0"/>
                  </a:lnTo>
                  <a:lnTo>
                    <a:pt x="0" y="41"/>
                  </a:lnTo>
                  <a:lnTo>
                    <a:pt x="560" y="60"/>
                  </a:lnTo>
                  <a:close/>
                </a:path>
              </a:pathLst>
            </a:custGeom>
            <a:solidFill>
              <a:srgbClr val="282B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49" name="Freeform 32"/>
            <p:cNvSpPr>
              <a:spLocks/>
            </p:cNvSpPr>
            <p:nvPr/>
          </p:nvSpPr>
          <p:spPr bwMode="auto">
            <a:xfrm>
              <a:off x="4194" y="2825"/>
              <a:ext cx="537" cy="56"/>
            </a:xfrm>
            <a:custGeom>
              <a:avLst/>
              <a:gdLst>
                <a:gd name="T0" fmla="*/ 506 w 537"/>
                <a:gd name="T1" fmla="*/ 56 h 56"/>
                <a:gd name="T2" fmla="*/ 514 w 537"/>
                <a:gd name="T3" fmla="*/ 42 h 56"/>
                <a:gd name="T4" fmla="*/ 522 w 537"/>
                <a:gd name="T5" fmla="*/ 27 h 56"/>
                <a:gd name="T6" fmla="*/ 529 w 537"/>
                <a:gd name="T7" fmla="*/ 14 h 56"/>
                <a:gd name="T8" fmla="*/ 537 w 537"/>
                <a:gd name="T9" fmla="*/ 0 h 56"/>
                <a:gd name="T10" fmla="*/ 0 w 537"/>
                <a:gd name="T11" fmla="*/ 37 h 56"/>
                <a:gd name="T12" fmla="*/ 506 w 537"/>
                <a:gd name="T13" fmla="*/ 56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37"/>
                <a:gd name="T22" fmla="*/ 0 h 56"/>
                <a:gd name="T23" fmla="*/ 537 w 537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37" h="56">
                  <a:moveTo>
                    <a:pt x="506" y="56"/>
                  </a:moveTo>
                  <a:lnTo>
                    <a:pt x="514" y="42"/>
                  </a:lnTo>
                  <a:lnTo>
                    <a:pt x="522" y="27"/>
                  </a:lnTo>
                  <a:lnTo>
                    <a:pt x="529" y="14"/>
                  </a:lnTo>
                  <a:lnTo>
                    <a:pt x="537" y="0"/>
                  </a:lnTo>
                  <a:lnTo>
                    <a:pt x="0" y="37"/>
                  </a:lnTo>
                  <a:lnTo>
                    <a:pt x="506" y="56"/>
                  </a:lnTo>
                  <a:close/>
                </a:path>
              </a:pathLst>
            </a:custGeom>
            <a:solidFill>
              <a:srgbClr val="282B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0" name="Freeform 33"/>
            <p:cNvSpPr>
              <a:spLocks/>
            </p:cNvSpPr>
            <p:nvPr/>
          </p:nvSpPr>
          <p:spPr bwMode="auto">
            <a:xfrm>
              <a:off x="4213" y="2938"/>
              <a:ext cx="444" cy="46"/>
            </a:xfrm>
            <a:custGeom>
              <a:avLst/>
              <a:gdLst>
                <a:gd name="T0" fmla="*/ 398 w 444"/>
                <a:gd name="T1" fmla="*/ 46 h 46"/>
                <a:gd name="T2" fmla="*/ 411 w 444"/>
                <a:gd name="T3" fmla="*/ 34 h 46"/>
                <a:gd name="T4" fmla="*/ 422 w 444"/>
                <a:gd name="T5" fmla="*/ 23 h 46"/>
                <a:gd name="T6" fmla="*/ 434 w 444"/>
                <a:gd name="T7" fmla="*/ 11 h 46"/>
                <a:gd name="T8" fmla="*/ 444 w 444"/>
                <a:gd name="T9" fmla="*/ 0 h 46"/>
                <a:gd name="T10" fmla="*/ 0 w 444"/>
                <a:gd name="T11" fmla="*/ 31 h 46"/>
                <a:gd name="T12" fmla="*/ 398 w 444"/>
                <a:gd name="T13" fmla="*/ 46 h 4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44"/>
                <a:gd name="T22" fmla="*/ 0 h 46"/>
                <a:gd name="T23" fmla="*/ 444 w 444"/>
                <a:gd name="T24" fmla="*/ 46 h 4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44" h="46">
                  <a:moveTo>
                    <a:pt x="398" y="46"/>
                  </a:moveTo>
                  <a:lnTo>
                    <a:pt x="411" y="34"/>
                  </a:lnTo>
                  <a:lnTo>
                    <a:pt x="422" y="23"/>
                  </a:lnTo>
                  <a:lnTo>
                    <a:pt x="434" y="11"/>
                  </a:lnTo>
                  <a:lnTo>
                    <a:pt x="444" y="0"/>
                  </a:lnTo>
                  <a:lnTo>
                    <a:pt x="0" y="31"/>
                  </a:lnTo>
                  <a:lnTo>
                    <a:pt x="398" y="46"/>
                  </a:lnTo>
                  <a:close/>
                </a:path>
              </a:pathLst>
            </a:custGeom>
            <a:solidFill>
              <a:srgbClr val="282B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1" name="Freeform 34"/>
            <p:cNvSpPr>
              <a:spLocks/>
            </p:cNvSpPr>
            <p:nvPr/>
          </p:nvSpPr>
          <p:spPr bwMode="auto">
            <a:xfrm>
              <a:off x="3138" y="3500"/>
              <a:ext cx="655" cy="46"/>
            </a:xfrm>
            <a:custGeom>
              <a:avLst/>
              <a:gdLst>
                <a:gd name="T0" fmla="*/ 655 w 655"/>
                <a:gd name="T1" fmla="*/ 46 h 46"/>
                <a:gd name="T2" fmla="*/ 645 w 655"/>
                <a:gd name="T3" fmla="*/ 40 h 46"/>
                <a:gd name="T4" fmla="*/ 634 w 655"/>
                <a:gd name="T5" fmla="*/ 34 h 46"/>
                <a:gd name="T6" fmla="*/ 624 w 655"/>
                <a:gd name="T7" fmla="*/ 28 h 46"/>
                <a:gd name="T8" fmla="*/ 613 w 655"/>
                <a:gd name="T9" fmla="*/ 23 h 46"/>
                <a:gd name="T10" fmla="*/ 603 w 655"/>
                <a:gd name="T11" fmla="*/ 17 h 46"/>
                <a:gd name="T12" fmla="*/ 592 w 655"/>
                <a:gd name="T13" fmla="*/ 11 h 46"/>
                <a:gd name="T14" fmla="*/ 581 w 655"/>
                <a:gd name="T15" fmla="*/ 6 h 46"/>
                <a:gd name="T16" fmla="*/ 569 w 655"/>
                <a:gd name="T17" fmla="*/ 0 h 46"/>
                <a:gd name="T18" fmla="*/ 0 w 655"/>
                <a:gd name="T19" fmla="*/ 25 h 46"/>
                <a:gd name="T20" fmla="*/ 655 w 655"/>
                <a:gd name="T21" fmla="*/ 46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55"/>
                <a:gd name="T34" fmla="*/ 0 h 46"/>
                <a:gd name="T35" fmla="*/ 655 w 655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55" h="46">
                  <a:moveTo>
                    <a:pt x="655" y="46"/>
                  </a:moveTo>
                  <a:lnTo>
                    <a:pt x="645" y="40"/>
                  </a:lnTo>
                  <a:lnTo>
                    <a:pt x="634" y="34"/>
                  </a:lnTo>
                  <a:lnTo>
                    <a:pt x="624" y="28"/>
                  </a:lnTo>
                  <a:lnTo>
                    <a:pt x="613" y="23"/>
                  </a:lnTo>
                  <a:lnTo>
                    <a:pt x="603" y="17"/>
                  </a:lnTo>
                  <a:lnTo>
                    <a:pt x="592" y="11"/>
                  </a:lnTo>
                  <a:lnTo>
                    <a:pt x="581" y="6"/>
                  </a:lnTo>
                  <a:lnTo>
                    <a:pt x="569" y="0"/>
                  </a:lnTo>
                  <a:lnTo>
                    <a:pt x="0" y="25"/>
                  </a:lnTo>
                  <a:lnTo>
                    <a:pt x="655" y="46"/>
                  </a:lnTo>
                  <a:close/>
                </a:path>
              </a:pathLst>
            </a:custGeom>
            <a:solidFill>
              <a:srgbClr val="282B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852" name="Freeform 35"/>
            <p:cNvSpPr>
              <a:spLocks/>
            </p:cNvSpPr>
            <p:nvPr/>
          </p:nvSpPr>
          <p:spPr bwMode="auto">
            <a:xfrm>
              <a:off x="3201" y="3603"/>
              <a:ext cx="707" cy="52"/>
            </a:xfrm>
            <a:custGeom>
              <a:avLst/>
              <a:gdLst>
                <a:gd name="T0" fmla="*/ 707 w 707"/>
                <a:gd name="T1" fmla="*/ 52 h 52"/>
                <a:gd name="T2" fmla="*/ 697 w 707"/>
                <a:gd name="T3" fmla="*/ 38 h 52"/>
                <a:gd name="T4" fmla="*/ 688 w 707"/>
                <a:gd name="T5" fmla="*/ 25 h 52"/>
                <a:gd name="T6" fmla="*/ 676 w 707"/>
                <a:gd name="T7" fmla="*/ 11 h 52"/>
                <a:gd name="T8" fmla="*/ 663 w 707"/>
                <a:gd name="T9" fmla="*/ 0 h 52"/>
                <a:gd name="T10" fmla="*/ 0 w 707"/>
                <a:gd name="T11" fmla="*/ 27 h 52"/>
                <a:gd name="T12" fmla="*/ 707 w 707"/>
                <a:gd name="T13" fmla="*/ 52 h 5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07"/>
                <a:gd name="T22" fmla="*/ 0 h 52"/>
                <a:gd name="T23" fmla="*/ 707 w 707"/>
                <a:gd name="T24" fmla="*/ 52 h 5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07" h="52">
                  <a:moveTo>
                    <a:pt x="707" y="52"/>
                  </a:moveTo>
                  <a:lnTo>
                    <a:pt x="697" y="38"/>
                  </a:lnTo>
                  <a:lnTo>
                    <a:pt x="688" y="25"/>
                  </a:lnTo>
                  <a:lnTo>
                    <a:pt x="676" y="11"/>
                  </a:lnTo>
                  <a:lnTo>
                    <a:pt x="663" y="0"/>
                  </a:lnTo>
                  <a:lnTo>
                    <a:pt x="0" y="27"/>
                  </a:lnTo>
                  <a:lnTo>
                    <a:pt x="707" y="52"/>
                  </a:lnTo>
                  <a:close/>
                </a:path>
              </a:pathLst>
            </a:custGeom>
            <a:solidFill>
              <a:srgbClr val="282B7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1015838" name="Group 30"/>
          <p:cNvGraphicFramePr>
            <a:graphicFrameLocks noGrp="1"/>
          </p:cNvGraphicFramePr>
          <p:nvPr/>
        </p:nvGraphicFramePr>
        <p:xfrm>
          <a:off x="152400" y="166688"/>
          <a:ext cx="8763000" cy="2438400"/>
        </p:xfrm>
        <a:graphic>
          <a:graphicData uri="http://schemas.openxmlformats.org/drawingml/2006/table">
            <a:tbl>
              <a:tblPr rtl="1"/>
              <a:tblGrid>
                <a:gridCol w="2819400"/>
                <a:gridCol w="1981200"/>
                <a:gridCol w="2286000"/>
                <a:gridCol w="1676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 لَمْ يَكُن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لَّه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كُفُوًا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(there) is not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unto Him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comparable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anyone.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304800" y="2638926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>
                <a:latin typeface="Times New Roman" pitchFamily="18" charset="0"/>
                <a:cs typeface="Times New Roman" pitchFamily="18" charset="0"/>
              </a:rPr>
              <a:t>أ ح د</a:t>
            </a:r>
            <a:endParaRPr 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219200" y="3505200"/>
            <a:ext cx="6673850" cy="221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800" b="1">
                <a:ea typeface="Times New Roman" pitchFamily="18" charset="0"/>
                <a:cs typeface="Tahoma" pitchFamily="34" charset="0"/>
              </a:rPr>
              <a:t>anyone</a:t>
            </a:r>
            <a:endParaRPr lang="en-US" sz="13800">
              <a:ea typeface="Times New Roman" pitchFamily="18" charset="0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-2590800" y="914400"/>
            <a:ext cx="8077200" cy="204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/>
            <a:endParaRPr lang="ar-SA" sz="3200">
              <a:solidFill>
                <a:srgbClr val="FFFF00"/>
              </a:solidFill>
              <a:cs typeface="Nafees Web Naskh" pitchFamily="2" charset="-78"/>
            </a:endParaRPr>
          </a:p>
          <a:p>
            <a:pPr algn="r" rtl="1"/>
            <a:endParaRPr lang="ar-SA" sz="3200" b="1">
              <a:solidFill>
                <a:srgbClr val="FFFF00"/>
              </a:solidFill>
              <a:cs typeface="Majidi" pitchFamily="2" charset="-78"/>
            </a:endParaRPr>
          </a:p>
          <a:p>
            <a:pPr algn="r" rtl="1"/>
            <a:endParaRPr lang="en-US" sz="3200" b="1">
              <a:solidFill>
                <a:srgbClr val="FFFF00"/>
              </a:solidFill>
              <a:cs typeface="Majidi" pitchFamily="2" charset="-78"/>
            </a:endParaRPr>
          </a:p>
        </p:txBody>
      </p:sp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1546225" y="2057400"/>
            <a:ext cx="4549775" cy="1143000"/>
          </a:xfrm>
          <a:prstGeom prst="wedgeRectCallout">
            <a:avLst>
              <a:gd name="adj1" fmla="val 32134"/>
              <a:gd name="adj2" fmla="val -107639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</a:pPr>
            <a:r>
              <a:rPr lang="en-US" sz="5400" b="1">
                <a:solidFill>
                  <a:srgbClr val="FFFF00"/>
                </a:solidFill>
                <a:cs typeface="Tahoma" pitchFamily="34" charset="0"/>
              </a:rPr>
              <a:t>One </a:t>
            </a:r>
            <a:r>
              <a:rPr lang="en-US" sz="3200">
                <a:solidFill>
                  <a:srgbClr val="FFFF00"/>
                </a:solidFill>
                <a:cs typeface="Tahoma" pitchFamily="34" charset="0"/>
              </a:rPr>
              <a:t>(for Allah only)</a:t>
            </a:r>
            <a:endParaRPr lang="en-US" sz="1800" b="1">
              <a:cs typeface="Tahoma" pitchFamily="34" charset="0"/>
            </a:endParaRPr>
          </a:p>
        </p:txBody>
      </p:sp>
      <p:sp>
        <p:nvSpPr>
          <p:cNvPr id="36868" name="AutoShape 4"/>
          <p:cNvSpPr>
            <a:spLocks noChangeArrowheads="1"/>
          </p:cNvSpPr>
          <p:nvPr/>
        </p:nvSpPr>
        <p:spPr bwMode="auto">
          <a:xfrm>
            <a:off x="914400" y="3886200"/>
            <a:ext cx="3429000" cy="1143000"/>
          </a:xfrm>
          <a:prstGeom prst="wedgeRectCallout">
            <a:avLst>
              <a:gd name="adj1" fmla="val 21250"/>
              <a:gd name="adj2" fmla="val 101806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lIns="0" rIns="0"/>
          <a:lstStyle/>
          <a:p>
            <a:pPr algn="ctr" rtl="1">
              <a:spcBef>
                <a:spcPct val="0"/>
              </a:spcBef>
            </a:pPr>
            <a:r>
              <a:rPr lang="en-US" sz="6000" b="1">
                <a:solidFill>
                  <a:srgbClr val="FFFF00"/>
                </a:solidFill>
                <a:cs typeface="Nafees Web Naskh" pitchFamily="2" charset="-78"/>
              </a:rPr>
              <a:t>Anyone</a:t>
            </a:r>
            <a:endParaRPr lang="ar-SA" sz="4000" b="1">
              <a:cs typeface="Nafees Web Naskh" pitchFamily="2" charset="-78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133600" y="304800"/>
            <a:ext cx="6781800" cy="6740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7200" dirty="0">
                <a:latin typeface="Arial" pitchFamily="34" charset="0"/>
                <a:cs typeface="Majidi" pitchFamily="2" charset="-78"/>
              </a:rPr>
              <a:t>قُلْ هُوَ اللَّهُ </a:t>
            </a:r>
            <a:r>
              <a:rPr lang="ar-SA" sz="7200" dirty="0">
                <a:solidFill>
                  <a:srgbClr val="FFFF00"/>
                </a:solidFill>
                <a:latin typeface="Arial" pitchFamily="34" charset="0"/>
                <a:cs typeface="Majidi" pitchFamily="2" charset="-78"/>
              </a:rPr>
              <a:t>أَحَدٌ</a:t>
            </a:r>
            <a:r>
              <a:rPr lang="ar-SA" sz="7200" dirty="0">
                <a:latin typeface="Arial" pitchFamily="34" charset="0"/>
                <a:cs typeface="Majidi" pitchFamily="2" charset="-78"/>
              </a:rPr>
              <a:t> </a:t>
            </a:r>
            <a:r>
              <a:rPr lang="ar-SA" sz="3600" dirty="0">
                <a:latin typeface="Arial" pitchFamily="34" charset="0"/>
                <a:cs typeface="Majidi" pitchFamily="2" charset="-78"/>
              </a:rPr>
              <a:t>{1} ....</a:t>
            </a: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endParaRPr lang="ar-SA" sz="7200" dirty="0">
              <a:latin typeface="Arial" pitchFamily="34" charset="0"/>
              <a:cs typeface="Majidi" pitchFamily="2" charset="-78"/>
            </a:endParaRP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endParaRPr lang="ar-SA" sz="7200" dirty="0">
              <a:latin typeface="Arial" pitchFamily="34" charset="0"/>
              <a:cs typeface="Majidi" pitchFamily="2" charset="-78"/>
            </a:endParaRP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endParaRPr lang="ar-SA" sz="7200" dirty="0">
              <a:latin typeface="Arial" pitchFamily="34" charset="0"/>
              <a:cs typeface="Majidi" pitchFamily="2" charset="-78"/>
            </a:endParaRPr>
          </a:p>
          <a:p>
            <a:pPr algn="r" rtl="1">
              <a:lnSpc>
                <a:spcPct val="120000"/>
              </a:lnSpc>
              <a:spcBef>
                <a:spcPct val="0"/>
              </a:spcBef>
            </a:pPr>
            <a:r>
              <a:rPr lang="ar-SA" sz="7200" dirty="0">
                <a:latin typeface="Arial" pitchFamily="34" charset="0"/>
                <a:cs typeface="Majidi" pitchFamily="2" charset="-78"/>
              </a:rPr>
              <a:t>وَلَمْ يَكُن لَّه</a:t>
            </a:r>
            <a:r>
              <a:rPr lang="ar-SA" sz="7200" baseline="30000" dirty="0">
                <a:latin typeface="Arial" pitchFamily="34" charset="0"/>
                <a:cs typeface="Majidi" pitchFamily="2" charset="-78"/>
              </a:rPr>
              <a:t>،</a:t>
            </a:r>
            <a:r>
              <a:rPr lang="ar-SA" sz="7200" dirty="0">
                <a:latin typeface="Arial" pitchFamily="34" charset="0"/>
                <a:cs typeface="Majidi" pitchFamily="2" charset="-78"/>
              </a:rPr>
              <a:t> كُفُوًا </a:t>
            </a:r>
            <a:r>
              <a:rPr lang="ar-SA" sz="7200" dirty="0">
                <a:solidFill>
                  <a:srgbClr val="FFFF00"/>
                </a:solidFill>
                <a:latin typeface="Arial" pitchFamily="34" charset="0"/>
                <a:cs typeface="Majidi" pitchFamily="2" charset="-78"/>
              </a:rPr>
              <a:t>أَحَدٌ</a:t>
            </a:r>
            <a:r>
              <a:rPr lang="ar-SA" sz="7200" dirty="0">
                <a:latin typeface="Arial" pitchFamily="34" charset="0"/>
                <a:cs typeface="Majidi" pitchFamily="2" charset="-78"/>
              </a:rPr>
              <a:t> </a:t>
            </a:r>
            <a:r>
              <a:rPr lang="ar-SA" sz="3600" dirty="0">
                <a:latin typeface="Arial" pitchFamily="34" charset="0"/>
                <a:cs typeface="Majidi" pitchFamily="2" charset="-78"/>
              </a:rPr>
              <a:t>{4}</a:t>
            </a:r>
            <a:r>
              <a:rPr lang="en-US" sz="7200" dirty="0">
                <a:latin typeface="Arial" pitchFamily="34" charset="0"/>
                <a:cs typeface="Majidi" pitchFamily="2" charset="-78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6867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36868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animBg="1"/>
      <p:bldP spid="3686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1019927" name="Group 23"/>
          <p:cNvGraphicFramePr>
            <a:graphicFrameLocks noGrp="1"/>
          </p:cNvGraphicFramePr>
          <p:nvPr/>
        </p:nvGraphicFramePr>
        <p:xfrm>
          <a:off x="152400" y="611188"/>
          <a:ext cx="8839200" cy="2438400"/>
        </p:xfrm>
        <a:graphic>
          <a:graphicData uri="http://schemas.openxmlformats.org/drawingml/2006/table">
            <a:tbl>
              <a:tblPr rtl="1"/>
              <a:tblGrid>
                <a:gridCol w="2743200"/>
                <a:gridCol w="2133600"/>
                <a:gridCol w="2286000"/>
                <a:gridCol w="1676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 لَمْ يَكُن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لَّه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كُفُوًا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(there) is not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unto Him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comparable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Anyone.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7908" name="Rectangle 20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>
                <a:cs typeface="Nafees Web Naskh" pitchFamily="2" charset="-78"/>
              </a:rPr>
              <a:t>Message from: </a:t>
            </a:r>
          </a:p>
        </p:txBody>
      </p:sp>
      <p:sp>
        <p:nvSpPr>
          <p:cNvPr id="37909" name="Rectangle 21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4419600"/>
            <a:ext cx="8763000" cy="2895600"/>
          </a:xfrm>
          <a:noFill/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One should have such a feeling that nobody is equal or comparable to Him in any way regarding: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Entity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Attributes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Rights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Powers of Allah</a:t>
            </a:r>
          </a:p>
        </p:txBody>
      </p:sp>
      <p:pic>
        <p:nvPicPr>
          <p:cNvPr id="37910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3162300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1039363" name="Group 3"/>
          <p:cNvGraphicFramePr>
            <a:graphicFrameLocks noGrp="1"/>
          </p:cNvGraphicFramePr>
          <p:nvPr/>
        </p:nvGraphicFramePr>
        <p:xfrm>
          <a:off x="152400" y="611188"/>
          <a:ext cx="8839200" cy="2438400"/>
        </p:xfrm>
        <a:graphic>
          <a:graphicData uri="http://schemas.openxmlformats.org/drawingml/2006/table">
            <a:tbl>
              <a:tblPr rtl="1"/>
              <a:tblGrid>
                <a:gridCol w="2743200"/>
                <a:gridCol w="2133600"/>
                <a:gridCol w="2286000"/>
                <a:gridCol w="1676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 لَمْ يَكُن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لَّه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كُفُوًا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(there) is not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unto Him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comparable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Anyone.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>
                <a:cs typeface="Nafees Web Naskh" pitchFamily="2" charset="-78"/>
              </a:rPr>
              <a:t>Message from: </a:t>
            </a:r>
          </a:p>
        </p:txBody>
      </p:sp>
      <p:sp>
        <p:nvSpPr>
          <p:cNvPr id="38933" name="Rectangle 21"/>
          <p:cNvSpPr>
            <a:spLocks noGrp="1" noChangeArrowheads="1"/>
          </p:cNvSpPr>
          <p:nvPr>
            <p:ph type="body" idx="4294967295"/>
          </p:nvPr>
        </p:nvSpPr>
        <p:spPr>
          <a:xfrm>
            <a:off x="0" y="3352800"/>
            <a:ext cx="9144000" cy="3505200"/>
          </a:xfrm>
          <a:noFill/>
        </p:spPr>
        <p:txBody>
          <a:bodyPr/>
          <a:lstStyle/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r>
              <a:rPr lang="en-US" sz="2800" dirty="0" smtClean="0"/>
              <a:t>Evaluate:</a:t>
            </a:r>
          </a:p>
          <a:p>
            <a:pPr algn="l" rtl="0">
              <a:lnSpc>
                <a:spcPct val="80000"/>
              </a:lnSpc>
              <a:buFont typeface="Wingdings" pitchFamily="2" charset="2"/>
              <a:buNone/>
            </a:pPr>
            <a:endParaRPr lang="en-US" sz="2800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Is there anybody whom I am afraid of? 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Do I expect some benefits from someone else?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Do I think that someone is more powerful than Allah</a:t>
            </a:r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endParaRPr lang="en-US" sz="2800" dirty="0" smtClean="0"/>
          </a:p>
          <a:p>
            <a:pPr algn="l" rtl="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800" dirty="0" smtClean="0"/>
              <a:t>O Allah! you be enough for me.</a:t>
            </a:r>
          </a:p>
        </p:txBody>
      </p:sp>
      <p:pic>
        <p:nvPicPr>
          <p:cNvPr id="38934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6375" y="3162300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1041411" name="Group 3"/>
          <p:cNvGraphicFramePr>
            <a:graphicFrameLocks noGrp="1"/>
          </p:cNvGraphicFramePr>
          <p:nvPr/>
        </p:nvGraphicFramePr>
        <p:xfrm>
          <a:off x="152400" y="611188"/>
          <a:ext cx="8839200" cy="2438400"/>
        </p:xfrm>
        <a:graphic>
          <a:graphicData uri="http://schemas.openxmlformats.org/drawingml/2006/table">
            <a:tbl>
              <a:tblPr rtl="1"/>
              <a:tblGrid>
                <a:gridCol w="2743200"/>
                <a:gridCol w="2133600"/>
                <a:gridCol w="2286000"/>
                <a:gridCol w="16764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وَ لَمْ يَكُن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لَّه</a:t>
                      </a:r>
                      <a:r>
                        <a:rPr kumimoji="0" lang="ar-SA" sz="7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كُفُوًا 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ar-SA" sz="3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5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(there) is not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unto Him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comparable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Anyone.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39956" name="Rectangle 20"/>
          <p:cNvSpPr>
            <a:spLocks noChangeArrowheads="1"/>
          </p:cNvSpPr>
          <p:nvPr/>
        </p:nvSpPr>
        <p:spPr bwMode="auto">
          <a:xfrm>
            <a:off x="457200" y="125413"/>
            <a:ext cx="82296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spcBef>
                <a:spcPct val="0"/>
              </a:spcBef>
            </a:pPr>
            <a:r>
              <a:rPr lang="en-US" sz="3600" b="1">
                <a:cs typeface="Nafees Web Naskh" pitchFamily="2" charset="-78"/>
              </a:rPr>
              <a:t>Message from: </a:t>
            </a:r>
          </a:p>
        </p:txBody>
      </p:sp>
      <p:pic>
        <p:nvPicPr>
          <p:cNvPr id="39957" name="Picture 2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400675"/>
            <a:ext cx="1228725" cy="1457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39958" name="AutoShape 24"/>
          <p:cNvSpPr>
            <a:spLocks noChangeArrowheads="1"/>
          </p:cNvSpPr>
          <p:nvPr/>
        </p:nvSpPr>
        <p:spPr bwMode="auto">
          <a:xfrm rot="-2539146">
            <a:off x="1108075" y="3200400"/>
            <a:ext cx="2473325" cy="3406775"/>
          </a:xfrm>
          <a:prstGeom prst="rightArrow">
            <a:avLst>
              <a:gd name="adj1" fmla="val 46120"/>
              <a:gd name="adj2" fmla="val 48324"/>
            </a:avLst>
          </a:prstGeom>
          <a:solidFill>
            <a:srgbClr val="FF0000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b="1">
                <a:cs typeface="Tahoma" pitchFamily="34" charset="0"/>
              </a:rPr>
              <a:t>Esp. with Imagination &amp; feelings; Prayer &amp; Evaluation</a:t>
            </a:r>
            <a:endParaRPr lang="en-US" sz="5400" b="1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371600"/>
            <a:ext cx="9144000" cy="51816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cs typeface="Tahoma" pitchFamily="34" charset="0"/>
              </a:rPr>
              <a:t>Neither there is a partner of Allah nor he has any relations.</a:t>
            </a:r>
            <a:endParaRPr lang="ur-PK" dirty="0" smtClean="0">
              <a:cs typeface="Tahoma" pitchFamily="34" charset="0"/>
            </a:endParaRPr>
          </a:p>
          <a:p>
            <a:pPr algn="l" rtl="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cs typeface="Tahoma" pitchFamily="34" charset="0"/>
              </a:rPr>
              <a:t>There is no partner of Allah in his Qualities (Like no one knows the unknown)</a:t>
            </a:r>
            <a:endParaRPr lang="ur-PK" dirty="0" smtClean="0">
              <a:cs typeface="Tahoma" pitchFamily="34" charset="0"/>
            </a:endParaRPr>
          </a:p>
          <a:p>
            <a:pPr algn="l" rtl="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cs typeface="Tahoma" pitchFamily="34" charset="0"/>
              </a:rPr>
              <a:t>There is no partner of Allah in his Rights (Worshipping Allah alone)</a:t>
            </a:r>
            <a:endParaRPr lang="ur-PK" dirty="0" smtClean="0">
              <a:cs typeface="Tahoma" pitchFamily="34" charset="0"/>
            </a:endParaRPr>
          </a:p>
          <a:p>
            <a:pPr algn="l" rtl="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cs typeface="Tahoma" pitchFamily="34" charset="0"/>
              </a:rPr>
              <a:t>There is no partner of Allah in his Powers, </a:t>
            </a:r>
            <a:br>
              <a:rPr lang="en-US" dirty="0" smtClean="0">
                <a:cs typeface="Tahoma" pitchFamily="34" charset="0"/>
              </a:rPr>
            </a:br>
            <a:r>
              <a:rPr lang="en-US" dirty="0" smtClean="0">
                <a:cs typeface="Tahoma" pitchFamily="34" charset="0"/>
              </a:rPr>
              <a:t>(All the laws should be from Allah)</a:t>
            </a:r>
            <a:endParaRPr lang="ur-PK" dirty="0" smtClean="0">
              <a:cs typeface="Tahoma" pitchFamily="34" charset="0"/>
            </a:endParaRPr>
          </a:p>
          <a:p>
            <a:pPr algn="l" rtl="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cs typeface="Tahoma" pitchFamily="34" charset="0"/>
              </a:rPr>
              <a:t>We should not only propagate this</a:t>
            </a:r>
            <a:br>
              <a:rPr lang="en-US" dirty="0" smtClean="0">
                <a:cs typeface="Tahoma" pitchFamily="34" charset="0"/>
              </a:rPr>
            </a:br>
            <a:r>
              <a:rPr lang="en-US" dirty="0" smtClean="0">
                <a:cs typeface="Tahoma" pitchFamily="34" charset="0"/>
              </a:rPr>
              <a:t>but also correct the wrongs. </a:t>
            </a:r>
            <a:endParaRPr lang="ur-PK" dirty="0" smtClean="0">
              <a:cs typeface="Tahoma" pitchFamily="34" charset="0"/>
            </a:endParaRPr>
          </a:p>
          <a:p>
            <a:pPr algn="l" rtl="0" eaLnBrk="1" hangingPunct="1">
              <a:lnSpc>
                <a:spcPct val="8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dirty="0" smtClean="0">
                <a:cs typeface="Tahoma" pitchFamily="34" charset="0"/>
              </a:rPr>
              <a:t>We are required to plan for these.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533400" y="354013"/>
            <a:ext cx="8229600" cy="788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>
              <a:spcBef>
                <a:spcPct val="0"/>
              </a:spcBef>
            </a:pPr>
            <a:r>
              <a:rPr lang="en-US" sz="6000">
                <a:latin typeface="Alvi Nastaleeq" pitchFamily="2" charset="-78"/>
              </a:rPr>
              <a:t>Lessons from Surah</a:t>
            </a:r>
          </a:p>
        </p:txBody>
      </p:sp>
      <p:pic>
        <p:nvPicPr>
          <p:cNvPr id="40964" name="Picture 31" descr="DPPR-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3600" smtClean="0">
                <a:cs typeface="Tahoma" pitchFamily="34" charset="0"/>
              </a:rPr>
              <a:t>Story of a companion of Prophet SAS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600200"/>
            <a:ext cx="8763000" cy="38862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Char char="Ø"/>
            </a:pPr>
            <a:r>
              <a:rPr lang="en-US" sz="3600" dirty="0" smtClean="0">
                <a:cs typeface="Tahoma" pitchFamily="34" charset="0"/>
              </a:rPr>
              <a:t>he used to recite </a:t>
            </a:r>
            <a:r>
              <a:rPr lang="en-US" sz="3600" dirty="0" err="1" smtClean="0">
                <a:cs typeface="Tahoma" pitchFamily="34" charset="0"/>
              </a:rPr>
              <a:t>Surah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Ikhlaas</a:t>
            </a:r>
            <a:r>
              <a:rPr lang="en-US" sz="3600" dirty="0" smtClean="0">
                <a:cs typeface="Tahoma" pitchFamily="34" charset="0"/>
              </a:rPr>
              <a:t> in every </a:t>
            </a:r>
            <a:r>
              <a:rPr lang="en-US" sz="3600" dirty="0" err="1" smtClean="0">
                <a:cs typeface="Tahoma" pitchFamily="34" charset="0"/>
              </a:rPr>
              <a:t>rakah</a:t>
            </a:r>
            <a:r>
              <a:rPr lang="en-US" sz="3600" dirty="0" smtClean="0">
                <a:cs typeface="Tahoma" pitchFamily="34" charset="0"/>
              </a:rPr>
              <a:t> of </a:t>
            </a:r>
            <a:r>
              <a:rPr lang="en-US" sz="3600" dirty="0" err="1" smtClean="0">
                <a:cs typeface="Tahoma" pitchFamily="34" charset="0"/>
              </a:rPr>
              <a:t>Salah</a:t>
            </a:r>
            <a:endParaRPr lang="ar-SA" sz="3600" dirty="0" smtClean="0">
              <a:cs typeface="Tahoma" pitchFamily="34" charset="0"/>
            </a:endParaRP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3600" dirty="0" smtClean="0">
                <a:cs typeface="Tahoma" pitchFamily="34" charset="0"/>
              </a:rPr>
              <a:t>When he was asked why he does so, he said because I love this </a:t>
            </a:r>
            <a:r>
              <a:rPr lang="en-US" sz="3600" dirty="0" err="1" smtClean="0">
                <a:cs typeface="Tahoma" pitchFamily="34" charset="0"/>
              </a:rPr>
              <a:t>Surah</a:t>
            </a:r>
            <a:r>
              <a:rPr lang="en-US" sz="3600" dirty="0" smtClean="0">
                <a:cs typeface="Tahoma" pitchFamily="34" charset="0"/>
              </a:rPr>
              <a:t>.</a:t>
            </a:r>
            <a:endParaRPr lang="ar-SA" sz="3600" dirty="0" smtClean="0">
              <a:cs typeface="Tahoma" pitchFamily="34" charset="0"/>
            </a:endParaRP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3600" dirty="0" smtClean="0">
                <a:cs typeface="Tahoma" pitchFamily="34" charset="0"/>
              </a:rPr>
              <a:t>Prophet SAS said, “Your love for it will admit you to </a:t>
            </a:r>
            <a:r>
              <a:rPr lang="en-US" sz="3600" dirty="0" err="1" smtClean="0">
                <a:cs typeface="Tahoma" pitchFamily="34" charset="0"/>
              </a:rPr>
              <a:t>Jannah</a:t>
            </a:r>
            <a:r>
              <a:rPr lang="en-US" sz="3600" dirty="0" smtClean="0">
                <a:cs typeface="Tahoma" pitchFamily="34" charset="0"/>
              </a:rPr>
              <a:t>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77813"/>
            <a:ext cx="8229600" cy="484187"/>
          </a:xfrm>
        </p:spPr>
        <p:txBody>
          <a:bodyPr/>
          <a:lstStyle/>
          <a:p>
            <a:pPr eaLnBrk="1" hangingPunct="1"/>
            <a:r>
              <a:rPr lang="en-US" smtClean="0">
                <a:cs typeface="Tahoma" pitchFamily="34" charset="0"/>
              </a:rPr>
              <a:t>Recite it with Love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dirty="0" smtClean="0">
                <a:cs typeface="Tahoma" pitchFamily="34" charset="0"/>
              </a:rPr>
              <a:t>Example: Your relative!...</a:t>
            </a: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None/>
            </a:pPr>
            <a:endParaRPr lang="ar-SA" sz="2800" dirty="0" smtClean="0">
              <a:cs typeface="Tahoma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cs typeface="Tahoma" pitchFamily="34" charset="0"/>
              </a:rPr>
              <a:t>Allah is my creator, provider, whom I love, and He is my </a:t>
            </a:r>
            <a:r>
              <a:rPr lang="en-US" sz="2800" dirty="0" err="1" smtClean="0">
                <a:cs typeface="Tahoma" pitchFamily="34" charset="0"/>
              </a:rPr>
              <a:t>Mohsin</a:t>
            </a:r>
            <a:r>
              <a:rPr lang="en-US" sz="2800" dirty="0" smtClean="0">
                <a:cs typeface="Tahoma" pitchFamily="34" charset="0"/>
              </a:rPr>
              <a:t>!! </a:t>
            </a:r>
            <a:br>
              <a:rPr lang="en-US" sz="2800" dirty="0" smtClean="0">
                <a:cs typeface="Tahoma" pitchFamily="34" charset="0"/>
              </a:rPr>
            </a:br>
            <a:r>
              <a:rPr lang="en-US" sz="2800" dirty="0" smtClean="0">
                <a:cs typeface="Tahoma" pitchFamily="34" charset="0"/>
              </a:rPr>
              <a:t>Why not I remember him continuously?</a:t>
            </a:r>
            <a:endParaRPr lang="ar-SA" sz="2800" dirty="0" smtClean="0">
              <a:cs typeface="Tahoma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2800" dirty="0" smtClean="0">
              <a:cs typeface="Tahoma" pitchFamily="34" charset="0"/>
            </a:endParaRPr>
          </a:p>
          <a:p>
            <a:pPr algn="l" rtl="0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cs typeface="Tahoma" pitchFamily="34" charset="0"/>
              </a:rPr>
              <a:t>And there is no one like my </a:t>
            </a:r>
            <a:r>
              <a:rPr lang="en-US" sz="2800" dirty="0" err="1" smtClean="0">
                <a:cs typeface="Tahoma" pitchFamily="34" charset="0"/>
              </a:rPr>
              <a:t>Rabb</a:t>
            </a:r>
            <a:r>
              <a:rPr lang="en-US" sz="2800" dirty="0" smtClean="0">
                <a:cs typeface="Tahoma" pitchFamily="34" charset="0"/>
              </a:rPr>
              <a:t>, and there will not be.</a:t>
            </a:r>
            <a:endParaRPr lang="ar-SA" sz="2800" dirty="0" smtClean="0">
              <a:cs typeface="Tahoma" pitchFamily="34" charset="0"/>
            </a:endParaRPr>
          </a:p>
          <a:p>
            <a:pPr algn="l" rtl="0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2800" dirty="0" smtClean="0">
                <a:cs typeface="Tahoma" pitchFamily="34" charset="0"/>
              </a:rPr>
              <a:t>Feel the greatness and love of Allah, when you recite this </a:t>
            </a:r>
            <a:r>
              <a:rPr lang="en-US" sz="2800" dirty="0" err="1" smtClean="0">
                <a:cs typeface="Tahoma" pitchFamily="34" charset="0"/>
              </a:rPr>
              <a:t>Surah</a:t>
            </a:r>
            <a:endParaRPr lang="ur-PK" sz="2800" dirty="0" smtClean="0">
              <a:cs typeface="Tahoma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r>
              <a:rPr lang="en-US" sz="2800" dirty="0" smtClean="0">
                <a:cs typeface="Tahoma" pitchFamily="34" charset="0"/>
              </a:rPr>
              <a:t>Plan to propagate the oneness of Allah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1954" name="Group 2"/>
          <p:cNvGraphicFramePr>
            <a:graphicFrameLocks noGrp="1"/>
          </p:cNvGraphicFramePr>
          <p:nvPr/>
        </p:nvGraphicFramePr>
        <p:xfrm>
          <a:off x="234950" y="2590800"/>
          <a:ext cx="8666163" cy="2499360"/>
        </p:xfrm>
        <a:graphic>
          <a:graphicData uri="http://schemas.openxmlformats.org/drawingml/2006/table">
            <a:tbl>
              <a:tblPr/>
              <a:tblGrid>
                <a:gridCol w="6089650"/>
                <a:gridCol w="1752600"/>
                <a:gridCol w="823913"/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قُلْ هُوَ اﷲ ُ أَحَدٌ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 </a:t>
                      </a: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، 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وَ لَمْ يَكُن لَّه</a:t>
                      </a:r>
                      <a:r>
                        <a:rPr kumimoji="0" lang="ar-SA" sz="40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 كُفُوًا أَحَدٌ</a:t>
                      </a: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 </a:t>
                      </a:r>
                    </a:p>
                  </a:txBody>
                  <a:tcPr marT="137160" marB="9144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6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أحَد</a:t>
                      </a: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85</a:t>
                      </a: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لَمْ يَلِدْ وَلَمْ يُولَدْ</a:t>
                      </a:r>
                      <a:r>
                        <a:rPr kumimoji="0" lang="ar-SA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 </a:t>
                      </a:r>
                    </a:p>
                  </a:txBody>
                  <a:tcPr marT="137160" marB="91440"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لَمْ</a:t>
                      </a: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5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FF99"/>
                          </a:solidFill>
                          <a:effectLst/>
                          <a:latin typeface="Tahoma" pitchFamily="34" charset="0"/>
                          <a:cs typeface="Majidi" pitchFamily="2" charset="-78"/>
                        </a:rPr>
                        <a:t>347</a:t>
                      </a:r>
                    </a:p>
                  </a:txBody>
                  <a:tcPr marT="137160" marB="91440" anchor="ctr" horzOverflow="overflow">
                    <a:lnL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44048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552450" y="457200"/>
            <a:ext cx="8134350" cy="1143000"/>
          </a:xfrm>
          <a:noFill/>
        </p:spPr>
        <p:txBody>
          <a:bodyPr/>
          <a:lstStyle/>
          <a:p>
            <a:r>
              <a:rPr lang="en-US" sz="4800" b="1" smtClean="0"/>
              <a:t>New words in this lesson</a:t>
            </a:r>
            <a:endParaRPr lang="ar-SA" sz="4800" smtClean="0">
              <a:cs typeface="Nafees Nastaleeq v1.01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4800" dirty="0" smtClean="0">
                <a:cs typeface="Tahoma" pitchFamily="34" charset="0"/>
              </a:rPr>
              <a:t>Introduction</a:t>
            </a:r>
            <a:r>
              <a:rPr lang="en-US" sz="4800" dirty="0" smtClean="0">
                <a:latin typeface="Alvi Nastaleeq" pitchFamily="2" charset="-78"/>
                <a:cs typeface="Alvi Nastaleeq" pitchFamily="2" charset="-78"/>
              </a:rPr>
              <a:t> 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  </a:t>
            </a:r>
            <a:r>
              <a:rPr lang="ur-PK" sz="5400" dirty="0" smtClean="0">
                <a:latin typeface="Alvi Nastaleeq" pitchFamily="2" charset="-78"/>
                <a:cs typeface="Tajweed" pitchFamily="2" charset="-78"/>
              </a:rPr>
              <a:t>س</a:t>
            </a:r>
            <a:r>
              <a:rPr lang="ar-SA" sz="5400" dirty="0" smtClean="0">
                <a:latin typeface="Alvi Nastaleeq" pitchFamily="2" charset="-78"/>
                <a:cs typeface="Tajweed" pitchFamily="2" charset="-78"/>
              </a:rPr>
              <a:t>ُ</a:t>
            </a:r>
            <a:r>
              <a:rPr lang="ur-PK" sz="5400" dirty="0" smtClean="0">
                <a:latin typeface="Alvi Nastaleeq" pitchFamily="2" charset="-78"/>
                <a:cs typeface="Tajweed" pitchFamily="2" charset="-78"/>
              </a:rPr>
              <a:t>ور</a:t>
            </a:r>
            <a:r>
              <a:rPr lang="ar-SA" sz="5400" dirty="0" smtClean="0">
                <a:latin typeface="Alvi Nastaleeq" pitchFamily="2" charset="-78"/>
                <a:cs typeface="Tajweed" pitchFamily="2" charset="-78"/>
              </a:rPr>
              <a:t>َ</a:t>
            </a:r>
            <a:r>
              <a:rPr lang="ur-PK" sz="5400" dirty="0" smtClean="0">
                <a:latin typeface="Alvi Nastaleeq" pitchFamily="2" charset="-78"/>
                <a:cs typeface="Tajweed" pitchFamily="2" charset="-78"/>
              </a:rPr>
              <a:t>ة </a:t>
            </a:r>
            <a:r>
              <a:rPr lang="ar-SA" sz="5400" dirty="0" smtClean="0">
                <a:latin typeface="Alvi Nastaleeq" pitchFamily="2" charset="-78"/>
                <a:cs typeface="Tajweed" pitchFamily="2" charset="-78"/>
              </a:rPr>
              <a:t>ال</a:t>
            </a:r>
            <a:r>
              <a:rPr lang="ur-PK" sz="5400" dirty="0" smtClean="0">
                <a:latin typeface="Alvi Nastaleeq" pitchFamily="2" charset="-78"/>
                <a:cs typeface="Tajweed" pitchFamily="2" charset="-78"/>
              </a:rPr>
              <a:t>ا</a:t>
            </a:r>
            <a:r>
              <a:rPr lang="ar-SA" sz="5400" dirty="0" smtClean="0">
                <a:latin typeface="Alvi Nastaleeq" pitchFamily="2" charset="-78"/>
                <a:cs typeface="Tajweed" pitchFamily="2" charset="-78"/>
              </a:rPr>
              <a:t>خْلاَص</a:t>
            </a:r>
            <a:endParaRPr lang="en-US" sz="5400" dirty="0" smtClean="0">
              <a:latin typeface="Alvi Nastaleeq" pitchFamily="2" charset="-78"/>
              <a:cs typeface="Tajweed" pitchFamily="2" charset="-78"/>
            </a:endParaRPr>
          </a:p>
        </p:txBody>
      </p:sp>
      <p:sp>
        <p:nvSpPr>
          <p:cNvPr id="8195" name="Rectangle 37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447800"/>
            <a:ext cx="8686800" cy="4530725"/>
          </a:xfrm>
        </p:spPr>
        <p:txBody>
          <a:bodyPr/>
          <a:lstStyle/>
          <a:p>
            <a:pPr algn="l" rtl="0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dirty="0" smtClean="0">
                <a:cs typeface="Tahoma" pitchFamily="34" charset="0"/>
              </a:rPr>
              <a:t>Revealed in the early Period of Mecca</a:t>
            </a:r>
            <a:endParaRPr lang="ar-SA" sz="3600" dirty="0" smtClean="0">
              <a:cs typeface="Tahoma" pitchFamily="34" charset="0"/>
            </a:endParaRPr>
          </a:p>
          <a:p>
            <a:pPr algn="l" rtl="0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dirty="0" smtClean="0">
                <a:cs typeface="Tahoma" pitchFamily="34" charset="0"/>
              </a:rPr>
              <a:t>The name of the </a:t>
            </a:r>
            <a:r>
              <a:rPr lang="en-US" sz="3600" dirty="0" err="1" smtClean="0">
                <a:cs typeface="Tahoma" pitchFamily="34" charset="0"/>
              </a:rPr>
              <a:t>Surah</a:t>
            </a:r>
            <a:r>
              <a:rPr lang="en-US" sz="3600" dirty="0" smtClean="0">
                <a:cs typeface="Tahoma" pitchFamily="34" charset="0"/>
              </a:rPr>
              <a:t> “Al-</a:t>
            </a:r>
            <a:r>
              <a:rPr lang="en-US" sz="3600" dirty="0" err="1" smtClean="0">
                <a:cs typeface="Tahoma" pitchFamily="34" charset="0"/>
              </a:rPr>
              <a:t>Ikhlaas</a:t>
            </a:r>
            <a:r>
              <a:rPr lang="en-US" sz="3600" dirty="0" smtClean="0">
                <a:cs typeface="Tahoma" pitchFamily="34" charset="0"/>
              </a:rPr>
              <a:t>”- means “The Purity”, thereby whoever recites it with understanding and belief, his ‘</a:t>
            </a:r>
            <a:r>
              <a:rPr lang="en-US" sz="3600" dirty="0" err="1" smtClean="0">
                <a:cs typeface="Tahoma" pitchFamily="34" charset="0"/>
              </a:rPr>
              <a:t>Imaan</a:t>
            </a:r>
            <a:r>
              <a:rPr lang="en-US" sz="3600" dirty="0" smtClean="0">
                <a:cs typeface="Tahoma" pitchFamily="34" charset="0"/>
              </a:rPr>
              <a:t>’ becomes pure.</a:t>
            </a:r>
          </a:p>
          <a:p>
            <a:pPr algn="l" rtl="0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dirty="0" smtClean="0">
                <a:cs typeface="Tahoma" pitchFamily="34" charset="0"/>
              </a:rPr>
              <a:t>This is an answer to the people who ask, “To which Lord do you worship?”</a:t>
            </a:r>
            <a:endParaRPr lang="ar-SA" sz="3600" dirty="0" smtClean="0">
              <a:cs typeface="Tahoma" pitchFamily="34" charset="0"/>
            </a:endParaRPr>
          </a:p>
          <a:p>
            <a:pPr algn="l" rtl="0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sz="3600" dirty="0" smtClean="0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133600"/>
            <a:ext cx="8229600" cy="1828800"/>
          </a:xfrm>
        </p:spPr>
        <p:txBody>
          <a:bodyPr/>
          <a:lstStyle/>
          <a:p>
            <a:r>
              <a:rPr lang="en-US" smtClean="0"/>
              <a:t>Revision…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/>
            <a:r>
              <a:rPr lang="ur-PK" smtClean="0">
                <a:cs typeface="Majidi" pitchFamily="2" charset="-78"/>
              </a:rPr>
              <a:t>س</a:t>
            </a:r>
            <a:r>
              <a:rPr lang="ar-SA" smtClean="0">
                <a:cs typeface="Majidi" pitchFamily="2" charset="-78"/>
              </a:rPr>
              <a:t>ُ</a:t>
            </a:r>
            <a:r>
              <a:rPr lang="ur-PK" smtClean="0">
                <a:cs typeface="Majidi" pitchFamily="2" charset="-78"/>
              </a:rPr>
              <a:t>ور</a:t>
            </a:r>
            <a:r>
              <a:rPr lang="ar-SA" smtClean="0">
                <a:cs typeface="Majidi" pitchFamily="2" charset="-78"/>
              </a:rPr>
              <a:t>َ</a:t>
            </a:r>
            <a:r>
              <a:rPr lang="ur-PK" smtClean="0">
                <a:cs typeface="Majidi" pitchFamily="2" charset="-78"/>
              </a:rPr>
              <a:t>ة </a:t>
            </a:r>
            <a:r>
              <a:rPr lang="ar-SA" smtClean="0">
                <a:cs typeface="Majidi" pitchFamily="2" charset="-78"/>
              </a:rPr>
              <a:t>الإِخْلاَص</a:t>
            </a:r>
            <a:endParaRPr lang="en-US" smtClean="0">
              <a:cs typeface="Majidi" pitchFamily="2" charset="-78"/>
            </a:endParaRPr>
          </a:p>
        </p:txBody>
      </p:sp>
      <p:graphicFrame>
        <p:nvGraphicFramePr>
          <p:cNvPr id="1026051" name="Group 3"/>
          <p:cNvGraphicFramePr>
            <a:graphicFrameLocks noGrp="1"/>
          </p:cNvGraphicFramePr>
          <p:nvPr/>
        </p:nvGraphicFramePr>
        <p:xfrm>
          <a:off x="381000" y="2286000"/>
          <a:ext cx="8458200" cy="1828800"/>
        </p:xfrm>
        <a:graphic>
          <a:graphicData uri="http://schemas.openxmlformats.org/drawingml/2006/table">
            <a:tbl>
              <a:tblPr rtl="1"/>
              <a:tblGrid>
                <a:gridCol w="1824037"/>
                <a:gridCol w="1808163"/>
                <a:gridCol w="2259012"/>
                <a:gridCol w="2566988"/>
              </a:tblGrid>
              <a:tr h="11430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قُلْ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هُوَ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اﷲ ُ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أَحَدٌ </a:t>
                      </a:r>
                      <a:r>
                        <a:rPr kumimoji="0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(1)</a:t>
                      </a:r>
                      <a:r>
                        <a:rPr kumimoji="0" lang="en-US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Say, 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“He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Allah,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[who is] One.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46100" name="Text Box 27"/>
          <p:cNvSpPr txBox="1">
            <a:spLocks noChangeArrowheads="1"/>
          </p:cNvSpPr>
          <p:nvPr/>
        </p:nvSpPr>
        <p:spPr bwMode="auto">
          <a:xfrm>
            <a:off x="3429000" y="762000"/>
            <a:ext cx="2514600" cy="12652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7700">
                <a:latin typeface="AGA Arabesque" pitchFamily="2" charset="2"/>
                <a:cs typeface="Arial" pitchFamily="34" charset="0"/>
                <a:sym typeface="AGA Arabesque" pitchFamily="2" charset="2"/>
              </a:rPr>
              <a:t></a:t>
            </a:r>
          </a:p>
        </p:txBody>
      </p:sp>
      <p:pic>
        <p:nvPicPr>
          <p:cNvPr id="46101" name="Picture 28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46482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6077" name="Group 29"/>
          <p:cNvGraphicFramePr>
            <a:graphicFrameLocks noGrp="1"/>
          </p:cNvGraphicFramePr>
          <p:nvPr/>
        </p:nvGraphicFramePr>
        <p:xfrm>
          <a:off x="304800" y="4648200"/>
          <a:ext cx="8610600" cy="1752600"/>
        </p:xfrm>
        <a:graphic>
          <a:graphicData uri="http://schemas.openxmlformats.org/drawingml/2006/table">
            <a:tbl>
              <a:tblPr rtl="1"/>
              <a:tblGrid>
                <a:gridCol w="4246562"/>
                <a:gridCol w="4364038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اَﷲ ُ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الصَّمَدُ </a:t>
                      </a:r>
                      <a:r>
                        <a:rPr kumimoji="0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(2)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Allah 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The Self-Sufficient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46112" name="Picture 43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800" y="4622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rtl="0"/>
            <a:r>
              <a:rPr lang="ur-PK" sz="2000" b="1" smtClean="0">
                <a:cs typeface="Nafees Pakistani Naskh" pitchFamily="2" charset="-78"/>
              </a:rPr>
              <a:t>س</a:t>
            </a:r>
            <a:r>
              <a:rPr lang="ar-SA" sz="2000" b="1" smtClean="0">
                <a:cs typeface="Nafees Pakistani Naskh" pitchFamily="2" charset="-78"/>
              </a:rPr>
              <a:t>ُ</a:t>
            </a:r>
            <a:r>
              <a:rPr lang="ur-PK" sz="2000" b="1" smtClean="0">
                <a:cs typeface="Nafees Pakistani Naskh" pitchFamily="2" charset="-78"/>
              </a:rPr>
              <a:t>ور</a:t>
            </a:r>
            <a:r>
              <a:rPr lang="ar-SA" sz="2000" b="1" smtClean="0">
                <a:cs typeface="Nafees Pakistani Naskh" pitchFamily="2" charset="-78"/>
              </a:rPr>
              <a:t>َ</a:t>
            </a:r>
            <a:r>
              <a:rPr lang="ur-PK" sz="2000" b="1" smtClean="0">
                <a:cs typeface="Nafees Pakistani Naskh" pitchFamily="2" charset="-78"/>
              </a:rPr>
              <a:t>ة </a:t>
            </a:r>
            <a:r>
              <a:rPr lang="ar-SA" sz="2000" b="1" smtClean="0">
                <a:cs typeface="Nafees Pakistani Naskh" pitchFamily="2" charset="-78"/>
              </a:rPr>
              <a:t>الإِخْلاَص</a:t>
            </a:r>
            <a:endParaRPr lang="en-US" sz="2000" b="1" smtClean="0">
              <a:cs typeface="Nafees Pakistani Naskh" pitchFamily="2" charset="-78"/>
            </a:endParaRPr>
          </a:p>
        </p:txBody>
      </p:sp>
      <p:pic>
        <p:nvPicPr>
          <p:cNvPr id="47107" name="Picture 3" descr="Untitled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006600"/>
            <a:ext cx="8101013" cy="109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8100" name="Group 4"/>
          <p:cNvGraphicFramePr>
            <a:graphicFrameLocks noGrp="1"/>
          </p:cNvGraphicFramePr>
          <p:nvPr/>
        </p:nvGraphicFramePr>
        <p:xfrm>
          <a:off x="152400" y="1981200"/>
          <a:ext cx="8763000" cy="1905000"/>
        </p:xfrm>
        <a:graphic>
          <a:graphicData uri="http://schemas.openxmlformats.org/drawingml/2006/table">
            <a:tbl>
              <a:tblPr rtl="1"/>
              <a:tblGrid>
                <a:gridCol w="4281487"/>
                <a:gridCol w="4481513"/>
              </a:tblGrid>
              <a:tr h="11112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لَمْ يَلِدْ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وَلَمْ يُولَدْ </a:t>
                      </a:r>
                      <a:r>
                        <a:rPr kumimoji="0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(3)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9375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He did neither beget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nor is He begotten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47118" name="Picture 18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5600" y="19812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19" name="Picture 19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6713" y="3867150"/>
            <a:ext cx="8482012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20" name="Picture 20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0988" y="3073400"/>
            <a:ext cx="8482012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28117" name="Group 21"/>
          <p:cNvGraphicFramePr>
            <a:graphicFrameLocks noGrp="1"/>
          </p:cNvGraphicFramePr>
          <p:nvPr/>
        </p:nvGraphicFramePr>
        <p:xfrm>
          <a:off x="152400" y="4622800"/>
          <a:ext cx="8763000" cy="1950720"/>
        </p:xfrm>
        <a:graphic>
          <a:graphicData uri="http://schemas.openxmlformats.org/drawingml/2006/table">
            <a:tbl>
              <a:tblPr rtl="1"/>
              <a:tblGrid>
                <a:gridCol w="2527300"/>
                <a:gridCol w="2085975"/>
                <a:gridCol w="1941512"/>
                <a:gridCol w="2208213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وَ لَمْ يَكُن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لَّه</a:t>
                      </a:r>
                      <a:r>
                        <a:rPr kumimoji="0" lang="ar-SA" sz="5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،</a:t>
                      </a: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  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كُفُوًا </a:t>
                      </a:r>
                      <a:endParaRPr kumimoji="0" lang="ar-SA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ea typeface="Times New Roman" pitchFamily="18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5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أَحَدٌ </a:t>
                      </a:r>
                      <a:r>
                        <a:rPr kumimoji="0" lang="en-US" sz="3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Majidi" pitchFamily="2" charset="-78"/>
                        </a:rPr>
                        <a:t>(4)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Tahoma" pitchFamily="34" charset="0"/>
                        <a:cs typeface="Majidi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6858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And (there) is not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unto Him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comparable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anyone.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rgbClr val="FFFFFF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pic>
        <p:nvPicPr>
          <p:cNvPr id="47137" name="Picture 45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4622800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8" name="Picture 46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9088" y="6543675"/>
            <a:ext cx="8482012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39" name="Picture 47" descr="Untitled-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5661025"/>
            <a:ext cx="8482013" cy="2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Break!</a:t>
            </a:r>
          </a:p>
        </p:txBody>
      </p:sp>
      <p:sp>
        <p:nvSpPr>
          <p:cNvPr id="696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4800" smtClean="0">
                <a:cs typeface="Tahoma" pitchFamily="34" charset="0"/>
              </a:rPr>
              <a:t>Points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52400" y="1219200"/>
            <a:ext cx="8763000" cy="4953000"/>
          </a:xfrm>
        </p:spPr>
        <p:txBody>
          <a:bodyPr/>
          <a:lstStyle/>
          <a:p>
            <a:pPr algn="l" rtl="0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dirty="0" err="1" smtClean="0">
                <a:cs typeface="Tahoma" pitchFamily="34" charset="0"/>
              </a:rPr>
              <a:t>Sunnah</a:t>
            </a:r>
            <a:r>
              <a:rPr lang="en-US" sz="3600" dirty="0" smtClean="0">
                <a:cs typeface="Tahoma" pitchFamily="34" charset="0"/>
              </a:rPr>
              <a:t> of Prophet SAS to recite once after every obligatory prayer and three times after </a:t>
            </a:r>
            <a:r>
              <a:rPr lang="en-US" sz="3600" dirty="0" err="1" smtClean="0">
                <a:cs typeface="Tahoma" pitchFamily="34" charset="0"/>
              </a:rPr>
              <a:t>Fajr</a:t>
            </a:r>
            <a:r>
              <a:rPr lang="en-US" sz="3600" dirty="0" smtClean="0">
                <a:cs typeface="Tahoma" pitchFamily="34" charset="0"/>
              </a:rPr>
              <a:t> and </a:t>
            </a:r>
            <a:r>
              <a:rPr lang="en-US" sz="3600" dirty="0" err="1" smtClean="0">
                <a:cs typeface="Tahoma" pitchFamily="34" charset="0"/>
              </a:rPr>
              <a:t>Maghrib</a:t>
            </a:r>
            <a:r>
              <a:rPr lang="en-US" sz="3600" dirty="0" smtClean="0">
                <a:cs typeface="Tahoma" pitchFamily="34" charset="0"/>
              </a:rPr>
              <a:t> Prayers.</a:t>
            </a:r>
            <a:endParaRPr lang="ar-SA" sz="3600" dirty="0" smtClean="0">
              <a:cs typeface="Tahoma" pitchFamily="34" charset="0"/>
            </a:endParaRPr>
          </a:p>
          <a:p>
            <a:pPr algn="l" rtl="0" eaLnBrk="1" hangingPunct="1">
              <a:spcAft>
                <a:spcPts val="600"/>
              </a:spcAft>
              <a:buFont typeface="Wingdings" pitchFamily="2" charset="2"/>
              <a:buChar char="Ø"/>
            </a:pPr>
            <a:r>
              <a:rPr lang="en-US" sz="3600" dirty="0" err="1" smtClean="0">
                <a:cs typeface="Tahoma" pitchFamily="34" charset="0"/>
              </a:rPr>
              <a:t>Sunnah</a:t>
            </a:r>
            <a:r>
              <a:rPr lang="en-US" sz="3600" dirty="0" smtClean="0">
                <a:cs typeface="Tahoma" pitchFamily="34" charset="0"/>
              </a:rPr>
              <a:t> of Prophet to recite in the </a:t>
            </a:r>
            <a:r>
              <a:rPr lang="en-US" sz="3600" dirty="0" err="1" smtClean="0">
                <a:cs typeface="Tahoma" pitchFamily="34" charset="0"/>
              </a:rPr>
              <a:t>the</a:t>
            </a:r>
            <a:r>
              <a:rPr lang="en-US" sz="3600" dirty="0" smtClean="0">
                <a:cs typeface="Tahoma" pitchFamily="34" charset="0"/>
              </a:rPr>
              <a:t> </a:t>
            </a:r>
            <a:r>
              <a:rPr lang="en-US" sz="3600" dirty="0" err="1" smtClean="0">
                <a:cs typeface="Tahoma" pitchFamily="34" charset="0"/>
              </a:rPr>
              <a:t>Sunnah</a:t>
            </a:r>
            <a:r>
              <a:rPr lang="en-US" sz="3600" dirty="0" smtClean="0">
                <a:cs typeface="Tahoma" pitchFamily="34" charset="0"/>
              </a:rPr>
              <a:t> prayers of </a:t>
            </a:r>
            <a:r>
              <a:rPr lang="en-US" sz="3600" dirty="0" err="1" smtClean="0">
                <a:cs typeface="Tahoma" pitchFamily="34" charset="0"/>
              </a:rPr>
              <a:t>Fajr</a:t>
            </a:r>
            <a:r>
              <a:rPr lang="en-US" sz="3600" dirty="0" smtClean="0">
                <a:cs typeface="Tahoma" pitchFamily="34" charset="0"/>
              </a:rPr>
              <a:t> and </a:t>
            </a:r>
            <a:r>
              <a:rPr lang="en-US" sz="3600" dirty="0" err="1" smtClean="0">
                <a:cs typeface="Tahoma" pitchFamily="34" charset="0"/>
              </a:rPr>
              <a:t>Maghrib</a:t>
            </a:r>
            <a:endParaRPr lang="ar-SA" sz="3600" dirty="0" smtClean="0">
              <a:cs typeface="Tahoma" pitchFamily="34" charset="0"/>
            </a:endParaRP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3600" dirty="0" smtClean="0">
                <a:cs typeface="Tahoma" pitchFamily="34" charset="0"/>
              </a:rPr>
              <a:t>This is a perfect description as to which entity could be worthy worshipping</a:t>
            </a:r>
          </a:p>
          <a:p>
            <a:pPr algn="l" rtl="0" eaLnBrk="1" hangingPunct="1">
              <a:buFont typeface="Wingdings" pitchFamily="2" charset="2"/>
              <a:buChar char="Ø"/>
            </a:pPr>
            <a:r>
              <a:rPr lang="en-US" sz="3600" dirty="0" smtClean="0">
                <a:cs typeface="Tahoma" pitchFamily="34" charset="0"/>
              </a:rPr>
              <a:t>Equals to 1/3</a:t>
            </a:r>
            <a:r>
              <a:rPr lang="en-US" sz="3600" baseline="30000" dirty="0" smtClean="0">
                <a:cs typeface="Tahoma" pitchFamily="34" charset="0"/>
              </a:rPr>
              <a:t>rd</a:t>
            </a:r>
            <a:r>
              <a:rPr lang="en-US" sz="3600" dirty="0" smtClean="0">
                <a:cs typeface="Tahoma" pitchFamily="34" charset="0"/>
              </a:rPr>
              <a:t> of Qur’an</a:t>
            </a:r>
            <a:endParaRPr lang="ar-SA" sz="3600" dirty="0" smtClean="0"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74851" name="Group 3"/>
          <p:cNvGraphicFramePr>
            <a:graphicFrameLocks noGrp="1"/>
          </p:cNvGraphicFramePr>
          <p:nvPr/>
        </p:nvGraphicFramePr>
        <p:xfrm>
          <a:off x="152400" y="2057400"/>
          <a:ext cx="8763000" cy="2119313"/>
        </p:xfrm>
        <a:graphic>
          <a:graphicData uri="http://schemas.openxmlformats.org/drawingml/2006/table">
            <a:tbl>
              <a:tblPr rtl="1"/>
              <a:tblGrid>
                <a:gridCol w="2057400"/>
                <a:gridCol w="1600200"/>
                <a:gridCol w="2362200"/>
                <a:gridCol w="2743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قُلْ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هُوَ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(1)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Say, 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“He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[who is] 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0260" name="Rectangle 20"/>
          <p:cNvSpPr>
            <a:spLocks noChangeArrowheads="1"/>
          </p:cNvSpPr>
          <p:nvPr/>
        </p:nvSpPr>
        <p:spPr bwMode="auto">
          <a:xfrm>
            <a:off x="457200" y="76200"/>
            <a:ext cx="8229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rtl="1" eaLnBrk="0" hangingPunct="0">
              <a:spcBef>
                <a:spcPct val="0"/>
              </a:spcBef>
            </a:pPr>
            <a:r>
              <a:rPr lang="ur-PK" sz="3200">
                <a:cs typeface="Majidi" pitchFamily="2" charset="-78"/>
              </a:rPr>
              <a:t>سُورَ</a:t>
            </a:r>
            <a:r>
              <a:rPr lang="ar-SA" sz="3200">
                <a:cs typeface="Majidi" pitchFamily="2" charset="-78"/>
              </a:rPr>
              <a:t>ةُ</a:t>
            </a:r>
            <a:r>
              <a:rPr lang="ur-PK" sz="3200">
                <a:cs typeface="Majidi" pitchFamily="2" charset="-78"/>
              </a:rPr>
              <a:t> </a:t>
            </a:r>
            <a:r>
              <a:rPr lang="ar-SA" sz="3200">
                <a:cs typeface="Majidi" pitchFamily="2" charset="-78"/>
              </a:rPr>
              <a:t>الإخلاص</a:t>
            </a:r>
            <a:endParaRPr lang="en-US" sz="3200">
              <a:cs typeface="Majidi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76899" name="Group 3"/>
          <p:cNvGraphicFramePr>
            <a:graphicFrameLocks noGrp="1"/>
          </p:cNvGraphicFramePr>
          <p:nvPr/>
        </p:nvGraphicFramePr>
        <p:xfrm>
          <a:off x="152400" y="166688"/>
          <a:ext cx="8763000" cy="2119313"/>
        </p:xfrm>
        <a:graphic>
          <a:graphicData uri="http://schemas.openxmlformats.org/drawingml/2006/table">
            <a:tbl>
              <a:tblPr rtl="1"/>
              <a:tblGrid>
                <a:gridCol w="2057400"/>
                <a:gridCol w="1600200"/>
                <a:gridCol w="2362200"/>
                <a:gridCol w="2743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قُلْ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هُوَ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(1)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Say, 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“He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[who is] 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7315200" y="2267856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ق و ل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2895600" y="2971800"/>
            <a:ext cx="4797425" cy="2713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n-US" sz="17200" b="1">
                <a:latin typeface="Arial" pitchFamily="34" charset="0"/>
                <a:cs typeface="Arial" pitchFamily="34" charset="0"/>
              </a:rPr>
              <a:t>Say!</a:t>
            </a:r>
          </a:p>
        </p:txBody>
      </p:sp>
      <p:sp>
        <p:nvSpPr>
          <p:cNvPr id="2" name="Oval 9"/>
          <p:cNvSpPr>
            <a:spLocks noChangeArrowheads="1"/>
          </p:cNvSpPr>
          <p:nvPr/>
        </p:nvSpPr>
        <p:spPr bwMode="auto">
          <a:xfrm rot="20572952">
            <a:off x="-71438" y="2636838"/>
            <a:ext cx="2573338" cy="168751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latin typeface="Arial" pitchFamily="34" charset="0"/>
                <a:cs typeface="Arial" pitchFamily="34" charset="0"/>
              </a:rPr>
              <a:t>Almost </a:t>
            </a:r>
          </a:p>
          <a:p>
            <a:pPr algn="ctr">
              <a:spcBef>
                <a:spcPct val="0"/>
              </a:spcBef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350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times</a:t>
            </a:r>
          </a:p>
          <a:p>
            <a:pPr algn="r" rtl="1"/>
            <a:endParaRPr lang="en-US" sz="24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86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8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78947" name="Group 3"/>
          <p:cNvGraphicFramePr>
            <a:graphicFrameLocks noGrp="1"/>
          </p:cNvGraphicFramePr>
          <p:nvPr/>
        </p:nvGraphicFramePr>
        <p:xfrm>
          <a:off x="152400" y="166688"/>
          <a:ext cx="8763000" cy="2119313"/>
        </p:xfrm>
        <a:graphic>
          <a:graphicData uri="http://schemas.openxmlformats.org/drawingml/2006/table">
            <a:tbl>
              <a:tblPr rtl="1"/>
              <a:tblGrid>
                <a:gridCol w="2057400"/>
                <a:gridCol w="1600200"/>
                <a:gridCol w="2362200"/>
                <a:gridCol w="2743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قُلْ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هُوَ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(1)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Say, 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“He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[who is] 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2308" name="Rectangle 20"/>
          <p:cNvSpPr>
            <a:spLocks noChangeArrowheads="1"/>
          </p:cNvSpPr>
          <p:nvPr/>
        </p:nvSpPr>
        <p:spPr bwMode="auto">
          <a:xfrm>
            <a:off x="762000" y="3657600"/>
            <a:ext cx="3581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ctr" eaLnBrk="0" hangingPunct="0"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en-US" sz="8800" b="1">
              <a:solidFill>
                <a:srgbClr val="FFFFFF"/>
              </a:solidFill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12309" name="Rectangle 6"/>
          <p:cNvSpPr>
            <a:spLocks noChangeArrowheads="1"/>
          </p:cNvSpPr>
          <p:nvPr/>
        </p:nvSpPr>
        <p:spPr bwMode="auto">
          <a:xfrm>
            <a:off x="5607050" y="4062413"/>
            <a:ext cx="3079750" cy="172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rtl="1" eaLnBrk="0" hangingPunct="0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SzPct val="90000"/>
            </a:pPr>
            <a:r>
              <a:rPr lang="ar-SA" sz="11500">
                <a:solidFill>
                  <a:srgbClr val="FFFF00"/>
                </a:solidFill>
                <a:latin typeface="Times New Roman" pitchFamily="18" charset="0"/>
                <a:ea typeface="Times New Roman" pitchFamily="18" charset="0"/>
                <a:cs typeface="Majidi" pitchFamily="2" charset="-78"/>
              </a:rPr>
              <a:t>هُوَ اﷲ ُ</a:t>
            </a:r>
            <a:endParaRPr lang="en-US" sz="11500">
              <a:solidFill>
                <a:srgbClr val="FFFF00"/>
              </a:solidFill>
              <a:latin typeface="Times New Roman" pitchFamily="18" charset="0"/>
              <a:ea typeface="Times New Roman" pitchFamily="18" charset="0"/>
              <a:cs typeface="Majidi" pitchFamily="2" charset="-78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219200" y="4441825"/>
            <a:ext cx="4064000" cy="83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0"/>
              </a:spcBef>
              <a:buClr>
                <a:srgbClr val="FFFFFF"/>
              </a:buClr>
              <a:buSzPct val="90000"/>
            </a:pPr>
            <a:r>
              <a:rPr lang="en-US" sz="5400" b="1">
                <a:solidFill>
                  <a:srgbClr val="FFFFFF"/>
                </a:solidFill>
                <a:ea typeface="Times New Roman" pitchFamily="18" charset="0"/>
                <a:cs typeface="Tahoma" pitchFamily="34" charset="0"/>
              </a:rPr>
              <a:t>He is Allah.</a:t>
            </a:r>
          </a:p>
        </p:txBody>
      </p:sp>
      <p:sp>
        <p:nvSpPr>
          <p:cNvPr id="12311" name="Oval 9"/>
          <p:cNvSpPr>
            <a:spLocks noChangeArrowheads="1"/>
          </p:cNvSpPr>
          <p:nvPr/>
        </p:nvSpPr>
        <p:spPr bwMode="auto">
          <a:xfrm rot="20616992">
            <a:off x="-26988" y="2651125"/>
            <a:ext cx="2162176" cy="1341438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en-US" sz="1800" b="1">
                <a:cs typeface="Arial" pitchFamily="34" charset="0"/>
              </a:rPr>
              <a:t>Second translation</a:t>
            </a:r>
          </a:p>
          <a:p>
            <a:pPr algn="r" rtl="1"/>
            <a:endParaRPr lang="en-US" sz="2000" baseline="3000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 flipV="1">
            <a:off x="457200" y="533400"/>
            <a:ext cx="8229600" cy="76200"/>
          </a:xfrm>
        </p:spPr>
        <p:txBody>
          <a:bodyPr/>
          <a:lstStyle/>
          <a:p>
            <a:r>
              <a:rPr lang="ar-SA" sz="4400" smtClean="0">
                <a:cs typeface="Majidi" pitchFamily="2" charset="-78"/>
              </a:rPr>
              <a:t> </a:t>
            </a:r>
            <a:endParaRPr lang="en-US" sz="4400" smtClean="0">
              <a:cs typeface="Majidi" pitchFamily="2" charset="-78"/>
            </a:endParaRPr>
          </a:p>
        </p:txBody>
      </p:sp>
      <p:graphicFrame>
        <p:nvGraphicFramePr>
          <p:cNvPr id="980995" name="Group 3"/>
          <p:cNvGraphicFramePr>
            <a:graphicFrameLocks noGrp="1"/>
          </p:cNvGraphicFramePr>
          <p:nvPr/>
        </p:nvGraphicFramePr>
        <p:xfrm>
          <a:off x="152400" y="166688"/>
          <a:ext cx="8763000" cy="2119313"/>
        </p:xfrm>
        <a:graphic>
          <a:graphicData uri="http://schemas.openxmlformats.org/drawingml/2006/table">
            <a:tbl>
              <a:tblPr rtl="1"/>
              <a:tblGrid>
                <a:gridCol w="2057400"/>
                <a:gridCol w="1600200"/>
                <a:gridCol w="2362200"/>
                <a:gridCol w="2743200"/>
              </a:tblGrid>
              <a:tr h="1371600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قُلْ</a:t>
                      </a:r>
                    </a:p>
                  </a:txBody>
                  <a:tcPr anchor="b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هُوَ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اﷲ ُ</a:t>
                      </a: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gradFill flip="none" rotWithShape="1">
                      <a:gsLst>
                        <a:gs pos="0">
                          <a:srgbClr val="003300"/>
                        </a:gs>
                        <a:gs pos="100000">
                          <a:srgbClr val="006600"/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7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Majidi" pitchFamily="2" charset="-78"/>
                        </a:rPr>
                        <a:t>أَحَدٌ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 (1) 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Nafees Web Naskh" pitchFamily="2" charset="-78"/>
                      </a:endParaRPr>
                    </a:p>
                  </a:txBody>
                  <a:tcPr anchor="b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Say, </a:t>
                      </a:r>
                    </a:p>
                  </a:txBody>
                  <a:tcPr anchor="ctr" horzOverflow="overflow">
                    <a:lnL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“He 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(is) Allah,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[who is] One.</a:t>
                      </a:r>
                    </a:p>
                  </a:txBody>
                  <a:tcPr anchor="ctr" horzOverflow="overflow">
                    <a:lnL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33CC3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00CC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00"/>
                    </a:solidFill>
                  </a:tcPr>
                </a:tc>
              </a:tr>
            </a:tbl>
          </a:graphicData>
        </a:graphic>
      </p:graphicFrame>
      <p:sp>
        <p:nvSpPr>
          <p:cNvPr id="13332" name="Text Box 20"/>
          <p:cNvSpPr txBox="1">
            <a:spLocks noChangeArrowheads="1"/>
          </p:cNvSpPr>
          <p:nvPr/>
        </p:nvSpPr>
        <p:spPr bwMode="auto">
          <a:xfrm>
            <a:off x="838200" y="2296884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SA" sz="2400" dirty="0">
                <a:latin typeface="Times New Roman" pitchFamily="18" charset="0"/>
                <a:cs typeface="Times New Roman" pitchFamily="18" charset="0"/>
              </a:rPr>
              <a:t>أ ح د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33" name="Rectangle 21"/>
          <p:cNvSpPr>
            <a:spLocks noChangeArrowheads="1"/>
          </p:cNvSpPr>
          <p:nvPr/>
        </p:nvSpPr>
        <p:spPr bwMode="auto">
          <a:xfrm>
            <a:off x="2514600" y="3657600"/>
            <a:ext cx="33528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77850" indent="-577850" algn="ct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  <a:buFont typeface="Wingdings" pitchFamily="2" charset="2"/>
              <a:buNone/>
            </a:pPr>
            <a:endParaRPr lang="en-US" sz="1200">
              <a:ea typeface="Times New Roman" pitchFamily="18" charset="0"/>
              <a:cs typeface="Tahoma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005013" y="4343400"/>
            <a:ext cx="6278562" cy="108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rtl="1" eaLnBrk="0" hangingPunct="0">
              <a:lnSpc>
                <a:spcPct val="90000"/>
              </a:lnSpc>
              <a:spcBef>
                <a:spcPct val="20000"/>
              </a:spcBef>
              <a:buClr>
                <a:srgbClr val="FFFFFF"/>
              </a:buClr>
              <a:buSzPct val="90000"/>
            </a:pPr>
            <a:r>
              <a:rPr lang="en-US" sz="7200" b="1">
                <a:ea typeface="Times New Roman" pitchFamily="18" charset="0"/>
                <a:cs typeface="Tahoma" pitchFamily="34" charset="0"/>
              </a:rPr>
              <a:t>One and only</a:t>
            </a:r>
          </a:p>
        </p:txBody>
      </p:sp>
      <p:sp>
        <p:nvSpPr>
          <p:cNvPr id="13335" name="Oval 9"/>
          <p:cNvSpPr>
            <a:spLocks noChangeArrowheads="1"/>
          </p:cNvSpPr>
          <p:nvPr/>
        </p:nvSpPr>
        <p:spPr bwMode="auto">
          <a:xfrm rot="19850467">
            <a:off x="-69850" y="2944813"/>
            <a:ext cx="2571750" cy="142716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2000" b="1" dirty="0">
                <a:cs typeface="Nafees Web Naskh" pitchFamily="2" charset="-78"/>
              </a:rPr>
              <a:t>Used only </a:t>
            </a:r>
          </a:p>
          <a:p>
            <a:pPr algn="ctr">
              <a:spcBef>
                <a:spcPct val="0"/>
              </a:spcBef>
            </a:pPr>
            <a:r>
              <a:rPr lang="en-US" sz="2000" b="1" dirty="0">
                <a:cs typeface="Nafees Web Naskh" pitchFamily="2" charset="-78"/>
              </a:rPr>
              <a:t>for </a:t>
            </a:r>
            <a:r>
              <a:rPr lang="en-US" sz="2000" b="1" dirty="0" smtClean="0">
                <a:cs typeface="Nafees Web Naskh" pitchFamily="2" charset="-78"/>
              </a:rPr>
              <a:t>Allah</a:t>
            </a:r>
            <a:endParaRPr lang="ar-SA" sz="2000" b="1" dirty="0">
              <a:cs typeface="Nafees Web Naskh" pitchFamily="2" charset="-78"/>
            </a:endParaRPr>
          </a:p>
          <a:p>
            <a:pPr algn="r" rtl="1"/>
            <a:endParaRPr lang="en-US" sz="1800" baseline="30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accel="50000" decel="50000" autoRev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</p:cBhvr>
                                      <p:by x="125000" y="12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6_Beam">
  <a:themeElements>
    <a:clrScheme name="6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6_Beam">
      <a:majorFont>
        <a:latin typeface="Tahoma"/>
        <a:ea typeface=""/>
        <a:cs typeface="Nafees Web Naskh"/>
      </a:majorFont>
      <a:minorFont>
        <a:latin typeface="Tahoma"/>
        <a:ea typeface=""/>
        <a:cs typeface="Nafees Web Nask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ar-SA" sz="4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cs typeface="Alvi Nastaleeq" pitchFamily="2" charset="-78"/>
          </a:defRPr>
        </a:defPPr>
      </a:lstStyle>
    </a:lnDef>
  </a:objectDefaults>
  <a:extraClrSchemeLst>
    <a:extraClrScheme>
      <a:clrScheme name="6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6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20510</TotalTime>
  <Words>1483</Words>
  <Application>Microsoft Office PowerPoint</Application>
  <PresentationFormat>On-screen Show (4:3)</PresentationFormat>
  <Paragraphs>410</Paragraphs>
  <Slides>43</Slides>
  <Notes>34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6_Beam</vt:lpstr>
      <vt:lpstr>Let’s Understand the Qur’an</vt:lpstr>
      <vt:lpstr>PowerPoint Presentation</vt:lpstr>
      <vt:lpstr>By the end of this lesson, we will learn</vt:lpstr>
      <vt:lpstr>Introduction   سُورَة الاخْلاَص</vt:lpstr>
      <vt:lpstr>Points</vt:lpstr>
      <vt:lpstr> </vt:lpstr>
      <vt:lpstr> </vt:lpstr>
      <vt:lpstr> </vt:lpstr>
      <vt:lpstr> </vt:lpstr>
      <vt:lpstr>Message</vt:lpstr>
      <vt:lpstr> </vt:lpstr>
      <vt:lpstr> </vt:lpstr>
      <vt:lpstr> </vt:lpstr>
      <vt:lpstr> </vt:lpstr>
      <vt:lpstr>اللَّهُ الصَّمَدُ {2}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PowerPoint Presentation</vt:lpstr>
      <vt:lpstr> </vt:lpstr>
      <vt:lpstr>PowerPoint Presentation</vt:lpstr>
      <vt:lpstr> </vt:lpstr>
      <vt:lpstr> </vt:lpstr>
      <vt:lpstr> </vt:lpstr>
      <vt:lpstr>PowerPoint Presentation</vt:lpstr>
      <vt:lpstr>Story of a companion of Prophet SAS</vt:lpstr>
      <vt:lpstr>Recite it with Love</vt:lpstr>
      <vt:lpstr>New words in this lesson</vt:lpstr>
      <vt:lpstr>Revision…</vt:lpstr>
      <vt:lpstr>سُورَة الإِخْلاَص</vt:lpstr>
      <vt:lpstr>سُورَة الإِخْلاَص</vt:lpstr>
      <vt:lpstr>Break!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نہيں، نہيں...</dc:title>
  <dc:creator>dr</dc:creator>
  <cp:lastModifiedBy>Dr.Abdul Aziz</cp:lastModifiedBy>
  <cp:revision>2494</cp:revision>
  <dcterms:created xsi:type="dcterms:W3CDTF">2005-07-29T08:30:06Z</dcterms:created>
  <dcterms:modified xsi:type="dcterms:W3CDTF">2011-05-24T05:06:37Z</dcterms:modified>
</cp:coreProperties>
</file>